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2"/>
  </p:notesMasterIdLst>
  <p:sldIdLst>
    <p:sldId id="298" r:id="rId2"/>
    <p:sldId id="299" r:id="rId3"/>
    <p:sldId id="300" r:id="rId4"/>
    <p:sldId id="301" r:id="rId5"/>
    <p:sldId id="302" r:id="rId6"/>
    <p:sldId id="303" r:id="rId7"/>
    <p:sldId id="304" r:id="rId8"/>
    <p:sldId id="257" r:id="rId9"/>
    <p:sldId id="258" r:id="rId10"/>
    <p:sldId id="259" r:id="rId11"/>
    <p:sldId id="261" r:id="rId12"/>
    <p:sldId id="264" r:id="rId13"/>
    <p:sldId id="265" r:id="rId14"/>
    <p:sldId id="266" r:id="rId15"/>
    <p:sldId id="267" r:id="rId16"/>
    <p:sldId id="268" r:id="rId17"/>
    <p:sldId id="269" r:id="rId18"/>
    <p:sldId id="271" r:id="rId19"/>
    <p:sldId id="272" r:id="rId20"/>
    <p:sldId id="270" r:id="rId21"/>
    <p:sldId id="274" r:id="rId22"/>
    <p:sldId id="273" r:id="rId23"/>
    <p:sldId id="307" r:id="rId24"/>
    <p:sldId id="308" r:id="rId25"/>
    <p:sldId id="276" r:id="rId26"/>
    <p:sldId id="277" r:id="rId27"/>
    <p:sldId id="278" r:id="rId28"/>
    <p:sldId id="279" r:id="rId29"/>
    <p:sldId id="280" r:id="rId30"/>
    <p:sldId id="281" r:id="rId31"/>
    <p:sldId id="282" r:id="rId32"/>
    <p:sldId id="283" r:id="rId33"/>
    <p:sldId id="284" r:id="rId34"/>
    <p:sldId id="287" r:id="rId35"/>
    <p:sldId id="288" r:id="rId36"/>
    <p:sldId id="289" r:id="rId37"/>
    <p:sldId id="290" r:id="rId38"/>
    <p:sldId id="306" r:id="rId39"/>
    <p:sldId id="291"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29" autoAdjust="0"/>
    <p:restoredTop sz="94660"/>
  </p:normalViewPr>
  <p:slideViewPr>
    <p:cSldViewPr snapToGrid="0">
      <p:cViewPr varScale="1">
        <p:scale>
          <a:sx n="72" d="100"/>
          <a:sy n="72" d="100"/>
        </p:scale>
        <p:origin x="-47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73254-EB58-6543-AE2D-886259E6381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8D27EFCF-7FC0-764D-AD8C-C8DBE51BC616}">
      <dgm:prSet phldrT="[Text]"/>
      <dgm:spPr/>
      <dgm:t>
        <a:bodyPr/>
        <a:lstStyle/>
        <a:p>
          <a:r>
            <a:rPr lang="en-US" dirty="0" smtClean="0"/>
            <a:t>Type of infectious agent </a:t>
          </a:r>
          <a:endParaRPr lang="en-US" dirty="0"/>
        </a:p>
      </dgm:t>
    </dgm:pt>
    <dgm:pt modelId="{F78F4E9D-40AA-9044-93A1-86141220AA0A}" type="parTrans" cxnId="{04B69856-2AE9-E543-84DC-E5651B6E2FEC}">
      <dgm:prSet/>
      <dgm:spPr/>
      <dgm:t>
        <a:bodyPr/>
        <a:lstStyle/>
        <a:p>
          <a:endParaRPr lang="en-US"/>
        </a:p>
      </dgm:t>
    </dgm:pt>
    <dgm:pt modelId="{3708C5B8-7C4A-6C4D-A98C-2C72B7865BF7}" type="sibTrans" cxnId="{04B69856-2AE9-E543-84DC-E5651B6E2FEC}">
      <dgm:prSet/>
      <dgm:spPr/>
      <dgm:t>
        <a:bodyPr/>
        <a:lstStyle/>
        <a:p>
          <a:endParaRPr lang="en-US"/>
        </a:p>
      </dgm:t>
    </dgm:pt>
    <dgm:pt modelId="{47960561-B4C9-F24B-8541-7C50C36983EB}">
      <dgm:prSet phldrT="[Text]"/>
      <dgm:spPr/>
      <dgm:t>
        <a:bodyPr/>
        <a:lstStyle/>
        <a:p>
          <a:r>
            <a:rPr lang="en-US" dirty="0" smtClean="0"/>
            <a:t>Mode of transmission </a:t>
          </a:r>
          <a:endParaRPr lang="en-US" dirty="0"/>
        </a:p>
      </dgm:t>
    </dgm:pt>
    <dgm:pt modelId="{84C64CE2-D9BB-1649-AE73-4815A86BA95B}" type="parTrans" cxnId="{63F26624-F3D6-6F4A-9F11-EAE33A7E18FB}">
      <dgm:prSet/>
      <dgm:spPr/>
      <dgm:t>
        <a:bodyPr/>
        <a:lstStyle/>
        <a:p>
          <a:endParaRPr lang="en-US"/>
        </a:p>
      </dgm:t>
    </dgm:pt>
    <dgm:pt modelId="{832722ED-670A-2643-AD84-8A53088AB318}" type="sibTrans" cxnId="{63F26624-F3D6-6F4A-9F11-EAE33A7E18FB}">
      <dgm:prSet/>
      <dgm:spPr/>
      <dgm:t>
        <a:bodyPr/>
        <a:lstStyle/>
        <a:p>
          <a:endParaRPr lang="en-US"/>
        </a:p>
      </dgm:t>
    </dgm:pt>
    <dgm:pt modelId="{B885C296-CBCC-5F40-97B7-9802F5893174}">
      <dgm:prSet phldrT="[Text]"/>
      <dgm:spPr/>
      <dgm:t>
        <a:bodyPr/>
        <a:lstStyle/>
        <a:p>
          <a:r>
            <a:rPr lang="en-US" dirty="0" smtClean="0"/>
            <a:t>Type of reservoir host </a:t>
          </a:r>
          <a:endParaRPr lang="en-US" dirty="0"/>
        </a:p>
      </dgm:t>
    </dgm:pt>
    <dgm:pt modelId="{8CBBC3AE-FDE6-CF49-B1A3-B72970DEFE4F}" type="parTrans" cxnId="{42435B5F-70DD-9C4E-9D79-6FD995EA839A}">
      <dgm:prSet/>
      <dgm:spPr/>
      <dgm:t>
        <a:bodyPr/>
        <a:lstStyle/>
        <a:p>
          <a:endParaRPr lang="en-US"/>
        </a:p>
      </dgm:t>
    </dgm:pt>
    <dgm:pt modelId="{D743AACD-C931-EB45-9D9B-3C42746AA265}" type="sibTrans" cxnId="{42435B5F-70DD-9C4E-9D79-6FD995EA839A}">
      <dgm:prSet/>
      <dgm:spPr/>
      <dgm:t>
        <a:bodyPr/>
        <a:lstStyle/>
        <a:p>
          <a:endParaRPr lang="en-US"/>
        </a:p>
      </dgm:t>
    </dgm:pt>
    <dgm:pt modelId="{B5ED087F-0A54-0741-90AD-FAA054BCED8F}" type="pres">
      <dgm:prSet presAssocID="{61D73254-EB58-6543-AE2D-886259E6381A}" presName="linear" presStyleCnt="0">
        <dgm:presLayoutVars>
          <dgm:dir/>
          <dgm:animLvl val="lvl"/>
          <dgm:resizeHandles val="exact"/>
        </dgm:presLayoutVars>
      </dgm:prSet>
      <dgm:spPr/>
      <dgm:t>
        <a:bodyPr/>
        <a:lstStyle/>
        <a:p>
          <a:endParaRPr lang="en-US"/>
        </a:p>
      </dgm:t>
    </dgm:pt>
    <dgm:pt modelId="{D222A600-3531-C946-9538-A88CFB10BE63}" type="pres">
      <dgm:prSet presAssocID="{8D27EFCF-7FC0-764D-AD8C-C8DBE51BC616}" presName="parentLin" presStyleCnt="0"/>
      <dgm:spPr/>
    </dgm:pt>
    <dgm:pt modelId="{0755D843-D678-6143-B4D0-9FAA5E653432}" type="pres">
      <dgm:prSet presAssocID="{8D27EFCF-7FC0-764D-AD8C-C8DBE51BC616}" presName="parentLeftMargin" presStyleLbl="node1" presStyleIdx="0" presStyleCnt="3"/>
      <dgm:spPr/>
      <dgm:t>
        <a:bodyPr/>
        <a:lstStyle/>
        <a:p>
          <a:endParaRPr lang="en-US"/>
        </a:p>
      </dgm:t>
    </dgm:pt>
    <dgm:pt modelId="{E81C1DB9-916D-D142-B330-F4CD6F6C4366}" type="pres">
      <dgm:prSet presAssocID="{8D27EFCF-7FC0-764D-AD8C-C8DBE51BC616}" presName="parentText" presStyleLbl="node1" presStyleIdx="0" presStyleCnt="3">
        <dgm:presLayoutVars>
          <dgm:chMax val="0"/>
          <dgm:bulletEnabled val="1"/>
        </dgm:presLayoutVars>
      </dgm:prSet>
      <dgm:spPr/>
      <dgm:t>
        <a:bodyPr/>
        <a:lstStyle/>
        <a:p>
          <a:endParaRPr lang="en-US"/>
        </a:p>
      </dgm:t>
    </dgm:pt>
    <dgm:pt modelId="{53B26114-27F6-C045-B38A-8C5D99D291D0}" type="pres">
      <dgm:prSet presAssocID="{8D27EFCF-7FC0-764D-AD8C-C8DBE51BC616}" presName="negativeSpace" presStyleCnt="0"/>
      <dgm:spPr/>
    </dgm:pt>
    <dgm:pt modelId="{CC87436B-B4BA-C543-9516-DCDA287A4261}" type="pres">
      <dgm:prSet presAssocID="{8D27EFCF-7FC0-764D-AD8C-C8DBE51BC616}" presName="childText" presStyleLbl="conFgAcc1" presStyleIdx="0" presStyleCnt="3">
        <dgm:presLayoutVars>
          <dgm:bulletEnabled val="1"/>
        </dgm:presLayoutVars>
      </dgm:prSet>
      <dgm:spPr/>
    </dgm:pt>
    <dgm:pt modelId="{01FF70BD-67AF-3942-A449-5A5E8A74CACC}" type="pres">
      <dgm:prSet presAssocID="{3708C5B8-7C4A-6C4D-A98C-2C72B7865BF7}" presName="spaceBetweenRectangles" presStyleCnt="0"/>
      <dgm:spPr/>
    </dgm:pt>
    <dgm:pt modelId="{973C0F08-BB2A-F04A-9359-72852C739A72}" type="pres">
      <dgm:prSet presAssocID="{47960561-B4C9-F24B-8541-7C50C36983EB}" presName="parentLin" presStyleCnt="0"/>
      <dgm:spPr/>
    </dgm:pt>
    <dgm:pt modelId="{C15AD64F-B02D-CD47-AE6F-12D03CD7D89C}" type="pres">
      <dgm:prSet presAssocID="{47960561-B4C9-F24B-8541-7C50C36983EB}" presName="parentLeftMargin" presStyleLbl="node1" presStyleIdx="0" presStyleCnt="3"/>
      <dgm:spPr/>
      <dgm:t>
        <a:bodyPr/>
        <a:lstStyle/>
        <a:p>
          <a:endParaRPr lang="en-US"/>
        </a:p>
      </dgm:t>
    </dgm:pt>
    <dgm:pt modelId="{2CF55120-00F2-F649-9320-713F23C6F549}" type="pres">
      <dgm:prSet presAssocID="{47960561-B4C9-F24B-8541-7C50C36983EB}" presName="parentText" presStyleLbl="node1" presStyleIdx="1" presStyleCnt="3">
        <dgm:presLayoutVars>
          <dgm:chMax val="0"/>
          <dgm:bulletEnabled val="1"/>
        </dgm:presLayoutVars>
      </dgm:prSet>
      <dgm:spPr/>
      <dgm:t>
        <a:bodyPr/>
        <a:lstStyle/>
        <a:p>
          <a:endParaRPr lang="en-US"/>
        </a:p>
      </dgm:t>
    </dgm:pt>
    <dgm:pt modelId="{57DA376A-0D33-4042-BC3B-DFC3AB9F3A4D}" type="pres">
      <dgm:prSet presAssocID="{47960561-B4C9-F24B-8541-7C50C36983EB}" presName="negativeSpace" presStyleCnt="0"/>
      <dgm:spPr/>
    </dgm:pt>
    <dgm:pt modelId="{4E8CD533-9DB9-CD42-9DA7-3C662ADBBD04}" type="pres">
      <dgm:prSet presAssocID="{47960561-B4C9-F24B-8541-7C50C36983EB}" presName="childText" presStyleLbl="conFgAcc1" presStyleIdx="1" presStyleCnt="3">
        <dgm:presLayoutVars>
          <dgm:bulletEnabled val="1"/>
        </dgm:presLayoutVars>
      </dgm:prSet>
      <dgm:spPr/>
    </dgm:pt>
    <dgm:pt modelId="{FC2921E1-3097-A543-9F0B-E39C207DAACB}" type="pres">
      <dgm:prSet presAssocID="{832722ED-670A-2643-AD84-8A53088AB318}" presName="spaceBetweenRectangles" presStyleCnt="0"/>
      <dgm:spPr/>
    </dgm:pt>
    <dgm:pt modelId="{C0B9A185-A954-A94A-B9EC-4E8960ECFC18}" type="pres">
      <dgm:prSet presAssocID="{B885C296-CBCC-5F40-97B7-9802F5893174}" presName="parentLin" presStyleCnt="0"/>
      <dgm:spPr/>
    </dgm:pt>
    <dgm:pt modelId="{8337EBEF-C0DD-4642-8AD4-4EB666DC287B}" type="pres">
      <dgm:prSet presAssocID="{B885C296-CBCC-5F40-97B7-9802F5893174}" presName="parentLeftMargin" presStyleLbl="node1" presStyleIdx="1" presStyleCnt="3"/>
      <dgm:spPr/>
      <dgm:t>
        <a:bodyPr/>
        <a:lstStyle/>
        <a:p>
          <a:endParaRPr lang="en-US"/>
        </a:p>
      </dgm:t>
    </dgm:pt>
    <dgm:pt modelId="{BE1838C4-92C7-1C44-8307-16E2534974CF}" type="pres">
      <dgm:prSet presAssocID="{B885C296-CBCC-5F40-97B7-9802F5893174}" presName="parentText" presStyleLbl="node1" presStyleIdx="2" presStyleCnt="3">
        <dgm:presLayoutVars>
          <dgm:chMax val="0"/>
          <dgm:bulletEnabled val="1"/>
        </dgm:presLayoutVars>
      </dgm:prSet>
      <dgm:spPr/>
      <dgm:t>
        <a:bodyPr/>
        <a:lstStyle/>
        <a:p>
          <a:endParaRPr lang="en-US"/>
        </a:p>
      </dgm:t>
    </dgm:pt>
    <dgm:pt modelId="{F2614DBB-2150-5F47-87D4-1DF3F725A34C}" type="pres">
      <dgm:prSet presAssocID="{B885C296-CBCC-5F40-97B7-9802F5893174}" presName="negativeSpace" presStyleCnt="0"/>
      <dgm:spPr/>
    </dgm:pt>
    <dgm:pt modelId="{F86F834A-7AF0-0340-B18B-D3E3645B9114}" type="pres">
      <dgm:prSet presAssocID="{B885C296-CBCC-5F40-97B7-9802F5893174}" presName="childText" presStyleLbl="conFgAcc1" presStyleIdx="2" presStyleCnt="3">
        <dgm:presLayoutVars>
          <dgm:bulletEnabled val="1"/>
        </dgm:presLayoutVars>
      </dgm:prSet>
      <dgm:spPr/>
    </dgm:pt>
  </dgm:ptLst>
  <dgm:cxnLst>
    <dgm:cxn modelId="{8532BDC7-BFA7-488E-A3D0-354FEA678AC4}" type="presOf" srcId="{61D73254-EB58-6543-AE2D-886259E6381A}" destId="{B5ED087F-0A54-0741-90AD-FAA054BCED8F}" srcOrd="0" destOrd="0" presId="urn:microsoft.com/office/officeart/2005/8/layout/list1"/>
    <dgm:cxn modelId="{F671A373-E41C-4730-833D-D60F6E63A0EF}" type="presOf" srcId="{8D27EFCF-7FC0-764D-AD8C-C8DBE51BC616}" destId="{0755D843-D678-6143-B4D0-9FAA5E653432}" srcOrd="0" destOrd="0" presId="urn:microsoft.com/office/officeart/2005/8/layout/list1"/>
    <dgm:cxn modelId="{3328DB61-ACA5-4AEC-B48E-7F46EE616D2D}" type="presOf" srcId="{B885C296-CBCC-5F40-97B7-9802F5893174}" destId="{8337EBEF-C0DD-4642-8AD4-4EB666DC287B}" srcOrd="0" destOrd="0" presId="urn:microsoft.com/office/officeart/2005/8/layout/list1"/>
    <dgm:cxn modelId="{29D6E527-AB71-4227-8671-5F143B7CBB9E}" type="presOf" srcId="{B885C296-CBCC-5F40-97B7-9802F5893174}" destId="{BE1838C4-92C7-1C44-8307-16E2534974CF}" srcOrd="1" destOrd="0" presId="urn:microsoft.com/office/officeart/2005/8/layout/list1"/>
    <dgm:cxn modelId="{04B69856-2AE9-E543-84DC-E5651B6E2FEC}" srcId="{61D73254-EB58-6543-AE2D-886259E6381A}" destId="{8D27EFCF-7FC0-764D-AD8C-C8DBE51BC616}" srcOrd="0" destOrd="0" parTransId="{F78F4E9D-40AA-9044-93A1-86141220AA0A}" sibTransId="{3708C5B8-7C4A-6C4D-A98C-2C72B7865BF7}"/>
    <dgm:cxn modelId="{42435B5F-70DD-9C4E-9D79-6FD995EA839A}" srcId="{61D73254-EB58-6543-AE2D-886259E6381A}" destId="{B885C296-CBCC-5F40-97B7-9802F5893174}" srcOrd="2" destOrd="0" parTransId="{8CBBC3AE-FDE6-CF49-B1A3-B72970DEFE4F}" sibTransId="{D743AACD-C931-EB45-9D9B-3C42746AA265}"/>
    <dgm:cxn modelId="{63F26624-F3D6-6F4A-9F11-EAE33A7E18FB}" srcId="{61D73254-EB58-6543-AE2D-886259E6381A}" destId="{47960561-B4C9-F24B-8541-7C50C36983EB}" srcOrd="1" destOrd="0" parTransId="{84C64CE2-D9BB-1649-AE73-4815A86BA95B}" sibTransId="{832722ED-670A-2643-AD84-8A53088AB318}"/>
    <dgm:cxn modelId="{98E1315B-71CE-46B4-8BB6-664A7AD772C5}" type="presOf" srcId="{47960561-B4C9-F24B-8541-7C50C36983EB}" destId="{C15AD64F-B02D-CD47-AE6F-12D03CD7D89C}" srcOrd="0" destOrd="0" presId="urn:microsoft.com/office/officeart/2005/8/layout/list1"/>
    <dgm:cxn modelId="{12D6A8FF-CCFC-42B6-855B-A316FBB2DC81}" type="presOf" srcId="{47960561-B4C9-F24B-8541-7C50C36983EB}" destId="{2CF55120-00F2-F649-9320-713F23C6F549}" srcOrd="1" destOrd="0" presId="urn:microsoft.com/office/officeart/2005/8/layout/list1"/>
    <dgm:cxn modelId="{2CA45EF9-2CD9-4B7F-8ED5-635CDCC5FA23}" type="presOf" srcId="{8D27EFCF-7FC0-764D-AD8C-C8DBE51BC616}" destId="{E81C1DB9-916D-D142-B330-F4CD6F6C4366}" srcOrd="1" destOrd="0" presId="urn:microsoft.com/office/officeart/2005/8/layout/list1"/>
    <dgm:cxn modelId="{02DCC5C8-11AD-4163-AACB-CDC565A74FD1}" type="presParOf" srcId="{B5ED087F-0A54-0741-90AD-FAA054BCED8F}" destId="{D222A600-3531-C946-9538-A88CFB10BE63}" srcOrd="0" destOrd="0" presId="urn:microsoft.com/office/officeart/2005/8/layout/list1"/>
    <dgm:cxn modelId="{419D7983-06BF-457E-AE34-70BA0DD4C9BF}" type="presParOf" srcId="{D222A600-3531-C946-9538-A88CFB10BE63}" destId="{0755D843-D678-6143-B4D0-9FAA5E653432}" srcOrd="0" destOrd="0" presId="urn:microsoft.com/office/officeart/2005/8/layout/list1"/>
    <dgm:cxn modelId="{15513238-9756-42F1-A480-199076CB6696}" type="presParOf" srcId="{D222A600-3531-C946-9538-A88CFB10BE63}" destId="{E81C1DB9-916D-D142-B330-F4CD6F6C4366}" srcOrd="1" destOrd="0" presId="urn:microsoft.com/office/officeart/2005/8/layout/list1"/>
    <dgm:cxn modelId="{02F581D0-E988-42B6-BACD-701E10547111}" type="presParOf" srcId="{B5ED087F-0A54-0741-90AD-FAA054BCED8F}" destId="{53B26114-27F6-C045-B38A-8C5D99D291D0}" srcOrd="1" destOrd="0" presId="urn:microsoft.com/office/officeart/2005/8/layout/list1"/>
    <dgm:cxn modelId="{710AAC95-6115-4872-BF8E-9EF9C0406CA1}" type="presParOf" srcId="{B5ED087F-0A54-0741-90AD-FAA054BCED8F}" destId="{CC87436B-B4BA-C543-9516-DCDA287A4261}" srcOrd="2" destOrd="0" presId="urn:microsoft.com/office/officeart/2005/8/layout/list1"/>
    <dgm:cxn modelId="{408A3AA5-3E29-4526-A5AC-424C47111A80}" type="presParOf" srcId="{B5ED087F-0A54-0741-90AD-FAA054BCED8F}" destId="{01FF70BD-67AF-3942-A449-5A5E8A74CACC}" srcOrd="3" destOrd="0" presId="urn:microsoft.com/office/officeart/2005/8/layout/list1"/>
    <dgm:cxn modelId="{19C5D1DC-452B-4CA6-8738-3EEA2AEEA3DC}" type="presParOf" srcId="{B5ED087F-0A54-0741-90AD-FAA054BCED8F}" destId="{973C0F08-BB2A-F04A-9359-72852C739A72}" srcOrd="4" destOrd="0" presId="urn:microsoft.com/office/officeart/2005/8/layout/list1"/>
    <dgm:cxn modelId="{A0E28EEC-280A-4205-AE49-1EEF1BE0C63A}" type="presParOf" srcId="{973C0F08-BB2A-F04A-9359-72852C739A72}" destId="{C15AD64F-B02D-CD47-AE6F-12D03CD7D89C}" srcOrd="0" destOrd="0" presId="urn:microsoft.com/office/officeart/2005/8/layout/list1"/>
    <dgm:cxn modelId="{2CDE7F0D-C540-459A-B588-902460EBFED9}" type="presParOf" srcId="{973C0F08-BB2A-F04A-9359-72852C739A72}" destId="{2CF55120-00F2-F649-9320-713F23C6F549}" srcOrd="1" destOrd="0" presId="urn:microsoft.com/office/officeart/2005/8/layout/list1"/>
    <dgm:cxn modelId="{3910E342-480B-4DB8-AB05-DB7E08454387}" type="presParOf" srcId="{B5ED087F-0A54-0741-90AD-FAA054BCED8F}" destId="{57DA376A-0D33-4042-BC3B-DFC3AB9F3A4D}" srcOrd="5" destOrd="0" presId="urn:microsoft.com/office/officeart/2005/8/layout/list1"/>
    <dgm:cxn modelId="{EB803E61-EAFE-4DCC-A41A-8C7821D031AA}" type="presParOf" srcId="{B5ED087F-0A54-0741-90AD-FAA054BCED8F}" destId="{4E8CD533-9DB9-CD42-9DA7-3C662ADBBD04}" srcOrd="6" destOrd="0" presId="urn:microsoft.com/office/officeart/2005/8/layout/list1"/>
    <dgm:cxn modelId="{9525BCA2-6ADC-43C8-9CCF-86A7187197AF}" type="presParOf" srcId="{B5ED087F-0A54-0741-90AD-FAA054BCED8F}" destId="{FC2921E1-3097-A543-9F0B-E39C207DAACB}" srcOrd="7" destOrd="0" presId="urn:microsoft.com/office/officeart/2005/8/layout/list1"/>
    <dgm:cxn modelId="{86EF7DE8-EAA5-410A-9833-B86A247AE1CE}" type="presParOf" srcId="{B5ED087F-0A54-0741-90AD-FAA054BCED8F}" destId="{C0B9A185-A954-A94A-B9EC-4E8960ECFC18}" srcOrd="8" destOrd="0" presId="urn:microsoft.com/office/officeart/2005/8/layout/list1"/>
    <dgm:cxn modelId="{E7A62FC1-A1BD-4ADC-8F02-357096ABE74C}" type="presParOf" srcId="{C0B9A185-A954-A94A-B9EC-4E8960ECFC18}" destId="{8337EBEF-C0DD-4642-8AD4-4EB666DC287B}" srcOrd="0" destOrd="0" presId="urn:microsoft.com/office/officeart/2005/8/layout/list1"/>
    <dgm:cxn modelId="{F89164F6-8CC5-4DC3-9776-BEC20E5FC20A}" type="presParOf" srcId="{C0B9A185-A954-A94A-B9EC-4E8960ECFC18}" destId="{BE1838C4-92C7-1C44-8307-16E2534974CF}" srcOrd="1" destOrd="0" presId="urn:microsoft.com/office/officeart/2005/8/layout/list1"/>
    <dgm:cxn modelId="{F3536DE1-0AC7-4782-87D8-A3C60DAA698C}" type="presParOf" srcId="{B5ED087F-0A54-0741-90AD-FAA054BCED8F}" destId="{F2614DBB-2150-5F47-87D4-1DF3F725A34C}" srcOrd="9" destOrd="0" presId="urn:microsoft.com/office/officeart/2005/8/layout/list1"/>
    <dgm:cxn modelId="{4C331CF3-0E9A-4799-B191-ACC81A6A5CB3}" type="presParOf" srcId="{B5ED087F-0A54-0741-90AD-FAA054BCED8F}" destId="{F86F834A-7AF0-0340-B18B-D3E3645B911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7FF40-A8E5-432B-A203-03F332486BE6}" type="datetimeFigureOut">
              <a:rPr lang="en-US" smtClean="0"/>
              <a:pPr/>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494D8-A076-4751-9C7D-F245397E47EB}" type="slidenum">
              <a:rPr lang="en-US" smtClean="0"/>
              <a:pPr/>
              <a:t>‹#›</a:t>
            </a:fld>
            <a:endParaRPr lang="en-US"/>
          </a:p>
        </p:txBody>
      </p:sp>
    </p:spTree>
    <p:extLst>
      <p:ext uri="{BB962C8B-B14F-4D97-AF65-F5344CB8AC3E}">
        <p14:creationId xmlns:p14="http://schemas.microsoft.com/office/powerpoint/2010/main" xmlns="" val="4811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Tx/>
              <a:buNone/>
            </a:pPr>
            <a:r>
              <a:rPr lang="en-US" b="1" dirty="0" smtClean="0"/>
              <a:t>From the Greek:</a:t>
            </a:r>
          </a:p>
          <a:p>
            <a:pPr>
              <a:lnSpc>
                <a:spcPct val="90000"/>
              </a:lnSpc>
              <a:buFontTx/>
              <a:buNone/>
            </a:pPr>
            <a:r>
              <a:rPr lang="en-US" b="1" dirty="0" smtClean="0"/>
              <a:t>		Zoon:  	Animal</a:t>
            </a:r>
          </a:p>
          <a:p>
            <a:pPr>
              <a:lnSpc>
                <a:spcPct val="90000"/>
              </a:lnSpc>
              <a:buFontTx/>
              <a:buNone/>
            </a:pPr>
            <a:r>
              <a:rPr lang="en-US" b="1" dirty="0" smtClean="0"/>
              <a:t>		</a:t>
            </a:r>
            <a:r>
              <a:rPr lang="en-US" b="1" dirty="0" err="1" smtClean="0"/>
              <a:t>Noson</a:t>
            </a:r>
            <a:r>
              <a:rPr lang="en-US" b="1" dirty="0" smtClean="0"/>
              <a:t>: 	Disease</a:t>
            </a:r>
          </a:p>
          <a:p>
            <a:pPr>
              <a:lnSpc>
                <a:spcPct val="90000"/>
              </a:lnSpc>
              <a:buFontTx/>
              <a:buNone/>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7AADB4FA-6259-F846-A2BD-4128C7287FC8}" type="slidenum">
              <a:rPr lang="en-US" smtClean="0"/>
              <a:pPr/>
              <a:t>3</a:t>
            </a:fld>
            <a:endParaRPr lang="en-US"/>
          </a:p>
        </p:txBody>
      </p:sp>
    </p:spTree>
    <p:extLst>
      <p:ext uri="{BB962C8B-B14F-4D97-AF65-F5344CB8AC3E}">
        <p14:creationId xmlns:p14="http://schemas.microsoft.com/office/powerpoint/2010/main" xmlns="" val="72763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Dermatophytosis (tinea or ringworm) of the scalp, glabrous skin, and nails is caused by a closely related group of fungi known as dermatophytes which have the ability to </a:t>
            </a:r>
            <a:r>
              <a:rPr lang="en-US" dirty="0" err="1" smtClean="0"/>
              <a:t>utilise</a:t>
            </a:r>
            <a:r>
              <a:rPr lang="en-US" dirty="0" smtClean="0"/>
              <a:t> keratin as a nutrient source, i.e. they have a unique enzymatic capacity [keratinase]. </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38</a:t>
            </a:fld>
            <a:endParaRPr lang="en-US"/>
          </a:p>
        </p:txBody>
      </p:sp>
    </p:spTree>
    <p:extLst>
      <p:ext uri="{BB962C8B-B14F-4D97-AF65-F5344CB8AC3E}">
        <p14:creationId xmlns:p14="http://schemas.microsoft.com/office/powerpoint/2010/main" xmlns="" val="419765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these are called </a:t>
            </a:r>
            <a:r>
              <a:rPr lang="en-US" b="1" dirty="0" smtClean="0">
                <a:solidFill>
                  <a:schemeClr val="tx1"/>
                </a:solidFill>
              </a:rPr>
              <a:t>PRIONS</a:t>
            </a:r>
            <a:r>
              <a:rPr lang="en-US" dirty="0" smtClean="0">
                <a:solidFill>
                  <a:schemeClr val="tx1"/>
                </a:solidFill>
              </a:rPr>
              <a:t>, or </a:t>
            </a:r>
            <a:r>
              <a:rPr lang="en-US" b="1" dirty="0" smtClean="0">
                <a:solidFill>
                  <a:schemeClr val="tx1"/>
                </a:solidFill>
              </a:rPr>
              <a:t>proteinaceous infectious particles. </a:t>
            </a:r>
          </a:p>
          <a:p>
            <a:r>
              <a:rPr lang="en-US" dirty="0" smtClean="0">
                <a:solidFill>
                  <a:schemeClr val="tx1"/>
                </a:solidFill>
              </a:rPr>
              <a:t>They contain </a:t>
            </a:r>
            <a:r>
              <a:rPr lang="en-US" b="1" dirty="0" smtClean="0">
                <a:solidFill>
                  <a:schemeClr val="tx1"/>
                </a:solidFill>
              </a:rPr>
              <a:t>proteins but no DNA</a:t>
            </a:r>
            <a:r>
              <a:rPr lang="en-US" dirty="0" smtClean="0">
                <a:solidFill>
                  <a:schemeClr val="tx1"/>
                </a:solidFill>
              </a:rPr>
              <a:t>, and are linked to a group of diseases called the </a:t>
            </a:r>
            <a:r>
              <a:rPr lang="en-US" b="1" dirty="0" smtClean="0">
                <a:solidFill>
                  <a:schemeClr val="tx1"/>
                </a:solidFill>
              </a:rPr>
              <a:t>TRANSMISSIBLE SPONGIFORM ENCEPHALOPATHIES  </a:t>
            </a:r>
            <a:r>
              <a:rPr lang="en-US" dirty="0" smtClean="0">
                <a:solidFill>
                  <a:schemeClr val="tx1"/>
                </a:solidFill>
              </a:rPr>
              <a:t>= cause breakdown of the nerve cells. </a:t>
            </a:r>
          </a:p>
          <a:p>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39</a:t>
            </a:fld>
            <a:endParaRPr lang="en-US"/>
          </a:p>
        </p:txBody>
      </p:sp>
    </p:spTree>
    <p:extLst>
      <p:ext uri="{BB962C8B-B14F-4D97-AF65-F5344CB8AC3E}">
        <p14:creationId xmlns:p14="http://schemas.microsoft.com/office/powerpoint/2010/main" xmlns="" val="250990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Once inside the body, the virus travels along the nerves. Its main target is the </a:t>
            </a:r>
            <a:r>
              <a:rPr lang="en-US" altLang="en-US" dirty="0" err="1" smtClean="0"/>
              <a:t>the</a:t>
            </a:r>
            <a:r>
              <a:rPr lang="en-US" altLang="en-US" dirty="0" smtClean="0"/>
              <a:t> brain and spinal cord. </a:t>
            </a:r>
          </a:p>
          <a:p>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10</a:t>
            </a:fld>
            <a:endParaRPr lang="en-US"/>
          </a:p>
        </p:txBody>
      </p:sp>
    </p:spTree>
    <p:extLst>
      <p:ext uri="{BB962C8B-B14F-4D97-AF65-F5344CB8AC3E}">
        <p14:creationId xmlns:p14="http://schemas.microsoft.com/office/powerpoint/2010/main" xmlns="" val="359542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Wound cleansing is especially important in rabies prevention since, in animal studies, thorough wound cleansing alone without other </a:t>
            </a:r>
            <a:r>
              <a:rPr lang="en-US" dirty="0" err="1" smtClean="0"/>
              <a:t>postexposure</a:t>
            </a:r>
            <a:r>
              <a:rPr lang="en-US" dirty="0" smtClean="0"/>
              <a:t> prophylaxis has been shown to markedly reduce the likelihood of rabies.</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11</a:t>
            </a:fld>
            <a:endParaRPr lang="en-US"/>
          </a:p>
        </p:txBody>
      </p:sp>
    </p:spTree>
    <p:extLst>
      <p:ext uri="{BB962C8B-B14F-4D97-AF65-F5344CB8AC3E}">
        <p14:creationId xmlns:p14="http://schemas.microsoft.com/office/powerpoint/2010/main" xmlns="" val="89086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Inhalation and</a:t>
            </a:r>
            <a:r>
              <a:rPr lang="en-US" baseline="0" dirty="0" smtClean="0"/>
              <a:t> gastrointestinal anthrax are often fatal, but cutaneous anthrax usually is not</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14</a:t>
            </a:fld>
            <a:endParaRPr lang="en-US"/>
          </a:p>
        </p:txBody>
      </p:sp>
    </p:spTree>
    <p:extLst>
      <p:ext uri="{BB962C8B-B14F-4D97-AF65-F5344CB8AC3E}">
        <p14:creationId xmlns:p14="http://schemas.microsoft.com/office/powerpoint/2010/main" xmlns="" val="73991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dirty="0" smtClean="0">
                <a:solidFill>
                  <a:schemeClr val="tx1"/>
                </a:solidFill>
              </a:rPr>
              <a:t> melitensis  infections more sever and prolonged</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17</a:t>
            </a:fld>
            <a:endParaRPr lang="en-US"/>
          </a:p>
        </p:txBody>
      </p:sp>
    </p:spTree>
    <p:extLst>
      <p:ext uri="{BB962C8B-B14F-4D97-AF65-F5344CB8AC3E}">
        <p14:creationId xmlns:p14="http://schemas.microsoft.com/office/powerpoint/2010/main" xmlns="" val="87437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largest and most complex Ebola outbreak since the Ebola virus was first discovered in 1976. </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20</a:t>
            </a:fld>
            <a:endParaRPr lang="en-US"/>
          </a:p>
        </p:txBody>
      </p:sp>
    </p:spTree>
    <p:extLst>
      <p:ext uri="{BB962C8B-B14F-4D97-AF65-F5344CB8AC3E}">
        <p14:creationId xmlns:p14="http://schemas.microsoft.com/office/powerpoint/2010/main" xmlns="" val="387676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21</a:t>
            </a:fld>
            <a:endParaRPr lang="en-US"/>
          </a:p>
        </p:txBody>
      </p:sp>
    </p:spTree>
    <p:extLst>
      <p:ext uri="{BB962C8B-B14F-4D97-AF65-F5344CB8AC3E}">
        <p14:creationId xmlns:p14="http://schemas.microsoft.com/office/powerpoint/2010/main" xmlns="" val="400002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disease usually has its onset in summer </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27</a:t>
            </a:fld>
            <a:endParaRPr lang="en-US"/>
          </a:p>
        </p:txBody>
      </p:sp>
    </p:spTree>
    <p:extLst>
      <p:ext uri="{BB962C8B-B14F-4D97-AF65-F5344CB8AC3E}">
        <p14:creationId xmlns:p14="http://schemas.microsoft.com/office/powerpoint/2010/main" xmlns="" val="10980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pneumonia may cause respiratory failure and shock</a:t>
            </a:r>
            <a:endParaRPr lang="en-US" dirty="0"/>
          </a:p>
        </p:txBody>
      </p:sp>
      <p:sp>
        <p:nvSpPr>
          <p:cNvPr id="4" name="Slide Number Placeholder 3"/>
          <p:cNvSpPr>
            <a:spLocks noGrp="1"/>
          </p:cNvSpPr>
          <p:nvPr>
            <p:ph type="sldNum" sz="quarter" idx="10"/>
          </p:nvPr>
        </p:nvSpPr>
        <p:spPr/>
        <p:txBody>
          <a:bodyPr/>
          <a:lstStyle/>
          <a:p>
            <a:fld id="{F4E494D8-A076-4751-9C7D-F245397E47EB}" type="slidenum">
              <a:rPr lang="en-US" smtClean="0"/>
              <a:pPr/>
              <a:t>30</a:t>
            </a:fld>
            <a:endParaRPr lang="en-US"/>
          </a:p>
        </p:txBody>
      </p:sp>
    </p:spTree>
    <p:extLst>
      <p:ext uri="{BB962C8B-B14F-4D97-AF65-F5344CB8AC3E}">
        <p14:creationId xmlns:p14="http://schemas.microsoft.com/office/powerpoint/2010/main" xmlns="" val="241933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2/27/2018</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2/27/2018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Zoonotic infections </a:t>
            </a:r>
          </a:p>
        </p:txBody>
      </p:sp>
      <p:sp>
        <p:nvSpPr>
          <p:cNvPr id="3" name="Subtitle 2"/>
          <p:cNvSpPr>
            <a:spLocks noGrp="1"/>
          </p:cNvSpPr>
          <p:nvPr>
            <p:ph type="subTitle" idx="1"/>
          </p:nvPr>
        </p:nvSpPr>
        <p:spPr/>
        <p:txBody>
          <a:bodyPr/>
          <a:lstStyle/>
          <a:p>
            <a:r>
              <a:rPr lang="en-US" dirty="0" smtClean="0"/>
              <a:t>CLS 416</a:t>
            </a:r>
            <a:endParaRPr lang="en-US" dirty="0"/>
          </a:p>
        </p:txBody>
      </p:sp>
    </p:spTree>
    <p:extLst>
      <p:ext uri="{BB962C8B-B14F-4D97-AF65-F5344CB8AC3E}">
        <p14:creationId xmlns:p14="http://schemas.microsoft.com/office/powerpoint/2010/main" xmlns="" val="92175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4811" y="321251"/>
            <a:ext cx="3334234" cy="1343776"/>
          </a:xfrm>
        </p:spPr>
        <p:txBody>
          <a:bodyPr/>
          <a:lstStyle/>
          <a:p>
            <a:r>
              <a:rPr lang="en-US" dirty="0"/>
              <a:t>Disease mechanism </a:t>
            </a:r>
          </a:p>
        </p:txBody>
      </p:sp>
      <p:pic>
        <p:nvPicPr>
          <p:cNvPr id="4" name="Picture 3"/>
          <p:cNvPicPr>
            <a:picLocks noChangeAspect="1"/>
          </p:cNvPicPr>
          <p:nvPr/>
        </p:nvPicPr>
        <p:blipFill>
          <a:blip r:embed="rId3"/>
          <a:stretch>
            <a:fillRect/>
          </a:stretch>
        </p:blipFill>
        <p:spPr>
          <a:xfrm>
            <a:off x="3403704" y="757979"/>
            <a:ext cx="5180737" cy="5738355"/>
          </a:xfrm>
          <a:prstGeom prst="rect">
            <a:avLst/>
          </a:prstGeom>
        </p:spPr>
      </p:pic>
    </p:spTree>
    <p:extLst>
      <p:ext uri="{BB962C8B-B14F-4D97-AF65-F5344CB8AC3E}">
        <p14:creationId xmlns:p14="http://schemas.microsoft.com/office/powerpoint/2010/main" xmlns="" val="2304124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763" y="897339"/>
            <a:ext cx="9406718" cy="4971197"/>
          </a:xfrm>
        </p:spPr>
        <p:txBody>
          <a:bodyPr>
            <a:normAutofit fontScale="25000" lnSpcReduction="20000"/>
          </a:bodyPr>
          <a:lstStyle/>
          <a:p>
            <a:pPr marL="457200">
              <a:spcBef>
                <a:spcPts val="1200"/>
              </a:spcBef>
            </a:pPr>
            <a:r>
              <a:rPr lang="en-US" sz="9600" dirty="0" smtClean="0"/>
              <a:t>Clinical picture</a:t>
            </a:r>
          </a:p>
          <a:p>
            <a:pPr marL="457200" indent="0">
              <a:lnSpc>
                <a:spcPct val="100000"/>
              </a:lnSpc>
              <a:spcBef>
                <a:spcPts val="1200"/>
              </a:spcBef>
              <a:buNone/>
            </a:pPr>
            <a:r>
              <a:rPr lang="en-US" sz="9600" dirty="0" smtClean="0">
                <a:solidFill>
                  <a:schemeClr val="tx1"/>
                </a:solidFill>
              </a:rPr>
              <a:t>Nonspecific symptoms: fever, anorexia, and changes in sensation at bite site</a:t>
            </a:r>
          </a:p>
          <a:p>
            <a:pPr marL="457200" indent="0">
              <a:lnSpc>
                <a:spcPct val="100000"/>
              </a:lnSpc>
              <a:spcBef>
                <a:spcPts val="1200"/>
              </a:spcBef>
              <a:buNone/>
            </a:pPr>
            <a:r>
              <a:rPr lang="en-US" sz="9600" dirty="0" smtClean="0">
                <a:solidFill>
                  <a:schemeClr val="tx1"/>
                </a:solidFill>
              </a:rPr>
              <a:t>Within few days: Confusion, lethargy and increased salivation develop</a:t>
            </a:r>
          </a:p>
          <a:p>
            <a:pPr marL="457200" indent="0">
              <a:lnSpc>
                <a:spcPct val="100000"/>
              </a:lnSpc>
              <a:spcBef>
                <a:spcPts val="1200"/>
              </a:spcBef>
              <a:buNone/>
            </a:pPr>
            <a:r>
              <a:rPr lang="en-US" sz="9600" dirty="0" smtClean="0">
                <a:solidFill>
                  <a:schemeClr val="tx1"/>
                </a:solidFill>
              </a:rPr>
              <a:t>Most notable: painful spasm of the throat muscles on swallowing (hydrophobia)</a:t>
            </a:r>
          </a:p>
          <a:p>
            <a:pPr marL="457200" indent="0">
              <a:lnSpc>
                <a:spcPct val="100000"/>
              </a:lnSpc>
              <a:spcBef>
                <a:spcPts val="1200"/>
              </a:spcBef>
              <a:buNone/>
            </a:pPr>
            <a:r>
              <a:rPr lang="en-US" sz="9600" dirty="0" smtClean="0">
                <a:solidFill>
                  <a:schemeClr val="tx1"/>
                </a:solidFill>
              </a:rPr>
              <a:t>The disease progress to: seizures, paralysis and coma</a:t>
            </a:r>
          </a:p>
          <a:p>
            <a:pPr marL="457200" indent="0">
              <a:lnSpc>
                <a:spcPct val="100000"/>
              </a:lnSpc>
              <a:spcBef>
                <a:spcPts val="1200"/>
              </a:spcBef>
              <a:buNone/>
            </a:pPr>
            <a:endParaRPr lang="en-US" sz="9600" dirty="0">
              <a:solidFill>
                <a:schemeClr val="tx1"/>
              </a:solidFill>
            </a:endParaRPr>
          </a:p>
          <a:p>
            <a:pPr marL="457200" indent="-342900">
              <a:lnSpc>
                <a:spcPct val="100000"/>
              </a:lnSpc>
              <a:spcBef>
                <a:spcPts val="1200"/>
              </a:spcBef>
            </a:pPr>
            <a:r>
              <a:rPr lang="en-US" sz="9600" dirty="0"/>
              <a:t>Who is at risk? </a:t>
            </a:r>
            <a:endParaRPr lang="en-US" sz="9600" dirty="0" smtClean="0"/>
          </a:p>
          <a:p>
            <a:pPr marL="457200" indent="-342900">
              <a:lnSpc>
                <a:spcPct val="100000"/>
              </a:lnSpc>
              <a:spcBef>
                <a:spcPts val="1200"/>
              </a:spcBef>
              <a:buFontTx/>
              <a:buChar char="-"/>
            </a:pPr>
            <a:r>
              <a:rPr lang="en-US" sz="9600" dirty="0" smtClean="0">
                <a:solidFill>
                  <a:schemeClr val="tx1"/>
                </a:solidFill>
              </a:rPr>
              <a:t>Veterinarians </a:t>
            </a:r>
            <a:r>
              <a:rPr lang="en-US" sz="9600" dirty="0">
                <a:solidFill>
                  <a:schemeClr val="tx1"/>
                </a:solidFill>
              </a:rPr>
              <a:t>and animal handlers </a:t>
            </a:r>
            <a:endParaRPr lang="en-US" sz="9600" dirty="0" smtClean="0">
              <a:solidFill>
                <a:schemeClr val="tx1"/>
              </a:solidFill>
            </a:endParaRPr>
          </a:p>
          <a:p>
            <a:pPr marL="457200" indent="-342900">
              <a:lnSpc>
                <a:spcPct val="100000"/>
              </a:lnSpc>
              <a:spcBef>
                <a:spcPts val="1200"/>
              </a:spcBef>
              <a:buFontTx/>
              <a:buChar char="-"/>
            </a:pPr>
            <a:r>
              <a:rPr lang="en-US" sz="9600" dirty="0" smtClean="0">
                <a:solidFill>
                  <a:schemeClr val="tx1"/>
                </a:solidFill>
              </a:rPr>
              <a:t> </a:t>
            </a:r>
            <a:r>
              <a:rPr lang="en-US" sz="9600" dirty="0">
                <a:solidFill>
                  <a:schemeClr val="tx1"/>
                </a:solidFill>
              </a:rPr>
              <a:t>- person bitten by a rabid animal </a:t>
            </a:r>
            <a:endParaRPr lang="en-US" sz="9600" dirty="0" smtClean="0">
              <a:solidFill>
                <a:schemeClr val="tx1"/>
              </a:solidFill>
            </a:endParaRPr>
          </a:p>
          <a:p>
            <a:pPr marL="457200" indent="-342900">
              <a:lnSpc>
                <a:spcPct val="100000"/>
              </a:lnSpc>
              <a:spcBef>
                <a:spcPts val="1200"/>
              </a:spcBef>
              <a:buFontTx/>
              <a:buChar char="-"/>
            </a:pPr>
            <a:r>
              <a:rPr lang="en-US" sz="9600" dirty="0" smtClean="0">
                <a:solidFill>
                  <a:schemeClr val="tx1"/>
                </a:solidFill>
              </a:rPr>
              <a:t> </a:t>
            </a:r>
            <a:r>
              <a:rPr lang="en-US" sz="9600" dirty="0">
                <a:solidFill>
                  <a:schemeClr val="tx1"/>
                </a:solidFill>
              </a:rPr>
              <a:t>- inhabitants of countries with no pet vaccination program </a:t>
            </a:r>
            <a:endParaRPr lang="en-US" sz="9600" dirty="0" smtClean="0">
              <a:solidFill>
                <a:schemeClr val="tx1"/>
              </a:solidFill>
            </a:endParaRPr>
          </a:p>
          <a:p>
            <a:pPr marL="457200" indent="0">
              <a:lnSpc>
                <a:spcPct val="100000"/>
              </a:lnSpc>
              <a:spcBef>
                <a:spcPts val="1200"/>
              </a:spcBef>
              <a:buNone/>
            </a:pPr>
            <a:endParaRPr lang="en-US" sz="9600" dirty="0">
              <a:solidFill>
                <a:schemeClr val="tx1"/>
              </a:solidFill>
            </a:endParaRPr>
          </a:p>
          <a:p>
            <a:pPr marL="457200" indent="0">
              <a:lnSpc>
                <a:spcPct val="100000"/>
              </a:lnSpc>
              <a:spcBef>
                <a:spcPts val="1200"/>
              </a:spcBef>
              <a:buNone/>
            </a:pPr>
            <a:endParaRPr lang="en-US" sz="6200" dirty="0" smtClean="0">
              <a:solidFill>
                <a:schemeClr val="tx1"/>
              </a:solidFill>
            </a:endParaRPr>
          </a:p>
          <a:p>
            <a:pPr marL="457200" indent="0">
              <a:lnSpc>
                <a:spcPct val="100000"/>
              </a:lnSpc>
              <a:spcBef>
                <a:spcPts val="1200"/>
              </a:spcBef>
              <a:buNone/>
            </a:pPr>
            <a:endParaRPr lang="en-US" sz="6200" dirty="0" smtClean="0">
              <a:solidFill>
                <a:schemeClr val="tx1"/>
              </a:solidFill>
            </a:endParaRPr>
          </a:p>
          <a:p>
            <a:pPr marL="0" indent="0">
              <a:lnSpc>
                <a:spcPct val="100000"/>
              </a:lnSpc>
              <a:spcBef>
                <a:spcPts val="0"/>
              </a:spcBef>
              <a:buNone/>
            </a:pP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xmlns="" val="133526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Pasteurellosis </a:t>
            </a:r>
          </a:p>
        </p:txBody>
      </p:sp>
      <p:sp>
        <p:nvSpPr>
          <p:cNvPr id="3" name="Content Placeholder 2"/>
          <p:cNvSpPr>
            <a:spLocks noGrp="1"/>
          </p:cNvSpPr>
          <p:nvPr>
            <p:ph idx="1"/>
          </p:nvPr>
        </p:nvSpPr>
        <p:spPr/>
        <p:txBody>
          <a:bodyPr/>
          <a:lstStyle/>
          <a:p>
            <a:r>
              <a:rPr lang="en-US" sz="2400" dirty="0" smtClean="0"/>
              <a:t>Etiology</a:t>
            </a:r>
          </a:p>
          <a:p>
            <a:pPr marL="45720" indent="0">
              <a:buNone/>
            </a:pPr>
            <a:r>
              <a:rPr lang="en-US" sz="2400" i="1" dirty="0" smtClean="0"/>
              <a:t>-</a:t>
            </a:r>
            <a:r>
              <a:rPr lang="en-US" sz="2400" i="1" dirty="0" err="1" smtClean="0">
                <a:solidFill>
                  <a:schemeClr val="tx1"/>
                </a:solidFill>
              </a:rPr>
              <a:t>Pasteurella</a:t>
            </a:r>
            <a:r>
              <a:rPr lang="en-US" sz="2400" i="1" dirty="0" smtClean="0">
                <a:solidFill>
                  <a:schemeClr val="tx1"/>
                </a:solidFill>
              </a:rPr>
              <a:t> </a:t>
            </a:r>
            <a:r>
              <a:rPr lang="en-US" sz="2400" i="1" dirty="0" err="1" smtClean="0">
                <a:solidFill>
                  <a:schemeClr val="tx1"/>
                </a:solidFill>
              </a:rPr>
              <a:t>maultocida</a:t>
            </a:r>
            <a:endParaRPr lang="en-US" sz="2400" i="1" dirty="0">
              <a:solidFill>
                <a:schemeClr val="tx1"/>
              </a:solidFill>
            </a:endParaRPr>
          </a:p>
          <a:p>
            <a:pPr marL="45720" indent="0">
              <a:buNone/>
            </a:pPr>
            <a:r>
              <a:rPr lang="en-US" sz="2400" i="1" dirty="0" smtClean="0">
                <a:solidFill>
                  <a:schemeClr val="tx1"/>
                </a:solidFill>
              </a:rPr>
              <a:t> </a:t>
            </a:r>
            <a:r>
              <a:rPr lang="en-US" sz="2400" dirty="0">
                <a:solidFill>
                  <a:schemeClr val="tx1"/>
                </a:solidFill>
              </a:rPr>
              <a:t>- pleomorphic ovoid to filamentous gram negative bacilli  - </a:t>
            </a:r>
            <a:r>
              <a:rPr lang="en-US" sz="2400" dirty="0" smtClean="0">
                <a:solidFill>
                  <a:schemeClr val="tx1"/>
                </a:solidFill>
              </a:rPr>
              <a:t>present in </a:t>
            </a:r>
            <a:r>
              <a:rPr lang="en-US" sz="2400" dirty="0">
                <a:solidFill>
                  <a:schemeClr val="tx1"/>
                </a:solidFill>
              </a:rPr>
              <a:t>the </a:t>
            </a:r>
            <a:r>
              <a:rPr lang="en-US" sz="2400" dirty="0" smtClean="0">
                <a:solidFill>
                  <a:schemeClr val="tx1"/>
                </a:solidFill>
              </a:rPr>
              <a:t>    oral </a:t>
            </a:r>
            <a:r>
              <a:rPr lang="en-US" sz="2400" dirty="0">
                <a:solidFill>
                  <a:schemeClr val="tx1"/>
                </a:solidFill>
              </a:rPr>
              <a:t>cavities of most cats and dogs </a:t>
            </a:r>
            <a:endParaRPr lang="en-US" sz="2400" dirty="0" smtClean="0">
              <a:solidFill>
                <a:schemeClr val="tx1"/>
              </a:solidFill>
            </a:endParaRPr>
          </a:p>
          <a:p>
            <a:r>
              <a:rPr lang="en-US" sz="2400" dirty="0"/>
              <a:t>Clinical manifestations </a:t>
            </a:r>
            <a:endParaRPr lang="en-US" sz="2400" dirty="0" smtClean="0"/>
          </a:p>
          <a:p>
            <a:pPr>
              <a:buFontTx/>
              <a:buChar char="-"/>
            </a:pPr>
            <a:r>
              <a:rPr lang="en-US" sz="2400" dirty="0" err="1" smtClean="0">
                <a:solidFill>
                  <a:srgbClr val="7030A0"/>
                </a:solidFill>
              </a:rPr>
              <a:t>cellulitis</a:t>
            </a:r>
            <a:r>
              <a:rPr lang="en-US" sz="2400" dirty="0" smtClean="0">
                <a:solidFill>
                  <a:schemeClr val="tx1"/>
                </a:solidFill>
              </a:rPr>
              <a:t> (due to dogs and cats bites </a:t>
            </a:r>
            <a:r>
              <a:rPr lang="en-US" sz="2400" dirty="0">
                <a:solidFill>
                  <a:schemeClr val="tx1"/>
                </a:solidFill>
              </a:rPr>
              <a:t>or </a:t>
            </a:r>
            <a:r>
              <a:rPr lang="en-US" sz="2400" dirty="0" smtClean="0">
                <a:solidFill>
                  <a:schemeClr val="tx1"/>
                </a:solidFill>
              </a:rPr>
              <a:t>scratches), or </a:t>
            </a:r>
            <a:r>
              <a:rPr lang="en-US" sz="2400" dirty="0">
                <a:solidFill>
                  <a:schemeClr val="tx1"/>
                </a:solidFill>
              </a:rPr>
              <a:t>by animal licking </a:t>
            </a:r>
            <a:r>
              <a:rPr lang="en-US" sz="2400" dirty="0" smtClean="0">
                <a:solidFill>
                  <a:schemeClr val="tx1"/>
                </a:solidFill>
              </a:rPr>
              <a:t>wound</a:t>
            </a:r>
          </a:p>
          <a:p>
            <a:pPr marL="45720" indent="0">
              <a:buNone/>
            </a:pPr>
            <a:r>
              <a:rPr lang="en-US" sz="2400" dirty="0" smtClean="0">
                <a:solidFill>
                  <a:schemeClr val="tx1"/>
                </a:solidFill>
              </a:rPr>
              <a:t> </a:t>
            </a:r>
            <a:r>
              <a:rPr lang="en-US" sz="2400" dirty="0">
                <a:solidFill>
                  <a:schemeClr val="tx1"/>
                </a:solidFill>
              </a:rPr>
              <a:t>- complications: </a:t>
            </a:r>
            <a:r>
              <a:rPr lang="en-US" sz="2400" dirty="0">
                <a:solidFill>
                  <a:srgbClr val="7030A0"/>
                </a:solidFill>
              </a:rPr>
              <a:t>sepsis, meningitis, septic arthritis, osteomylitis</a:t>
            </a:r>
            <a:r>
              <a:rPr lang="en-US" dirty="0">
                <a:solidFill>
                  <a:srgbClr val="7030A0"/>
                </a:solidFill>
              </a:rPr>
              <a:t>. </a:t>
            </a:r>
          </a:p>
        </p:txBody>
      </p:sp>
      <p:pic>
        <p:nvPicPr>
          <p:cNvPr id="4" name="Picture 3"/>
          <p:cNvPicPr>
            <a:picLocks noChangeAspect="1"/>
          </p:cNvPicPr>
          <p:nvPr/>
        </p:nvPicPr>
        <p:blipFill>
          <a:blip r:embed="rId2"/>
          <a:stretch>
            <a:fillRect/>
          </a:stretch>
        </p:blipFill>
        <p:spPr>
          <a:xfrm>
            <a:off x="8229601" y="609600"/>
            <a:ext cx="3157110" cy="2214492"/>
          </a:xfrm>
          <a:prstGeom prst="rect">
            <a:avLst/>
          </a:prstGeom>
        </p:spPr>
      </p:pic>
    </p:spTree>
    <p:extLst>
      <p:ext uri="{BB962C8B-B14F-4D97-AF65-F5344CB8AC3E}">
        <p14:creationId xmlns:p14="http://schemas.microsoft.com/office/powerpoint/2010/main" xmlns="" val="323757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Anthrax </a:t>
            </a:r>
            <a:br>
              <a:rPr lang="en-US" dirty="0" smtClean="0"/>
            </a:br>
            <a:r>
              <a:rPr lang="en-US" sz="2800" dirty="0" smtClean="0"/>
              <a:t>( </a:t>
            </a:r>
            <a:r>
              <a:rPr lang="en-US" sz="2800" dirty="0"/>
              <a:t>wool </a:t>
            </a:r>
            <a:r>
              <a:rPr lang="en-US" sz="2800" dirty="0" smtClean="0"/>
              <a:t>sorters disease)</a:t>
            </a:r>
            <a:endParaRPr lang="en-US" sz="2800" dirty="0"/>
          </a:p>
        </p:txBody>
      </p:sp>
      <p:sp>
        <p:nvSpPr>
          <p:cNvPr id="3" name="Content Placeholder 2"/>
          <p:cNvSpPr>
            <a:spLocks noGrp="1"/>
          </p:cNvSpPr>
          <p:nvPr>
            <p:ph idx="1"/>
          </p:nvPr>
        </p:nvSpPr>
        <p:spPr/>
        <p:txBody>
          <a:bodyPr>
            <a:normAutofit/>
          </a:bodyPr>
          <a:lstStyle/>
          <a:p>
            <a:r>
              <a:rPr lang="en-US" sz="2400" dirty="0" smtClean="0"/>
              <a:t>Etiology</a:t>
            </a:r>
          </a:p>
          <a:p>
            <a:pPr marL="45720" indent="0">
              <a:buNone/>
            </a:pPr>
            <a:r>
              <a:rPr lang="en-US" sz="2400" i="1" dirty="0" smtClean="0"/>
              <a:t> </a:t>
            </a:r>
            <a:r>
              <a:rPr lang="en-US" sz="2400" i="1" dirty="0">
                <a:solidFill>
                  <a:schemeClr val="tx1"/>
                </a:solidFill>
              </a:rPr>
              <a:t>Bacillus anthracis </a:t>
            </a:r>
            <a:r>
              <a:rPr lang="en-US" sz="2400" dirty="0">
                <a:solidFill>
                  <a:schemeClr val="tx1"/>
                </a:solidFill>
              </a:rPr>
              <a:t>( large, gram positive , spore- </a:t>
            </a:r>
            <a:r>
              <a:rPr lang="en-US" sz="2400" dirty="0" smtClean="0">
                <a:solidFill>
                  <a:schemeClr val="tx1"/>
                </a:solidFill>
              </a:rPr>
              <a:t>forming </a:t>
            </a:r>
            <a:r>
              <a:rPr lang="en-US" sz="2400" dirty="0">
                <a:solidFill>
                  <a:schemeClr val="tx1"/>
                </a:solidFill>
              </a:rPr>
              <a:t>bacillus) </a:t>
            </a:r>
            <a:endParaRPr lang="en-US" sz="2400" dirty="0" smtClean="0">
              <a:solidFill>
                <a:schemeClr val="tx1"/>
              </a:solidFill>
            </a:endParaRPr>
          </a:p>
          <a:p>
            <a:r>
              <a:rPr lang="en-US" sz="2400" dirty="0" smtClean="0">
                <a:solidFill>
                  <a:schemeClr val="accent3"/>
                </a:solidFill>
              </a:rPr>
              <a:t>Reservoirs</a:t>
            </a:r>
          </a:p>
          <a:p>
            <a:pPr marL="45720" indent="0">
              <a:buNone/>
            </a:pPr>
            <a:r>
              <a:rPr lang="en-US" sz="2400" dirty="0" smtClean="0">
                <a:solidFill>
                  <a:schemeClr val="tx1"/>
                </a:solidFill>
              </a:rPr>
              <a:t>Include anthrax-infected animals, spores that may be present in soil, animal hair, wool, animal skins and hides, and products made of them.</a:t>
            </a:r>
          </a:p>
          <a:p>
            <a:r>
              <a:rPr lang="en-US" sz="2400" dirty="0" smtClean="0">
                <a:solidFill>
                  <a:schemeClr val="accent3"/>
                </a:solidFill>
              </a:rPr>
              <a:t>Transmission</a:t>
            </a:r>
          </a:p>
          <a:p>
            <a:pPr marL="45720" indent="0">
              <a:buNone/>
            </a:pPr>
            <a:r>
              <a:rPr lang="en-US" sz="2400" dirty="0" smtClean="0">
                <a:solidFill>
                  <a:schemeClr val="tx1"/>
                </a:solidFill>
              </a:rPr>
              <a:t>Entry of endospores through breaks in skin, inhalation of spores, or ingestion of bacteria in contaminated meat. Pulmonary anthrax is not transmitted from person to person.</a:t>
            </a:r>
            <a:endParaRPr lang="en-US" sz="2400" dirty="0">
              <a:solidFill>
                <a:schemeClr val="tx1"/>
              </a:solidFill>
            </a:endParaRPr>
          </a:p>
        </p:txBody>
      </p:sp>
      <p:pic>
        <p:nvPicPr>
          <p:cNvPr id="1026" name="Picture 2" descr="http://imageenvision.com/450/5041-stock-photography-of-anthrax-bacteria-displayed-during-a-gram-stain-technique-by-jvpd.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7450" r="3232" b="16445"/>
          <a:stretch/>
        </p:blipFill>
        <p:spPr bwMode="auto">
          <a:xfrm>
            <a:off x="8749564" y="358253"/>
            <a:ext cx="3096694" cy="21154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4072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Anthrax </a:t>
            </a:r>
            <a:r>
              <a:rPr lang="en-US" dirty="0" smtClean="0"/>
              <a:t/>
            </a:r>
            <a:br>
              <a:rPr lang="en-US" dirty="0" smtClean="0"/>
            </a:br>
            <a:endParaRPr lang="en-US" sz="2800" dirty="0"/>
          </a:p>
        </p:txBody>
      </p:sp>
      <p:sp>
        <p:nvSpPr>
          <p:cNvPr id="3" name="Content Placeholder 2"/>
          <p:cNvSpPr>
            <a:spLocks noGrp="1"/>
          </p:cNvSpPr>
          <p:nvPr>
            <p:ph idx="1"/>
          </p:nvPr>
        </p:nvSpPr>
        <p:spPr>
          <a:xfrm>
            <a:off x="1143000" y="1641712"/>
            <a:ext cx="7850875" cy="4038600"/>
          </a:xfrm>
        </p:spPr>
        <p:txBody>
          <a:bodyPr/>
          <a:lstStyle/>
          <a:p>
            <a:pPr marL="45720" indent="0">
              <a:buNone/>
            </a:pPr>
            <a:r>
              <a:rPr lang="en-US" sz="2400" dirty="0" smtClean="0">
                <a:solidFill>
                  <a:schemeClr val="tx1"/>
                </a:solidFill>
              </a:rPr>
              <a:t>Human disease occurs in three main forms</a:t>
            </a:r>
          </a:p>
          <a:p>
            <a:r>
              <a:rPr lang="en-US" sz="2400" dirty="0" smtClean="0">
                <a:solidFill>
                  <a:schemeClr val="accent3"/>
                </a:solidFill>
              </a:rPr>
              <a:t>Cutaneous anthrax: </a:t>
            </a:r>
            <a:r>
              <a:rPr lang="en-US" sz="2400" dirty="0" smtClean="0">
                <a:solidFill>
                  <a:schemeClr val="tx1"/>
                </a:solidFill>
              </a:rPr>
              <a:t>depressed blackened lesions called eschars form as a result of a </a:t>
            </a:r>
            <a:r>
              <a:rPr lang="en-US" sz="2400" dirty="0" err="1" smtClean="0">
                <a:solidFill>
                  <a:schemeClr val="tx1"/>
                </a:solidFill>
              </a:rPr>
              <a:t>necrotoxin</a:t>
            </a:r>
            <a:r>
              <a:rPr lang="en-US" sz="2400" dirty="0" smtClean="0">
                <a:solidFill>
                  <a:schemeClr val="tx1"/>
                </a:solidFill>
              </a:rPr>
              <a:t> </a:t>
            </a:r>
          </a:p>
          <a:p>
            <a:r>
              <a:rPr lang="en-US" sz="2400" dirty="0" smtClean="0">
                <a:solidFill>
                  <a:schemeClr val="accent3"/>
                </a:solidFill>
              </a:rPr>
              <a:t>Gastrointestinal anthrax</a:t>
            </a:r>
            <a:r>
              <a:rPr lang="en-US" sz="2400" dirty="0">
                <a:solidFill>
                  <a:schemeClr val="accent3"/>
                </a:solidFill>
              </a:rPr>
              <a:t>:  </a:t>
            </a:r>
            <a:r>
              <a:rPr lang="en-US" sz="2400" dirty="0">
                <a:solidFill>
                  <a:schemeClr val="tx1"/>
                </a:solidFill>
              </a:rPr>
              <a:t>caused by ingestion of </a:t>
            </a:r>
            <a:r>
              <a:rPr lang="en-US" sz="2400" dirty="0" smtClean="0">
                <a:solidFill>
                  <a:schemeClr val="tx1"/>
                </a:solidFill>
              </a:rPr>
              <a:t>meat </a:t>
            </a:r>
            <a:r>
              <a:rPr lang="en-US" sz="2400" dirty="0">
                <a:solidFill>
                  <a:schemeClr val="tx1"/>
                </a:solidFill>
              </a:rPr>
              <a:t>or meat products  contaminated with spores </a:t>
            </a:r>
            <a:endParaRPr lang="en-US" sz="2400" dirty="0" smtClean="0">
              <a:solidFill>
                <a:schemeClr val="tx1"/>
              </a:solidFill>
            </a:endParaRPr>
          </a:p>
          <a:p>
            <a:r>
              <a:rPr lang="en-US" sz="2400" dirty="0" smtClean="0">
                <a:solidFill>
                  <a:schemeClr val="accent3"/>
                </a:solidFill>
              </a:rPr>
              <a:t>Pulmonary (inhalation)anthrax</a:t>
            </a:r>
            <a:r>
              <a:rPr lang="en-US" sz="2400" dirty="0">
                <a:solidFill>
                  <a:schemeClr val="accent3"/>
                </a:solidFill>
              </a:rPr>
              <a:t>: </a:t>
            </a:r>
            <a:r>
              <a:rPr lang="en-US" sz="2400" dirty="0">
                <a:solidFill>
                  <a:schemeClr val="tx1"/>
                </a:solidFill>
              </a:rPr>
              <a:t>Inhaling spores( from </a:t>
            </a:r>
            <a:r>
              <a:rPr lang="en-US" sz="2400" dirty="0" smtClean="0">
                <a:solidFill>
                  <a:schemeClr val="tx1"/>
                </a:solidFill>
              </a:rPr>
              <a:t>contaminated </a:t>
            </a:r>
            <a:r>
              <a:rPr lang="en-US" sz="2400" dirty="0">
                <a:solidFill>
                  <a:schemeClr val="tx1"/>
                </a:solidFill>
              </a:rPr>
              <a:t>animal products) the spores will be concentrated in the lymph node , then germinate and sepsis occurs. - the result is usually </a:t>
            </a:r>
            <a:r>
              <a:rPr lang="en-US" sz="2400" dirty="0" smtClean="0">
                <a:solidFill>
                  <a:schemeClr val="tx1"/>
                </a:solidFill>
              </a:rPr>
              <a:t>death </a:t>
            </a:r>
            <a:r>
              <a:rPr lang="en-US" sz="2400" dirty="0">
                <a:solidFill>
                  <a:schemeClr val="tx1"/>
                </a:solidFill>
              </a:rPr>
              <a:t>with 24 h regardless of treatment. </a:t>
            </a:r>
          </a:p>
          <a:p>
            <a:endParaRPr lang="en-US" dirty="0">
              <a:solidFill>
                <a:schemeClr val="tx1"/>
              </a:solidFill>
            </a:endParaRPr>
          </a:p>
        </p:txBody>
      </p:sp>
      <p:pic>
        <p:nvPicPr>
          <p:cNvPr id="2052" name="Picture 4" descr="http://microbiologymatters.com/wp-content/uploads/2013/03/anthrax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18190" y="1641712"/>
            <a:ext cx="1828800" cy="27813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0620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8158" y="601185"/>
            <a:ext cx="6417859" cy="4530374"/>
          </a:xfrm>
          <a:prstGeom prst="rect">
            <a:avLst/>
          </a:prstGeom>
        </p:spPr>
      </p:pic>
      <p:sp>
        <p:nvSpPr>
          <p:cNvPr id="5" name="Rectangle 4"/>
          <p:cNvSpPr/>
          <p:nvPr/>
        </p:nvSpPr>
        <p:spPr>
          <a:xfrm>
            <a:off x="7863594" y="5687283"/>
            <a:ext cx="3827750" cy="646331"/>
          </a:xfrm>
          <a:prstGeom prst="rect">
            <a:avLst/>
          </a:prstGeom>
        </p:spPr>
        <p:txBody>
          <a:bodyPr wrap="square">
            <a:spAutoFit/>
          </a:bodyPr>
          <a:lstStyle/>
          <a:p>
            <a:pPr algn="ctr"/>
            <a:r>
              <a:rPr lang="en-US" dirty="0"/>
              <a:t>vaccines are available for humans and for cattle </a:t>
            </a:r>
          </a:p>
        </p:txBody>
      </p:sp>
      <p:pic>
        <p:nvPicPr>
          <p:cNvPr id="3074" name="Picture 2" descr="http://vaccineimpact.com/wp-content/uploads/sites/5/2015/08/Vaccine-in-vial-with-syrin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54028" y="2866372"/>
            <a:ext cx="3446881" cy="25851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3165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Brucellosis</a:t>
            </a:r>
            <a:br>
              <a:rPr lang="en-US" dirty="0" smtClean="0"/>
            </a:br>
            <a:r>
              <a:rPr lang="en-US" dirty="0" smtClean="0"/>
              <a:t> </a:t>
            </a:r>
            <a:r>
              <a:rPr lang="en-US" sz="2800" dirty="0"/>
              <a:t>( Malta fever, Mediterranean fever, undulant fever) </a:t>
            </a:r>
          </a:p>
        </p:txBody>
      </p:sp>
      <p:sp>
        <p:nvSpPr>
          <p:cNvPr id="3" name="Content Placeholder 2"/>
          <p:cNvSpPr>
            <a:spLocks noGrp="1"/>
          </p:cNvSpPr>
          <p:nvPr>
            <p:ph idx="1"/>
          </p:nvPr>
        </p:nvSpPr>
        <p:spPr/>
        <p:txBody>
          <a:bodyPr>
            <a:noAutofit/>
          </a:bodyPr>
          <a:lstStyle/>
          <a:p>
            <a:pPr marL="45720" indent="0">
              <a:buNone/>
            </a:pPr>
            <a:r>
              <a:rPr lang="en-US" sz="2400" dirty="0" smtClean="0">
                <a:solidFill>
                  <a:schemeClr val="tx1"/>
                </a:solidFill>
              </a:rPr>
              <a:t>Systemic infection with organisms multiplying inside the cells of the reticuloendothelial system producing a granulomatous reaction, then spread by bacteremia to cause destructive lesions in bones, joints and other tissue</a:t>
            </a:r>
            <a:endParaRPr lang="en-US" sz="2400" dirty="0">
              <a:solidFill>
                <a:schemeClr val="tx1"/>
              </a:solidFill>
            </a:endParaRPr>
          </a:p>
          <a:p>
            <a:r>
              <a:rPr lang="en-US" sz="2400" dirty="0" smtClean="0"/>
              <a:t>Etiology </a:t>
            </a:r>
          </a:p>
          <a:p>
            <a:pPr>
              <a:buFont typeface="Wingdings" panose="05000000000000000000" pitchFamily="2" charset="2"/>
              <a:buChar char="v"/>
            </a:pPr>
            <a:r>
              <a:rPr lang="en-US" sz="2400" dirty="0" smtClean="0">
                <a:solidFill>
                  <a:schemeClr val="tx1"/>
                </a:solidFill>
              </a:rPr>
              <a:t> four </a:t>
            </a:r>
            <a:r>
              <a:rPr lang="en-US" sz="2400" dirty="0">
                <a:solidFill>
                  <a:schemeClr val="tx1"/>
                </a:solidFill>
              </a:rPr>
              <a:t>species </a:t>
            </a:r>
            <a:r>
              <a:rPr lang="en-US" sz="2400" dirty="0" smtClean="0">
                <a:solidFill>
                  <a:schemeClr val="tx1"/>
                </a:solidFill>
              </a:rPr>
              <a:t>originate </a:t>
            </a:r>
            <a:r>
              <a:rPr lang="en-US" sz="2400" dirty="0">
                <a:solidFill>
                  <a:schemeClr val="tx1"/>
                </a:solidFill>
              </a:rPr>
              <a:t>from animal reservoir  </a:t>
            </a:r>
            <a:endParaRPr lang="en-US" sz="2400" dirty="0" smtClean="0">
              <a:solidFill>
                <a:schemeClr val="tx1"/>
              </a:solidFill>
            </a:endParaRPr>
          </a:p>
          <a:p>
            <a:pPr marL="45720" indent="0">
              <a:buNone/>
            </a:pPr>
            <a:r>
              <a:rPr lang="en-US" sz="2400" i="1" dirty="0" smtClean="0">
                <a:solidFill>
                  <a:schemeClr val="tx1"/>
                </a:solidFill>
              </a:rPr>
              <a:t>Brucella </a:t>
            </a:r>
            <a:r>
              <a:rPr lang="en-US" sz="2400" i="1" dirty="0">
                <a:solidFill>
                  <a:schemeClr val="tx1"/>
                </a:solidFill>
              </a:rPr>
              <a:t>melitensis</a:t>
            </a:r>
            <a:r>
              <a:rPr lang="en-US" sz="2400" dirty="0">
                <a:solidFill>
                  <a:schemeClr val="tx1"/>
                </a:solidFill>
              </a:rPr>
              <a:t> ( goats)   </a:t>
            </a:r>
            <a:endParaRPr lang="en-US" sz="2400" dirty="0" smtClean="0">
              <a:solidFill>
                <a:schemeClr val="tx1"/>
              </a:solidFill>
            </a:endParaRPr>
          </a:p>
          <a:p>
            <a:pPr marL="45720" indent="0">
              <a:buNone/>
            </a:pPr>
            <a:r>
              <a:rPr lang="en-US" sz="2400" i="1" dirty="0" smtClean="0">
                <a:solidFill>
                  <a:schemeClr val="tx1"/>
                </a:solidFill>
              </a:rPr>
              <a:t>Brucella </a:t>
            </a:r>
            <a:r>
              <a:rPr lang="en-US" sz="2400" i="1" dirty="0" err="1">
                <a:solidFill>
                  <a:schemeClr val="tx1"/>
                </a:solidFill>
              </a:rPr>
              <a:t>abortus</a:t>
            </a:r>
            <a:r>
              <a:rPr lang="en-US" sz="2400" i="1" dirty="0">
                <a:solidFill>
                  <a:schemeClr val="tx1"/>
                </a:solidFill>
              </a:rPr>
              <a:t> </a:t>
            </a:r>
            <a:r>
              <a:rPr lang="en-US" sz="2400" dirty="0">
                <a:solidFill>
                  <a:schemeClr val="tx1"/>
                </a:solidFill>
              </a:rPr>
              <a:t>( cattle</a:t>
            </a:r>
            <a:r>
              <a:rPr lang="en-US" sz="2400" dirty="0" smtClean="0">
                <a:solidFill>
                  <a:schemeClr val="tx1"/>
                </a:solidFill>
              </a:rPr>
              <a:t>)</a:t>
            </a:r>
          </a:p>
          <a:p>
            <a:pPr marL="45720" indent="0">
              <a:buNone/>
            </a:pPr>
            <a:r>
              <a:rPr lang="en-US" sz="2400" dirty="0" smtClean="0">
                <a:solidFill>
                  <a:schemeClr val="tx1"/>
                </a:solidFill>
              </a:rPr>
              <a:t> </a:t>
            </a:r>
            <a:r>
              <a:rPr lang="en-US" sz="2400" i="1" dirty="0">
                <a:solidFill>
                  <a:schemeClr val="tx1"/>
                </a:solidFill>
              </a:rPr>
              <a:t>Brucella </a:t>
            </a:r>
            <a:r>
              <a:rPr lang="en-US" sz="2400" i="1" dirty="0" err="1">
                <a:solidFill>
                  <a:schemeClr val="tx1"/>
                </a:solidFill>
              </a:rPr>
              <a:t>canis</a:t>
            </a:r>
            <a:r>
              <a:rPr lang="en-US" sz="2400" dirty="0">
                <a:solidFill>
                  <a:schemeClr val="tx1"/>
                </a:solidFill>
              </a:rPr>
              <a:t>    (canines)  </a:t>
            </a:r>
            <a:endParaRPr lang="en-US" sz="2400" dirty="0" smtClean="0">
              <a:solidFill>
                <a:schemeClr val="tx1"/>
              </a:solidFill>
            </a:endParaRPr>
          </a:p>
          <a:p>
            <a:pPr marL="45720" indent="0">
              <a:buNone/>
            </a:pPr>
            <a:r>
              <a:rPr lang="en-US" sz="2400" dirty="0" smtClean="0">
                <a:solidFill>
                  <a:schemeClr val="tx1"/>
                </a:solidFill>
              </a:rPr>
              <a:t> </a:t>
            </a:r>
            <a:r>
              <a:rPr lang="en-US" sz="2400" i="1" dirty="0">
                <a:solidFill>
                  <a:schemeClr val="tx1"/>
                </a:solidFill>
              </a:rPr>
              <a:t>Brucella </a:t>
            </a:r>
            <a:r>
              <a:rPr lang="en-US" sz="2400" i="1" dirty="0" err="1">
                <a:solidFill>
                  <a:schemeClr val="tx1"/>
                </a:solidFill>
              </a:rPr>
              <a:t>suis</a:t>
            </a:r>
            <a:r>
              <a:rPr lang="en-US" sz="2400" i="1" dirty="0">
                <a:solidFill>
                  <a:schemeClr val="tx1"/>
                </a:solidFill>
              </a:rPr>
              <a:t>    </a:t>
            </a:r>
            <a:r>
              <a:rPr lang="en-US" sz="2400" dirty="0">
                <a:solidFill>
                  <a:schemeClr val="tx1"/>
                </a:solidFill>
              </a:rPr>
              <a:t>(swine) </a:t>
            </a:r>
          </a:p>
        </p:txBody>
      </p:sp>
    </p:spTree>
    <p:extLst>
      <p:ext uri="{BB962C8B-B14F-4D97-AF65-F5344CB8AC3E}">
        <p14:creationId xmlns:p14="http://schemas.microsoft.com/office/powerpoint/2010/main" xmlns="" val="4217058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Brucellosis</a:t>
            </a:r>
            <a:br>
              <a:rPr lang="en-US" dirty="0" smtClean="0"/>
            </a:br>
            <a:r>
              <a:rPr lang="en-US" dirty="0" smtClean="0"/>
              <a:t> </a:t>
            </a:r>
            <a:endParaRPr lang="en-US" sz="2800" dirty="0"/>
          </a:p>
        </p:txBody>
      </p:sp>
      <p:sp>
        <p:nvSpPr>
          <p:cNvPr id="3" name="Content Placeholder 2"/>
          <p:cNvSpPr>
            <a:spLocks noGrp="1"/>
          </p:cNvSpPr>
          <p:nvPr>
            <p:ph idx="1"/>
          </p:nvPr>
        </p:nvSpPr>
        <p:spPr>
          <a:xfrm>
            <a:off x="883692" y="1525137"/>
            <a:ext cx="9872871" cy="4038600"/>
          </a:xfrm>
        </p:spPr>
        <p:txBody>
          <a:bodyPr>
            <a:noAutofit/>
          </a:bodyPr>
          <a:lstStyle/>
          <a:p>
            <a:r>
              <a:rPr lang="en-US" sz="2400" dirty="0" smtClean="0">
                <a:solidFill>
                  <a:schemeClr val="accent3"/>
                </a:solidFill>
              </a:rPr>
              <a:t>Transmission:</a:t>
            </a:r>
          </a:p>
          <a:p>
            <a:pPr marL="45720" indent="0">
              <a:spcBef>
                <a:spcPts val="0"/>
              </a:spcBef>
              <a:buNone/>
            </a:pPr>
            <a:r>
              <a:rPr lang="en-US" sz="2400" dirty="0" smtClean="0">
                <a:solidFill>
                  <a:schemeClr val="tx1"/>
                </a:solidFill>
              </a:rPr>
              <a:t>Direct contact (farmers, vets, abattoir workers)</a:t>
            </a:r>
          </a:p>
          <a:p>
            <a:pPr marL="45720" indent="0">
              <a:spcBef>
                <a:spcPts val="0"/>
              </a:spcBef>
              <a:buNone/>
            </a:pPr>
            <a:r>
              <a:rPr lang="en-US" sz="2400" dirty="0" smtClean="0">
                <a:solidFill>
                  <a:schemeClr val="tx1"/>
                </a:solidFill>
              </a:rPr>
              <a:t>Unpasteurized milk or cheese</a:t>
            </a:r>
          </a:p>
          <a:p>
            <a:pPr marL="45720" indent="0">
              <a:spcBef>
                <a:spcPts val="0"/>
              </a:spcBef>
              <a:buNone/>
            </a:pPr>
            <a:r>
              <a:rPr lang="en-US" sz="2400" dirty="0" smtClean="0">
                <a:solidFill>
                  <a:schemeClr val="tx1"/>
                </a:solidFill>
              </a:rPr>
              <a:t>Inhalation (laboratory worker)</a:t>
            </a:r>
          </a:p>
          <a:p>
            <a:r>
              <a:rPr lang="en-US" sz="2400" dirty="0" smtClean="0">
                <a:solidFill>
                  <a:schemeClr val="accent3"/>
                </a:solidFill>
              </a:rPr>
              <a:t>Clinical picture</a:t>
            </a:r>
          </a:p>
          <a:p>
            <a:pPr marL="45720" indent="0">
              <a:spcBef>
                <a:spcPts val="0"/>
              </a:spcBef>
              <a:buNone/>
            </a:pPr>
            <a:r>
              <a:rPr lang="en-US" sz="2400" dirty="0" smtClean="0">
                <a:solidFill>
                  <a:schemeClr val="tx1"/>
                </a:solidFill>
              </a:rPr>
              <a:t>-After incubation period of 1-3 weeks, nonspecific symptoms such as </a:t>
            </a:r>
            <a:r>
              <a:rPr lang="en-US" sz="2400" dirty="0" err="1" smtClean="0">
                <a:solidFill>
                  <a:schemeClr val="tx1"/>
                </a:solidFill>
              </a:rPr>
              <a:t>fever,chillis</a:t>
            </a:r>
            <a:r>
              <a:rPr lang="en-US" sz="2400" dirty="0" smtClean="0">
                <a:solidFill>
                  <a:schemeClr val="tx1"/>
                </a:solidFill>
              </a:rPr>
              <a:t>, fatigue, malaise, anorexia, and weight loss occur</a:t>
            </a:r>
          </a:p>
          <a:p>
            <a:pPr marL="45720" indent="0">
              <a:spcBef>
                <a:spcPts val="0"/>
              </a:spcBef>
              <a:buNone/>
            </a:pPr>
            <a:r>
              <a:rPr lang="en-US" sz="2400" dirty="0" smtClean="0">
                <a:solidFill>
                  <a:schemeClr val="tx1"/>
                </a:solidFill>
              </a:rPr>
              <a:t>-The undulating (rising-and-falling) fever pattern that gives the disease its name</a:t>
            </a:r>
          </a:p>
          <a:p>
            <a:pPr marL="45720" indent="0">
              <a:spcBef>
                <a:spcPts val="0"/>
              </a:spcBef>
              <a:buNone/>
            </a:pPr>
            <a:r>
              <a:rPr lang="en-US" sz="2400" dirty="0" smtClean="0">
                <a:solidFill>
                  <a:schemeClr val="tx1"/>
                </a:solidFill>
              </a:rPr>
              <a:t>-Enlarge lymph nodes, liver, and spleen</a:t>
            </a:r>
          </a:p>
          <a:p>
            <a:pPr marL="45720" indent="0">
              <a:spcBef>
                <a:spcPts val="0"/>
              </a:spcBef>
              <a:buNone/>
            </a:pPr>
            <a:r>
              <a:rPr lang="en-US" sz="2400" dirty="0" smtClean="0">
                <a:solidFill>
                  <a:schemeClr val="tx1"/>
                </a:solidFill>
              </a:rPr>
              <a:t>-</a:t>
            </a:r>
            <a:r>
              <a:rPr lang="en-US" sz="2400" i="1" dirty="0" smtClean="0">
                <a:solidFill>
                  <a:schemeClr val="tx1"/>
                </a:solidFill>
              </a:rPr>
              <a:t>Brucella </a:t>
            </a:r>
            <a:r>
              <a:rPr lang="en-US" sz="2400" i="1" dirty="0">
                <a:solidFill>
                  <a:schemeClr val="tx1"/>
                </a:solidFill>
              </a:rPr>
              <a:t>melitensis </a:t>
            </a:r>
            <a:r>
              <a:rPr lang="en-US" sz="2400" dirty="0">
                <a:solidFill>
                  <a:schemeClr val="tx1"/>
                </a:solidFill>
              </a:rPr>
              <a:t>is the most common agent of human brucellosis, occurs in many areas of the world ( Mexico, central and south </a:t>
            </a:r>
            <a:r>
              <a:rPr lang="en-US" sz="2400" dirty="0" err="1">
                <a:solidFill>
                  <a:schemeClr val="tx1"/>
                </a:solidFill>
              </a:rPr>
              <a:t>america</a:t>
            </a:r>
            <a:r>
              <a:rPr lang="en-US" sz="2400" dirty="0">
                <a:solidFill>
                  <a:schemeClr val="tx1"/>
                </a:solidFill>
              </a:rPr>
              <a:t>, Africa, Saudi </a:t>
            </a:r>
            <a:r>
              <a:rPr lang="en-US" sz="2400" dirty="0" err="1">
                <a:solidFill>
                  <a:schemeClr val="tx1"/>
                </a:solidFill>
              </a:rPr>
              <a:t>Arabai</a:t>
            </a:r>
            <a:r>
              <a:rPr lang="en-US" sz="2400" dirty="0">
                <a:solidFill>
                  <a:schemeClr val="tx1"/>
                </a:solidFill>
              </a:rPr>
              <a:t>) </a:t>
            </a:r>
            <a:endParaRPr lang="en-US" sz="2400" dirty="0" smtClean="0">
              <a:solidFill>
                <a:schemeClr val="tx1"/>
              </a:solidFill>
            </a:endParaRPr>
          </a:p>
          <a:p>
            <a:pPr marL="45720" indent="0">
              <a:buNone/>
            </a:pPr>
            <a:endParaRPr lang="en-US" sz="2400" dirty="0" smtClean="0">
              <a:solidFill>
                <a:schemeClr val="tx1"/>
              </a:solidFill>
            </a:endParaRPr>
          </a:p>
        </p:txBody>
      </p:sp>
    </p:spTree>
    <p:extLst>
      <p:ext uri="{BB962C8B-B14F-4D97-AF65-F5344CB8AC3E}">
        <p14:creationId xmlns:p14="http://schemas.microsoft.com/office/powerpoint/2010/main" xmlns="" val="35309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Ebola</a:t>
            </a:r>
          </a:p>
        </p:txBody>
      </p:sp>
      <p:sp>
        <p:nvSpPr>
          <p:cNvPr id="3" name="Content Placeholder 2"/>
          <p:cNvSpPr>
            <a:spLocks noGrp="1"/>
          </p:cNvSpPr>
          <p:nvPr>
            <p:ph idx="1"/>
          </p:nvPr>
        </p:nvSpPr>
        <p:spPr>
          <a:xfrm>
            <a:off x="1143000" y="1770797"/>
            <a:ext cx="9872871" cy="4038600"/>
          </a:xfrm>
        </p:spPr>
        <p:txBody>
          <a:bodyPr>
            <a:noAutofit/>
          </a:bodyPr>
          <a:lstStyle/>
          <a:p>
            <a:pPr marL="45720" indent="0">
              <a:buNone/>
            </a:pPr>
            <a:r>
              <a:rPr lang="en-US" sz="2400" dirty="0" smtClean="0">
                <a:solidFill>
                  <a:schemeClr val="tx1"/>
                </a:solidFill>
              </a:rPr>
              <a:t>Ebola virus is named for the river in Zaire that was the site of an outbreak of hemorrhagic fever in 1976</a:t>
            </a:r>
          </a:p>
          <a:p>
            <a:r>
              <a:rPr lang="en-US" sz="2400" dirty="0" smtClean="0">
                <a:solidFill>
                  <a:schemeClr val="accent3"/>
                </a:solidFill>
              </a:rPr>
              <a:t>Clinical picture</a:t>
            </a:r>
          </a:p>
          <a:p>
            <a:pPr>
              <a:spcBef>
                <a:spcPts val="0"/>
              </a:spcBef>
              <a:buFont typeface="Wingdings" panose="05000000000000000000" pitchFamily="2" charset="2"/>
              <a:buChar char="q"/>
            </a:pPr>
            <a:r>
              <a:rPr lang="en-US" sz="2400" dirty="0" smtClean="0">
                <a:solidFill>
                  <a:schemeClr val="tx1"/>
                </a:solidFill>
              </a:rPr>
              <a:t>the </a:t>
            </a:r>
            <a:r>
              <a:rPr lang="en-US" sz="2400" dirty="0">
                <a:solidFill>
                  <a:schemeClr val="tx1"/>
                </a:solidFill>
              </a:rPr>
              <a:t>incubation period, </a:t>
            </a:r>
            <a:r>
              <a:rPr lang="en-US" sz="2400" dirty="0" smtClean="0">
                <a:solidFill>
                  <a:schemeClr val="tx1"/>
                </a:solidFill>
              </a:rPr>
              <a:t>is </a:t>
            </a:r>
            <a:r>
              <a:rPr lang="en-US" sz="2400" dirty="0" smtClean="0">
                <a:solidFill>
                  <a:srgbClr val="C00000"/>
                </a:solidFill>
              </a:rPr>
              <a:t>2 </a:t>
            </a:r>
            <a:r>
              <a:rPr lang="en-US" sz="2400" dirty="0">
                <a:solidFill>
                  <a:srgbClr val="C00000"/>
                </a:solidFill>
              </a:rPr>
              <a:t>to 21 days. </a:t>
            </a:r>
            <a:endParaRPr lang="en-US" sz="2400" dirty="0" smtClean="0">
              <a:solidFill>
                <a:srgbClr val="C00000"/>
              </a:solidFill>
            </a:endParaRPr>
          </a:p>
          <a:p>
            <a:pPr>
              <a:spcBef>
                <a:spcPts val="0"/>
              </a:spcBef>
              <a:buFont typeface="Wingdings" panose="05000000000000000000" pitchFamily="2" charset="2"/>
              <a:buChar char="q"/>
            </a:pPr>
            <a:r>
              <a:rPr lang="en-US" sz="2400" dirty="0" smtClean="0">
                <a:solidFill>
                  <a:schemeClr val="tx1"/>
                </a:solidFill>
              </a:rPr>
              <a:t> Humans </a:t>
            </a:r>
            <a:r>
              <a:rPr lang="en-US" sz="2400" dirty="0">
                <a:solidFill>
                  <a:schemeClr val="tx1"/>
                </a:solidFill>
              </a:rPr>
              <a:t>are not infectious until they develop symptoms.  First symptoms are the sudden onset of </a:t>
            </a:r>
            <a:r>
              <a:rPr lang="en-US" sz="2400" dirty="0" smtClean="0">
                <a:solidFill>
                  <a:schemeClr val="tx1"/>
                </a:solidFill>
              </a:rPr>
              <a:t>fever, </a:t>
            </a:r>
            <a:r>
              <a:rPr lang="en-US" sz="2400" dirty="0">
                <a:solidFill>
                  <a:schemeClr val="tx1"/>
                </a:solidFill>
              </a:rPr>
              <a:t>fatigue, muscle pain, headache and sore throat.  </a:t>
            </a:r>
            <a:endParaRPr lang="en-US" sz="2400" dirty="0" smtClean="0">
              <a:solidFill>
                <a:schemeClr val="tx1"/>
              </a:solidFill>
            </a:endParaRPr>
          </a:p>
          <a:p>
            <a:pPr>
              <a:spcBef>
                <a:spcPts val="0"/>
              </a:spcBef>
              <a:buFont typeface="Wingdings" panose="05000000000000000000" pitchFamily="2" charset="2"/>
              <a:buChar char="q"/>
            </a:pPr>
            <a:r>
              <a:rPr lang="en-US" sz="2400" dirty="0" smtClean="0">
                <a:solidFill>
                  <a:schemeClr val="tx1"/>
                </a:solidFill>
              </a:rPr>
              <a:t>This </a:t>
            </a:r>
            <a:r>
              <a:rPr lang="en-US" sz="2400" dirty="0">
                <a:solidFill>
                  <a:schemeClr val="tx1"/>
                </a:solidFill>
              </a:rPr>
              <a:t>is followed by vomiting, </a:t>
            </a:r>
            <a:r>
              <a:rPr lang="en-US" sz="2400" dirty="0" smtClean="0">
                <a:solidFill>
                  <a:schemeClr val="tx1"/>
                </a:solidFill>
              </a:rPr>
              <a:t>diarrhea, </a:t>
            </a:r>
            <a:r>
              <a:rPr lang="en-US" sz="2400" dirty="0">
                <a:solidFill>
                  <a:schemeClr val="tx1"/>
                </a:solidFill>
              </a:rPr>
              <a:t>rash, symptoms of impaired kidney and liver function</a:t>
            </a:r>
            <a:r>
              <a:rPr lang="en-US" sz="2400" dirty="0" smtClean="0">
                <a:solidFill>
                  <a:schemeClr val="tx1"/>
                </a:solidFill>
              </a:rPr>
              <a:t>,</a:t>
            </a:r>
          </a:p>
          <a:p>
            <a:pPr>
              <a:spcBef>
                <a:spcPts val="0"/>
              </a:spcBef>
              <a:buFont typeface="Wingdings" panose="05000000000000000000" pitchFamily="2" charset="2"/>
              <a:buChar char="q"/>
            </a:pPr>
            <a:r>
              <a:rPr lang="en-US" sz="2400" dirty="0" smtClean="0">
                <a:solidFill>
                  <a:schemeClr val="tx1"/>
                </a:solidFill>
              </a:rPr>
              <a:t> </a:t>
            </a:r>
            <a:r>
              <a:rPr lang="en-US" sz="2400" dirty="0" err="1">
                <a:solidFill>
                  <a:schemeClr val="tx1"/>
                </a:solidFill>
              </a:rPr>
              <a:t>Susequently</a:t>
            </a:r>
            <a:r>
              <a:rPr lang="en-US" sz="2400" dirty="0">
                <a:solidFill>
                  <a:schemeClr val="tx1"/>
                </a:solidFill>
              </a:rPr>
              <a:t>, Hemorrhage from multiple sites ( especially the gastrointestinal tract ) and death occurs as many as 90% of patients with clinically evident disease </a:t>
            </a:r>
          </a:p>
        </p:txBody>
      </p:sp>
    </p:spTree>
    <p:extLst>
      <p:ext uri="{BB962C8B-B14F-4D97-AF65-F5344CB8AC3E}">
        <p14:creationId xmlns:p14="http://schemas.microsoft.com/office/powerpoint/2010/main" xmlns="" val="2148304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Ebola</a:t>
            </a:r>
            <a:br>
              <a:rPr lang="en-US" dirty="0" smtClean="0"/>
            </a:br>
            <a:r>
              <a:rPr lang="en-US" sz="2800" dirty="0" smtClean="0">
                <a:solidFill>
                  <a:schemeClr val="tx1"/>
                </a:solidFill>
              </a:rPr>
              <a:t>Transmission</a:t>
            </a:r>
            <a:endParaRPr lang="en-US" sz="2800"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4112754" y="900752"/>
            <a:ext cx="6905766" cy="5254388"/>
          </a:xfrm>
          <a:prstGeom prst="rect">
            <a:avLst/>
          </a:prstGeom>
        </p:spPr>
      </p:pic>
      <p:pic>
        <p:nvPicPr>
          <p:cNvPr id="3" name="Picture 2"/>
          <p:cNvPicPr>
            <a:picLocks noChangeAspect="1"/>
          </p:cNvPicPr>
          <p:nvPr/>
        </p:nvPicPr>
        <p:blipFill>
          <a:blip r:embed="rId3"/>
          <a:stretch>
            <a:fillRect/>
          </a:stretch>
        </p:blipFill>
        <p:spPr>
          <a:xfrm>
            <a:off x="550175" y="1965960"/>
            <a:ext cx="3353084" cy="1887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4349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Learning </a:t>
            </a:r>
            <a:r>
              <a:rPr lang="en-US" dirty="0"/>
              <a:t>outcomes </a:t>
            </a:r>
            <a:br>
              <a:rPr lang="en-US" dirty="0"/>
            </a:br>
            <a:r>
              <a:rPr lang="en-US" dirty="0" smtClean="0"/>
              <a:t/>
            </a:r>
            <a:br>
              <a:rPr lang="en-US" dirty="0" smtClean="0"/>
            </a:br>
            <a:r>
              <a:rPr lang="en-US" sz="2400" dirty="0"/>
              <a:t>after the end of the lecture students should </a:t>
            </a:r>
            <a:br>
              <a:rPr lang="en-US" sz="2400" dirty="0"/>
            </a:br>
            <a:endParaRPr lang="en-US" sz="2400" dirty="0"/>
          </a:p>
        </p:txBody>
      </p:sp>
      <p:sp>
        <p:nvSpPr>
          <p:cNvPr id="3" name="Content Placeholder 2"/>
          <p:cNvSpPr>
            <a:spLocks noGrp="1"/>
          </p:cNvSpPr>
          <p:nvPr>
            <p:ph idx="1"/>
          </p:nvPr>
        </p:nvSpPr>
        <p:spPr/>
        <p:txBody>
          <a:bodyPr>
            <a:normAutofit fontScale="92500"/>
          </a:bodyPr>
          <a:lstStyle/>
          <a:p>
            <a:pPr marL="114300" indent="0">
              <a:buNone/>
            </a:pPr>
            <a:endParaRPr lang="en-US" dirty="0"/>
          </a:p>
          <a:p>
            <a:r>
              <a:rPr lang="en-US" dirty="0">
                <a:solidFill>
                  <a:schemeClr val="tx1"/>
                </a:solidFill>
              </a:rPr>
              <a:t>1) define zoonotic infections </a:t>
            </a:r>
          </a:p>
          <a:p>
            <a:r>
              <a:rPr lang="en-US" dirty="0">
                <a:solidFill>
                  <a:schemeClr val="tx1"/>
                </a:solidFill>
              </a:rPr>
              <a:t>2) for the discussed zoonotic </a:t>
            </a:r>
            <a:r>
              <a:rPr lang="en-US" dirty="0" err="1">
                <a:solidFill>
                  <a:schemeClr val="tx1"/>
                </a:solidFill>
              </a:rPr>
              <a:t>infections,link</a:t>
            </a:r>
            <a:r>
              <a:rPr lang="en-US" dirty="0">
                <a:solidFill>
                  <a:schemeClr val="tx1"/>
                </a:solidFill>
              </a:rPr>
              <a:t> the causative agent and compare the mode of transmission to humans </a:t>
            </a:r>
          </a:p>
          <a:p>
            <a:r>
              <a:rPr lang="en-US" dirty="0">
                <a:solidFill>
                  <a:schemeClr val="tx1"/>
                </a:solidFill>
              </a:rPr>
              <a:t>3) associate animal hosts or vectors with zoonotic infections discussed in the lecture </a:t>
            </a:r>
          </a:p>
          <a:p>
            <a:r>
              <a:rPr lang="en-US" dirty="0">
                <a:solidFill>
                  <a:schemeClr val="tx1"/>
                </a:solidFill>
              </a:rPr>
              <a:t>4) correlate the pathogen ( genus and species ) that cause the zoonotic diseases</a:t>
            </a:r>
            <a:br>
              <a:rPr lang="en-US" dirty="0">
                <a:solidFill>
                  <a:schemeClr val="tx1"/>
                </a:solidFill>
              </a:rPr>
            </a:br>
            <a:r>
              <a:rPr lang="en-US" dirty="0">
                <a:solidFill>
                  <a:schemeClr val="tx1"/>
                </a:solidFill>
              </a:rPr>
              <a:t>discussed in the lecture . </a:t>
            </a:r>
          </a:p>
          <a:p>
            <a:r>
              <a:rPr lang="en-US" dirty="0">
                <a:solidFill>
                  <a:schemeClr val="tx1"/>
                </a:solidFill>
              </a:rPr>
              <a:t>5) Discuss the epidemiology and describe the clinical manifestations associated with each disease condition. </a:t>
            </a:r>
          </a:p>
          <a:p>
            <a:r>
              <a:rPr lang="en-US" dirty="0">
                <a:solidFill>
                  <a:schemeClr val="tx1"/>
                </a:solidFill>
              </a:rPr>
              <a:t>6) discuss the control measures </a:t>
            </a:r>
          </a:p>
          <a:p>
            <a:endParaRPr lang="en-US" dirty="0"/>
          </a:p>
        </p:txBody>
      </p:sp>
    </p:spTree>
    <p:extLst>
      <p:ext uri="{BB962C8B-B14F-4D97-AF65-F5344CB8AC3E}">
        <p14:creationId xmlns:p14="http://schemas.microsoft.com/office/powerpoint/2010/main" xmlns="" val="2483336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a:t>
            </a:r>
            <a:r>
              <a:rPr lang="en-US" dirty="0" smtClean="0">
                <a:solidFill>
                  <a:schemeClr val="tx1"/>
                </a:solidFill>
              </a:rPr>
              <a:t/>
            </a:r>
            <a:br>
              <a:rPr lang="en-US" dirty="0" smtClean="0">
                <a:solidFill>
                  <a:schemeClr val="tx1"/>
                </a:solidFill>
              </a:rPr>
            </a:br>
            <a:r>
              <a:rPr lang="en-US" sz="2800" dirty="0">
                <a:solidFill>
                  <a:schemeClr val="tx1"/>
                </a:solidFill>
              </a:rPr>
              <a:t>O</a:t>
            </a:r>
            <a:r>
              <a:rPr lang="en-US" sz="2800" dirty="0" smtClean="0">
                <a:solidFill>
                  <a:schemeClr val="tx1"/>
                </a:solidFill>
              </a:rPr>
              <a:t>utbreak</a:t>
            </a:r>
            <a:endParaRPr lang="en-US" sz="2800"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3807725" y="815452"/>
            <a:ext cx="6899016" cy="4657299"/>
          </a:xfrm>
          <a:prstGeom prst="rect">
            <a:avLst/>
          </a:prstGeom>
        </p:spPr>
      </p:pic>
    </p:spTree>
    <p:extLst>
      <p:ext uri="{BB962C8B-B14F-4D97-AF65-F5344CB8AC3E}">
        <p14:creationId xmlns:p14="http://schemas.microsoft.com/office/powerpoint/2010/main" xmlns="" val="4192450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Ebola</a:t>
            </a:r>
            <a:r>
              <a:rPr lang="en-US" dirty="0" smtClean="0">
                <a:solidFill>
                  <a:schemeClr val="tx1"/>
                </a:solidFill>
              </a:rPr>
              <a:t/>
            </a:r>
            <a:br>
              <a:rPr lang="en-US" dirty="0" smtClean="0">
                <a:solidFill>
                  <a:schemeClr val="tx1"/>
                </a:solidFill>
              </a:rPr>
            </a:br>
            <a:r>
              <a:rPr lang="en-US" sz="2800" dirty="0" smtClean="0">
                <a:solidFill>
                  <a:schemeClr val="tx1"/>
                </a:solidFill>
              </a:rPr>
              <a:t>Treatment</a:t>
            </a:r>
            <a:endParaRPr lang="en-US" sz="2800" dirty="0">
              <a:solidFill>
                <a:schemeClr val="tx1"/>
              </a:solidFill>
            </a:endParaRPr>
          </a:p>
        </p:txBody>
      </p:sp>
      <p:sp>
        <p:nvSpPr>
          <p:cNvPr id="3" name="Content Placeholder 2"/>
          <p:cNvSpPr>
            <a:spLocks noGrp="1"/>
          </p:cNvSpPr>
          <p:nvPr>
            <p:ph idx="1"/>
          </p:nvPr>
        </p:nvSpPr>
        <p:spPr/>
        <p:txBody>
          <a:bodyPr/>
          <a:lstStyle/>
          <a:p>
            <a:r>
              <a:rPr lang="en-US" sz="2400" dirty="0" smtClean="0">
                <a:solidFill>
                  <a:schemeClr val="tx1"/>
                </a:solidFill>
              </a:rPr>
              <a:t>Supportive </a:t>
            </a:r>
            <a:r>
              <a:rPr lang="en-US" sz="2400" dirty="0">
                <a:solidFill>
                  <a:schemeClr val="tx1"/>
                </a:solidFill>
              </a:rPr>
              <a:t>care-rehydration with oral or intravenous fluids- and treatment of specific symptoms, improves survival.   </a:t>
            </a:r>
          </a:p>
          <a:p>
            <a:r>
              <a:rPr lang="en-US" sz="2400" dirty="0">
                <a:solidFill>
                  <a:schemeClr val="tx1"/>
                </a:solidFill>
              </a:rPr>
              <a:t>There is no proven treatment available for </a:t>
            </a:r>
            <a:r>
              <a:rPr lang="en-US" sz="2400" dirty="0" smtClean="0">
                <a:solidFill>
                  <a:schemeClr val="tx1"/>
                </a:solidFill>
              </a:rPr>
              <a:t>EV. </a:t>
            </a:r>
            <a:r>
              <a:rPr lang="en-US" sz="2400" dirty="0">
                <a:solidFill>
                  <a:schemeClr val="tx1"/>
                </a:solidFill>
              </a:rPr>
              <a:t>However, a range of potential treatments including blood products, immune therapies and drug therapies are currently being evaluated.   </a:t>
            </a:r>
          </a:p>
          <a:p>
            <a:r>
              <a:rPr lang="en-US" sz="2400" dirty="0">
                <a:solidFill>
                  <a:schemeClr val="tx1"/>
                </a:solidFill>
              </a:rPr>
              <a:t>No licensed vaccines are available yet, but 2 potential vaccines are undergoing human safety testing</a:t>
            </a:r>
            <a:r>
              <a:rPr lang="en-US" dirty="0">
                <a:solidFill>
                  <a:schemeClr val="tx1"/>
                </a:solidFill>
              </a:rPr>
              <a:t>. </a:t>
            </a:r>
          </a:p>
        </p:txBody>
      </p:sp>
    </p:spTree>
    <p:extLst>
      <p:ext uri="{BB962C8B-B14F-4D97-AF65-F5344CB8AC3E}">
        <p14:creationId xmlns:p14="http://schemas.microsoft.com/office/powerpoint/2010/main" xmlns="" val="16455960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DELANEY" panose="02000000000000000000" pitchFamily="2" charset="0"/>
              </a:rPr>
              <a:t>CYCLOZOONOSES </a:t>
            </a:r>
          </a:p>
        </p:txBody>
      </p:sp>
      <p:sp>
        <p:nvSpPr>
          <p:cNvPr id="3" name="Content Placeholder 2"/>
          <p:cNvSpPr>
            <a:spLocks noGrp="1"/>
          </p:cNvSpPr>
          <p:nvPr>
            <p:ph idx="1"/>
          </p:nvPr>
        </p:nvSpPr>
        <p:spPr/>
        <p:txBody>
          <a:bodyPr>
            <a:normAutofit/>
          </a:bodyPr>
          <a:lstStyle/>
          <a:p>
            <a:pPr marL="45720" indent="0">
              <a:buNone/>
            </a:pPr>
            <a:r>
              <a:rPr lang="en-US" sz="3200" dirty="0">
                <a:solidFill>
                  <a:schemeClr val="tx1"/>
                </a:solidFill>
              </a:rPr>
              <a:t>Infections which require at least </a:t>
            </a:r>
            <a:r>
              <a:rPr lang="en-US" sz="3200" dirty="0">
                <a:solidFill>
                  <a:srgbClr val="C00000"/>
                </a:solidFill>
              </a:rPr>
              <a:t>two vertebrate hosts</a:t>
            </a:r>
            <a:r>
              <a:rPr lang="en-US" sz="3200" dirty="0">
                <a:solidFill>
                  <a:schemeClr val="tx1"/>
                </a:solidFill>
              </a:rPr>
              <a:t>, one of which may be human, to complete their life cycle  </a:t>
            </a:r>
            <a:r>
              <a:rPr lang="en-US" sz="3200" dirty="0" err="1">
                <a:solidFill>
                  <a:schemeClr val="tx1"/>
                </a:solidFill>
              </a:rPr>
              <a:t>eg</a:t>
            </a:r>
            <a:r>
              <a:rPr lang="en-US" sz="3200" dirty="0">
                <a:solidFill>
                  <a:schemeClr val="tx1"/>
                </a:solidFill>
              </a:rPr>
              <a:t>. </a:t>
            </a:r>
            <a:r>
              <a:rPr lang="en-US" sz="3200" i="1" dirty="0" err="1">
                <a:solidFill>
                  <a:schemeClr val="tx1"/>
                </a:solidFill>
              </a:rPr>
              <a:t>Taenia</a:t>
            </a:r>
            <a:r>
              <a:rPr lang="en-US" sz="3200" i="1" dirty="0">
                <a:solidFill>
                  <a:schemeClr val="tx1"/>
                </a:solidFill>
              </a:rPr>
              <a:t> </a:t>
            </a:r>
            <a:r>
              <a:rPr lang="en-US" sz="3200" i="1" dirty="0" err="1">
                <a:solidFill>
                  <a:schemeClr val="tx1"/>
                </a:solidFill>
              </a:rPr>
              <a:t>solium</a:t>
            </a:r>
            <a:r>
              <a:rPr lang="en-US" sz="3200" dirty="0">
                <a:solidFill>
                  <a:schemeClr val="tx1"/>
                </a:solidFill>
              </a:rPr>
              <a:t>, </a:t>
            </a:r>
            <a:r>
              <a:rPr lang="en-US" sz="3200" i="1" dirty="0">
                <a:solidFill>
                  <a:schemeClr val="tx1"/>
                </a:solidFill>
              </a:rPr>
              <a:t>Echinococcus </a:t>
            </a:r>
            <a:r>
              <a:rPr lang="en-US" sz="3200" i="1" dirty="0" err="1" smtClean="0">
                <a:solidFill>
                  <a:schemeClr val="tx1"/>
                </a:solidFill>
              </a:rPr>
              <a:t>granulosus</a:t>
            </a:r>
            <a:r>
              <a:rPr lang="en-US" sz="3200" i="1" dirty="0" smtClean="0">
                <a:solidFill>
                  <a:schemeClr val="tx1"/>
                </a:solidFill>
              </a:rPr>
              <a:t>,</a:t>
            </a:r>
          </a:p>
          <a:p>
            <a:pPr marL="45720" indent="0">
              <a:buNone/>
            </a:pPr>
            <a:r>
              <a:rPr lang="en-US" sz="3200" i="1" dirty="0" smtClean="0">
                <a:solidFill>
                  <a:schemeClr val="tx1"/>
                </a:solidFill>
              </a:rPr>
              <a:t> Toxoplasma </a:t>
            </a:r>
            <a:r>
              <a:rPr lang="en-US" sz="3200" i="1" dirty="0" err="1" smtClean="0">
                <a:solidFill>
                  <a:schemeClr val="tx1"/>
                </a:solidFill>
              </a:rPr>
              <a:t>gondi</a:t>
            </a:r>
            <a:r>
              <a:rPr lang="en-US" sz="3200" i="1" dirty="0" smtClean="0">
                <a:solidFill>
                  <a:schemeClr val="tx1"/>
                </a:solidFill>
              </a:rPr>
              <a:t> </a:t>
            </a:r>
            <a:endParaRPr lang="en-US" sz="3200" i="1" dirty="0">
              <a:solidFill>
                <a:schemeClr val="tx1"/>
              </a:solidFill>
            </a:endParaRPr>
          </a:p>
        </p:txBody>
      </p:sp>
    </p:spTree>
    <p:extLst>
      <p:ext uri="{BB962C8B-B14F-4D97-AF65-F5344CB8AC3E}">
        <p14:creationId xmlns:p14="http://schemas.microsoft.com/office/powerpoint/2010/main" xmlns="" val="3031011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Taenia</a:t>
            </a:r>
            <a:r>
              <a:rPr lang="en-US" dirty="0" smtClean="0"/>
              <a:t> </a:t>
            </a:r>
            <a:r>
              <a:rPr lang="en-US" dirty="0" err="1" smtClean="0"/>
              <a:t>soulim</a:t>
            </a:r>
            <a:endParaRPr lang="en-US" dirty="0"/>
          </a:p>
        </p:txBody>
      </p:sp>
      <p:pic>
        <p:nvPicPr>
          <p:cNvPr id="1026" name="Picture 2" descr="http://ivs.ku.dk/english/research/about_parasitology_and_aquatic_diseases/parasitic_zoonoses/cwgesa/images/TS-life-cycl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395509" y="1692322"/>
            <a:ext cx="5666604" cy="4722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212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echinococcosis </a:t>
            </a:r>
            <a:r>
              <a:rPr lang="en-US" dirty="0" smtClean="0"/>
              <a:t/>
            </a:r>
            <a:br>
              <a:rPr lang="en-US" dirty="0" smtClean="0"/>
            </a:br>
            <a:r>
              <a:rPr lang="en-US" dirty="0" smtClean="0"/>
              <a:t>(</a:t>
            </a:r>
            <a:r>
              <a:rPr lang="en-US" dirty="0" err="1"/>
              <a:t>hydatidosis</a:t>
            </a:r>
            <a:r>
              <a:rPr lang="en-US" dirty="0"/>
              <a:t>, or hydatid disease) </a:t>
            </a:r>
          </a:p>
        </p:txBody>
      </p:sp>
      <p:pic>
        <p:nvPicPr>
          <p:cNvPr id="2050" name="Picture 2" descr="http://www.cdc.gov/parasites/images/echinococcosis/echinococcus_lifecycle.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06903" y="1965960"/>
            <a:ext cx="5584010" cy="43297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68824" y="2860175"/>
            <a:ext cx="3789528" cy="1569660"/>
          </a:xfrm>
          <a:prstGeom prst="rect">
            <a:avLst/>
          </a:prstGeom>
        </p:spPr>
        <p:txBody>
          <a:bodyPr wrap="square">
            <a:spAutoFit/>
          </a:bodyPr>
          <a:lstStyle/>
          <a:p>
            <a:r>
              <a:rPr lang="en-US" sz="2400" dirty="0" smtClean="0"/>
              <a:t>caused </a:t>
            </a:r>
            <a:r>
              <a:rPr lang="en-US" sz="2400" dirty="0"/>
              <a:t>by the larval stages of </a:t>
            </a:r>
            <a:r>
              <a:rPr lang="en-US" sz="2400" dirty="0" err="1"/>
              <a:t>cestodes</a:t>
            </a:r>
            <a:r>
              <a:rPr lang="en-US" sz="2400" dirty="0"/>
              <a:t> (tapeworms) of the genus </a:t>
            </a:r>
            <a:r>
              <a:rPr lang="en-US" sz="2400" i="1" dirty="0" smtClean="0"/>
              <a:t>Echinococcus granulosus</a:t>
            </a:r>
            <a:endParaRPr lang="en-US" sz="2400" i="1" dirty="0"/>
          </a:p>
        </p:txBody>
      </p:sp>
    </p:spTree>
    <p:extLst>
      <p:ext uri="{BB962C8B-B14F-4D97-AF65-F5344CB8AC3E}">
        <p14:creationId xmlns:p14="http://schemas.microsoft.com/office/powerpoint/2010/main" xmlns="" val="76428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7/7a/Toxoplasma_gondii_Life_cycle_PHIL_3421_lor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7099" y="269969"/>
            <a:ext cx="6005015" cy="6280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8722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DELANEY" panose="02000000000000000000" pitchFamily="2" charset="0"/>
              </a:rPr>
              <a:t>METAZOONOSES </a:t>
            </a:r>
          </a:p>
        </p:txBody>
      </p:sp>
      <p:sp>
        <p:nvSpPr>
          <p:cNvPr id="3" name="Content Placeholder 2"/>
          <p:cNvSpPr>
            <a:spLocks noGrp="1"/>
          </p:cNvSpPr>
          <p:nvPr>
            <p:ph idx="1"/>
          </p:nvPr>
        </p:nvSpPr>
        <p:spPr/>
        <p:txBody>
          <a:bodyPr>
            <a:normAutofit/>
          </a:bodyPr>
          <a:lstStyle/>
          <a:p>
            <a:r>
              <a:rPr lang="en-US" sz="3200" dirty="0">
                <a:solidFill>
                  <a:schemeClr val="tx1"/>
                </a:solidFill>
              </a:rPr>
              <a:t>Diseases of </a:t>
            </a:r>
            <a:r>
              <a:rPr lang="en-US" sz="3200" dirty="0">
                <a:solidFill>
                  <a:srgbClr val="C00000"/>
                </a:solidFill>
              </a:rPr>
              <a:t>vertebrate animals </a:t>
            </a:r>
            <a:r>
              <a:rPr lang="en-US" sz="3200" dirty="0">
                <a:solidFill>
                  <a:schemeClr val="tx1"/>
                </a:solidFill>
              </a:rPr>
              <a:t>which can affect man, the infectious agents of which replicate, develop in, and are transmitted by, an </a:t>
            </a:r>
            <a:r>
              <a:rPr lang="en-US" sz="3200" dirty="0">
                <a:solidFill>
                  <a:srgbClr val="C00000"/>
                </a:solidFill>
              </a:rPr>
              <a:t>invertebrate vector  </a:t>
            </a:r>
            <a:r>
              <a:rPr lang="en-US" sz="3200" dirty="0" err="1">
                <a:solidFill>
                  <a:schemeClr val="tx1"/>
                </a:solidFill>
              </a:rPr>
              <a:t>eg</a:t>
            </a:r>
            <a:r>
              <a:rPr lang="en-US" sz="3200" dirty="0">
                <a:solidFill>
                  <a:schemeClr val="tx1"/>
                </a:solidFill>
              </a:rPr>
              <a:t>. </a:t>
            </a:r>
            <a:r>
              <a:rPr lang="en-US" sz="3200" dirty="0" smtClean="0">
                <a:solidFill>
                  <a:schemeClr val="tx1"/>
                </a:solidFill>
              </a:rPr>
              <a:t>plague</a:t>
            </a:r>
            <a:r>
              <a:rPr lang="en-US" sz="3200" dirty="0">
                <a:solidFill>
                  <a:schemeClr val="tx1"/>
                </a:solidFill>
              </a:rPr>
              <a:t>, </a:t>
            </a:r>
            <a:r>
              <a:rPr lang="en-US" sz="3200" dirty="0" err="1">
                <a:solidFill>
                  <a:schemeClr val="tx1"/>
                </a:solidFill>
              </a:rPr>
              <a:t>rickettsiae</a:t>
            </a:r>
            <a:r>
              <a:rPr lang="en-US" sz="3200" dirty="0">
                <a:solidFill>
                  <a:schemeClr val="tx1"/>
                </a:solidFill>
              </a:rPr>
              <a:t>, </a:t>
            </a:r>
            <a:r>
              <a:rPr lang="en-US" sz="3200" dirty="0" err="1" smtClean="0">
                <a:solidFill>
                  <a:schemeClr val="tx1"/>
                </a:solidFill>
              </a:rPr>
              <a:t>lyme</a:t>
            </a:r>
            <a:r>
              <a:rPr lang="en-US" sz="3200" dirty="0" smtClean="0">
                <a:solidFill>
                  <a:schemeClr val="tx1"/>
                </a:solidFill>
              </a:rPr>
              <a:t>, </a:t>
            </a:r>
            <a:r>
              <a:rPr lang="en-US" sz="3200" dirty="0" err="1" smtClean="0">
                <a:solidFill>
                  <a:schemeClr val="tx1"/>
                </a:solidFill>
              </a:rPr>
              <a:t>borreliosis</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xmlns="" val="266146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033" y="595952"/>
            <a:ext cx="9875520" cy="1356360"/>
          </a:xfrm>
        </p:spPr>
        <p:txBody>
          <a:bodyPr/>
          <a:lstStyle/>
          <a:p>
            <a:r>
              <a:rPr lang="en-US" dirty="0"/>
              <a:t>Lyme </a:t>
            </a:r>
            <a:r>
              <a:rPr lang="en-US" dirty="0" smtClean="0"/>
              <a:t>disease </a:t>
            </a:r>
            <a:br>
              <a:rPr lang="en-US" dirty="0" smtClean="0"/>
            </a:br>
            <a:r>
              <a:rPr lang="en-US" sz="3200" dirty="0" smtClean="0"/>
              <a:t>( </a:t>
            </a:r>
            <a:r>
              <a:rPr lang="en-US" sz="3200" dirty="0"/>
              <a:t>Lyme </a:t>
            </a:r>
            <a:r>
              <a:rPr lang="en-US" sz="3200" dirty="0" err="1"/>
              <a:t>borreliosis</a:t>
            </a:r>
            <a:r>
              <a:rPr lang="en-US" sz="3200" dirty="0"/>
              <a:t>) </a:t>
            </a:r>
          </a:p>
        </p:txBody>
      </p:sp>
      <p:sp>
        <p:nvSpPr>
          <p:cNvPr id="3" name="Content Placeholder 2"/>
          <p:cNvSpPr>
            <a:spLocks noGrp="1"/>
          </p:cNvSpPr>
          <p:nvPr>
            <p:ph idx="1"/>
          </p:nvPr>
        </p:nvSpPr>
        <p:spPr>
          <a:xfrm>
            <a:off x="528852" y="2090766"/>
            <a:ext cx="3852080" cy="4038600"/>
          </a:xfrm>
        </p:spPr>
        <p:txBody>
          <a:bodyPr/>
          <a:lstStyle/>
          <a:p>
            <a:r>
              <a:rPr lang="en-US" dirty="0"/>
              <a:t>Etiology: </a:t>
            </a:r>
            <a:endParaRPr lang="en-US" dirty="0" smtClean="0"/>
          </a:p>
          <a:p>
            <a:pPr>
              <a:buFontTx/>
              <a:buChar char="-"/>
            </a:pPr>
            <a:r>
              <a:rPr lang="en-US" dirty="0" smtClean="0">
                <a:solidFill>
                  <a:schemeClr val="tx1"/>
                </a:solidFill>
              </a:rPr>
              <a:t>caused </a:t>
            </a:r>
            <a:r>
              <a:rPr lang="en-US" dirty="0">
                <a:solidFill>
                  <a:schemeClr val="tx1"/>
                </a:solidFill>
              </a:rPr>
              <a:t>by </a:t>
            </a:r>
            <a:r>
              <a:rPr lang="en-US" i="1" dirty="0">
                <a:solidFill>
                  <a:schemeClr val="tx1"/>
                </a:solidFill>
              </a:rPr>
              <a:t>Borrelia </a:t>
            </a:r>
            <a:r>
              <a:rPr lang="en-US" i="1" dirty="0" err="1" smtClean="0">
                <a:solidFill>
                  <a:schemeClr val="tx1"/>
                </a:solidFill>
              </a:rPr>
              <a:t>burgdorferi</a:t>
            </a:r>
            <a:endParaRPr lang="en-US" i="1" dirty="0" smtClean="0">
              <a:solidFill>
                <a:schemeClr val="tx1"/>
              </a:solidFill>
            </a:endParaRPr>
          </a:p>
          <a:p>
            <a:pPr marL="45720" indent="0">
              <a:buNone/>
            </a:pPr>
            <a:r>
              <a:rPr lang="en-US" dirty="0" smtClean="0">
                <a:solidFill>
                  <a:schemeClr val="tx1"/>
                </a:solidFill>
              </a:rPr>
              <a:t> - </a:t>
            </a:r>
            <a:r>
              <a:rPr lang="en-US" dirty="0" err="1">
                <a:solidFill>
                  <a:schemeClr val="tx1"/>
                </a:solidFill>
              </a:rPr>
              <a:t>Arthropord</a:t>
            </a:r>
            <a:r>
              <a:rPr lang="en-US" dirty="0">
                <a:solidFill>
                  <a:schemeClr val="tx1"/>
                </a:solidFill>
              </a:rPr>
              <a:t> -borne disease in which humans are accidental hosts </a:t>
            </a:r>
            <a:endParaRPr lang="en-US" dirty="0" smtClean="0">
              <a:solidFill>
                <a:schemeClr val="tx1"/>
              </a:solidFill>
            </a:endParaRPr>
          </a:p>
          <a:p>
            <a:r>
              <a:rPr lang="en-US" dirty="0"/>
              <a:t>Transmitted </a:t>
            </a:r>
            <a:r>
              <a:rPr lang="en-US" dirty="0" smtClean="0"/>
              <a:t>by: </a:t>
            </a:r>
            <a:r>
              <a:rPr lang="en-US" dirty="0">
                <a:solidFill>
                  <a:schemeClr val="tx1"/>
                </a:solidFill>
              </a:rPr>
              <a:t>ticks of the genus Ixodes from mice to human </a:t>
            </a:r>
            <a:endParaRPr lang="en-US" dirty="0" smtClean="0">
              <a:solidFill>
                <a:schemeClr val="tx1"/>
              </a:solidFill>
            </a:endParaRPr>
          </a:p>
          <a:p>
            <a:r>
              <a:rPr lang="en-US" dirty="0"/>
              <a:t> </a:t>
            </a:r>
            <a:r>
              <a:rPr lang="en-US" dirty="0" smtClean="0"/>
              <a:t>Reservoir</a:t>
            </a:r>
            <a:r>
              <a:rPr lang="en-US" dirty="0"/>
              <a:t>: </a:t>
            </a:r>
            <a:r>
              <a:rPr lang="en-US" dirty="0">
                <a:solidFill>
                  <a:schemeClr val="tx1"/>
                </a:solidFill>
              </a:rPr>
              <a:t>mice ,</a:t>
            </a:r>
            <a:r>
              <a:rPr lang="en-US" dirty="0" err="1">
                <a:solidFill>
                  <a:schemeClr val="tx1"/>
                </a:solidFill>
              </a:rPr>
              <a:t>deer,ticks</a:t>
            </a:r>
            <a:r>
              <a:rPr lang="en-US" dirty="0">
                <a:solidFill>
                  <a:schemeClr val="tx1"/>
                </a:solidFill>
              </a:rPr>
              <a:t> </a:t>
            </a:r>
          </a:p>
        </p:txBody>
      </p:sp>
      <p:pic>
        <p:nvPicPr>
          <p:cNvPr id="4" name="Picture 3"/>
          <p:cNvPicPr>
            <a:picLocks noChangeAspect="1"/>
          </p:cNvPicPr>
          <p:nvPr/>
        </p:nvPicPr>
        <p:blipFill>
          <a:blip r:embed="rId3"/>
          <a:stretch>
            <a:fillRect/>
          </a:stretch>
        </p:blipFill>
        <p:spPr>
          <a:xfrm>
            <a:off x="4527942" y="175374"/>
            <a:ext cx="7427497" cy="6416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47450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Lyme </a:t>
            </a:r>
            <a:r>
              <a:rPr lang="en-US" dirty="0" smtClean="0"/>
              <a:t>disease </a:t>
            </a:r>
            <a:r>
              <a:rPr lang="en-US" dirty="0"/>
              <a:t/>
            </a:r>
            <a:br>
              <a:rPr lang="en-US" dirty="0"/>
            </a:br>
            <a:r>
              <a:rPr lang="en-US" sz="3200" dirty="0" smtClean="0">
                <a:solidFill>
                  <a:schemeClr val="tx1"/>
                </a:solidFill>
              </a:rPr>
              <a:t>Clinical manifestation</a:t>
            </a:r>
            <a:endParaRPr lang="en-US" sz="3200" dirty="0">
              <a:solidFill>
                <a:schemeClr val="tx1"/>
              </a:solidFill>
            </a:endParaRPr>
          </a:p>
        </p:txBody>
      </p:sp>
      <p:sp>
        <p:nvSpPr>
          <p:cNvPr id="3" name="Content Placeholder 2"/>
          <p:cNvSpPr>
            <a:spLocks noGrp="1"/>
          </p:cNvSpPr>
          <p:nvPr>
            <p:ph idx="1"/>
          </p:nvPr>
        </p:nvSpPr>
        <p:spPr>
          <a:xfrm>
            <a:off x="1143001" y="2057400"/>
            <a:ext cx="6063018" cy="4038600"/>
          </a:xfrm>
        </p:spPr>
        <p:txBody>
          <a:bodyPr/>
          <a:lstStyle/>
          <a:p>
            <a:r>
              <a:rPr lang="en-US" dirty="0">
                <a:solidFill>
                  <a:schemeClr val="tx1"/>
                </a:solidFill>
              </a:rPr>
              <a:t>Early skin lesions have an expanding ring form, often with a central clear zone ( Erythema </a:t>
            </a:r>
            <a:r>
              <a:rPr lang="en-US" dirty="0" err="1">
                <a:solidFill>
                  <a:schemeClr val="tx1"/>
                </a:solidFill>
              </a:rPr>
              <a:t>migrans</a:t>
            </a:r>
            <a:r>
              <a:rPr lang="en-US" dirty="0">
                <a:solidFill>
                  <a:schemeClr val="tx1"/>
                </a:solidFill>
              </a:rPr>
              <a:t>) or "bull's-eye" rash. Fever, chills, myalgia and headache are common. </a:t>
            </a:r>
            <a:endParaRPr lang="en-US" dirty="0" smtClean="0">
              <a:solidFill>
                <a:schemeClr val="tx1"/>
              </a:solidFill>
            </a:endParaRPr>
          </a:p>
          <a:p>
            <a:r>
              <a:rPr lang="en-US" dirty="0" smtClean="0">
                <a:solidFill>
                  <a:schemeClr val="tx1"/>
                </a:solidFill>
              </a:rPr>
              <a:t>Central </a:t>
            </a:r>
            <a:r>
              <a:rPr lang="en-US" dirty="0">
                <a:solidFill>
                  <a:schemeClr val="tx1"/>
                </a:solidFill>
              </a:rPr>
              <a:t>nervous system and other complications may occur weeks or months after the onset of illness. </a:t>
            </a:r>
            <a:endParaRPr lang="en-US" dirty="0" smtClean="0">
              <a:solidFill>
                <a:schemeClr val="tx1"/>
              </a:solidFill>
            </a:endParaRPr>
          </a:p>
          <a:p>
            <a:r>
              <a:rPr lang="en-US" dirty="0">
                <a:solidFill>
                  <a:schemeClr val="tx1"/>
                </a:solidFill>
              </a:rPr>
              <a:t>Arthritis may develop up to 2 years after onset. </a:t>
            </a:r>
          </a:p>
          <a:p>
            <a:pPr marL="45720" indent="0">
              <a:buNone/>
            </a:pP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8095624" y="609600"/>
            <a:ext cx="3810000" cy="3048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8980227" y="4517410"/>
            <a:ext cx="2429301" cy="1679740"/>
          </a:xfrm>
          <a:prstGeom prst="rect">
            <a:avLst/>
          </a:prstGeom>
        </p:spPr>
      </p:pic>
    </p:spTree>
    <p:extLst>
      <p:ext uri="{BB962C8B-B14F-4D97-AF65-F5344CB8AC3E}">
        <p14:creationId xmlns:p14="http://schemas.microsoft.com/office/powerpoint/2010/main" xmlns="" val="3380959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Plague </a:t>
            </a:r>
          </a:p>
        </p:txBody>
      </p:sp>
      <p:sp>
        <p:nvSpPr>
          <p:cNvPr id="3" name="Content Placeholder 2"/>
          <p:cNvSpPr>
            <a:spLocks noGrp="1"/>
          </p:cNvSpPr>
          <p:nvPr>
            <p:ph idx="1"/>
          </p:nvPr>
        </p:nvSpPr>
        <p:spPr>
          <a:xfrm>
            <a:off x="478263" y="1965959"/>
            <a:ext cx="3730680" cy="4405811"/>
          </a:xfrm>
        </p:spPr>
        <p:txBody>
          <a:bodyPr/>
          <a:lstStyle/>
          <a:p>
            <a:r>
              <a:rPr lang="en-US" dirty="0" smtClean="0"/>
              <a:t>Etiology</a:t>
            </a:r>
          </a:p>
          <a:p>
            <a:pPr marL="45720" indent="0">
              <a:buNone/>
            </a:pPr>
            <a:r>
              <a:rPr lang="en-US" dirty="0" smtClean="0"/>
              <a:t> </a:t>
            </a:r>
            <a:r>
              <a:rPr lang="en-US" dirty="0">
                <a:solidFill>
                  <a:schemeClr val="tx1"/>
                </a:solidFill>
              </a:rPr>
              <a:t>- </a:t>
            </a:r>
            <a:r>
              <a:rPr lang="en-US" dirty="0" err="1">
                <a:solidFill>
                  <a:schemeClr val="tx1"/>
                </a:solidFill>
              </a:rPr>
              <a:t>yersinia</a:t>
            </a:r>
            <a:r>
              <a:rPr lang="en-US" dirty="0">
                <a:solidFill>
                  <a:schemeClr val="tx1"/>
                </a:solidFill>
              </a:rPr>
              <a:t> </a:t>
            </a:r>
            <a:r>
              <a:rPr lang="en-US" dirty="0" err="1">
                <a:solidFill>
                  <a:schemeClr val="tx1"/>
                </a:solidFill>
              </a:rPr>
              <a:t>pestis</a:t>
            </a:r>
            <a:r>
              <a:rPr lang="en-US" dirty="0">
                <a:solidFill>
                  <a:schemeClr val="tx1"/>
                </a:solidFill>
              </a:rPr>
              <a:t>  (gram negative bacillus) </a:t>
            </a:r>
            <a:endParaRPr lang="en-US" dirty="0" smtClean="0">
              <a:solidFill>
                <a:schemeClr val="tx1"/>
              </a:solidFill>
            </a:endParaRPr>
          </a:p>
          <a:p>
            <a:r>
              <a:rPr lang="en-US" dirty="0" smtClean="0"/>
              <a:t> Vectors</a:t>
            </a:r>
          </a:p>
          <a:p>
            <a:pPr marL="45720" indent="0">
              <a:buNone/>
            </a:pPr>
            <a:r>
              <a:rPr lang="en-US" dirty="0" smtClean="0">
                <a:solidFill>
                  <a:schemeClr val="tx1"/>
                </a:solidFill>
              </a:rPr>
              <a:t>are </a:t>
            </a:r>
            <a:r>
              <a:rPr lang="en-US" dirty="0">
                <a:solidFill>
                  <a:schemeClr val="tx1"/>
                </a:solidFill>
              </a:rPr>
              <a:t>fleas ( </a:t>
            </a:r>
            <a:r>
              <a:rPr lang="en-US" dirty="0" err="1">
                <a:solidFill>
                  <a:schemeClr val="tx1"/>
                </a:solidFill>
              </a:rPr>
              <a:t>Xenopsylla</a:t>
            </a:r>
            <a:r>
              <a:rPr lang="en-US" dirty="0">
                <a:solidFill>
                  <a:schemeClr val="tx1"/>
                </a:solidFill>
              </a:rPr>
              <a:t> </a:t>
            </a:r>
            <a:r>
              <a:rPr lang="en-US" dirty="0" err="1">
                <a:solidFill>
                  <a:schemeClr val="tx1"/>
                </a:solidFill>
              </a:rPr>
              <a:t>cheopis</a:t>
            </a:r>
            <a:r>
              <a:rPr lang="en-US" dirty="0">
                <a:solidFill>
                  <a:schemeClr val="tx1"/>
                </a:solidFill>
              </a:rPr>
              <a:t>)  - Rats are the </a:t>
            </a:r>
            <a:r>
              <a:rPr lang="en-US" b="1" dirty="0">
                <a:solidFill>
                  <a:schemeClr val="tx1"/>
                </a:solidFill>
              </a:rPr>
              <a:t>natural host</a:t>
            </a:r>
            <a:r>
              <a:rPr lang="en-US" dirty="0">
                <a:solidFill>
                  <a:schemeClr val="tx1"/>
                </a:solidFill>
              </a:rPr>
              <a:t> for the vectors that transmit the disease  from one organism to another by means of a bite , and humans are  accidental hosts. </a:t>
            </a:r>
            <a:r>
              <a:rPr lang="en-US" dirty="0"/>
              <a:t> </a:t>
            </a:r>
          </a:p>
        </p:txBody>
      </p:sp>
      <p:pic>
        <p:nvPicPr>
          <p:cNvPr id="4" name="Picture 3"/>
          <p:cNvPicPr>
            <a:picLocks noChangeAspect="1"/>
          </p:cNvPicPr>
          <p:nvPr/>
        </p:nvPicPr>
        <p:blipFill rotWithShape="1">
          <a:blip r:embed="rId2"/>
          <a:srcRect l="6397" t="7103" r="4052" b="7954"/>
          <a:stretch/>
        </p:blipFill>
        <p:spPr>
          <a:xfrm>
            <a:off x="4714766" y="928914"/>
            <a:ext cx="6809577" cy="4847771"/>
          </a:xfrm>
          <a:prstGeom prst="rect">
            <a:avLst/>
          </a:prstGeom>
        </p:spPr>
      </p:pic>
    </p:spTree>
    <p:extLst>
      <p:ext uri="{BB962C8B-B14F-4D97-AF65-F5344CB8AC3E}">
        <p14:creationId xmlns:p14="http://schemas.microsoft.com/office/powerpoint/2010/main" xmlns="" val="2985342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br>
              <a:rPr lang="en-US" dirty="0"/>
            </a:br>
            <a:endParaRPr lang="en-US" dirty="0"/>
          </a:p>
        </p:txBody>
      </p:sp>
      <p:sp>
        <p:nvSpPr>
          <p:cNvPr id="3" name="Content Placeholder 2"/>
          <p:cNvSpPr>
            <a:spLocks noGrp="1"/>
          </p:cNvSpPr>
          <p:nvPr>
            <p:ph idx="1"/>
          </p:nvPr>
        </p:nvSpPr>
        <p:spPr/>
        <p:txBody>
          <a:bodyPr/>
          <a:lstStyle/>
          <a:p>
            <a:r>
              <a:rPr lang="en-US" sz="2400" dirty="0" smtClean="0">
                <a:solidFill>
                  <a:schemeClr val="tx1"/>
                </a:solidFill>
              </a:rPr>
              <a:t>Zoonotic disease (</a:t>
            </a:r>
            <a:r>
              <a:rPr lang="en-US" sz="2400" dirty="0" err="1" smtClean="0">
                <a:solidFill>
                  <a:schemeClr val="tx1"/>
                </a:solidFill>
              </a:rPr>
              <a:t>zoonoses</a:t>
            </a:r>
            <a:r>
              <a:rPr lang="en-US" sz="2400" dirty="0" smtClean="0">
                <a:solidFill>
                  <a:schemeClr val="tx1"/>
                </a:solidFill>
              </a:rPr>
              <a:t>): any infection that is transmitted from non-human sources as wild and domestic animals, to human beings.</a:t>
            </a:r>
          </a:p>
          <a:p>
            <a:endParaRPr lang="en-US" sz="2400" dirty="0">
              <a:solidFill>
                <a:schemeClr val="tx1"/>
              </a:solidFill>
            </a:endParaRPr>
          </a:p>
          <a:p>
            <a:r>
              <a:rPr lang="en-US" sz="2400" dirty="0">
                <a:solidFill>
                  <a:schemeClr val="tx1"/>
                </a:solidFill>
              </a:rPr>
              <a:t>Animal carrying the pathogen may or may not experience clinical symptoms of the infection . </a:t>
            </a:r>
          </a:p>
          <a:p>
            <a:endParaRPr lang="en-US" sz="2400" dirty="0" smtClean="0"/>
          </a:p>
          <a:p>
            <a:pPr marL="45720" indent="0">
              <a:buNone/>
            </a:pPr>
            <a:endParaRPr lang="en-US" sz="2400" dirty="0"/>
          </a:p>
          <a:p>
            <a:pPr marL="114300" indent="0">
              <a:buNone/>
            </a:pPr>
            <a:r>
              <a:rPr lang="en-US" sz="2400" i="1" dirty="0">
                <a:solidFill>
                  <a:schemeClr val="tx1">
                    <a:lumMod val="65000"/>
                    <a:lumOff val="35000"/>
                  </a:schemeClr>
                </a:solidFill>
              </a:rPr>
              <a:t>Zoonoses account for over 60% of known human pathogens and 75% of emerging or re-emerging infectious diseases </a:t>
            </a:r>
          </a:p>
          <a:p>
            <a:endParaRPr lang="en-US" dirty="0"/>
          </a:p>
        </p:txBody>
      </p:sp>
    </p:spTree>
    <p:extLst>
      <p:ext uri="{BB962C8B-B14F-4D97-AF65-F5344CB8AC3E}">
        <p14:creationId xmlns:p14="http://schemas.microsoft.com/office/powerpoint/2010/main" xmlns="" val="2335994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Plague </a:t>
            </a:r>
            <a:r>
              <a:rPr lang="en-US" dirty="0" smtClean="0"/>
              <a:t/>
            </a:r>
            <a:br>
              <a:rPr lang="en-US" dirty="0" smtClean="0"/>
            </a:br>
            <a:r>
              <a:rPr lang="en-US" sz="2800" dirty="0" smtClean="0">
                <a:solidFill>
                  <a:schemeClr val="tx1"/>
                </a:solidFill>
              </a:rPr>
              <a:t>Clinical Picture</a:t>
            </a:r>
            <a:endParaRPr lang="en-US" sz="2800" dirty="0">
              <a:solidFill>
                <a:schemeClr val="tx1"/>
              </a:solidFill>
            </a:endParaRPr>
          </a:p>
        </p:txBody>
      </p:sp>
      <p:sp>
        <p:nvSpPr>
          <p:cNvPr id="3" name="Content Placeholder 2"/>
          <p:cNvSpPr>
            <a:spLocks noGrp="1"/>
          </p:cNvSpPr>
          <p:nvPr>
            <p:ph idx="1"/>
          </p:nvPr>
        </p:nvSpPr>
        <p:spPr>
          <a:xfrm>
            <a:off x="1143000" y="2126343"/>
            <a:ext cx="9872871" cy="4586514"/>
          </a:xfrm>
        </p:spPr>
        <p:txBody>
          <a:bodyPr>
            <a:normAutofit/>
          </a:bodyPr>
          <a:lstStyle/>
          <a:p>
            <a:r>
              <a:rPr lang="en-US" b="1" dirty="0"/>
              <a:t>Bubonic plague: </a:t>
            </a:r>
            <a:r>
              <a:rPr lang="en-US" dirty="0">
                <a:solidFill>
                  <a:schemeClr val="tx1"/>
                </a:solidFill>
              </a:rPr>
              <a:t>Patients develop sudden onset of fever, headache, chills, and weakness </a:t>
            </a:r>
            <a:r>
              <a:rPr lang="en-US" dirty="0" smtClean="0">
                <a:solidFill>
                  <a:schemeClr val="tx1"/>
                </a:solidFill>
              </a:rPr>
              <a:t>, </a:t>
            </a:r>
            <a:r>
              <a:rPr lang="en-US" dirty="0">
                <a:solidFill>
                  <a:schemeClr val="tx1"/>
                </a:solidFill>
              </a:rPr>
              <a:t>tender and painful lymph nodes (called buboes</a:t>
            </a:r>
            <a:r>
              <a:rPr lang="en-US" dirty="0" smtClean="0">
                <a:solidFill>
                  <a:schemeClr val="tx1"/>
                </a:solidFill>
              </a:rPr>
              <a:t>). If </a:t>
            </a:r>
            <a:r>
              <a:rPr lang="en-US" dirty="0">
                <a:solidFill>
                  <a:schemeClr val="tx1"/>
                </a:solidFill>
              </a:rPr>
              <a:t>the patient is not treated with the appropriate antibiotics, the bacteria can spread to other parts of the </a:t>
            </a:r>
            <a:r>
              <a:rPr lang="en-US" dirty="0" smtClean="0">
                <a:solidFill>
                  <a:schemeClr val="tx1"/>
                </a:solidFill>
              </a:rPr>
              <a:t>body.</a:t>
            </a:r>
          </a:p>
          <a:p>
            <a:r>
              <a:rPr lang="en-US" b="1" dirty="0"/>
              <a:t>Septicemic </a:t>
            </a:r>
            <a:r>
              <a:rPr lang="en-US" b="1" dirty="0" smtClean="0"/>
              <a:t>plague:</a:t>
            </a:r>
            <a:r>
              <a:rPr lang="en-US" dirty="0" smtClean="0"/>
              <a:t> </a:t>
            </a:r>
            <a:r>
              <a:rPr lang="en-US" dirty="0" smtClean="0">
                <a:solidFill>
                  <a:schemeClr val="tx1"/>
                </a:solidFill>
              </a:rPr>
              <a:t>Skin </a:t>
            </a:r>
            <a:r>
              <a:rPr lang="en-US" dirty="0">
                <a:solidFill>
                  <a:schemeClr val="tx1"/>
                </a:solidFill>
              </a:rPr>
              <a:t>and other tissues may turn black and die, especially on fingers, toes, and the nose. Septicemic plague can occur as the first symptom of plague, or may develop from untreated bubonic plague</a:t>
            </a:r>
            <a:r>
              <a:rPr lang="en-US" dirty="0" smtClean="0">
                <a:solidFill>
                  <a:schemeClr val="tx1"/>
                </a:solidFill>
              </a:rPr>
              <a:t>.</a:t>
            </a:r>
          </a:p>
          <a:p>
            <a:r>
              <a:rPr lang="en-US" dirty="0"/>
              <a:t> </a:t>
            </a:r>
            <a:r>
              <a:rPr lang="en-US" b="1" dirty="0"/>
              <a:t>Pneumonic plague: </a:t>
            </a:r>
            <a:r>
              <a:rPr lang="en-US" dirty="0" smtClean="0">
                <a:solidFill>
                  <a:schemeClr val="tx1"/>
                </a:solidFill>
              </a:rPr>
              <a:t>develop </a:t>
            </a:r>
            <a:r>
              <a:rPr lang="en-US" dirty="0">
                <a:solidFill>
                  <a:schemeClr val="tx1"/>
                </a:solidFill>
              </a:rPr>
              <a:t>from inhaling infectious droplets </a:t>
            </a:r>
            <a:r>
              <a:rPr lang="en-US" dirty="0" smtClean="0">
                <a:solidFill>
                  <a:schemeClr val="tx1"/>
                </a:solidFill>
              </a:rPr>
              <a:t>or from </a:t>
            </a:r>
            <a:r>
              <a:rPr lang="en-US" dirty="0">
                <a:solidFill>
                  <a:schemeClr val="tx1"/>
                </a:solidFill>
              </a:rPr>
              <a:t>untreated bubonic or septicemic plague after the bacteria spread to the lungs. </a:t>
            </a:r>
            <a:r>
              <a:rPr lang="en-US" dirty="0" smtClean="0">
                <a:solidFill>
                  <a:schemeClr val="tx1"/>
                </a:solidFill>
              </a:rPr>
              <a:t>may </a:t>
            </a:r>
            <a:r>
              <a:rPr lang="en-US" dirty="0">
                <a:solidFill>
                  <a:schemeClr val="tx1"/>
                </a:solidFill>
              </a:rPr>
              <a:t>cause respiratory failure and shock. </a:t>
            </a:r>
            <a:r>
              <a:rPr lang="en-US" dirty="0" smtClean="0">
                <a:solidFill>
                  <a:schemeClr val="tx1"/>
                </a:solidFill>
              </a:rPr>
              <a:t> </a:t>
            </a:r>
            <a:r>
              <a:rPr lang="en-US" dirty="0">
                <a:solidFill>
                  <a:schemeClr val="tx1"/>
                </a:solidFill>
              </a:rPr>
              <a:t>most serious form of the disease and is the only form of plague that can be spread from person to person (by infectious droplets).</a:t>
            </a:r>
          </a:p>
        </p:txBody>
      </p:sp>
    </p:spTree>
    <p:extLst>
      <p:ext uri="{BB962C8B-B14F-4D97-AF65-F5344CB8AC3E}">
        <p14:creationId xmlns:p14="http://schemas.microsoft.com/office/powerpoint/2010/main" xmlns="" val="4247091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Plague </a:t>
            </a:r>
          </a:p>
        </p:txBody>
      </p:sp>
      <p:pic>
        <p:nvPicPr>
          <p:cNvPr id="5" name="Picture 4"/>
          <p:cNvPicPr>
            <a:picLocks noChangeAspect="1"/>
          </p:cNvPicPr>
          <p:nvPr/>
        </p:nvPicPr>
        <p:blipFill rotWithShape="1">
          <a:blip r:embed="rId2"/>
          <a:srcRect l="30477" b="418"/>
          <a:stretch/>
        </p:blipFill>
        <p:spPr>
          <a:xfrm>
            <a:off x="4074228" y="1657141"/>
            <a:ext cx="5650343" cy="3171146"/>
          </a:xfrm>
          <a:prstGeom prst="rect">
            <a:avLst/>
          </a:prstGeom>
        </p:spPr>
      </p:pic>
      <p:pic>
        <p:nvPicPr>
          <p:cNvPr id="7" name="Picture 6"/>
          <p:cNvPicPr>
            <a:picLocks noChangeAspect="1"/>
          </p:cNvPicPr>
          <p:nvPr/>
        </p:nvPicPr>
        <p:blipFill>
          <a:blip r:embed="rId3"/>
          <a:stretch>
            <a:fillRect/>
          </a:stretch>
        </p:blipFill>
        <p:spPr>
          <a:xfrm>
            <a:off x="1531053" y="1817110"/>
            <a:ext cx="2543175" cy="2481876"/>
          </a:xfrm>
          <a:prstGeom prst="rect">
            <a:avLst/>
          </a:prstGeom>
        </p:spPr>
      </p:pic>
      <p:sp>
        <p:nvSpPr>
          <p:cNvPr id="9" name="Rectangle 8"/>
          <p:cNvSpPr/>
          <p:nvPr/>
        </p:nvSpPr>
        <p:spPr>
          <a:xfrm>
            <a:off x="1943271" y="4396554"/>
            <a:ext cx="1718740" cy="369332"/>
          </a:xfrm>
          <a:prstGeom prst="rect">
            <a:avLst/>
          </a:prstGeom>
        </p:spPr>
        <p:txBody>
          <a:bodyPr wrap="none">
            <a:spAutoFit/>
          </a:bodyPr>
          <a:lstStyle/>
          <a:p>
            <a:r>
              <a:rPr lang="en-US" b="1" dirty="0"/>
              <a:t>Bubonic plague</a:t>
            </a:r>
          </a:p>
        </p:txBody>
      </p:sp>
    </p:spTree>
    <p:extLst>
      <p:ext uri="{BB962C8B-B14F-4D97-AF65-F5344CB8AC3E}">
        <p14:creationId xmlns:p14="http://schemas.microsoft.com/office/powerpoint/2010/main" xmlns="" val="2692372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DELANEY" panose="02000000000000000000" pitchFamily="2" charset="0"/>
              </a:rPr>
              <a:t>SAPROZOONOSES</a:t>
            </a:r>
            <a:r>
              <a:rPr lang="en-US" dirty="0"/>
              <a:t> </a:t>
            </a:r>
          </a:p>
        </p:txBody>
      </p:sp>
      <p:sp>
        <p:nvSpPr>
          <p:cNvPr id="3" name="Content Placeholder 2"/>
          <p:cNvSpPr>
            <a:spLocks noGrp="1"/>
          </p:cNvSpPr>
          <p:nvPr>
            <p:ph idx="1"/>
          </p:nvPr>
        </p:nvSpPr>
        <p:spPr/>
        <p:txBody>
          <a:bodyPr>
            <a:normAutofit/>
          </a:bodyPr>
          <a:lstStyle/>
          <a:p>
            <a:pPr marL="45720" indent="0">
              <a:buNone/>
            </a:pPr>
            <a:r>
              <a:rPr lang="en-US" sz="3200" dirty="0">
                <a:solidFill>
                  <a:schemeClr val="tx1"/>
                </a:solidFill>
              </a:rPr>
              <a:t>Diseases of </a:t>
            </a:r>
            <a:r>
              <a:rPr lang="en-US" sz="3200" dirty="0">
                <a:solidFill>
                  <a:srgbClr val="C00000"/>
                </a:solidFill>
              </a:rPr>
              <a:t>vertebrate animals </a:t>
            </a:r>
            <a:r>
              <a:rPr lang="en-US" sz="3200" dirty="0">
                <a:solidFill>
                  <a:schemeClr val="tx1"/>
                </a:solidFill>
              </a:rPr>
              <a:t>which can affect people, the infectious agents of which are either capable of replicating in inanimate sites, or require an inanimate environment for the development of an infectious stage of their life cycle   </a:t>
            </a:r>
            <a:r>
              <a:rPr lang="en-US" sz="3200" dirty="0" err="1">
                <a:solidFill>
                  <a:schemeClr val="tx1"/>
                </a:solidFill>
              </a:rPr>
              <a:t>eg</a:t>
            </a:r>
            <a:r>
              <a:rPr lang="en-US" sz="3200" dirty="0">
                <a:solidFill>
                  <a:schemeClr val="tx1"/>
                </a:solidFill>
              </a:rPr>
              <a:t>. histoplasmosis, </a:t>
            </a:r>
            <a:r>
              <a:rPr lang="en-US" sz="3200" dirty="0" err="1" smtClean="0">
                <a:solidFill>
                  <a:schemeClr val="tx1"/>
                </a:solidFill>
              </a:rPr>
              <a:t>Toxocariasis</a:t>
            </a:r>
            <a:r>
              <a:rPr lang="en-US" sz="3200" dirty="0" smtClean="0">
                <a:solidFill>
                  <a:schemeClr val="tx1"/>
                </a:solidFill>
              </a:rPr>
              <a:t> ,certain </a:t>
            </a:r>
            <a:r>
              <a:rPr lang="en-US" sz="3200" dirty="0">
                <a:solidFill>
                  <a:schemeClr val="tx1"/>
                </a:solidFill>
              </a:rPr>
              <a:t>food-borne </a:t>
            </a:r>
            <a:r>
              <a:rPr lang="en-US" sz="3200" dirty="0" smtClean="0">
                <a:solidFill>
                  <a:schemeClr val="tx1"/>
                </a:solidFill>
              </a:rPr>
              <a:t>diseases. </a:t>
            </a:r>
            <a:endParaRPr lang="en-US" sz="3200" dirty="0">
              <a:solidFill>
                <a:schemeClr val="tx1"/>
              </a:solidFill>
            </a:endParaRPr>
          </a:p>
        </p:txBody>
      </p:sp>
    </p:spTree>
    <p:extLst>
      <p:ext uri="{BB962C8B-B14F-4D97-AF65-F5344CB8AC3E}">
        <p14:creationId xmlns:p14="http://schemas.microsoft.com/office/powerpoint/2010/main" xmlns="" val="1314141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Histoplasmosis </a:t>
            </a:r>
          </a:p>
        </p:txBody>
      </p:sp>
      <p:sp>
        <p:nvSpPr>
          <p:cNvPr id="3" name="Content Placeholder 2"/>
          <p:cNvSpPr>
            <a:spLocks noGrp="1"/>
          </p:cNvSpPr>
          <p:nvPr>
            <p:ph idx="1"/>
          </p:nvPr>
        </p:nvSpPr>
        <p:spPr>
          <a:xfrm>
            <a:off x="1143000" y="2057400"/>
            <a:ext cx="5504543" cy="4038600"/>
          </a:xfrm>
        </p:spPr>
        <p:txBody>
          <a:bodyPr>
            <a:normAutofit/>
          </a:bodyPr>
          <a:lstStyle/>
          <a:p>
            <a:r>
              <a:rPr lang="en-US" sz="2400" dirty="0" smtClean="0">
                <a:solidFill>
                  <a:schemeClr val="tx1"/>
                </a:solidFill>
              </a:rPr>
              <a:t>Histoplasma is a dimorphic fungus, the filamentous mold form is found in soil with bird or bat dropping</a:t>
            </a:r>
          </a:p>
          <a:p>
            <a:r>
              <a:rPr lang="en-US" sz="2400" dirty="0" smtClean="0">
                <a:solidFill>
                  <a:schemeClr val="tx1"/>
                </a:solidFill>
              </a:rPr>
              <a:t>Humans are infected by inhalation of spores that germinate to yeast form which is ingested by macrophages</a:t>
            </a:r>
          </a:p>
          <a:p>
            <a:r>
              <a:rPr lang="en-US" sz="2400" dirty="0" smtClean="0">
                <a:solidFill>
                  <a:schemeClr val="tx1"/>
                </a:solidFill>
              </a:rPr>
              <a:t>The clinical disease depends on the dose inhaled, the immune state and local lung disease</a:t>
            </a: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7529286" y="1846944"/>
            <a:ext cx="3810000" cy="3048000"/>
          </a:xfrm>
          <a:prstGeom prst="rect">
            <a:avLst/>
          </a:prstGeom>
        </p:spPr>
      </p:pic>
    </p:spTree>
    <p:extLst>
      <p:ext uri="{BB962C8B-B14F-4D97-AF65-F5344CB8AC3E}">
        <p14:creationId xmlns:p14="http://schemas.microsoft.com/office/powerpoint/2010/main" xmlns="" val="3170032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Zoonoses can be classified </a:t>
            </a:r>
            <a:r>
              <a:rPr lang="en-US" dirty="0" smtClean="0"/>
              <a:t>by:</a:t>
            </a:r>
            <a:br>
              <a:rPr lang="en-US" dirty="0" smtClean="0"/>
            </a:br>
            <a:r>
              <a:rPr lang="en-US" dirty="0" smtClean="0"/>
              <a:t> </a:t>
            </a:r>
            <a:endParaRPr lang="en-US" dirty="0"/>
          </a:p>
        </p:txBody>
      </p:sp>
      <p:sp>
        <p:nvSpPr>
          <p:cNvPr id="3" name="Content Placeholder 2"/>
          <p:cNvSpPr>
            <a:spLocks noGrp="1"/>
          </p:cNvSpPr>
          <p:nvPr>
            <p:ph idx="1"/>
          </p:nvPr>
        </p:nvSpPr>
        <p:spPr>
          <a:xfrm>
            <a:off x="1145649" y="2819400"/>
            <a:ext cx="9872871" cy="4038600"/>
          </a:xfrm>
        </p:spPr>
        <p:txBody>
          <a:bodyPr>
            <a:normAutofit/>
          </a:bodyPr>
          <a:lstStyle/>
          <a:p>
            <a:r>
              <a:rPr lang="en-US" sz="3200" dirty="0">
                <a:solidFill>
                  <a:schemeClr val="tx1"/>
                </a:solidFill>
              </a:rPr>
              <a:t>Bacterial </a:t>
            </a:r>
            <a:r>
              <a:rPr lang="en-US" sz="3200" dirty="0" err="1">
                <a:solidFill>
                  <a:schemeClr val="tx1"/>
                </a:solidFill>
              </a:rPr>
              <a:t>zoonoses</a:t>
            </a:r>
            <a:r>
              <a:rPr lang="en-US" sz="3200" dirty="0">
                <a:solidFill>
                  <a:schemeClr val="tx1"/>
                </a:solidFill>
              </a:rPr>
              <a:t> </a:t>
            </a:r>
            <a:endParaRPr lang="en-US" sz="3200" dirty="0" smtClean="0">
              <a:solidFill>
                <a:schemeClr val="tx1"/>
              </a:solidFill>
            </a:endParaRPr>
          </a:p>
          <a:p>
            <a:r>
              <a:rPr lang="en-US" sz="3200" dirty="0">
                <a:solidFill>
                  <a:schemeClr val="tx1"/>
                </a:solidFill>
              </a:rPr>
              <a:t>Parasites </a:t>
            </a:r>
            <a:endParaRPr lang="en-US" sz="3200" dirty="0" smtClean="0">
              <a:solidFill>
                <a:schemeClr val="tx1"/>
              </a:solidFill>
            </a:endParaRPr>
          </a:p>
          <a:p>
            <a:r>
              <a:rPr lang="en-US" sz="3200" dirty="0">
                <a:solidFill>
                  <a:schemeClr val="tx1"/>
                </a:solidFill>
              </a:rPr>
              <a:t>Viruses </a:t>
            </a:r>
            <a:endParaRPr lang="en-US" sz="3200" dirty="0" smtClean="0">
              <a:solidFill>
                <a:schemeClr val="tx1"/>
              </a:solidFill>
            </a:endParaRPr>
          </a:p>
          <a:p>
            <a:r>
              <a:rPr lang="en-US" sz="3200" dirty="0">
                <a:solidFill>
                  <a:schemeClr val="tx1"/>
                </a:solidFill>
              </a:rPr>
              <a:t>Fungi </a:t>
            </a:r>
          </a:p>
        </p:txBody>
      </p:sp>
      <p:pic>
        <p:nvPicPr>
          <p:cNvPr id="4" name="Picture 3"/>
          <p:cNvPicPr>
            <a:picLocks noChangeAspect="1"/>
          </p:cNvPicPr>
          <p:nvPr/>
        </p:nvPicPr>
        <p:blipFill>
          <a:blip r:embed="rId2"/>
          <a:stretch>
            <a:fillRect/>
          </a:stretch>
        </p:blipFill>
        <p:spPr>
          <a:xfrm>
            <a:off x="1143000" y="1287780"/>
            <a:ext cx="5334462" cy="1066892"/>
          </a:xfrm>
          <a:prstGeom prst="rect">
            <a:avLst/>
          </a:prstGeom>
        </p:spPr>
      </p:pic>
    </p:spTree>
    <p:extLst>
      <p:ext uri="{BB962C8B-B14F-4D97-AF65-F5344CB8AC3E}">
        <p14:creationId xmlns:p14="http://schemas.microsoft.com/office/powerpoint/2010/main" xmlns="" val="3171328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Bacterial </a:t>
            </a:r>
            <a:r>
              <a:rPr lang="en-US" dirty="0" err="1"/>
              <a:t>zoonoses</a:t>
            </a:r>
            <a:r>
              <a:rPr lang="en-US" dirty="0"/>
              <a:t> </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 foodborne </a:t>
            </a:r>
            <a:r>
              <a:rPr lang="en-US" dirty="0" err="1">
                <a:solidFill>
                  <a:schemeClr val="tx1"/>
                </a:solidFill>
              </a:rPr>
              <a:t>zoonoses</a:t>
            </a:r>
            <a:r>
              <a:rPr lang="en-US" dirty="0">
                <a:solidFill>
                  <a:schemeClr val="tx1"/>
                </a:solidFill>
              </a:rPr>
              <a:t> such as Salmonellosis and </a:t>
            </a:r>
            <a:r>
              <a:rPr lang="en-US" dirty="0" err="1">
                <a:solidFill>
                  <a:schemeClr val="tx1"/>
                </a:solidFill>
              </a:rPr>
              <a:t>Campylobacteriosis</a:t>
            </a:r>
            <a:r>
              <a:rPr lang="en-US" dirty="0">
                <a:solidFill>
                  <a:schemeClr val="tx1"/>
                </a:solidFill>
              </a:rPr>
              <a:t> which cause fever, </a:t>
            </a:r>
            <a:r>
              <a:rPr lang="en-US" dirty="0" err="1">
                <a:solidFill>
                  <a:schemeClr val="tx1"/>
                </a:solidFill>
              </a:rPr>
              <a:t>diarrhoea</a:t>
            </a:r>
            <a:r>
              <a:rPr lang="en-US" dirty="0">
                <a:solidFill>
                  <a:schemeClr val="tx1"/>
                </a:solidFill>
              </a:rPr>
              <a:t>, abdominal pain, malaise and nausea. </a:t>
            </a:r>
            <a:endParaRPr lang="en-US" dirty="0" smtClean="0">
              <a:solidFill>
                <a:schemeClr val="tx1"/>
              </a:solidFill>
            </a:endParaRPr>
          </a:p>
          <a:p>
            <a:r>
              <a:rPr lang="en-US" dirty="0" smtClean="0">
                <a:solidFill>
                  <a:schemeClr val="tx1"/>
                </a:solidFill>
              </a:rPr>
              <a:t> </a:t>
            </a:r>
            <a:r>
              <a:rPr lang="en-US" b="1" dirty="0">
                <a:solidFill>
                  <a:schemeClr val="tx1"/>
                </a:solidFill>
              </a:rPr>
              <a:t>- </a:t>
            </a:r>
            <a:r>
              <a:rPr lang="en-US" b="1" dirty="0" smtClean="0">
                <a:solidFill>
                  <a:schemeClr val="tx1"/>
                </a:solidFill>
              </a:rPr>
              <a:t>anthrax</a:t>
            </a:r>
          </a:p>
          <a:p>
            <a:r>
              <a:rPr lang="en-US" b="1" dirty="0" smtClean="0">
                <a:solidFill>
                  <a:schemeClr val="tx1"/>
                </a:solidFill>
              </a:rPr>
              <a:t>- brucellosis  </a:t>
            </a:r>
          </a:p>
          <a:p>
            <a:r>
              <a:rPr lang="en-US" dirty="0" smtClean="0">
                <a:solidFill>
                  <a:schemeClr val="tx1"/>
                </a:solidFill>
              </a:rPr>
              <a:t>- </a:t>
            </a:r>
            <a:r>
              <a:rPr lang="en-US" dirty="0">
                <a:solidFill>
                  <a:schemeClr val="tx1"/>
                </a:solidFill>
              </a:rPr>
              <a:t>infection by </a:t>
            </a:r>
            <a:r>
              <a:rPr lang="en-US" dirty="0" err="1">
                <a:solidFill>
                  <a:schemeClr val="tx1"/>
                </a:solidFill>
              </a:rPr>
              <a:t>verotoxigenic</a:t>
            </a:r>
            <a:r>
              <a:rPr lang="en-US" dirty="0">
                <a:solidFill>
                  <a:schemeClr val="tx1"/>
                </a:solidFill>
              </a:rPr>
              <a:t> Escherichia </a:t>
            </a:r>
            <a:r>
              <a:rPr lang="en-US" dirty="0" smtClean="0">
                <a:solidFill>
                  <a:schemeClr val="tx1"/>
                </a:solidFill>
              </a:rPr>
              <a:t>coli</a:t>
            </a:r>
          </a:p>
          <a:p>
            <a:r>
              <a:rPr lang="en-US" dirty="0" smtClean="0">
                <a:solidFill>
                  <a:schemeClr val="tx1"/>
                </a:solidFill>
              </a:rPr>
              <a:t> </a:t>
            </a:r>
            <a:r>
              <a:rPr lang="en-US" dirty="0">
                <a:solidFill>
                  <a:schemeClr val="tx1"/>
                </a:solidFill>
              </a:rPr>
              <a:t>- leptospirosis,  </a:t>
            </a:r>
            <a:endParaRPr lang="en-US" dirty="0" smtClean="0">
              <a:solidFill>
                <a:schemeClr val="tx1"/>
              </a:solidFill>
            </a:endParaRPr>
          </a:p>
          <a:p>
            <a:r>
              <a:rPr lang="en-US" dirty="0" smtClean="0">
                <a:solidFill>
                  <a:schemeClr val="tx1"/>
                </a:solidFill>
              </a:rPr>
              <a:t>- </a:t>
            </a:r>
            <a:r>
              <a:rPr lang="en-US" b="1" dirty="0" smtClean="0">
                <a:solidFill>
                  <a:schemeClr val="tx1"/>
                </a:solidFill>
              </a:rPr>
              <a:t>plague</a:t>
            </a:r>
          </a:p>
          <a:p>
            <a:r>
              <a:rPr lang="en-US" dirty="0" smtClean="0">
                <a:solidFill>
                  <a:schemeClr val="tx1"/>
                </a:solidFill>
              </a:rPr>
              <a:t> </a:t>
            </a:r>
            <a:r>
              <a:rPr lang="en-US" dirty="0">
                <a:solidFill>
                  <a:schemeClr val="tx1"/>
                </a:solidFill>
              </a:rPr>
              <a:t>- Q </a:t>
            </a:r>
            <a:r>
              <a:rPr lang="en-US" dirty="0" smtClean="0">
                <a:solidFill>
                  <a:schemeClr val="tx1"/>
                </a:solidFill>
              </a:rPr>
              <a:t>fever </a:t>
            </a:r>
          </a:p>
          <a:p>
            <a:r>
              <a:rPr lang="en-US" dirty="0" smtClean="0">
                <a:solidFill>
                  <a:schemeClr val="tx1"/>
                </a:solidFill>
              </a:rPr>
              <a:t>- </a:t>
            </a:r>
            <a:r>
              <a:rPr lang="en-US" dirty="0">
                <a:solidFill>
                  <a:schemeClr val="tx1"/>
                </a:solidFill>
              </a:rPr>
              <a:t>shigellosis </a:t>
            </a:r>
            <a:endParaRPr lang="en-US" dirty="0" smtClean="0">
              <a:solidFill>
                <a:schemeClr val="tx1"/>
              </a:solidFill>
            </a:endParaRPr>
          </a:p>
          <a:p>
            <a:r>
              <a:rPr lang="en-US" dirty="0" smtClean="0">
                <a:solidFill>
                  <a:schemeClr val="tx1"/>
                </a:solidFill>
              </a:rPr>
              <a:t>- </a:t>
            </a:r>
            <a:r>
              <a:rPr lang="en-US" dirty="0" err="1">
                <a:solidFill>
                  <a:schemeClr val="tx1"/>
                </a:solidFill>
              </a:rPr>
              <a:t>Tularaemia</a:t>
            </a:r>
            <a:r>
              <a:rPr lang="en-US" dirty="0">
                <a:solidFill>
                  <a:schemeClr val="tx1"/>
                </a:solidFill>
              </a:rPr>
              <a:t>. </a:t>
            </a:r>
          </a:p>
        </p:txBody>
      </p:sp>
    </p:spTree>
    <p:extLst>
      <p:ext uri="{BB962C8B-B14F-4D97-AF65-F5344CB8AC3E}">
        <p14:creationId xmlns:p14="http://schemas.microsoft.com/office/powerpoint/2010/main" xmlns="" val="1817907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Parasites </a:t>
            </a:r>
          </a:p>
        </p:txBody>
      </p:sp>
      <p:sp>
        <p:nvSpPr>
          <p:cNvPr id="3" name="Content Placeholder 2"/>
          <p:cNvSpPr>
            <a:spLocks noGrp="1"/>
          </p:cNvSpPr>
          <p:nvPr>
            <p:ph idx="1"/>
          </p:nvPr>
        </p:nvSpPr>
        <p:spPr/>
        <p:txBody>
          <a:bodyPr/>
          <a:lstStyle/>
          <a:p>
            <a:r>
              <a:rPr lang="es-ES" sz="3200" dirty="0" smtClean="0"/>
              <a:t>  </a:t>
            </a:r>
            <a:r>
              <a:rPr lang="es-ES" sz="3200" dirty="0" err="1">
                <a:solidFill>
                  <a:schemeClr val="tx1"/>
                </a:solidFill>
              </a:rPr>
              <a:t>Cysticercosis</a:t>
            </a:r>
            <a:r>
              <a:rPr lang="es-ES" sz="3200" dirty="0">
                <a:solidFill>
                  <a:schemeClr val="tx1"/>
                </a:solidFill>
              </a:rPr>
              <a:t>/</a:t>
            </a:r>
            <a:r>
              <a:rPr lang="es-ES" sz="3200" dirty="0" err="1">
                <a:solidFill>
                  <a:schemeClr val="tx1"/>
                </a:solidFill>
              </a:rPr>
              <a:t>Taeniasis</a:t>
            </a:r>
            <a:r>
              <a:rPr lang="es-ES" sz="3200" dirty="0">
                <a:solidFill>
                  <a:schemeClr val="tx1"/>
                </a:solidFill>
              </a:rPr>
              <a:t> </a:t>
            </a:r>
            <a:endParaRPr lang="es-ES" sz="3200" dirty="0" smtClean="0">
              <a:solidFill>
                <a:schemeClr val="tx1"/>
              </a:solidFill>
            </a:endParaRPr>
          </a:p>
          <a:p>
            <a:r>
              <a:rPr lang="es-ES" sz="3200" dirty="0" smtClean="0">
                <a:solidFill>
                  <a:schemeClr val="tx1"/>
                </a:solidFill>
              </a:rPr>
              <a:t> </a:t>
            </a:r>
            <a:r>
              <a:rPr lang="es-ES" sz="3200" dirty="0">
                <a:solidFill>
                  <a:schemeClr val="tx1"/>
                </a:solidFill>
              </a:rPr>
              <a:t>- </a:t>
            </a:r>
            <a:r>
              <a:rPr lang="es-ES" sz="3200" dirty="0" err="1">
                <a:solidFill>
                  <a:schemeClr val="tx1"/>
                </a:solidFill>
              </a:rPr>
              <a:t>trematodosis</a:t>
            </a:r>
            <a:r>
              <a:rPr lang="es-ES" sz="3200" dirty="0">
                <a:solidFill>
                  <a:schemeClr val="tx1"/>
                </a:solidFill>
              </a:rPr>
              <a:t>, </a:t>
            </a:r>
            <a:endParaRPr lang="es-ES" sz="3200" dirty="0" smtClean="0">
              <a:solidFill>
                <a:schemeClr val="tx1"/>
              </a:solidFill>
            </a:endParaRPr>
          </a:p>
          <a:p>
            <a:r>
              <a:rPr lang="es-ES" sz="3200" dirty="0" smtClean="0">
                <a:solidFill>
                  <a:schemeClr val="tx1"/>
                </a:solidFill>
              </a:rPr>
              <a:t> </a:t>
            </a:r>
            <a:r>
              <a:rPr lang="es-ES" sz="3200" dirty="0">
                <a:solidFill>
                  <a:schemeClr val="tx1"/>
                </a:solidFill>
              </a:rPr>
              <a:t>- </a:t>
            </a:r>
            <a:r>
              <a:rPr lang="es-ES" sz="3200" dirty="0" err="1">
                <a:solidFill>
                  <a:schemeClr val="tx1"/>
                </a:solidFill>
              </a:rPr>
              <a:t>echinococcosis</a:t>
            </a:r>
            <a:r>
              <a:rPr lang="es-ES" sz="3200" dirty="0">
                <a:solidFill>
                  <a:schemeClr val="tx1"/>
                </a:solidFill>
              </a:rPr>
              <a:t>/</a:t>
            </a:r>
            <a:r>
              <a:rPr lang="es-ES" sz="3200" dirty="0" err="1">
                <a:solidFill>
                  <a:schemeClr val="tx1"/>
                </a:solidFill>
              </a:rPr>
              <a:t>hydatidosis</a:t>
            </a:r>
            <a:r>
              <a:rPr lang="es-ES" sz="3200" dirty="0">
                <a:solidFill>
                  <a:schemeClr val="tx1"/>
                </a:solidFill>
              </a:rPr>
              <a:t>, </a:t>
            </a:r>
            <a:endParaRPr lang="es-ES" sz="3200" dirty="0" smtClean="0">
              <a:solidFill>
                <a:schemeClr val="tx1"/>
              </a:solidFill>
            </a:endParaRPr>
          </a:p>
          <a:p>
            <a:r>
              <a:rPr lang="es-ES" sz="3200" dirty="0" smtClean="0">
                <a:solidFill>
                  <a:schemeClr val="tx1"/>
                </a:solidFill>
              </a:rPr>
              <a:t> </a:t>
            </a:r>
            <a:r>
              <a:rPr lang="es-ES" sz="3200" dirty="0">
                <a:solidFill>
                  <a:schemeClr val="tx1"/>
                </a:solidFill>
              </a:rPr>
              <a:t>- </a:t>
            </a:r>
            <a:r>
              <a:rPr lang="es-ES" sz="3200" dirty="0" smtClean="0">
                <a:solidFill>
                  <a:schemeClr val="tx1"/>
                </a:solidFill>
              </a:rPr>
              <a:t>toxoplasmosis</a:t>
            </a:r>
          </a:p>
          <a:p>
            <a:r>
              <a:rPr lang="es-ES" sz="3200" dirty="0" smtClean="0">
                <a:solidFill>
                  <a:schemeClr val="tx1"/>
                </a:solidFill>
              </a:rPr>
              <a:t>  </a:t>
            </a:r>
            <a:r>
              <a:rPr lang="es-ES" sz="3200" dirty="0">
                <a:solidFill>
                  <a:schemeClr val="tx1"/>
                </a:solidFill>
              </a:rPr>
              <a:t>- </a:t>
            </a:r>
            <a:r>
              <a:rPr lang="es-ES" sz="3200" dirty="0" err="1">
                <a:solidFill>
                  <a:schemeClr val="tx1"/>
                </a:solidFill>
              </a:rPr>
              <a:t>trichinellosis</a:t>
            </a:r>
            <a:r>
              <a:rPr lang="es-ES" sz="2800" dirty="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xmlns="" val="711674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Viruses </a:t>
            </a:r>
          </a:p>
        </p:txBody>
      </p:sp>
      <p:sp>
        <p:nvSpPr>
          <p:cNvPr id="3" name="Content Placeholder 2"/>
          <p:cNvSpPr>
            <a:spLocks noGrp="1"/>
          </p:cNvSpPr>
          <p:nvPr>
            <p:ph idx="1"/>
          </p:nvPr>
        </p:nvSpPr>
        <p:spPr/>
        <p:txBody>
          <a:bodyPr/>
          <a:lstStyle/>
          <a:p>
            <a:r>
              <a:rPr lang="en-US" dirty="0"/>
              <a:t>- </a:t>
            </a:r>
            <a:r>
              <a:rPr lang="en-US" sz="2800" dirty="0">
                <a:solidFill>
                  <a:schemeClr val="tx1"/>
                </a:solidFill>
              </a:rPr>
              <a:t>Rabies </a:t>
            </a:r>
            <a:endParaRPr lang="en-US" sz="2800" dirty="0" smtClean="0">
              <a:solidFill>
                <a:schemeClr val="tx1"/>
              </a:solidFill>
            </a:endParaRPr>
          </a:p>
          <a:p>
            <a:r>
              <a:rPr lang="en-US" sz="2800" dirty="0" smtClean="0">
                <a:solidFill>
                  <a:schemeClr val="tx1"/>
                </a:solidFill>
              </a:rPr>
              <a:t> </a:t>
            </a:r>
            <a:r>
              <a:rPr lang="en-US" sz="2800" dirty="0">
                <a:solidFill>
                  <a:schemeClr val="tx1"/>
                </a:solidFill>
              </a:rPr>
              <a:t>- avian influenza,  </a:t>
            </a:r>
            <a:endParaRPr lang="en-US" sz="2800" dirty="0" smtClean="0">
              <a:solidFill>
                <a:schemeClr val="tx1"/>
              </a:solidFill>
            </a:endParaRPr>
          </a:p>
          <a:p>
            <a:r>
              <a:rPr lang="en-US" sz="2800" dirty="0" smtClean="0">
                <a:solidFill>
                  <a:schemeClr val="tx1"/>
                </a:solidFill>
              </a:rPr>
              <a:t>-</a:t>
            </a:r>
            <a:r>
              <a:rPr lang="en-US" sz="2800" dirty="0">
                <a:solidFill>
                  <a:schemeClr val="tx1"/>
                </a:solidFill>
              </a:rPr>
              <a:t>Congo hemorrhagic fever</a:t>
            </a:r>
            <a:r>
              <a:rPr lang="en-US" sz="2800" dirty="0" smtClean="0">
                <a:solidFill>
                  <a:schemeClr val="tx1"/>
                </a:solidFill>
              </a:rPr>
              <a:t>,</a:t>
            </a:r>
          </a:p>
          <a:p>
            <a:r>
              <a:rPr lang="en-US" sz="2800" dirty="0" smtClean="0">
                <a:solidFill>
                  <a:schemeClr val="tx1"/>
                </a:solidFill>
              </a:rPr>
              <a:t> </a:t>
            </a:r>
            <a:r>
              <a:rPr lang="en-US" sz="2800" dirty="0">
                <a:solidFill>
                  <a:schemeClr val="tx1"/>
                </a:solidFill>
              </a:rPr>
              <a:t>- Ebola  </a:t>
            </a:r>
            <a:endParaRPr lang="en-US" sz="2800" dirty="0" smtClean="0">
              <a:solidFill>
                <a:schemeClr val="tx1"/>
              </a:solidFill>
            </a:endParaRPr>
          </a:p>
          <a:p>
            <a:r>
              <a:rPr lang="en-US" sz="2800" dirty="0" smtClean="0">
                <a:solidFill>
                  <a:schemeClr val="tx1"/>
                </a:solidFill>
              </a:rPr>
              <a:t>- </a:t>
            </a:r>
            <a:r>
              <a:rPr lang="en-US" sz="2800" b="1" dirty="0">
                <a:solidFill>
                  <a:schemeClr val="tx1"/>
                </a:solidFill>
              </a:rPr>
              <a:t>Rift Valley fever</a:t>
            </a:r>
            <a:r>
              <a:rPr lang="en-US" sz="2800" dirty="0">
                <a:solidFill>
                  <a:schemeClr val="tx1"/>
                </a:solidFill>
              </a:rPr>
              <a:t>. </a:t>
            </a:r>
          </a:p>
          <a:p>
            <a:pPr marL="45720" indent="0">
              <a:buNone/>
            </a:pPr>
            <a:r>
              <a:rPr lang="en-US" sz="2800" dirty="0" smtClean="0">
                <a:solidFill>
                  <a:schemeClr val="tx1"/>
                </a:solidFill>
              </a:rPr>
              <a:t> </a:t>
            </a:r>
            <a:endParaRPr lang="en-US" sz="2800" dirty="0">
              <a:solidFill>
                <a:schemeClr val="tx1"/>
              </a:solidFill>
            </a:endParaRPr>
          </a:p>
        </p:txBody>
      </p:sp>
    </p:spTree>
    <p:extLst>
      <p:ext uri="{BB962C8B-B14F-4D97-AF65-F5344CB8AC3E}">
        <p14:creationId xmlns:p14="http://schemas.microsoft.com/office/powerpoint/2010/main" xmlns="" val="1170725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tx1"/>
                </a:solidFill>
              </a:rPr>
              <a:t>Histoplasma</a:t>
            </a:r>
          </a:p>
          <a:p>
            <a:r>
              <a:rPr lang="en-US" sz="3200" dirty="0" smtClean="0">
                <a:solidFill>
                  <a:schemeClr val="tx1"/>
                </a:solidFill>
              </a:rPr>
              <a:t>Ringworm </a:t>
            </a:r>
            <a:endParaRPr lang="en-US" sz="3200" dirty="0"/>
          </a:p>
        </p:txBody>
      </p:sp>
      <p:pic>
        <p:nvPicPr>
          <p:cNvPr id="1026" name="Picture 2" descr="https://ringwormtreatmentfast.files.wordpress.com/2014/11/2014-11-07_1855.png?w=300&amp;h=26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5342" y="1116315"/>
            <a:ext cx="3258734" cy="29603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591454" y="4270742"/>
            <a:ext cx="6096000" cy="1631216"/>
          </a:xfrm>
          <a:prstGeom prst="rect">
            <a:avLst/>
          </a:prstGeom>
          <a:ln>
            <a:solidFill>
              <a:schemeClr val="accent1"/>
            </a:solidFill>
          </a:ln>
        </p:spPr>
        <p:txBody>
          <a:bodyPr>
            <a:spAutoFit/>
          </a:bodyPr>
          <a:lstStyle/>
          <a:p>
            <a:pPr algn="ctr"/>
            <a:r>
              <a:rPr lang="en-US" sz="2000" dirty="0"/>
              <a:t>Dermatophytosis (tinea or ringworm) of the scalp, glabrous skin, and nails is caused by a closely related group of fungi known as dermatophytes which have the ability to </a:t>
            </a:r>
            <a:r>
              <a:rPr lang="en-US" sz="2000" dirty="0" err="1"/>
              <a:t>utilise</a:t>
            </a:r>
            <a:r>
              <a:rPr lang="en-US" sz="2000" dirty="0"/>
              <a:t> keratin as a nutrient source, i.e. they have a unique enzymatic capacity [keratinase]. </a:t>
            </a:r>
          </a:p>
        </p:txBody>
      </p:sp>
    </p:spTree>
    <p:extLst>
      <p:ext uri="{BB962C8B-B14F-4D97-AF65-F5344CB8AC3E}">
        <p14:creationId xmlns:p14="http://schemas.microsoft.com/office/powerpoint/2010/main" xmlns="" val="3582621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Unconventional agents </a:t>
            </a:r>
          </a:p>
        </p:txBody>
      </p:sp>
      <p:sp>
        <p:nvSpPr>
          <p:cNvPr id="3" name="Content Placeholder 2"/>
          <p:cNvSpPr>
            <a:spLocks noGrp="1"/>
          </p:cNvSpPr>
          <p:nvPr>
            <p:ph idx="1"/>
          </p:nvPr>
        </p:nvSpPr>
        <p:spPr>
          <a:xfrm>
            <a:off x="1143000" y="1856095"/>
            <a:ext cx="5025788" cy="4817659"/>
          </a:xfrm>
        </p:spPr>
        <p:txBody>
          <a:bodyPr>
            <a:normAutofit/>
          </a:bodyPr>
          <a:lstStyle/>
          <a:p>
            <a:pPr marL="45720" indent="0">
              <a:buNone/>
            </a:pPr>
            <a:r>
              <a:rPr lang="en-US" sz="2000" dirty="0">
                <a:solidFill>
                  <a:schemeClr val="tx1"/>
                </a:solidFill>
              </a:rPr>
              <a:t>The agent of Bovine Spongiform Encephalopathy (BSE) is thought to be the cause of variant Creutzfeldt-Jakob Disease (</a:t>
            </a:r>
            <a:r>
              <a:rPr lang="en-US" sz="2000" dirty="0" err="1">
                <a:solidFill>
                  <a:schemeClr val="tx1"/>
                </a:solidFill>
              </a:rPr>
              <a:t>vCJD</a:t>
            </a:r>
            <a:r>
              <a:rPr lang="en-US" sz="2000" dirty="0">
                <a:solidFill>
                  <a:schemeClr val="tx1"/>
                </a:solidFill>
              </a:rPr>
              <a:t>) which is a degenerative neurological </a:t>
            </a:r>
            <a:r>
              <a:rPr lang="en-US" sz="2000" dirty="0" smtClean="0">
                <a:solidFill>
                  <a:schemeClr val="tx1"/>
                </a:solidFill>
              </a:rPr>
              <a:t>disease.</a:t>
            </a:r>
          </a:p>
          <a:p>
            <a:pPr algn="ctr">
              <a:spcBef>
                <a:spcPct val="50000"/>
              </a:spcBef>
              <a:buNone/>
            </a:pPr>
            <a:r>
              <a:rPr lang="en-US" altLang="en-US" sz="2400" dirty="0"/>
              <a:t>Reservoir: </a:t>
            </a:r>
            <a:r>
              <a:rPr lang="en-US" altLang="en-US" sz="2400" dirty="0">
                <a:solidFill>
                  <a:schemeClr val="tx1"/>
                </a:solidFill>
              </a:rPr>
              <a:t>Cattle</a:t>
            </a:r>
          </a:p>
          <a:p>
            <a:pPr algn="ctr">
              <a:spcBef>
                <a:spcPct val="50000"/>
              </a:spcBef>
              <a:buNone/>
            </a:pPr>
            <a:r>
              <a:rPr lang="en-US" altLang="en-US" sz="2400" dirty="0"/>
              <a:t>Agent: </a:t>
            </a:r>
            <a:r>
              <a:rPr lang="en-US" altLang="en-US" sz="2400" dirty="0" err="1" smtClean="0">
                <a:solidFill>
                  <a:schemeClr val="tx1"/>
                </a:solidFill>
              </a:rPr>
              <a:t>Prion</a:t>
            </a:r>
            <a:endParaRPr lang="en-US" altLang="en-US" sz="2400" dirty="0" smtClean="0">
              <a:solidFill>
                <a:schemeClr val="tx1"/>
              </a:solidFill>
            </a:endParaRPr>
          </a:p>
          <a:p>
            <a:pPr algn="ctr">
              <a:spcBef>
                <a:spcPct val="50000"/>
              </a:spcBef>
              <a:buNone/>
            </a:pPr>
            <a:r>
              <a:rPr lang="en-US" altLang="en-US" sz="2400" dirty="0" smtClean="0">
                <a:solidFill>
                  <a:schemeClr val="tx1"/>
                </a:solidFill>
              </a:rPr>
              <a:t>(</a:t>
            </a:r>
            <a:r>
              <a:rPr lang="en-US" altLang="en-US" sz="2000" dirty="0" smtClean="0">
                <a:solidFill>
                  <a:srgbClr val="7030A0"/>
                </a:solidFill>
              </a:rPr>
              <a:t>single replicating glycoprotein</a:t>
            </a:r>
            <a:r>
              <a:rPr lang="en-US" altLang="en-US" sz="2400" dirty="0" smtClean="0">
                <a:solidFill>
                  <a:schemeClr val="tx1"/>
                </a:solidFill>
              </a:rPr>
              <a:t>)</a:t>
            </a:r>
            <a:endParaRPr lang="en-US" altLang="en-US" sz="2400" dirty="0">
              <a:solidFill>
                <a:schemeClr val="tx1"/>
              </a:solidFill>
            </a:endParaRPr>
          </a:p>
          <a:p>
            <a:pPr algn="ctr">
              <a:spcBef>
                <a:spcPct val="50000"/>
              </a:spcBef>
              <a:buNone/>
            </a:pPr>
            <a:r>
              <a:rPr lang="en-US" altLang="en-US" sz="2400" dirty="0"/>
              <a:t>Transmission: </a:t>
            </a:r>
            <a:r>
              <a:rPr lang="en-US" altLang="en-US" sz="2400" dirty="0">
                <a:solidFill>
                  <a:schemeClr val="tx1"/>
                </a:solidFill>
              </a:rPr>
              <a:t>Eating infected beef</a:t>
            </a:r>
          </a:p>
          <a:p>
            <a:pPr algn="ctr">
              <a:spcBef>
                <a:spcPct val="50000"/>
              </a:spcBef>
              <a:buNone/>
            </a:pPr>
            <a:r>
              <a:rPr lang="en-US" altLang="en-US" sz="2400" dirty="0"/>
              <a:t>Human symptoms: </a:t>
            </a:r>
            <a:r>
              <a:rPr lang="en-US" altLang="en-US" sz="2400" dirty="0">
                <a:solidFill>
                  <a:schemeClr val="tx1"/>
                </a:solidFill>
              </a:rPr>
              <a:t>Neurological disorders that worsen over time</a:t>
            </a:r>
          </a:p>
          <a:p>
            <a:pPr marL="45720" indent="0">
              <a:buNone/>
            </a:pPr>
            <a:endParaRPr lang="en-US" sz="2000" dirty="0">
              <a:solidFill>
                <a:schemeClr val="tx1"/>
              </a:solidFill>
            </a:endParaRPr>
          </a:p>
        </p:txBody>
      </p:sp>
      <p:pic>
        <p:nvPicPr>
          <p:cNvPr id="5" name="Picture 4"/>
          <p:cNvPicPr>
            <a:picLocks noChangeAspect="1"/>
          </p:cNvPicPr>
          <p:nvPr/>
        </p:nvPicPr>
        <p:blipFill>
          <a:blip r:embed="rId3"/>
          <a:stretch>
            <a:fillRect/>
          </a:stretch>
        </p:blipFill>
        <p:spPr>
          <a:xfrm>
            <a:off x="6635655" y="1965960"/>
            <a:ext cx="4953000" cy="3048000"/>
          </a:xfrm>
          <a:prstGeom prst="rect">
            <a:avLst/>
          </a:prstGeom>
        </p:spPr>
      </p:pic>
    </p:spTree>
    <p:extLst>
      <p:ext uri="{BB962C8B-B14F-4D97-AF65-F5344CB8AC3E}">
        <p14:creationId xmlns:p14="http://schemas.microsoft.com/office/powerpoint/2010/main" xmlns="" val="2390773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High-risk, human populations </a:t>
            </a:r>
            <a:br>
              <a:rPr lang="en-US" dirty="0"/>
            </a:br>
            <a:endParaRPr lang="en-US" dirty="0"/>
          </a:p>
        </p:txBody>
      </p:sp>
      <p:sp>
        <p:nvSpPr>
          <p:cNvPr id="3" name="Content Placeholder 2"/>
          <p:cNvSpPr>
            <a:spLocks noGrp="1"/>
          </p:cNvSpPr>
          <p:nvPr>
            <p:ph idx="1"/>
          </p:nvPr>
        </p:nvSpPr>
        <p:spPr/>
        <p:txBody>
          <a:bodyPr>
            <a:noAutofit/>
          </a:bodyPr>
          <a:lstStyle/>
          <a:p>
            <a:r>
              <a:rPr lang="en-US" sz="2400" dirty="0">
                <a:solidFill>
                  <a:schemeClr val="tx1">
                    <a:lumMod val="65000"/>
                    <a:lumOff val="35000"/>
                  </a:schemeClr>
                </a:solidFill>
              </a:rPr>
              <a:t>Although </a:t>
            </a:r>
            <a:r>
              <a:rPr lang="en-US" sz="2400" dirty="0" err="1">
                <a:solidFill>
                  <a:schemeClr val="tx1">
                    <a:lumMod val="65000"/>
                    <a:lumOff val="35000"/>
                  </a:schemeClr>
                </a:solidFill>
              </a:rPr>
              <a:t>zoonoses</a:t>
            </a:r>
            <a:r>
              <a:rPr lang="en-US" sz="2400" dirty="0">
                <a:solidFill>
                  <a:schemeClr val="tx1">
                    <a:lumMod val="65000"/>
                    <a:lumOff val="35000"/>
                  </a:schemeClr>
                </a:solidFill>
              </a:rPr>
              <a:t> can affect everyone, certain populations</a:t>
            </a:r>
            <a:br>
              <a:rPr lang="en-US" sz="2400" dirty="0">
                <a:solidFill>
                  <a:schemeClr val="tx1">
                    <a:lumMod val="65000"/>
                    <a:lumOff val="35000"/>
                  </a:schemeClr>
                </a:solidFill>
              </a:rPr>
            </a:br>
            <a:r>
              <a:rPr lang="en-US" sz="2400" dirty="0">
                <a:solidFill>
                  <a:schemeClr val="tx1">
                    <a:lumMod val="65000"/>
                    <a:lumOff val="35000"/>
                  </a:schemeClr>
                </a:solidFill>
              </a:rPr>
              <a:t>have a higher risk of becoming infected due to increased animal contact or associated environmental exposure as a result of their job or lifestyle. </a:t>
            </a:r>
          </a:p>
          <a:p>
            <a:r>
              <a:rPr lang="en-US" sz="2400" dirty="0">
                <a:solidFill>
                  <a:schemeClr val="tx1">
                    <a:lumMod val="65000"/>
                    <a:lumOff val="35000"/>
                  </a:schemeClr>
                </a:solidFill>
              </a:rPr>
              <a:t>In developing countries, a large proportion of the </a:t>
            </a:r>
            <a:r>
              <a:rPr lang="en-US" sz="2400" dirty="0" smtClean="0">
                <a:solidFill>
                  <a:schemeClr val="tx1">
                    <a:lumMod val="65000"/>
                    <a:lumOff val="35000"/>
                  </a:schemeClr>
                </a:solidFill>
              </a:rPr>
              <a:t>population </a:t>
            </a:r>
            <a:r>
              <a:rPr lang="en-US" sz="2400" dirty="0">
                <a:solidFill>
                  <a:schemeClr val="tx1">
                    <a:lumMod val="65000"/>
                    <a:lumOff val="35000"/>
                  </a:schemeClr>
                </a:solidFill>
              </a:rPr>
              <a:t>are frequently exposed to live animals in their daily lives. </a:t>
            </a:r>
          </a:p>
          <a:p>
            <a:r>
              <a:rPr lang="en-US" sz="2400" dirty="0">
                <a:solidFill>
                  <a:schemeClr val="tx1">
                    <a:lumMod val="65000"/>
                    <a:lumOff val="35000"/>
                  </a:schemeClr>
                </a:solidFill>
              </a:rPr>
              <a:t>In West Africa for example, human contact with both domestic and wild animals is common, even in urban locations, and may lead to an increased burden of zoonotic diseases when compared to developed countries. </a:t>
            </a: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xmlns="" val="2043617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ZOONOTIC DISEASES </a:t>
            </a:r>
          </a:p>
        </p:txBody>
      </p:sp>
      <p:sp>
        <p:nvSpPr>
          <p:cNvPr id="3" name="Content Placeholder 2"/>
          <p:cNvSpPr>
            <a:spLocks noGrp="1"/>
          </p:cNvSpPr>
          <p:nvPr>
            <p:ph idx="1"/>
          </p:nvPr>
        </p:nvSpPr>
        <p:spPr/>
        <p:txBody>
          <a:bodyPr/>
          <a:lstStyle/>
          <a:p>
            <a:r>
              <a:rPr lang="en-US" dirty="0">
                <a:solidFill>
                  <a:schemeClr val="tx1"/>
                </a:solidFill>
              </a:rPr>
              <a:t>Massive national and international eradication </a:t>
            </a:r>
            <a:r>
              <a:rPr lang="en-US" dirty="0" err="1">
                <a:solidFill>
                  <a:schemeClr val="tx1"/>
                </a:solidFill>
              </a:rPr>
              <a:t>programmes</a:t>
            </a:r>
            <a:r>
              <a:rPr lang="en-US" dirty="0">
                <a:solidFill>
                  <a:schemeClr val="tx1"/>
                </a:solidFill>
              </a:rPr>
              <a:t> </a:t>
            </a:r>
            <a:r>
              <a:rPr lang="en-US" dirty="0" err="1">
                <a:solidFill>
                  <a:schemeClr val="tx1"/>
                </a:solidFill>
              </a:rPr>
              <a:t>eg</a:t>
            </a:r>
            <a:r>
              <a:rPr lang="en-US" dirty="0">
                <a:solidFill>
                  <a:schemeClr val="tx1"/>
                </a:solidFill>
              </a:rPr>
              <a:t>. rabies, TB, brucellosis </a:t>
            </a:r>
            <a:endParaRPr lang="en-US" dirty="0" smtClean="0">
              <a:solidFill>
                <a:schemeClr val="tx1"/>
              </a:solidFill>
            </a:endParaRPr>
          </a:p>
          <a:p>
            <a:r>
              <a:rPr lang="en-US" dirty="0">
                <a:solidFill>
                  <a:schemeClr val="tx1"/>
                </a:solidFill>
              </a:rPr>
              <a:t>Slaughter inspection of food animals </a:t>
            </a:r>
            <a:endParaRPr lang="en-US" dirty="0" smtClean="0">
              <a:solidFill>
                <a:schemeClr val="tx1"/>
              </a:solidFill>
            </a:endParaRPr>
          </a:p>
          <a:p>
            <a:r>
              <a:rPr lang="en-US" dirty="0">
                <a:solidFill>
                  <a:schemeClr val="tx1"/>
                </a:solidFill>
              </a:rPr>
              <a:t>Prophylactic vaccinations mainly in animals </a:t>
            </a:r>
            <a:endParaRPr lang="en-US" dirty="0" smtClean="0">
              <a:solidFill>
                <a:schemeClr val="tx1"/>
              </a:solidFill>
            </a:endParaRPr>
          </a:p>
          <a:p>
            <a:r>
              <a:rPr lang="en-US" dirty="0">
                <a:solidFill>
                  <a:schemeClr val="tx1"/>
                </a:solidFill>
              </a:rPr>
              <a:t>Therapy of animals with zoonotic diseases </a:t>
            </a:r>
            <a:endParaRPr lang="en-US" dirty="0" smtClean="0">
              <a:solidFill>
                <a:schemeClr val="tx1"/>
              </a:solidFill>
            </a:endParaRPr>
          </a:p>
          <a:p>
            <a:r>
              <a:rPr lang="en-US" dirty="0" smtClean="0">
                <a:solidFill>
                  <a:schemeClr val="tx1"/>
                </a:solidFill>
              </a:rPr>
              <a:t>Control of vector </a:t>
            </a:r>
            <a:r>
              <a:rPr lang="en-US" dirty="0">
                <a:solidFill>
                  <a:schemeClr val="tx1"/>
                </a:solidFill>
              </a:rPr>
              <a:t>and reservoir </a:t>
            </a:r>
            <a:r>
              <a:rPr lang="en-US" dirty="0" smtClean="0">
                <a:solidFill>
                  <a:schemeClr val="tx1"/>
                </a:solidFill>
              </a:rPr>
              <a:t>populations (</a:t>
            </a:r>
            <a:r>
              <a:rPr lang="en-US" dirty="0">
                <a:solidFill>
                  <a:schemeClr val="tx1"/>
                </a:solidFill>
              </a:rPr>
              <a:t>arthropods, </a:t>
            </a:r>
            <a:r>
              <a:rPr lang="en-US" dirty="0" smtClean="0">
                <a:solidFill>
                  <a:schemeClr val="tx1"/>
                </a:solidFill>
              </a:rPr>
              <a:t>rodents) </a:t>
            </a:r>
          </a:p>
          <a:p>
            <a:r>
              <a:rPr lang="en-US" dirty="0">
                <a:solidFill>
                  <a:schemeClr val="tx1"/>
                </a:solidFill>
              </a:rPr>
              <a:t> Prevention of environmental degradation to reduce disruption of natural balances among hosts, agents and the </a:t>
            </a:r>
            <a:r>
              <a:rPr lang="en-US" dirty="0" smtClean="0">
                <a:solidFill>
                  <a:schemeClr val="tx1"/>
                </a:solidFill>
              </a:rPr>
              <a:t>environment. </a:t>
            </a:r>
            <a:endParaRPr lang="en-US" dirty="0">
              <a:solidFill>
                <a:schemeClr val="tx1"/>
              </a:solidFill>
            </a:endParaRPr>
          </a:p>
        </p:txBody>
      </p:sp>
    </p:spTree>
    <p:extLst>
      <p:ext uri="{BB962C8B-B14F-4D97-AF65-F5344CB8AC3E}">
        <p14:creationId xmlns:p14="http://schemas.microsoft.com/office/powerpoint/2010/main" xmlns="" val="3482855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Zoonoses can be classified by </a:t>
            </a:r>
            <a:br>
              <a:rPr lang="en-US" dirty="0"/>
            </a:br>
            <a:endParaRPr lang="en-US" dirty="0"/>
          </a:p>
        </p:txBody>
      </p:sp>
      <p:graphicFrame>
        <p:nvGraphicFramePr>
          <p:cNvPr id="4" name="Content Placeholder 3"/>
          <p:cNvGraphicFramePr>
            <a:graphicFrameLocks noGrp="1"/>
          </p:cNvGraphicFramePr>
          <p:nvPr>
            <p:ph idx="1"/>
            <p:extLst/>
          </p:nvPr>
        </p:nvGraphicFramePr>
        <p:xfrm>
          <a:off x="1981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0048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a:xfrm>
            <a:off x="1981200" y="1600200"/>
            <a:ext cx="8488373" cy="4800600"/>
          </a:xfrm>
        </p:spPr>
        <p:txBody>
          <a:bodyPr>
            <a:normAutofit/>
          </a:bodyPr>
          <a:lstStyle/>
          <a:p>
            <a:r>
              <a:rPr lang="en-US" sz="2800" dirty="0"/>
              <a:t>Transmission of zoonotic infections may be </a:t>
            </a:r>
            <a:r>
              <a:rPr lang="en-US" sz="2800" dirty="0" smtClean="0"/>
              <a:t>direct (</a:t>
            </a:r>
            <a:r>
              <a:rPr lang="en-US" sz="2800" dirty="0" smtClean="0">
                <a:solidFill>
                  <a:srgbClr val="7030A0"/>
                </a:solidFill>
              </a:rPr>
              <a:t>animal to man</a:t>
            </a:r>
            <a:r>
              <a:rPr lang="en-US" sz="2800" dirty="0" smtClean="0"/>
              <a:t>), or indirect </a:t>
            </a:r>
            <a:r>
              <a:rPr lang="en-US" sz="2800" dirty="0"/>
              <a:t>via </a:t>
            </a:r>
            <a:r>
              <a:rPr lang="en-US" sz="2800" dirty="0">
                <a:solidFill>
                  <a:srgbClr val="7030A0"/>
                </a:solidFill>
              </a:rPr>
              <a:t>arthropod vectors</a:t>
            </a:r>
            <a:r>
              <a:rPr lang="en-US" sz="2800" dirty="0"/>
              <a:t>, or from </a:t>
            </a:r>
            <a:r>
              <a:rPr lang="en-US" sz="2800" dirty="0">
                <a:solidFill>
                  <a:srgbClr val="7030A0"/>
                </a:solidFill>
              </a:rPr>
              <a:t>environmental foci </a:t>
            </a:r>
          </a:p>
          <a:p>
            <a:endParaRPr lang="en-US" sz="2800" dirty="0"/>
          </a:p>
          <a:p>
            <a:pPr marL="114300" indent="0">
              <a:buNone/>
            </a:pPr>
            <a:r>
              <a:rPr lang="en-US" sz="2800" dirty="0">
                <a:solidFill>
                  <a:schemeClr val="tx1">
                    <a:lumMod val="65000"/>
                    <a:lumOff val="35000"/>
                  </a:schemeClr>
                </a:solidFill>
                <a:latin typeface="AR DELANEY" panose="02000000000000000000" pitchFamily="2" charset="0"/>
              </a:rPr>
              <a:t>–</a:t>
            </a:r>
            <a:r>
              <a:rPr lang="en-US" sz="3200" dirty="0">
                <a:solidFill>
                  <a:schemeClr val="tx1">
                    <a:lumMod val="65000"/>
                    <a:lumOff val="35000"/>
                  </a:schemeClr>
                </a:solidFill>
                <a:latin typeface="AR DELANEY" panose="02000000000000000000" pitchFamily="2" charset="0"/>
                <a:cs typeface="Chalkboard SE Regular"/>
              </a:rPr>
              <a:t>Direct </a:t>
            </a:r>
            <a:r>
              <a:rPr lang="en-US" sz="3200" dirty="0" err="1">
                <a:solidFill>
                  <a:schemeClr val="tx1">
                    <a:lumMod val="65000"/>
                    <a:lumOff val="35000"/>
                  </a:schemeClr>
                </a:solidFill>
                <a:latin typeface="AR DELANEY" panose="02000000000000000000" pitchFamily="2" charset="0"/>
                <a:cs typeface="Chalkboard SE Regular"/>
              </a:rPr>
              <a:t>zoonoses</a:t>
            </a:r>
            <a:r>
              <a:rPr lang="en-US" sz="3200" dirty="0">
                <a:solidFill>
                  <a:schemeClr val="tx1">
                    <a:lumMod val="65000"/>
                    <a:lumOff val="35000"/>
                  </a:schemeClr>
                </a:solidFill>
                <a:latin typeface="AR DELANEY" panose="02000000000000000000" pitchFamily="2" charset="0"/>
                <a:cs typeface="Chalkboard SE Regular"/>
              </a:rPr>
              <a:t/>
            </a:r>
            <a:br>
              <a:rPr lang="en-US" sz="3200" dirty="0">
                <a:solidFill>
                  <a:schemeClr val="tx1">
                    <a:lumMod val="65000"/>
                    <a:lumOff val="35000"/>
                  </a:schemeClr>
                </a:solidFill>
                <a:latin typeface="AR DELANEY" panose="02000000000000000000" pitchFamily="2" charset="0"/>
                <a:cs typeface="Chalkboard SE Regular"/>
              </a:rPr>
            </a:br>
            <a:r>
              <a:rPr lang="en-US" sz="3200" dirty="0">
                <a:solidFill>
                  <a:schemeClr val="tx1">
                    <a:lumMod val="65000"/>
                    <a:lumOff val="35000"/>
                  </a:schemeClr>
                </a:solidFill>
                <a:latin typeface="AR DELANEY" panose="02000000000000000000" pitchFamily="2" charset="0"/>
                <a:cs typeface="Chalkboard SE Regular"/>
              </a:rPr>
              <a:t>–</a:t>
            </a:r>
            <a:r>
              <a:rPr lang="en-US" sz="3200" dirty="0" err="1" smtClean="0">
                <a:solidFill>
                  <a:schemeClr val="tx1">
                    <a:lumMod val="65000"/>
                    <a:lumOff val="35000"/>
                  </a:schemeClr>
                </a:solidFill>
                <a:latin typeface="AR DELANEY" panose="02000000000000000000" pitchFamily="2" charset="0"/>
                <a:cs typeface="Chalkboard SE Regular"/>
              </a:rPr>
              <a:t>Cyclozoonoses</a:t>
            </a:r>
            <a:r>
              <a:rPr lang="en-US" sz="3200" dirty="0" smtClean="0">
                <a:solidFill>
                  <a:schemeClr val="tx1">
                    <a:lumMod val="65000"/>
                    <a:lumOff val="35000"/>
                  </a:schemeClr>
                </a:solidFill>
                <a:latin typeface="AR DELANEY" panose="02000000000000000000" pitchFamily="2" charset="0"/>
                <a:cs typeface="Chalkboard SE Regular"/>
              </a:rPr>
              <a:t> </a:t>
            </a:r>
            <a:r>
              <a:rPr lang="en-US" sz="2000" dirty="0" smtClean="0">
                <a:solidFill>
                  <a:srgbClr val="C00000"/>
                </a:solidFill>
              </a:rPr>
              <a:t>two vertebrate hosts : intermediate &amp; definitive host</a:t>
            </a:r>
            <a:r>
              <a:rPr lang="en-US" sz="3200" dirty="0">
                <a:solidFill>
                  <a:schemeClr val="tx1">
                    <a:lumMod val="65000"/>
                    <a:lumOff val="35000"/>
                  </a:schemeClr>
                </a:solidFill>
                <a:latin typeface="AR DELANEY" panose="02000000000000000000" pitchFamily="2" charset="0"/>
                <a:cs typeface="Chalkboard SE Regular"/>
              </a:rPr>
              <a:t/>
            </a:r>
            <a:br>
              <a:rPr lang="en-US" sz="3200" dirty="0">
                <a:solidFill>
                  <a:schemeClr val="tx1">
                    <a:lumMod val="65000"/>
                    <a:lumOff val="35000"/>
                  </a:schemeClr>
                </a:solidFill>
                <a:latin typeface="AR DELANEY" panose="02000000000000000000" pitchFamily="2" charset="0"/>
                <a:cs typeface="Chalkboard SE Regular"/>
              </a:rPr>
            </a:br>
            <a:r>
              <a:rPr lang="en-US" sz="3200" dirty="0">
                <a:solidFill>
                  <a:schemeClr val="tx1">
                    <a:lumMod val="65000"/>
                    <a:lumOff val="35000"/>
                  </a:schemeClr>
                </a:solidFill>
                <a:latin typeface="AR DELANEY" panose="02000000000000000000" pitchFamily="2" charset="0"/>
                <a:cs typeface="Chalkboard SE Regular"/>
              </a:rPr>
              <a:t>–</a:t>
            </a:r>
            <a:r>
              <a:rPr lang="en-US" sz="3200" dirty="0" err="1" smtClean="0">
                <a:solidFill>
                  <a:schemeClr val="tx1">
                    <a:lumMod val="65000"/>
                    <a:lumOff val="35000"/>
                  </a:schemeClr>
                </a:solidFill>
                <a:latin typeface="AR DELANEY" panose="02000000000000000000" pitchFamily="2" charset="0"/>
                <a:cs typeface="Chalkboard SE Regular"/>
              </a:rPr>
              <a:t>Metazoonoses</a:t>
            </a:r>
            <a:r>
              <a:rPr lang="en-US" sz="3200" dirty="0" smtClean="0">
                <a:solidFill>
                  <a:schemeClr val="tx1">
                    <a:lumMod val="65000"/>
                    <a:lumOff val="35000"/>
                  </a:schemeClr>
                </a:solidFill>
                <a:latin typeface="AR DELANEY" panose="02000000000000000000" pitchFamily="2" charset="0"/>
                <a:cs typeface="Chalkboard SE Regular"/>
              </a:rPr>
              <a:t> </a:t>
            </a:r>
            <a:r>
              <a:rPr lang="en-US" sz="1800" dirty="0" smtClean="0">
                <a:solidFill>
                  <a:srgbClr val="C00000"/>
                </a:solidFill>
              </a:rPr>
              <a:t>vertebrate animals to insect vectors to man </a:t>
            </a:r>
            <a:r>
              <a:rPr lang="en-US" sz="3200" dirty="0">
                <a:solidFill>
                  <a:schemeClr val="tx1">
                    <a:lumMod val="65000"/>
                    <a:lumOff val="35000"/>
                  </a:schemeClr>
                </a:solidFill>
                <a:latin typeface="AR DELANEY" panose="02000000000000000000" pitchFamily="2" charset="0"/>
                <a:cs typeface="Chalkboard SE Regular"/>
              </a:rPr>
              <a:t/>
            </a:r>
            <a:br>
              <a:rPr lang="en-US" sz="3200" dirty="0">
                <a:solidFill>
                  <a:schemeClr val="tx1">
                    <a:lumMod val="65000"/>
                    <a:lumOff val="35000"/>
                  </a:schemeClr>
                </a:solidFill>
                <a:latin typeface="AR DELANEY" panose="02000000000000000000" pitchFamily="2" charset="0"/>
                <a:cs typeface="Chalkboard SE Regular"/>
              </a:rPr>
            </a:br>
            <a:r>
              <a:rPr lang="en-US" sz="3200" dirty="0">
                <a:solidFill>
                  <a:schemeClr val="tx1">
                    <a:lumMod val="65000"/>
                    <a:lumOff val="35000"/>
                  </a:schemeClr>
                </a:solidFill>
                <a:latin typeface="AR DELANEY" panose="02000000000000000000" pitchFamily="2" charset="0"/>
                <a:cs typeface="Chalkboard SE Regular"/>
              </a:rPr>
              <a:t>–</a:t>
            </a:r>
            <a:r>
              <a:rPr lang="en-US" sz="3200" dirty="0" err="1" smtClean="0">
                <a:solidFill>
                  <a:schemeClr val="tx1">
                    <a:lumMod val="65000"/>
                    <a:lumOff val="35000"/>
                  </a:schemeClr>
                </a:solidFill>
                <a:latin typeface="AR DELANEY" panose="02000000000000000000" pitchFamily="2" charset="0"/>
                <a:cs typeface="Chalkboard SE Regular"/>
              </a:rPr>
              <a:t>Saprozoonoses</a:t>
            </a:r>
            <a:r>
              <a:rPr lang="en-US" sz="3200" dirty="0" smtClean="0">
                <a:solidFill>
                  <a:schemeClr val="tx1">
                    <a:lumMod val="65000"/>
                    <a:lumOff val="35000"/>
                  </a:schemeClr>
                </a:solidFill>
                <a:latin typeface="AR DELANEY" panose="02000000000000000000" pitchFamily="2" charset="0"/>
                <a:cs typeface="Chalkboard SE Regular"/>
              </a:rPr>
              <a:t> </a:t>
            </a:r>
            <a:r>
              <a:rPr lang="en-US" sz="2800" dirty="0" err="1" smtClean="0">
                <a:solidFill>
                  <a:srgbClr val="C00000"/>
                </a:solidFill>
                <a:latin typeface="AR DELANEY" panose="02000000000000000000" pitchFamily="2" charset="0"/>
                <a:cs typeface="Chalkboard SE Regular"/>
              </a:rPr>
              <a:t>vertibrate</a:t>
            </a:r>
            <a:r>
              <a:rPr lang="en-US" sz="3200" dirty="0" smtClean="0">
                <a:solidFill>
                  <a:schemeClr val="tx1">
                    <a:lumMod val="65000"/>
                    <a:lumOff val="35000"/>
                  </a:schemeClr>
                </a:solidFill>
                <a:latin typeface="AR DELANEY" panose="02000000000000000000" pitchFamily="2" charset="0"/>
                <a:cs typeface="Chalkboard SE Regular"/>
              </a:rPr>
              <a:t> </a:t>
            </a:r>
            <a:r>
              <a:rPr lang="en-US" sz="2800" dirty="0" smtClean="0">
                <a:solidFill>
                  <a:srgbClr val="C00000"/>
                </a:solidFill>
                <a:latin typeface="AR DELANEY" panose="02000000000000000000" pitchFamily="2" charset="0"/>
                <a:cs typeface="Chalkboard SE Regular"/>
              </a:rPr>
              <a:t>animal---environmental development</a:t>
            </a:r>
            <a:r>
              <a:rPr lang="en-US" sz="3200" dirty="0">
                <a:solidFill>
                  <a:schemeClr val="tx1">
                    <a:lumMod val="65000"/>
                    <a:lumOff val="35000"/>
                  </a:schemeClr>
                </a:solidFill>
                <a:latin typeface="AR DELANEY" panose="02000000000000000000" pitchFamily="2" charset="0"/>
                <a:cs typeface="Chalkboard SE Regular"/>
              </a:rPr>
              <a:t/>
            </a:r>
            <a:br>
              <a:rPr lang="en-US" sz="3200" dirty="0">
                <a:solidFill>
                  <a:schemeClr val="tx1">
                    <a:lumMod val="65000"/>
                    <a:lumOff val="35000"/>
                  </a:schemeClr>
                </a:solidFill>
                <a:latin typeface="AR DELANEY" panose="02000000000000000000" pitchFamily="2" charset="0"/>
                <a:cs typeface="Chalkboard SE Regular"/>
              </a:rPr>
            </a:br>
            <a:r>
              <a:rPr lang="en-US" sz="3200" dirty="0">
                <a:solidFill>
                  <a:schemeClr val="tx1">
                    <a:lumMod val="65000"/>
                    <a:lumOff val="35000"/>
                  </a:schemeClr>
                </a:solidFill>
                <a:latin typeface="AR DELANEY" panose="02000000000000000000" pitchFamily="2" charset="0"/>
                <a:cs typeface="Chalkboard SE Regular"/>
              </a:rPr>
              <a:t>–Combination (e.g. direct &amp; </a:t>
            </a:r>
            <a:r>
              <a:rPr lang="en-US" sz="3200" dirty="0" err="1">
                <a:solidFill>
                  <a:schemeClr val="tx1">
                    <a:lumMod val="65000"/>
                    <a:lumOff val="35000"/>
                  </a:schemeClr>
                </a:solidFill>
                <a:latin typeface="AR DELANEY" panose="02000000000000000000" pitchFamily="2" charset="0"/>
                <a:cs typeface="Chalkboard SE Regular"/>
              </a:rPr>
              <a:t>metazoonoses</a:t>
            </a:r>
            <a:r>
              <a:rPr lang="en-US" sz="3200" dirty="0">
                <a:solidFill>
                  <a:schemeClr val="tx1">
                    <a:lumMod val="65000"/>
                    <a:lumOff val="35000"/>
                  </a:schemeClr>
                </a:solidFill>
                <a:latin typeface="AR DELANEY" panose="02000000000000000000" pitchFamily="2" charset="0"/>
                <a:cs typeface="Chalkboard SE Regular"/>
              </a:rPr>
              <a:t>) </a:t>
            </a:r>
          </a:p>
          <a:p>
            <a:endParaRPr lang="en-US" sz="3200" dirty="0">
              <a:solidFill>
                <a:srgbClr val="517BD4"/>
              </a:solidFill>
              <a:latin typeface="AR DELANEY" panose="02000000000000000000" pitchFamily="2" charset="0"/>
              <a:cs typeface="Chalkboard SE Regular"/>
            </a:endParaRPr>
          </a:p>
        </p:txBody>
      </p:sp>
      <p:pic>
        <p:nvPicPr>
          <p:cNvPr id="4" name="Picture 3"/>
          <p:cNvPicPr>
            <a:picLocks noChangeAspect="1"/>
          </p:cNvPicPr>
          <p:nvPr/>
        </p:nvPicPr>
        <p:blipFill>
          <a:blip r:embed="rId2"/>
          <a:stretch>
            <a:fillRect/>
          </a:stretch>
        </p:blipFill>
        <p:spPr>
          <a:xfrm>
            <a:off x="1143000" y="343422"/>
            <a:ext cx="5334462" cy="1066892"/>
          </a:xfrm>
          <a:prstGeom prst="rect">
            <a:avLst/>
          </a:prstGeom>
        </p:spPr>
      </p:pic>
    </p:spTree>
    <p:extLst>
      <p:ext uri="{BB962C8B-B14F-4D97-AF65-F5344CB8AC3E}">
        <p14:creationId xmlns:p14="http://schemas.microsoft.com/office/powerpoint/2010/main" xmlns="" val="132652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 DELANEY" panose="02000000000000000000" pitchFamily="2" charset="0"/>
                <a:cs typeface="Chalkboard SE Regular"/>
              </a:rPr>
              <a:t>DIRECT ZOONOSES </a:t>
            </a:r>
            <a:br>
              <a:rPr lang="en-US" dirty="0">
                <a:latin typeface="AR DELANEY" panose="02000000000000000000" pitchFamily="2" charset="0"/>
                <a:cs typeface="Chalkboard SE Regular"/>
              </a:rPr>
            </a:br>
            <a:endParaRPr lang="en-US" dirty="0">
              <a:latin typeface="AR DELANEY" panose="02000000000000000000" pitchFamily="2" charset="0"/>
              <a:cs typeface="Chalkboard SE Regular"/>
            </a:endParaRPr>
          </a:p>
        </p:txBody>
      </p:sp>
      <p:sp>
        <p:nvSpPr>
          <p:cNvPr id="3" name="Content Placeholder 2"/>
          <p:cNvSpPr>
            <a:spLocks noGrp="1"/>
          </p:cNvSpPr>
          <p:nvPr>
            <p:ph idx="1"/>
          </p:nvPr>
        </p:nvSpPr>
        <p:spPr/>
        <p:txBody>
          <a:bodyPr>
            <a:normAutofit fontScale="92500" lnSpcReduction="10000"/>
          </a:bodyPr>
          <a:lstStyle/>
          <a:p>
            <a:r>
              <a:rPr lang="en-US" sz="2800" dirty="0">
                <a:solidFill>
                  <a:schemeClr val="tx2"/>
                </a:solidFill>
              </a:rPr>
              <a:t>Infections which can be directly or mechanically transmitted to people from animals, and which are capable of being maintained in a single species of animal </a:t>
            </a:r>
          </a:p>
          <a:p>
            <a:pPr marL="114300" indent="0">
              <a:buNone/>
            </a:pPr>
            <a:r>
              <a:rPr lang="en-US" sz="2800" dirty="0">
                <a:solidFill>
                  <a:schemeClr val="accent2"/>
                </a:solidFill>
              </a:rPr>
              <a:t>Examples:</a:t>
            </a:r>
          </a:p>
          <a:p>
            <a:r>
              <a:rPr lang="en-US" sz="2800" dirty="0">
                <a:solidFill>
                  <a:schemeClr val="tx2"/>
                </a:solidFill>
              </a:rPr>
              <a:t> Rabies</a:t>
            </a:r>
          </a:p>
          <a:p>
            <a:r>
              <a:rPr lang="en-US" sz="2800" dirty="0" err="1">
                <a:solidFill>
                  <a:schemeClr val="tx2"/>
                </a:solidFill>
              </a:rPr>
              <a:t>Pasteurellosis</a:t>
            </a:r>
            <a:r>
              <a:rPr lang="en-US" sz="2800" dirty="0">
                <a:solidFill>
                  <a:schemeClr val="tx2"/>
                </a:solidFill>
              </a:rPr>
              <a:t> </a:t>
            </a:r>
          </a:p>
          <a:p>
            <a:r>
              <a:rPr lang="en-US" sz="2800" dirty="0">
                <a:solidFill>
                  <a:schemeClr val="tx2"/>
                </a:solidFill>
              </a:rPr>
              <a:t>Anthrax</a:t>
            </a:r>
          </a:p>
          <a:p>
            <a:r>
              <a:rPr lang="en-US" sz="2800" dirty="0">
                <a:solidFill>
                  <a:schemeClr val="tx2"/>
                </a:solidFill>
              </a:rPr>
              <a:t>Brucellosis</a:t>
            </a:r>
          </a:p>
          <a:p>
            <a:r>
              <a:rPr lang="en-US" sz="2800" dirty="0">
                <a:solidFill>
                  <a:schemeClr val="tx2"/>
                </a:solidFill>
              </a:rPr>
              <a:t> Ebola </a:t>
            </a:r>
          </a:p>
          <a:p>
            <a:endParaRPr lang="en-US" sz="2800" dirty="0"/>
          </a:p>
        </p:txBody>
      </p:sp>
    </p:spTree>
    <p:extLst>
      <p:ext uri="{BB962C8B-B14F-4D97-AF65-F5344CB8AC3E}">
        <p14:creationId xmlns:p14="http://schemas.microsoft.com/office/powerpoint/2010/main" xmlns="" val="218390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609601"/>
            <a:ext cx="9875520" cy="1356360"/>
          </a:xfrm>
        </p:spPr>
        <p:txBody>
          <a:bodyPr>
            <a:normAutofit fontScale="90000"/>
          </a:bodyPr>
          <a:lstStyle/>
          <a:p>
            <a:r>
              <a:rPr lang="en-US" dirty="0"/>
              <a:t>Rabies ( Animal bite</a:t>
            </a:r>
            <a:r>
              <a:rPr lang="en-US" dirty="0" smtClean="0"/>
              <a:t>)</a:t>
            </a:r>
            <a:br>
              <a:rPr lang="en-US" dirty="0" smtClean="0"/>
            </a:br>
            <a:r>
              <a:rPr lang="en-US" dirty="0" smtClean="0"/>
              <a:t/>
            </a:r>
            <a:br>
              <a:rPr lang="en-US" dirty="0" smtClean="0"/>
            </a:br>
            <a:r>
              <a:rPr lang="en-US" altLang="en-US" sz="2400" kern="0" dirty="0" smtClean="0">
                <a:solidFill>
                  <a:srgbClr val="000000"/>
                </a:solidFill>
                <a:latin typeface="+mn-lt"/>
                <a:ea typeface="Verdana" panose="020B0604030504040204" pitchFamily="34" charset="0"/>
                <a:cs typeface="Verdana" panose="020B0604030504040204" pitchFamily="34" charset="0"/>
              </a:rPr>
              <a:t>Rabies </a:t>
            </a:r>
            <a:r>
              <a:rPr lang="en-US" altLang="en-US" sz="2400" kern="0" dirty="0">
                <a:solidFill>
                  <a:srgbClr val="000000"/>
                </a:solidFill>
                <a:latin typeface="+mn-lt"/>
                <a:ea typeface="Verdana" panose="020B0604030504040204" pitchFamily="34" charset="0"/>
                <a:cs typeface="Verdana" panose="020B0604030504040204" pitchFamily="34" charset="0"/>
              </a:rPr>
              <a:t>is a preventable viral disease of mammals </a:t>
            </a:r>
            <a:r>
              <a:rPr lang="en-US" altLang="en-US" sz="2400" kern="0" dirty="0" smtClean="0">
                <a:solidFill>
                  <a:srgbClr val="000000"/>
                </a:solidFill>
                <a:latin typeface="+mn-lt"/>
                <a:ea typeface="Verdana" panose="020B0604030504040204" pitchFamily="34" charset="0"/>
                <a:cs typeface="Verdana" panose="020B0604030504040204" pitchFamily="34" charset="0"/>
              </a:rPr>
              <a:t/>
            </a:r>
            <a:br>
              <a:rPr lang="en-US" altLang="en-US" sz="2400" kern="0" dirty="0" smtClean="0">
                <a:solidFill>
                  <a:srgbClr val="000000"/>
                </a:solidFill>
                <a:latin typeface="+mn-lt"/>
                <a:ea typeface="Verdana" panose="020B0604030504040204" pitchFamily="34" charset="0"/>
                <a:cs typeface="Verdana" panose="020B0604030504040204" pitchFamily="34" charset="0"/>
              </a:rPr>
            </a:br>
            <a:r>
              <a:rPr lang="en-US" altLang="en-US" sz="2400" kern="0" dirty="0" smtClean="0">
                <a:solidFill>
                  <a:srgbClr val="000000"/>
                </a:solidFill>
                <a:latin typeface="+mn-lt"/>
                <a:ea typeface="Verdana" panose="020B0604030504040204" pitchFamily="34" charset="0"/>
                <a:cs typeface="Verdana" panose="020B0604030504040204" pitchFamily="34" charset="0"/>
              </a:rPr>
              <a:t>often </a:t>
            </a:r>
            <a:r>
              <a:rPr lang="en-US" altLang="en-US" sz="2400" kern="0" dirty="0">
                <a:solidFill>
                  <a:srgbClr val="000000"/>
                </a:solidFill>
                <a:latin typeface="+mn-lt"/>
                <a:ea typeface="Verdana" panose="020B0604030504040204" pitchFamily="34" charset="0"/>
                <a:cs typeface="Verdana" panose="020B0604030504040204" pitchFamily="34" charset="0"/>
              </a:rPr>
              <a:t>transmitted through the bite of a rabid animal</a:t>
            </a:r>
            <a:endParaRPr lang="en-US" dirty="0">
              <a:latin typeface="+mn-lt"/>
            </a:endParaRPr>
          </a:p>
        </p:txBody>
      </p:sp>
      <p:sp>
        <p:nvSpPr>
          <p:cNvPr id="3" name="Content Placeholder 2"/>
          <p:cNvSpPr>
            <a:spLocks noGrp="1"/>
          </p:cNvSpPr>
          <p:nvPr>
            <p:ph idx="1"/>
          </p:nvPr>
        </p:nvSpPr>
        <p:spPr>
          <a:xfrm>
            <a:off x="1143000" y="2173521"/>
            <a:ext cx="9872871" cy="4038600"/>
          </a:xfrm>
        </p:spPr>
        <p:txBody>
          <a:bodyPr/>
          <a:lstStyle/>
          <a:p>
            <a:r>
              <a:rPr lang="en-US" dirty="0"/>
              <a:t>Etiology </a:t>
            </a:r>
            <a:endParaRPr lang="en-US" dirty="0" smtClean="0"/>
          </a:p>
          <a:p>
            <a:pPr marL="45720" indent="0">
              <a:lnSpc>
                <a:spcPct val="100000"/>
              </a:lnSpc>
              <a:spcBef>
                <a:spcPts val="0"/>
              </a:spcBef>
              <a:buNone/>
            </a:pPr>
            <a:r>
              <a:rPr lang="en-US" dirty="0">
                <a:solidFill>
                  <a:schemeClr val="tx1"/>
                </a:solidFill>
              </a:rPr>
              <a:t>Rabies virus is </a:t>
            </a:r>
            <a:r>
              <a:rPr lang="en-US" dirty="0" smtClean="0">
                <a:solidFill>
                  <a:schemeClr val="tx1"/>
                </a:solidFill>
              </a:rPr>
              <a:t>a member of </a:t>
            </a:r>
            <a:r>
              <a:rPr lang="en-US" dirty="0" err="1" smtClean="0">
                <a:solidFill>
                  <a:schemeClr val="tx1"/>
                </a:solidFill>
              </a:rPr>
              <a:t>Rhabdoviridae</a:t>
            </a:r>
            <a:r>
              <a:rPr lang="en-US" dirty="0" smtClean="0">
                <a:solidFill>
                  <a:schemeClr val="tx1"/>
                </a:solidFill>
              </a:rPr>
              <a:t> family</a:t>
            </a:r>
          </a:p>
          <a:p>
            <a:pPr marL="45720" indent="0">
              <a:lnSpc>
                <a:spcPct val="100000"/>
              </a:lnSpc>
              <a:spcBef>
                <a:spcPts val="0"/>
              </a:spcBef>
              <a:buNone/>
            </a:pPr>
            <a:r>
              <a:rPr lang="en-US" dirty="0" smtClean="0">
                <a:solidFill>
                  <a:schemeClr val="tx1"/>
                </a:solidFill>
              </a:rPr>
              <a:t>Single stranded RNA enclosed within a bullet-shape capsid</a:t>
            </a:r>
          </a:p>
          <a:p>
            <a:r>
              <a:rPr lang="en-US" dirty="0" smtClean="0"/>
              <a:t>Transmission (Zoonosis)</a:t>
            </a:r>
          </a:p>
          <a:p>
            <a:pPr marL="45720" indent="0">
              <a:buNone/>
            </a:pPr>
            <a:r>
              <a:rPr lang="en-US" dirty="0" smtClean="0">
                <a:solidFill>
                  <a:schemeClr val="tx1"/>
                </a:solidFill>
              </a:rPr>
              <a:t>Rabies </a:t>
            </a:r>
            <a:r>
              <a:rPr lang="en-US" dirty="0">
                <a:solidFill>
                  <a:schemeClr val="tx1"/>
                </a:solidFill>
              </a:rPr>
              <a:t>is maintained spread in two ways . IN urban rabies, dogs are primary transmitters , and in sylvatic ( forest) rabies , many species of wildlife can serve as transmitters.  </a:t>
            </a:r>
          </a:p>
          <a:p>
            <a:pPr marL="45720" indent="0">
              <a:buNone/>
            </a:pPr>
            <a:r>
              <a:rPr lang="en-US" dirty="0"/>
              <a:t>   Reservoir</a:t>
            </a:r>
            <a:r>
              <a:rPr lang="en-US" dirty="0" smtClean="0"/>
              <a:t>: </a:t>
            </a:r>
            <a:r>
              <a:rPr lang="en-US" dirty="0" smtClean="0">
                <a:solidFill>
                  <a:schemeClr val="tx1"/>
                </a:solidFill>
              </a:rPr>
              <a:t>wild </a:t>
            </a:r>
            <a:r>
              <a:rPr lang="en-US" dirty="0">
                <a:solidFill>
                  <a:schemeClr val="tx1"/>
                </a:solidFill>
              </a:rPr>
              <a:t>animals  </a:t>
            </a:r>
          </a:p>
          <a:p>
            <a:pPr marL="45720" indent="0">
              <a:buNone/>
            </a:pPr>
            <a:r>
              <a:rPr lang="en-US" dirty="0"/>
              <a:t>   Vector: </a:t>
            </a:r>
            <a:r>
              <a:rPr lang="en-US" dirty="0">
                <a:solidFill>
                  <a:schemeClr val="tx1"/>
                </a:solidFill>
              </a:rPr>
              <a:t>wild animals and unvaccinated dogs and cats </a:t>
            </a:r>
          </a:p>
        </p:txBody>
      </p:sp>
      <p:pic>
        <p:nvPicPr>
          <p:cNvPr id="1028" name="Picture 4" descr="Diagram of the rabies vir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51670" y="706272"/>
            <a:ext cx="3705225" cy="1562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9793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695459"/>
            <a:ext cx="6069169" cy="5400541"/>
          </a:xfrm>
        </p:spPr>
        <p:txBody>
          <a:bodyPr/>
          <a:lstStyle/>
          <a:p>
            <a:pPr marL="45720" indent="0">
              <a:buNone/>
            </a:pPr>
            <a:r>
              <a:rPr lang="en-US" dirty="0" smtClean="0">
                <a:solidFill>
                  <a:schemeClr val="tx1"/>
                </a:solidFill>
              </a:rPr>
              <a:t>Transmission usually from the bite of wild animals such as foxes, skunks, raccoons and bats</a:t>
            </a:r>
          </a:p>
          <a:p>
            <a:pPr marL="45720" indent="0">
              <a:buNone/>
            </a:pPr>
            <a:r>
              <a:rPr lang="en-US" dirty="0" smtClean="0">
                <a:solidFill>
                  <a:schemeClr val="tx1"/>
                </a:solidFill>
              </a:rPr>
              <a:t>Dogs and cats are frequently immunized therefore rarely source of human infection</a:t>
            </a:r>
          </a:p>
          <a:p>
            <a:pPr marL="45720" indent="0">
              <a:buNone/>
            </a:pPr>
            <a:r>
              <a:rPr lang="en-US" dirty="0" smtClean="0">
                <a:solidFill>
                  <a:schemeClr val="tx1"/>
                </a:solidFill>
              </a:rPr>
              <a:t>In recent years, bats are the source of most cases of human rabies in the US</a:t>
            </a:r>
          </a:p>
          <a:p>
            <a:r>
              <a:rPr lang="en-US" dirty="0"/>
              <a:t>Source of virus : </a:t>
            </a:r>
            <a:endParaRPr lang="en-US" dirty="0" smtClean="0"/>
          </a:p>
          <a:p>
            <a:pPr marL="45720" indent="0">
              <a:buNone/>
            </a:pPr>
            <a:r>
              <a:rPr lang="en-US" dirty="0"/>
              <a:t> </a:t>
            </a:r>
            <a:r>
              <a:rPr lang="en-US" dirty="0">
                <a:solidFill>
                  <a:schemeClr val="tx1"/>
                </a:solidFill>
              </a:rPr>
              <a:t>Major: Saliva in bite of rabid animal   </a:t>
            </a:r>
          </a:p>
          <a:p>
            <a:pPr marL="45720" indent="0">
              <a:buNone/>
            </a:pPr>
            <a:r>
              <a:rPr lang="en-US" dirty="0" smtClean="0">
                <a:solidFill>
                  <a:schemeClr val="tx1"/>
                </a:solidFill>
              </a:rPr>
              <a:t> Minor</a:t>
            </a:r>
            <a:r>
              <a:rPr lang="en-US" dirty="0">
                <a:solidFill>
                  <a:schemeClr val="tx1"/>
                </a:solidFill>
              </a:rPr>
              <a:t>: aerosols in bat caves containing rabid bats  </a:t>
            </a:r>
          </a:p>
          <a:p>
            <a:r>
              <a:rPr lang="en-US" dirty="0" smtClean="0"/>
              <a:t>Epidemiology </a:t>
            </a:r>
          </a:p>
          <a:p>
            <a:pPr marL="45720" indent="0">
              <a:buNone/>
            </a:pPr>
            <a:r>
              <a:rPr lang="en-US" dirty="0">
                <a:solidFill>
                  <a:schemeClr val="tx1"/>
                </a:solidFill>
              </a:rPr>
              <a:t>Rabies is nearly uniformly fatal, </a:t>
            </a:r>
            <a:r>
              <a:rPr lang="en-US" dirty="0" err="1" smtClean="0">
                <a:solidFill>
                  <a:schemeClr val="tx1"/>
                </a:solidFill>
              </a:rPr>
              <a:t>Anual</a:t>
            </a:r>
            <a:r>
              <a:rPr lang="en-US" dirty="0" smtClean="0">
                <a:solidFill>
                  <a:schemeClr val="tx1"/>
                </a:solidFill>
              </a:rPr>
              <a:t> </a:t>
            </a:r>
            <a:r>
              <a:rPr lang="en-US" dirty="0">
                <a:solidFill>
                  <a:schemeClr val="tx1"/>
                </a:solidFill>
              </a:rPr>
              <a:t>worldwide human deaths from rabies is </a:t>
            </a:r>
            <a:r>
              <a:rPr lang="en-US" dirty="0" smtClean="0">
                <a:solidFill>
                  <a:schemeClr val="tx1"/>
                </a:solidFill>
              </a:rPr>
              <a:t>50.000 ,</a:t>
            </a:r>
            <a:r>
              <a:rPr lang="en-US" altLang="en-US" sz="2000" dirty="0" smtClean="0">
                <a:solidFill>
                  <a:schemeClr val="tx1"/>
                </a:solidFill>
              </a:rPr>
              <a:t>and </a:t>
            </a:r>
            <a:r>
              <a:rPr lang="en-US" altLang="en-US" sz="2000" dirty="0">
                <a:solidFill>
                  <a:schemeClr val="tx1"/>
                </a:solidFill>
              </a:rPr>
              <a:t>millions of </a:t>
            </a:r>
            <a:r>
              <a:rPr lang="en-US" altLang="en-US" sz="2000" dirty="0" err="1" smtClean="0">
                <a:solidFill>
                  <a:schemeClr val="tx1"/>
                </a:solidFill>
              </a:rPr>
              <a:t>rabied</a:t>
            </a:r>
            <a:r>
              <a:rPr lang="en-US" altLang="en-US" sz="2000" dirty="0" smtClean="0">
                <a:solidFill>
                  <a:schemeClr val="tx1"/>
                </a:solidFill>
              </a:rPr>
              <a:t> animals </a:t>
            </a:r>
            <a:r>
              <a:rPr lang="en-US" altLang="en-US" sz="2000" dirty="0">
                <a:solidFill>
                  <a:schemeClr val="tx1"/>
                </a:solidFill>
              </a:rPr>
              <a:t>each year. </a:t>
            </a:r>
          </a:p>
          <a:p>
            <a:pPr marL="45720" indent="0">
              <a:buNone/>
            </a:pP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9483143" y="173290"/>
            <a:ext cx="2644462" cy="1983346"/>
          </a:xfrm>
          <a:prstGeom prst="rect">
            <a:avLst/>
          </a:prstGeom>
        </p:spPr>
      </p:pic>
      <p:pic>
        <p:nvPicPr>
          <p:cNvPr id="6" name="Picture 5"/>
          <p:cNvPicPr>
            <a:picLocks noChangeAspect="1"/>
          </p:cNvPicPr>
          <p:nvPr/>
        </p:nvPicPr>
        <p:blipFill>
          <a:blip r:embed="rId3"/>
          <a:stretch>
            <a:fillRect/>
          </a:stretch>
        </p:blipFill>
        <p:spPr>
          <a:xfrm>
            <a:off x="7987651" y="4378525"/>
            <a:ext cx="2295525" cy="1990725"/>
          </a:xfrm>
          <a:prstGeom prst="rect">
            <a:avLst/>
          </a:prstGeom>
        </p:spPr>
      </p:pic>
      <p:pic>
        <p:nvPicPr>
          <p:cNvPr id="7" name="Picture 6"/>
          <p:cNvPicPr>
            <a:picLocks noChangeAspect="1"/>
          </p:cNvPicPr>
          <p:nvPr/>
        </p:nvPicPr>
        <p:blipFill>
          <a:blip r:embed="rId4"/>
          <a:stretch>
            <a:fillRect/>
          </a:stretch>
        </p:blipFill>
        <p:spPr>
          <a:xfrm>
            <a:off x="8319530" y="2156636"/>
            <a:ext cx="2170380" cy="2402922"/>
          </a:xfrm>
          <a:prstGeom prst="rect">
            <a:avLst/>
          </a:prstGeom>
        </p:spPr>
      </p:pic>
    </p:spTree>
    <p:extLst>
      <p:ext uri="{BB962C8B-B14F-4D97-AF65-F5344CB8AC3E}">
        <p14:creationId xmlns:p14="http://schemas.microsoft.com/office/powerpoint/2010/main" xmlns="" val="2076132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1598</TotalTime>
  <Words>1994</Words>
  <Application>Microsoft Office PowerPoint</Application>
  <PresentationFormat>Custom</PresentationFormat>
  <Paragraphs>226</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Basis</vt:lpstr>
      <vt:lpstr>Zoonotic infections </vt:lpstr>
      <vt:lpstr> Learning outcomes   after the end of the lecture students should  </vt:lpstr>
      <vt:lpstr>Definition  </vt:lpstr>
      <vt:lpstr>High-risk, human populations  </vt:lpstr>
      <vt:lpstr>Zoonoses can be classified by  </vt:lpstr>
      <vt:lpstr> </vt:lpstr>
      <vt:lpstr>DIRECT ZOONOSES  </vt:lpstr>
      <vt:lpstr>Rabies ( Animal bite)  Rabies is a preventable viral disease of mammals  often transmitted through the bite of a rabid animal</vt:lpstr>
      <vt:lpstr>Slide 9</vt:lpstr>
      <vt:lpstr>Slide 10</vt:lpstr>
      <vt:lpstr>Slide 11</vt:lpstr>
      <vt:lpstr>Pasteurellosis </vt:lpstr>
      <vt:lpstr>     Anthrax  ( wool sorters disease)</vt:lpstr>
      <vt:lpstr>Anthrax  </vt:lpstr>
      <vt:lpstr>Slide 15</vt:lpstr>
      <vt:lpstr>Brucellosis  ( Malta fever, Mediterranean fever, undulant fever) </vt:lpstr>
      <vt:lpstr>Brucellosis  </vt:lpstr>
      <vt:lpstr>Ebola</vt:lpstr>
      <vt:lpstr>Ebola Transmission</vt:lpstr>
      <vt:lpstr>Ebola Outbreak</vt:lpstr>
      <vt:lpstr>Ebola Treatment</vt:lpstr>
      <vt:lpstr>CYCLOZOONOSES </vt:lpstr>
      <vt:lpstr>Taenia soulim</vt:lpstr>
      <vt:lpstr>Human echinococcosis  (hydatidosis, or hydatid disease) </vt:lpstr>
      <vt:lpstr>Slide 25</vt:lpstr>
      <vt:lpstr>METAZOONOSES </vt:lpstr>
      <vt:lpstr>Lyme disease  ( Lyme borreliosis) </vt:lpstr>
      <vt:lpstr>Lyme disease  Clinical manifestation</vt:lpstr>
      <vt:lpstr>Plague </vt:lpstr>
      <vt:lpstr>Plague  Clinical Picture</vt:lpstr>
      <vt:lpstr>Plague </vt:lpstr>
      <vt:lpstr>SAPROZOONOSES </vt:lpstr>
      <vt:lpstr>Histoplasmosis </vt:lpstr>
      <vt:lpstr>Zoonoses can be classified by:  </vt:lpstr>
      <vt:lpstr>Bacterial zoonoses </vt:lpstr>
      <vt:lpstr>Parasites </vt:lpstr>
      <vt:lpstr>Viruses </vt:lpstr>
      <vt:lpstr>Fungi</vt:lpstr>
      <vt:lpstr>Unconventional agents </vt:lpstr>
      <vt:lpstr>CONTROL OF ZOONOTIC DISEASES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halad</dc:creator>
  <cp:lastModifiedBy>HP</cp:lastModifiedBy>
  <cp:revision>76</cp:revision>
  <dcterms:created xsi:type="dcterms:W3CDTF">2016-02-01T15:12:29Z</dcterms:created>
  <dcterms:modified xsi:type="dcterms:W3CDTF">2018-02-27T20:35:58Z</dcterms:modified>
</cp:coreProperties>
</file>