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69" r:id="rId3"/>
    <p:sldId id="274" r:id="rId4"/>
    <p:sldId id="267" r:id="rId5"/>
    <p:sldId id="270" r:id="rId6"/>
    <p:sldId id="268" r:id="rId7"/>
    <p:sldId id="276" r:id="rId8"/>
    <p:sldId id="277"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99"/>
    <a:srgbClr val="CC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38" autoAdjust="0"/>
    <p:restoredTop sz="94660"/>
  </p:normalViewPr>
  <p:slideViewPr>
    <p:cSldViewPr>
      <p:cViewPr varScale="1">
        <p:scale>
          <a:sx n="86" d="100"/>
          <a:sy n="86"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1C5AF-E93D-42E0-B603-A9589FBD60C6}" type="datetimeFigureOut">
              <a:rPr lang="ar-SA" smtClean="0"/>
              <a:pPr/>
              <a:t>27/05/1434</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C66C8549-E56E-451C-B198-55D08341A4D4}"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01C5AF-E93D-42E0-B603-A9589FBD60C6}" type="datetimeFigureOut">
              <a:rPr lang="ar-SA" smtClean="0"/>
              <a:pPr/>
              <a:t>27/05/1434</a:t>
            </a:fld>
            <a:endParaRPr lang="ar-S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6C8549-E56E-451C-B198-55D08341A4D4}"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517903"/>
            <a:ext cx="298782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7030A0"/>
                </a:solidFill>
                <a:effectLst/>
                <a:latin typeface="Arial" pitchFamily="34" charset="0"/>
                <a:ea typeface="Calibri" pitchFamily="34" charset="0"/>
                <a:cs typeface="Arial" pitchFamily="34" charset="0"/>
              </a:rPr>
              <a:t>The cuttlefish – Sepia:</a:t>
            </a:r>
            <a:endParaRPr kumimoji="0" lang="en-US" sz="2400" b="0" i="0" u="none" strike="noStrike" cap="none" normalizeH="0" baseline="0" dirty="0" smtClean="0">
              <a:ln>
                <a:noFill/>
              </a:ln>
              <a:solidFill>
                <a:srgbClr val="7030A0"/>
              </a:solidFill>
              <a:effectLst/>
              <a:latin typeface="Arial" pitchFamily="34" charset="0"/>
              <a:cs typeface="Arial" pitchFamily="34" charset="0"/>
            </a:endParaRPr>
          </a:p>
        </p:txBody>
      </p:sp>
      <p:sp>
        <p:nvSpPr>
          <p:cNvPr id="23554" name="AutoShape 2"/>
          <p:cNvSpPr>
            <a:spLocks noChangeArrowheads="1"/>
          </p:cNvSpPr>
          <p:nvPr/>
        </p:nvSpPr>
        <p:spPr bwMode="auto">
          <a:xfrm>
            <a:off x="5924550" y="476672"/>
            <a:ext cx="2933730" cy="3166642"/>
          </a:xfrm>
          <a:prstGeom prst="bracePair">
            <a:avLst>
              <a:gd name="adj" fmla="val 8333"/>
            </a:avLst>
          </a:prstGeom>
          <a:solidFill>
            <a:srgbClr val="FFFFFF"/>
          </a:solidFill>
          <a:ln w="15875">
            <a:solidFill>
              <a:srgbClr val="82ACD0"/>
            </a:solidFill>
            <a:round/>
            <a:headEnd/>
            <a:tailEnd/>
          </a:ln>
          <a:effectLst/>
        </p:spPr>
        <p:txBody>
          <a:bodyPr vert="horz" wrap="square" lIns="274320" tIns="45720" rIns="274320" bIns="45720" numCol="1" anchor="t" anchorCtr="0" compatLnSpc="1">
            <a:prstTxWarp prst="textNoShape">
              <a:avLst/>
            </a:prstTxWarp>
          </a:bodyPr>
          <a:lstStyle/>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Kingdom:  Animalia</a:t>
            </a:r>
          </a:p>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Phylum: Mollusca</a:t>
            </a:r>
          </a:p>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Class: Cephalopoda</a:t>
            </a:r>
          </a:p>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Genus: Sepia</a:t>
            </a:r>
          </a:p>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Species: savignyi</a:t>
            </a:r>
          </a:p>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Sepia savignyi</a:t>
            </a:r>
            <a:endParaRPr kumimoji="0" lang="en-US" sz="1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6" name="Rectangle 4"/>
          <p:cNvSpPr>
            <a:spLocks noChangeArrowheads="1"/>
          </p:cNvSpPr>
          <p:nvPr/>
        </p:nvSpPr>
        <p:spPr bwMode="auto">
          <a:xfrm>
            <a:off x="285720" y="3429000"/>
            <a:ext cx="5940152" cy="24468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pitchFamily="34" charset="0"/>
                <a:ea typeface="Calibri" pitchFamily="34" charset="0"/>
                <a:cs typeface="Arial" pitchFamily="34" charset="0"/>
              </a:rPr>
              <a:t>External Features</a:t>
            </a:r>
            <a:r>
              <a:rPr kumimoji="0" lang="en-US" sz="1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b="0" i="0" u="none" strike="noStrike" cap="none" normalizeH="0" baseline="0" dirty="0" smtClean="0">
                <a:ln>
                  <a:noFill/>
                </a:ln>
                <a:solidFill>
                  <a:schemeClr val="bg1"/>
                </a:solidFill>
                <a:effectLst/>
                <a:latin typeface="Arial" pitchFamily="34" charset="0"/>
                <a:ea typeface="Calibri" pitchFamily="34" charset="0"/>
                <a:cs typeface="Arial" pitchFamily="34" charset="0"/>
              </a:rPr>
              <a:t>The body is mainly divided into a distinct head and a conical visceral hump, separated from one another by a short neck.</a:t>
            </a:r>
            <a:endParaRPr lang="en-US" sz="1000" dirty="0" smtClean="0">
              <a:solidFill>
                <a:schemeClr val="bg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b="0" i="0" u="none" strike="noStrike" cap="none" normalizeH="0" baseline="0" dirty="0" smtClean="0">
                <a:ln>
                  <a:noFill/>
                </a:ln>
                <a:solidFill>
                  <a:schemeClr val="bg1"/>
                </a:solidFill>
                <a:effectLst/>
                <a:latin typeface="Arial" pitchFamily="34" charset="0"/>
                <a:ea typeface="Calibri" pitchFamily="34" charset="0"/>
                <a:cs typeface="Arial" pitchFamily="34" charset="0"/>
              </a:rPr>
              <a:t>The head carries 2 large eyes, similar to those of vertebrates. It bears anteriorly the mouth opening surrounded by a prominent circular lip, and 2 large horny jaws project from 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3500438"/>
            <a:ext cx="5643586" cy="2308324"/>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pPr>
            <a:r>
              <a:rPr lang="en-US" dirty="0" smtClean="0">
                <a:solidFill>
                  <a:schemeClr val="bg1"/>
                </a:solidFill>
                <a:latin typeface="Arial" pitchFamily="34" charset="0"/>
                <a:ea typeface="Calibri" pitchFamily="34" charset="0"/>
                <a:cs typeface="Arial" pitchFamily="34" charset="0"/>
              </a:rPr>
              <a:t>The arms and tentacles probably represent the highly modified anterior part of the foot, and hence the name Cephalopoda.</a:t>
            </a:r>
            <a:endParaRPr lang="en-US" sz="1000" dirty="0" smtClean="0">
              <a:solidFill>
                <a:schemeClr val="bg1"/>
              </a:solidFill>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pPr>
            <a:r>
              <a:rPr lang="en-US" dirty="0" smtClean="0">
                <a:solidFill>
                  <a:schemeClr val="bg1"/>
                </a:solidFill>
                <a:latin typeface="Arial" pitchFamily="34" charset="0"/>
                <a:ea typeface="Calibri" pitchFamily="34" charset="0"/>
                <a:cs typeface="Arial" pitchFamily="34" charset="0"/>
              </a:rPr>
              <a:t>The posterior part of the foot is modified to form the large muscular funnel which you see on the ventral side of the head (through which water is forced out of the mantle cavity, causing the animal to jerk quickly backwards</a:t>
            </a:r>
            <a:endParaRPr lang="en-US" sz="2000" dirty="0" smtClean="0">
              <a:solidFill>
                <a:schemeClr val="bg1"/>
              </a:solidFill>
              <a:latin typeface="Arial" pitchFamily="34" charset="0"/>
              <a:cs typeface="Arial" pitchFamily="34" charset="0"/>
            </a:endParaRPr>
          </a:p>
        </p:txBody>
      </p:sp>
      <p:sp>
        <p:nvSpPr>
          <p:cNvPr id="5" name="Rectangle 4"/>
          <p:cNvSpPr/>
          <p:nvPr/>
        </p:nvSpPr>
        <p:spPr>
          <a:xfrm>
            <a:off x="714348" y="1142984"/>
            <a:ext cx="5357850" cy="2031325"/>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pPr>
            <a:r>
              <a:rPr lang="en-US" dirty="0" smtClean="0">
                <a:solidFill>
                  <a:schemeClr val="bg1"/>
                </a:solidFill>
                <a:latin typeface="Arial" pitchFamily="34" charset="0"/>
                <a:ea typeface="Calibri" pitchFamily="34" charset="0"/>
                <a:cs typeface="Arial" pitchFamily="34" charset="0"/>
              </a:rPr>
              <a:t>Eight pointed arms,each provided with 4 rows of suckers on its inner surface, and 2 much longer tentacles, carrying suckers only at their expanded tips, arise at the anterior end of the head, around the mouth opening (the tentacles are used in catching the prey and the arms for holding it while it is being devoured).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t3.gstatic.com/images?q=tbn:ANd9GcShmPGgno3a0kCUsHeMvW_MJB7EiszsIfs2pfOFT9fCSwx5Bz3a"/>
          <p:cNvPicPr>
            <a:picLocks noChangeAspect="1" noChangeArrowheads="1"/>
          </p:cNvPicPr>
          <p:nvPr/>
        </p:nvPicPr>
        <p:blipFill>
          <a:blip r:embed="rId2"/>
          <a:srcRect/>
          <a:stretch>
            <a:fillRect/>
          </a:stretch>
        </p:blipFill>
        <p:spPr bwMode="auto">
          <a:xfrm>
            <a:off x="2000232" y="1428736"/>
            <a:ext cx="4895866" cy="37147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ChangeArrowheads="1"/>
          </p:cNvSpPr>
          <p:nvPr/>
        </p:nvSpPr>
        <p:spPr bwMode="auto">
          <a:xfrm>
            <a:off x="5796136" y="642918"/>
            <a:ext cx="3146748" cy="3500462"/>
          </a:xfrm>
          <a:prstGeom prst="bracePair">
            <a:avLst>
              <a:gd name="adj" fmla="val 8333"/>
            </a:avLst>
          </a:prstGeom>
          <a:solidFill>
            <a:srgbClr val="FFFFFF"/>
          </a:solidFill>
          <a:ln w="15875">
            <a:solidFill>
              <a:srgbClr val="82ACD0"/>
            </a:solidFill>
            <a:round/>
            <a:headEnd/>
            <a:tailEnd/>
          </a:ln>
          <a:effectLst/>
        </p:spPr>
        <p:txBody>
          <a:bodyPr vert="horz" wrap="square" lIns="274320" tIns="45720" rIns="274320" bIns="45720" numCol="1" anchor="t" anchorCtr="0" compatLnSpc="1">
            <a:prstTxWarp prst="textNoShape">
              <a:avLst/>
            </a:prstTxWarp>
          </a:bodyPr>
          <a:lstStyle/>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Kingdom:  Animalia</a:t>
            </a:r>
          </a:p>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Phylum: Echinodermata</a:t>
            </a:r>
          </a:p>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Class: Asteroidea</a:t>
            </a:r>
          </a:p>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Genus: Astropecten</a:t>
            </a:r>
          </a:p>
          <a:p>
            <a:pPr marL="0" marR="0" lvl="0" indent="0" algn="l" defTabSz="914400" rtl="0" eaLnBrk="1" fontAlgn="base" latinLnBrk="0" hangingPunct="1">
              <a:lnSpc>
                <a:spcPct val="146000"/>
              </a:lnSpc>
              <a:spcBef>
                <a:spcPts val="120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Species: relitaris</a:t>
            </a:r>
          </a:p>
          <a:p>
            <a:pPr marL="0" marR="0" lvl="0" indent="0" algn="l"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Arial" pitchFamily="34" charset="0"/>
                <a:cs typeface="Arial" pitchFamily="34" charset="0"/>
              </a:rPr>
              <a:t>Astropecten relitaris</a:t>
            </a:r>
          </a:p>
          <a:p>
            <a:pPr marL="0" marR="0" lvl="0" indent="0" algn="l"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Arial" pitchFamily="34" charset="0"/>
                <a:cs typeface="Arial" pitchFamily="34" charset="0"/>
              </a:rPr>
              <a:t>(See star).</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857224" y="928670"/>
            <a:ext cx="250033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298575" algn="l"/>
              </a:tabLst>
            </a:pPr>
            <a:r>
              <a:rPr kumimoji="0" lang="en-US" sz="2400" b="1" i="0" strike="noStrike" cap="none" normalizeH="0" baseline="0" dirty="0" smtClean="0">
                <a:ln>
                  <a:noFill/>
                </a:ln>
                <a:solidFill>
                  <a:srgbClr val="FFC000"/>
                </a:solidFill>
                <a:effectLst/>
                <a:latin typeface="Arial" pitchFamily="34" charset="0"/>
                <a:ea typeface="Calibri" pitchFamily="34" charset="0"/>
                <a:cs typeface="Arial" pitchFamily="34" charset="0"/>
              </a:rPr>
              <a:t>The Starfish</a:t>
            </a:r>
            <a:endParaRPr kumimoji="0" lang="en-US" sz="2400" b="0" i="0" strike="noStrike" cap="none" normalizeH="0" baseline="0" dirty="0" smtClean="0">
              <a:ln>
                <a:noFill/>
              </a:ln>
              <a:solidFill>
                <a:srgbClr val="FFC000"/>
              </a:solidFill>
              <a:effectLst/>
              <a:latin typeface="Arial" pitchFamily="34" charset="0"/>
              <a:cs typeface="Arial" pitchFamily="34" charset="0"/>
            </a:endParaRPr>
          </a:p>
        </p:txBody>
      </p:sp>
      <p:sp>
        <p:nvSpPr>
          <p:cNvPr id="24580" name="Rectangle 4"/>
          <p:cNvSpPr>
            <a:spLocks noChangeArrowheads="1"/>
          </p:cNvSpPr>
          <p:nvPr/>
        </p:nvSpPr>
        <p:spPr bwMode="auto">
          <a:xfrm>
            <a:off x="428596" y="2786058"/>
            <a:ext cx="5429288" cy="34932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6">
                    <a:lumMod val="60000"/>
                    <a:lumOff val="40000"/>
                  </a:schemeClr>
                </a:solidFill>
                <a:effectLst/>
                <a:latin typeface="Arial" pitchFamily="34" charset="0"/>
                <a:ea typeface="Calibri" pitchFamily="34" charset="0"/>
                <a:cs typeface="Arial" pitchFamily="34" charset="0"/>
              </a:rPr>
              <a:t>External Features:</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1600" b="0" i="0" u="none" strike="noStrike" cap="none" normalizeH="0" baseline="0" dirty="0" smtClean="0">
                <a:ln>
                  <a:noFill/>
                </a:ln>
                <a:solidFill>
                  <a:schemeClr val="bg1"/>
                </a:solidFill>
                <a:effectLst/>
                <a:latin typeface="Arial" pitchFamily="34" charset="0"/>
                <a:ea typeface="Calibri" pitchFamily="34" charset="0"/>
                <a:cs typeface="Arial" pitchFamily="34" charset="0"/>
              </a:rPr>
              <a:t>The body is star-shaped consisting of a central disc  prolonged radially into 5 felxible triangular arms with tapering tips.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1600" b="0" i="0" u="none" strike="noStrike" cap="none" normalizeH="0" baseline="0" dirty="0" smtClean="0">
                <a:ln>
                  <a:noFill/>
                </a:ln>
                <a:solidFill>
                  <a:schemeClr val="bg1"/>
                </a:solidFill>
                <a:effectLst/>
                <a:latin typeface="Arial" pitchFamily="34" charset="0"/>
                <a:ea typeface="Calibri" pitchFamily="34" charset="0"/>
                <a:cs typeface="Arial" pitchFamily="34" charset="0"/>
              </a:rPr>
              <a:t>The body is markedly flattened, with two distinct surfaces, a lower oral surface and an upper aboral surface.</a:t>
            </a:r>
            <a:endParaRPr lang="en-US" sz="900" dirty="0" smtClean="0">
              <a:solidFill>
                <a:schemeClr val="bg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1600" b="0" i="0" u="none" strike="noStrike" cap="none" normalizeH="0" baseline="0" dirty="0" smtClean="0">
                <a:ln>
                  <a:noFill/>
                </a:ln>
                <a:solidFill>
                  <a:schemeClr val="bg1"/>
                </a:solidFill>
                <a:effectLst/>
                <a:latin typeface="Arial" pitchFamily="34" charset="0"/>
                <a:ea typeface="Calibri" pitchFamily="34" charset="0"/>
                <a:cs typeface="Arial" pitchFamily="34" charset="0"/>
              </a:rPr>
              <a:t>On the oral surface, note the mouth opening in the centre, surrounded by-a soft membranous area, the peristome.</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1600" b="0" i="0" u="none" strike="noStrike" cap="none" normalizeH="0" baseline="0" dirty="0" smtClean="0">
                <a:ln>
                  <a:noFill/>
                </a:ln>
                <a:solidFill>
                  <a:schemeClr val="bg1"/>
                </a:solidFill>
                <a:effectLst/>
                <a:latin typeface="Arial" pitchFamily="34" charset="0"/>
                <a:ea typeface="Calibri" pitchFamily="34" charset="0"/>
                <a:cs typeface="Arial" pitchFamily="34" charset="0"/>
              </a:rPr>
              <a:t> Five broadly open ambulacra  grooves extend out from the mouth and pass each along the entire length of one of the arms.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1428736"/>
            <a:ext cx="6143652" cy="3693319"/>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pPr>
            <a:r>
              <a:rPr lang="en-US" dirty="0" smtClean="0">
                <a:latin typeface="Arial" pitchFamily="34" charset="0"/>
                <a:ea typeface="Calibri" pitchFamily="34" charset="0"/>
                <a:cs typeface="Arial" pitchFamily="34" charset="0"/>
              </a:rPr>
              <a:t> </a:t>
            </a:r>
            <a:r>
              <a:rPr lang="en-US" dirty="0" smtClean="0">
                <a:solidFill>
                  <a:schemeClr val="bg1"/>
                </a:solidFill>
                <a:latin typeface="Arial" pitchFamily="34" charset="0"/>
                <a:ea typeface="Calibri" pitchFamily="34" charset="0"/>
                <a:cs typeface="Arial" pitchFamily="34" charset="0"/>
              </a:rPr>
              <a:t>Note that a series of long conical structures known as the tube feet project in 2 rows along each ambulacral groove (organs of locomotion which-are capable of great extension and contraction during life). </a:t>
            </a:r>
          </a:p>
          <a:p>
            <a:pPr lvl="0" algn="l" rtl="0" eaLnBrk="0" fontAlgn="base" hangingPunct="0">
              <a:spcBef>
                <a:spcPct val="0"/>
              </a:spcBef>
              <a:spcAft>
                <a:spcPct val="0"/>
              </a:spcAft>
              <a:buFont typeface="Wingdings" pitchFamily="2" charset="2"/>
              <a:buChar char="q"/>
            </a:pPr>
            <a:r>
              <a:rPr lang="en-US" dirty="0" smtClean="0">
                <a:solidFill>
                  <a:schemeClr val="bg1"/>
                </a:solidFill>
                <a:latin typeface="Arial" pitchFamily="34" charset="0"/>
                <a:ea typeface="Calibri" pitchFamily="34" charset="0"/>
                <a:cs typeface="Arial" pitchFamily="34" charset="0"/>
              </a:rPr>
              <a:t>The terminal tube foot or tentacle, which stands at the tip of each arm, has a pigmented spot, the eye, at its base (light sensitive).</a:t>
            </a:r>
            <a:endParaRPr lang="en-US" sz="1000" dirty="0" smtClean="0">
              <a:solidFill>
                <a:schemeClr val="bg1"/>
              </a:solidFill>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pPr>
            <a:r>
              <a:rPr lang="en-US" dirty="0" smtClean="0">
                <a:solidFill>
                  <a:schemeClr val="bg1"/>
                </a:solidFill>
                <a:latin typeface="Arial" pitchFamily="34" charset="0"/>
                <a:ea typeface="Calibri" pitchFamily="34" charset="0"/>
                <a:cs typeface="Arial" pitchFamily="34" charset="0"/>
              </a:rPr>
              <a:t>Note that very small modified spines, known as pedicellariae, project around the spines (serve to clean the body surface and ambulacral grooves from detritus and foreign objects). </a:t>
            </a:r>
          </a:p>
          <a:p>
            <a:pPr lvl="0" algn="l" rtl="0" eaLnBrk="0" fontAlgn="base" hangingPunct="0">
              <a:spcBef>
                <a:spcPct val="0"/>
              </a:spcBef>
              <a:spcAft>
                <a:spcPct val="0"/>
              </a:spcAft>
              <a:buFont typeface="Wingdings" pitchFamily="2" charset="2"/>
              <a:buChar char="q"/>
            </a:pPr>
            <a:r>
              <a:rPr lang="en-US" dirty="0" smtClean="0">
                <a:solidFill>
                  <a:schemeClr val="bg1"/>
                </a:solidFill>
                <a:latin typeface="Arial" pitchFamily="34" charset="0"/>
                <a:ea typeface="Calibri" pitchFamily="34" charset="0"/>
                <a:cs typeface="Arial" pitchFamily="34" charset="0"/>
              </a:rPr>
              <a:t>Each has 2 distal ossicles working opposite each other like pincer blades,and a 3rd basal ossicle as a stalk.</a:t>
            </a:r>
            <a:endParaRPr lang="en-US" sz="2400" dirty="0" smtClean="0">
              <a:solidFill>
                <a:schemeClr val="bg1"/>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1-21"/>
          <p:cNvPicPr/>
          <p:nvPr/>
        </p:nvPicPr>
        <p:blipFill>
          <a:blip r:embed="rId2" cstate="print"/>
          <a:srcRect/>
          <a:stretch>
            <a:fillRect/>
          </a:stretch>
        </p:blipFill>
        <p:spPr bwMode="auto">
          <a:xfrm>
            <a:off x="1907704" y="404664"/>
            <a:ext cx="5476875" cy="609654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http://t3.gstatic.com/images?q=tbn:ANd9GcRu-MoFrzn0zKg4osnKOQrfCC7PzvMZi-k6BSHgSNIwR-SHrv2big"/>
          <p:cNvPicPr>
            <a:picLocks noChangeAspect="1" noChangeArrowheads="1"/>
          </p:cNvPicPr>
          <p:nvPr/>
        </p:nvPicPr>
        <p:blipFill>
          <a:blip r:embed="rId2"/>
          <a:srcRect/>
          <a:stretch>
            <a:fillRect/>
          </a:stretch>
        </p:blipFill>
        <p:spPr bwMode="auto">
          <a:xfrm>
            <a:off x="1785918" y="1000108"/>
            <a:ext cx="5429288" cy="407196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1728" y="2428868"/>
            <a:ext cx="5507725" cy="1323439"/>
          </a:xfrm>
          <a:prstGeom prst="rect">
            <a:avLst/>
          </a:prstGeom>
          <a:noFill/>
        </p:spPr>
        <p:txBody>
          <a:bodyPr wrap="square" rtlCol="0">
            <a:spAutoFit/>
          </a:bodyPr>
          <a:lstStyle/>
          <a:p>
            <a:pPr algn="ctr"/>
            <a:r>
              <a:rPr lang="en-US" sz="4000" dirty="0" smtClean="0">
                <a:solidFill>
                  <a:schemeClr val="accent6">
                    <a:lumMod val="60000"/>
                    <a:lumOff val="40000"/>
                  </a:schemeClr>
                </a:solidFill>
              </a:rPr>
              <a:t>Thank you </a:t>
            </a:r>
          </a:p>
          <a:p>
            <a:pPr algn="ctr"/>
            <a:r>
              <a:rPr lang="en-US" sz="4000" dirty="0" smtClean="0">
                <a:solidFill>
                  <a:schemeClr val="accent6">
                    <a:lumMod val="60000"/>
                    <a:lumOff val="40000"/>
                  </a:schemeClr>
                </a:solidFill>
              </a:rPr>
              <a:t>for your attention</a:t>
            </a:r>
            <a:endParaRPr lang="en-US" dirty="0">
              <a:solidFill>
                <a:schemeClr val="accent6">
                  <a:lumMod val="60000"/>
                  <a:lumOff val="4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446</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Packard bell</dc:creator>
  <cp:lastModifiedBy>reealdossari</cp:lastModifiedBy>
  <cp:revision>12</cp:revision>
  <dcterms:created xsi:type="dcterms:W3CDTF">2013-03-29T13:26:48Z</dcterms:created>
  <dcterms:modified xsi:type="dcterms:W3CDTF">2013-04-07T11:06:57Z</dcterms:modified>
</cp:coreProperties>
</file>