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9"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6" r:id="rId20"/>
    <p:sldId id="275" r:id="rId21"/>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3015" autoAdjust="0"/>
    <p:restoredTop sz="94660"/>
  </p:normalViewPr>
  <p:slideViewPr>
    <p:cSldViewPr snapToGrid="0">
      <p:cViewPr varScale="1">
        <p:scale>
          <a:sx n="79" d="100"/>
          <a:sy n="79" d="100"/>
        </p:scale>
        <p:origin x="-90" y="-75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8AB89B-B6A3-4F5E-9E7E-15C1A8B782E5}" type="doc">
      <dgm:prSet loTypeId="urn:microsoft.com/office/officeart/2005/8/layout/orgChart1" loCatId="hierarchy" qsTypeId="urn:microsoft.com/office/officeart/2005/8/quickstyle/3d3" qsCatId="3D" csTypeId="urn:microsoft.com/office/officeart/2005/8/colors/accent1_2" csCatId="accent1" phldr="1"/>
      <dgm:spPr/>
      <dgm:t>
        <a:bodyPr/>
        <a:lstStyle/>
        <a:p>
          <a:pPr rtl="1"/>
          <a:endParaRPr lang="ar-SA"/>
        </a:p>
      </dgm:t>
    </dgm:pt>
    <dgm:pt modelId="{C1AD059C-B2E1-4336-8CC1-10A92B63AA27}">
      <dgm:prSet phldrT="[نص]" custT="1"/>
      <dgm:spPr/>
      <dgm:t>
        <a:bodyPr/>
        <a:lstStyle/>
        <a:p>
          <a:pPr rtl="1"/>
          <a:r>
            <a:rPr lang="ar-SA" sz="5400" dirty="0"/>
            <a:t>أسباب الأزمة الفنزويلية</a:t>
          </a:r>
        </a:p>
      </dgm:t>
    </dgm:pt>
    <dgm:pt modelId="{29971C63-0132-4AF6-AAD6-1B0491E5FDC0}" type="parTrans" cxnId="{C9C200DB-7D3F-422C-8F07-A6729C374D52}">
      <dgm:prSet/>
      <dgm:spPr/>
      <dgm:t>
        <a:bodyPr/>
        <a:lstStyle/>
        <a:p>
          <a:pPr rtl="1"/>
          <a:endParaRPr lang="ar-SA"/>
        </a:p>
      </dgm:t>
    </dgm:pt>
    <dgm:pt modelId="{7F2CF8BC-1812-4BED-A4BE-F5EA53D1D1AC}" type="sibTrans" cxnId="{C9C200DB-7D3F-422C-8F07-A6729C374D52}">
      <dgm:prSet/>
      <dgm:spPr/>
      <dgm:t>
        <a:bodyPr/>
        <a:lstStyle/>
        <a:p>
          <a:pPr rtl="1"/>
          <a:endParaRPr lang="ar-SA"/>
        </a:p>
      </dgm:t>
    </dgm:pt>
    <dgm:pt modelId="{3A85C34F-0CAB-4630-B94D-0B88B5BFFBD4}">
      <dgm:prSet phldrT="[نص]"/>
      <dgm:spPr/>
      <dgm:t>
        <a:bodyPr/>
        <a:lstStyle/>
        <a:p>
          <a:pPr rtl="1"/>
          <a:r>
            <a:rPr lang="ar-SA" dirty="0"/>
            <a:t>اجتمــاعية</a:t>
          </a:r>
        </a:p>
      </dgm:t>
    </dgm:pt>
    <dgm:pt modelId="{7D90DC04-0BB5-497B-8F09-BA48E01C96F0}" type="parTrans" cxnId="{EC93F766-00FA-440E-9EAF-AA6C4301EA97}">
      <dgm:prSet/>
      <dgm:spPr/>
      <dgm:t>
        <a:bodyPr/>
        <a:lstStyle/>
        <a:p>
          <a:pPr rtl="1"/>
          <a:endParaRPr lang="ar-SA"/>
        </a:p>
      </dgm:t>
    </dgm:pt>
    <dgm:pt modelId="{18D2B0F5-C301-4EC7-9CC3-7CB6C9BEE7A9}" type="sibTrans" cxnId="{EC93F766-00FA-440E-9EAF-AA6C4301EA97}">
      <dgm:prSet/>
      <dgm:spPr/>
      <dgm:t>
        <a:bodyPr/>
        <a:lstStyle/>
        <a:p>
          <a:pPr rtl="1"/>
          <a:endParaRPr lang="ar-SA"/>
        </a:p>
      </dgm:t>
    </dgm:pt>
    <dgm:pt modelId="{AE941807-D157-4D7F-9001-EA203F88135C}">
      <dgm:prSet phldrT="[نص]"/>
      <dgm:spPr/>
      <dgm:t>
        <a:bodyPr/>
        <a:lstStyle/>
        <a:p>
          <a:pPr rtl="1"/>
          <a:r>
            <a:rPr lang="ar-SA" dirty="0"/>
            <a:t>سيــاسيــة</a:t>
          </a:r>
        </a:p>
      </dgm:t>
    </dgm:pt>
    <dgm:pt modelId="{D5D10AC4-AD23-41AB-B7EA-4732C46992A9}" type="parTrans" cxnId="{1EF6095B-0B7C-4C3B-A328-9E8FB1C6CB63}">
      <dgm:prSet/>
      <dgm:spPr/>
      <dgm:t>
        <a:bodyPr/>
        <a:lstStyle/>
        <a:p>
          <a:pPr rtl="1"/>
          <a:endParaRPr lang="ar-SA"/>
        </a:p>
      </dgm:t>
    </dgm:pt>
    <dgm:pt modelId="{58AC552F-E767-45B7-96FB-41239DF2D3AC}" type="sibTrans" cxnId="{1EF6095B-0B7C-4C3B-A328-9E8FB1C6CB63}">
      <dgm:prSet/>
      <dgm:spPr/>
      <dgm:t>
        <a:bodyPr/>
        <a:lstStyle/>
        <a:p>
          <a:pPr rtl="1"/>
          <a:endParaRPr lang="ar-SA"/>
        </a:p>
      </dgm:t>
    </dgm:pt>
    <dgm:pt modelId="{8B7D283B-83FC-47CB-8907-B58FFB643C62}">
      <dgm:prSet phldrT="[نص]"/>
      <dgm:spPr/>
      <dgm:t>
        <a:bodyPr/>
        <a:lstStyle/>
        <a:p>
          <a:pPr rtl="1"/>
          <a:r>
            <a:rPr lang="ar-SA" dirty="0"/>
            <a:t>اقتصــادية</a:t>
          </a:r>
        </a:p>
      </dgm:t>
    </dgm:pt>
    <dgm:pt modelId="{E7CE20D0-5A18-4D44-8E81-40C0ADC47AD6}" type="parTrans" cxnId="{70F757B4-A453-427D-93B3-03F84797BB3E}">
      <dgm:prSet/>
      <dgm:spPr/>
      <dgm:t>
        <a:bodyPr/>
        <a:lstStyle/>
        <a:p>
          <a:pPr rtl="1"/>
          <a:endParaRPr lang="ar-SA"/>
        </a:p>
      </dgm:t>
    </dgm:pt>
    <dgm:pt modelId="{07B307EE-A0E5-4586-893B-8BCC38C63693}" type="sibTrans" cxnId="{70F757B4-A453-427D-93B3-03F84797BB3E}">
      <dgm:prSet/>
      <dgm:spPr/>
      <dgm:t>
        <a:bodyPr/>
        <a:lstStyle/>
        <a:p>
          <a:pPr rtl="1"/>
          <a:endParaRPr lang="ar-SA"/>
        </a:p>
      </dgm:t>
    </dgm:pt>
    <dgm:pt modelId="{BD8C47F8-01A2-4282-A737-C45D2842AAE1}" type="pres">
      <dgm:prSet presAssocID="{BC8AB89B-B6A3-4F5E-9E7E-15C1A8B782E5}" presName="hierChild1" presStyleCnt="0">
        <dgm:presLayoutVars>
          <dgm:orgChart val="1"/>
          <dgm:chPref val="1"/>
          <dgm:dir/>
          <dgm:animOne val="branch"/>
          <dgm:animLvl val="lvl"/>
          <dgm:resizeHandles/>
        </dgm:presLayoutVars>
      </dgm:prSet>
      <dgm:spPr/>
      <dgm:t>
        <a:bodyPr/>
        <a:lstStyle/>
        <a:p>
          <a:endParaRPr lang="en-US"/>
        </a:p>
      </dgm:t>
    </dgm:pt>
    <dgm:pt modelId="{069B50EE-55AB-4FB9-B027-06B468B182D5}" type="pres">
      <dgm:prSet presAssocID="{C1AD059C-B2E1-4336-8CC1-10A92B63AA27}" presName="hierRoot1" presStyleCnt="0">
        <dgm:presLayoutVars>
          <dgm:hierBranch val="init"/>
        </dgm:presLayoutVars>
      </dgm:prSet>
      <dgm:spPr/>
    </dgm:pt>
    <dgm:pt modelId="{83AD1E73-F81A-437E-8C52-6F65D93E2D35}" type="pres">
      <dgm:prSet presAssocID="{C1AD059C-B2E1-4336-8CC1-10A92B63AA27}" presName="rootComposite1" presStyleCnt="0"/>
      <dgm:spPr/>
    </dgm:pt>
    <dgm:pt modelId="{61D47C5F-8227-4123-AF46-FC3331F7D4E2}" type="pres">
      <dgm:prSet presAssocID="{C1AD059C-B2E1-4336-8CC1-10A92B63AA27}" presName="rootText1" presStyleLbl="node0" presStyleIdx="0" presStyleCnt="1">
        <dgm:presLayoutVars>
          <dgm:chPref val="3"/>
        </dgm:presLayoutVars>
      </dgm:prSet>
      <dgm:spPr/>
      <dgm:t>
        <a:bodyPr/>
        <a:lstStyle/>
        <a:p>
          <a:endParaRPr lang="en-US"/>
        </a:p>
      </dgm:t>
    </dgm:pt>
    <dgm:pt modelId="{C1ED9EB9-486A-47FD-8677-A317FAB9FA4D}" type="pres">
      <dgm:prSet presAssocID="{C1AD059C-B2E1-4336-8CC1-10A92B63AA27}" presName="rootConnector1" presStyleLbl="node1" presStyleIdx="0" presStyleCnt="0"/>
      <dgm:spPr/>
      <dgm:t>
        <a:bodyPr/>
        <a:lstStyle/>
        <a:p>
          <a:endParaRPr lang="en-US"/>
        </a:p>
      </dgm:t>
    </dgm:pt>
    <dgm:pt modelId="{F3AEADA1-4DFF-415E-8E55-ADAF5E3BDA78}" type="pres">
      <dgm:prSet presAssocID="{C1AD059C-B2E1-4336-8CC1-10A92B63AA27}" presName="hierChild2" presStyleCnt="0"/>
      <dgm:spPr/>
    </dgm:pt>
    <dgm:pt modelId="{B227DB6D-AB55-487B-B5D7-D25D09A9DE0D}" type="pres">
      <dgm:prSet presAssocID="{7D90DC04-0BB5-497B-8F09-BA48E01C96F0}" presName="Name37" presStyleLbl="parChTrans1D2" presStyleIdx="0" presStyleCnt="3"/>
      <dgm:spPr/>
      <dgm:t>
        <a:bodyPr/>
        <a:lstStyle/>
        <a:p>
          <a:endParaRPr lang="en-US"/>
        </a:p>
      </dgm:t>
    </dgm:pt>
    <dgm:pt modelId="{4F07F171-6C59-4AD9-B05A-9C8B7EC520A2}" type="pres">
      <dgm:prSet presAssocID="{3A85C34F-0CAB-4630-B94D-0B88B5BFFBD4}" presName="hierRoot2" presStyleCnt="0">
        <dgm:presLayoutVars>
          <dgm:hierBranch val="init"/>
        </dgm:presLayoutVars>
      </dgm:prSet>
      <dgm:spPr/>
    </dgm:pt>
    <dgm:pt modelId="{242EDB1D-2656-4F85-BD83-55C2E9E77EF8}" type="pres">
      <dgm:prSet presAssocID="{3A85C34F-0CAB-4630-B94D-0B88B5BFFBD4}" presName="rootComposite" presStyleCnt="0"/>
      <dgm:spPr/>
    </dgm:pt>
    <dgm:pt modelId="{74FA4206-AB35-4E7F-83CC-8E1B5D26B123}" type="pres">
      <dgm:prSet presAssocID="{3A85C34F-0CAB-4630-B94D-0B88B5BFFBD4}" presName="rootText" presStyleLbl="node2" presStyleIdx="0" presStyleCnt="3">
        <dgm:presLayoutVars>
          <dgm:chPref val="3"/>
        </dgm:presLayoutVars>
      </dgm:prSet>
      <dgm:spPr/>
      <dgm:t>
        <a:bodyPr/>
        <a:lstStyle/>
        <a:p>
          <a:endParaRPr lang="en-US"/>
        </a:p>
      </dgm:t>
    </dgm:pt>
    <dgm:pt modelId="{12BB86F9-6F60-45E1-AC01-5CADD9DA3873}" type="pres">
      <dgm:prSet presAssocID="{3A85C34F-0CAB-4630-B94D-0B88B5BFFBD4}" presName="rootConnector" presStyleLbl="node2" presStyleIdx="0" presStyleCnt="3"/>
      <dgm:spPr/>
      <dgm:t>
        <a:bodyPr/>
        <a:lstStyle/>
        <a:p>
          <a:endParaRPr lang="en-US"/>
        </a:p>
      </dgm:t>
    </dgm:pt>
    <dgm:pt modelId="{8FF022BA-64EC-4DB4-98BD-CC5D729AB976}" type="pres">
      <dgm:prSet presAssocID="{3A85C34F-0CAB-4630-B94D-0B88B5BFFBD4}" presName="hierChild4" presStyleCnt="0"/>
      <dgm:spPr/>
    </dgm:pt>
    <dgm:pt modelId="{C06DA05B-7B7C-413B-B11E-20F1FA93E5BB}" type="pres">
      <dgm:prSet presAssocID="{3A85C34F-0CAB-4630-B94D-0B88B5BFFBD4}" presName="hierChild5" presStyleCnt="0"/>
      <dgm:spPr/>
    </dgm:pt>
    <dgm:pt modelId="{9569A7E0-2458-4BA3-AD71-18AD3645BF5A}" type="pres">
      <dgm:prSet presAssocID="{D5D10AC4-AD23-41AB-B7EA-4732C46992A9}" presName="Name37" presStyleLbl="parChTrans1D2" presStyleIdx="1" presStyleCnt="3"/>
      <dgm:spPr/>
      <dgm:t>
        <a:bodyPr/>
        <a:lstStyle/>
        <a:p>
          <a:endParaRPr lang="en-US"/>
        </a:p>
      </dgm:t>
    </dgm:pt>
    <dgm:pt modelId="{831579F8-FDAE-429E-A242-1FFBA19574F7}" type="pres">
      <dgm:prSet presAssocID="{AE941807-D157-4D7F-9001-EA203F88135C}" presName="hierRoot2" presStyleCnt="0">
        <dgm:presLayoutVars>
          <dgm:hierBranch val="init"/>
        </dgm:presLayoutVars>
      </dgm:prSet>
      <dgm:spPr/>
    </dgm:pt>
    <dgm:pt modelId="{5054787A-3488-4140-BA6C-9DF630823E5D}" type="pres">
      <dgm:prSet presAssocID="{AE941807-D157-4D7F-9001-EA203F88135C}" presName="rootComposite" presStyleCnt="0"/>
      <dgm:spPr/>
    </dgm:pt>
    <dgm:pt modelId="{5E2C0A03-CE7E-43F4-AA3C-4D364DAA72EB}" type="pres">
      <dgm:prSet presAssocID="{AE941807-D157-4D7F-9001-EA203F88135C}" presName="rootText" presStyleLbl="node2" presStyleIdx="1" presStyleCnt="3">
        <dgm:presLayoutVars>
          <dgm:chPref val="3"/>
        </dgm:presLayoutVars>
      </dgm:prSet>
      <dgm:spPr/>
      <dgm:t>
        <a:bodyPr/>
        <a:lstStyle/>
        <a:p>
          <a:endParaRPr lang="en-US"/>
        </a:p>
      </dgm:t>
    </dgm:pt>
    <dgm:pt modelId="{2D968D7D-AB46-43D1-B762-E9ED486E2148}" type="pres">
      <dgm:prSet presAssocID="{AE941807-D157-4D7F-9001-EA203F88135C}" presName="rootConnector" presStyleLbl="node2" presStyleIdx="1" presStyleCnt="3"/>
      <dgm:spPr/>
      <dgm:t>
        <a:bodyPr/>
        <a:lstStyle/>
        <a:p>
          <a:endParaRPr lang="en-US"/>
        </a:p>
      </dgm:t>
    </dgm:pt>
    <dgm:pt modelId="{33732A0E-EA5D-4945-A712-7665866B0A99}" type="pres">
      <dgm:prSet presAssocID="{AE941807-D157-4D7F-9001-EA203F88135C}" presName="hierChild4" presStyleCnt="0"/>
      <dgm:spPr/>
    </dgm:pt>
    <dgm:pt modelId="{AB874372-4C3F-427E-86DF-7C5FB6D194B1}" type="pres">
      <dgm:prSet presAssocID="{AE941807-D157-4D7F-9001-EA203F88135C}" presName="hierChild5" presStyleCnt="0"/>
      <dgm:spPr/>
    </dgm:pt>
    <dgm:pt modelId="{F0BD583C-D3CC-4DFF-8353-477B6593FDFC}" type="pres">
      <dgm:prSet presAssocID="{E7CE20D0-5A18-4D44-8E81-40C0ADC47AD6}" presName="Name37" presStyleLbl="parChTrans1D2" presStyleIdx="2" presStyleCnt="3"/>
      <dgm:spPr/>
      <dgm:t>
        <a:bodyPr/>
        <a:lstStyle/>
        <a:p>
          <a:endParaRPr lang="en-US"/>
        </a:p>
      </dgm:t>
    </dgm:pt>
    <dgm:pt modelId="{8F82ACEF-40C1-44C9-B705-650C071B4254}" type="pres">
      <dgm:prSet presAssocID="{8B7D283B-83FC-47CB-8907-B58FFB643C62}" presName="hierRoot2" presStyleCnt="0">
        <dgm:presLayoutVars>
          <dgm:hierBranch val="init"/>
        </dgm:presLayoutVars>
      </dgm:prSet>
      <dgm:spPr/>
    </dgm:pt>
    <dgm:pt modelId="{2D49FD02-F47F-4BF7-8935-3D534912D64A}" type="pres">
      <dgm:prSet presAssocID="{8B7D283B-83FC-47CB-8907-B58FFB643C62}" presName="rootComposite" presStyleCnt="0"/>
      <dgm:spPr/>
    </dgm:pt>
    <dgm:pt modelId="{13D3AA42-A3F2-43F1-B939-5C6D3DA42590}" type="pres">
      <dgm:prSet presAssocID="{8B7D283B-83FC-47CB-8907-B58FFB643C62}" presName="rootText" presStyleLbl="node2" presStyleIdx="2" presStyleCnt="3">
        <dgm:presLayoutVars>
          <dgm:chPref val="3"/>
        </dgm:presLayoutVars>
      </dgm:prSet>
      <dgm:spPr/>
      <dgm:t>
        <a:bodyPr/>
        <a:lstStyle/>
        <a:p>
          <a:endParaRPr lang="en-US"/>
        </a:p>
      </dgm:t>
    </dgm:pt>
    <dgm:pt modelId="{63071B8E-24CD-4783-AE68-B3B2342EA421}" type="pres">
      <dgm:prSet presAssocID="{8B7D283B-83FC-47CB-8907-B58FFB643C62}" presName="rootConnector" presStyleLbl="node2" presStyleIdx="2" presStyleCnt="3"/>
      <dgm:spPr/>
      <dgm:t>
        <a:bodyPr/>
        <a:lstStyle/>
        <a:p>
          <a:endParaRPr lang="en-US"/>
        </a:p>
      </dgm:t>
    </dgm:pt>
    <dgm:pt modelId="{7B98371D-643C-4155-93FE-B34A0A2186AE}" type="pres">
      <dgm:prSet presAssocID="{8B7D283B-83FC-47CB-8907-B58FFB643C62}" presName="hierChild4" presStyleCnt="0"/>
      <dgm:spPr/>
    </dgm:pt>
    <dgm:pt modelId="{C8560214-ECA2-486B-AA7F-2321665B800E}" type="pres">
      <dgm:prSet presAssocID="{8B7D283B-83FC-47CB-8907-B58FFB643C62}" presName="hierChild5" presStyleCnt="0"/>
      <dgm:spPr/>
    </dgm:pt>
    <dgm:pt modelId="{2217B0C8-993C-4C35-B4FD-B025C467E015}" type="pres">
      <dgm:prSet presAssocID="{C1AD059C-B2E1-4336-8CC1-10A92B63AA27}" presName="hierChild3" presStyleCnt="0"/>
      <dgm:spPr/>
    </dgm:pt>
  </dgm:ptLst>
  <dgm:cxnLst>
    <dgm:cxn modelId="{EC93F766-00FA-440E-9EAF-AA6C4301EA97}" srcId="{C1AD059C-B2E1-4336-8CC1-10A92B63AA27}" destId="{3A85C34F-0CAB-4630-B94D-0B88B5BFFBD4}" srcOrd="0" destOrd="0" parTransId="{7D90DC04-0BB5-497B-8F09-BA48E01C96F0}" sibTransId="{18D2B0F5-C301-4EC7-9CC3-7CB6C9BEE7A9}"/>
    <dgm:cxn modelId="{C46FA8C4-986A-4F28-8644-150E33387109}" type="presOf" srcId="{C1AD059C-B2E1-4336-8CC1-10A92B63AA27}" destId="{C1ED9EB9-486A-47FD-8677-A317FAB9FA4D}" srcOrd="1" destOrd="0" presId="urn:microsoft.com/office/officeart/2005/8/layout/orgChart1"/>
    <dgm:cxn modelId="{6EF9E5F4-FBA6-4F41-8A28-18F113BA515A}" type="presOf" srcId="{7D90DC04-0BB5-497B-8F09-BA48E01C96F0}" destId="{B227DB6D-AB55-487B-B5D7-D25D09A9DE0D}" srcOrd="0" destOrd="0" presId="urn:microsoft.com/office/officeart/2005/8/layout/orgChart1"/>
    <dgm:cxn modelId="{1EF6095B-0B7C-4C3B-A328-9E8FB1C6CB63}" srcId="{C1AD059C-B2E1-4336-8CC1-10A92B63AA27}" destId="{AE941807-D157-4D7F-9001-EA203F88135C}" srcOrd="1" destOrd="0" parTransId="{D5D10AC4-AD23-41AB-B7EA-4732C46992A9}" sibTransId="{58AC552F-E767-45B7-96FB-41239DF2D3AC}"/>
    <dgm:cxn modelId="{C9C200DB-7D3F-422C-8F07-A6729C374D52}" srcId="{BC8AB89B-B6A3-4F5E-9E7E-15C1A8B782E5}" destId="{C1AD059C-B2E1-4336-8CC1-10A92B63AA27}" srcOrd="0" destOrd="0" parTransId="{29971C63-0132-4AF6-AAD6-1B0491E5FDC0}" sibTransId="{7F2CF8BC-1812-4BED-A4BE-F5EA53D1D1AC}"/>
    <dgm:cxn modelId="{ED8EE7D7-AF03-4503-9F78-1CA03BDF2543}" type="presOf" srcId="{AE941807-D157-4D7F-9001-EA203F88135C}" destId="{5E2C0A03-CE7E-43F4-AA3C-4D364DAA72EB}" srcOrd="0" destOrd="0" presId="urn:microsoft.com/office/officeart/2005/8/layout/orgChart1"/>
    <dgm:cxn modelId="{A6FAA4FD-C31E-4A57-BCE2-5934D1F93037}" type="presOf" srcId="{3A85C34F-0CAB-4630-B94D-0B88B5BFFBD4}" destId="{12BB86F9-6F60-45E1-AC01-5CADD9DA3873}" srcOrd="1" destOrd="0" presId="urn:microsoft.com/office/officeart/2005/8/layout/orgChart1"/>
    <dgm:cxn modelId="{9B846334-9115-4DDF-AB22-F03A93B267D3}" type="presOf" srcId="{8B7D283B-83FC-47CB-8907-B58FFB643C62}" destId="{13D3AA42-A3F2-43F1-B939-5C6D3DA42590}" srcOrd="0" destOrd="0" presId="urn:microsoft.com/office/officeart/2005/8/layout/orgChart1"/>
    <dgm:cxn modelId="{01855DD1-19E7-425F-B140-0858DD36D9D6}" type="presOf" srcId="{E7CE20D0-5A18-4D44-8E81-40C0ADC47AD6}" destId="{F0BD583C-D3CC-4DFF-8353-477B6593FDFC}" srcOrd="0" destOrd="0" presId="urn:microsoft.com/office/officeart/2005/8/layout/orgChart1"/>
    <dgm:cxn modelId="{3448C986-56E8-40D3-9D71-FE3C3BE71C52}" type="presOf" srcId="{BC8AB89B-B6A3-4F5E-9E7E-15C1A8B782E5}" destId="{BD8C47F8-01A2-4282-A737-C45D2842AAE1}" srcOrd="0" destOrd="0" presId="urn:microsoft.com/office/officeart/2005/8/layout/orgChart1"/>
    <dgm:cxn modelId="{A785787B-0FA3-4122-B0A6-7A6DD160CC4E}" type="presOf" srcId="{C1AD059C-B2E1-4336-8CC1-10A92B63AA27}" destId="{61D47C5F-8227-4123-AF46-FC3331F7D4E2}" srcOrd="0" destOrd="0" presId="urn:microsoft.com/office/officeart/2005/8/layout/orgChart1"/>
    <dgm:cxn modelId="{70F757B4-A453-427D-93B3-03F84797BB3E}" srcId="{C1AD059C-B2E1-4336-8CC1-10A92B63AA27}" destId="{8B7D283B-83FC-47CB-8907-B58FFB643C62}" srcOrd="2" destOrd="0" parTransId="{E7CE20D0-5A18-4D44-8E81-40C0ADC47AD6}" sibTransId="{07B307EE-A0E5-4586-893B-8BCC38C63693}"/>
    <dgm:cxn modelId="{A5E79D53-FF42-4875-9811-794B3CA838CA}" type="presOf" srcId="{3A85C34F-0CAB-4630-B94D-0B88B5BFFBD4}" destId="{74FA4206-AB35-4E7F-83CC-8E1B5D26B123}" srcOrd="0" destOrd="0" presId="urn:microsoft.com/office/officeart/2005/8/layout/orgChart1"/>
    <dgm:cxn modelId="{44E3EA41-5C76-41F0-B5FE-C68750635146}" type="presOf" srcId="{D5D10AC4-AD23-41AB-B7EA-4732C46992A9}" destId="{9569A7E0-2458-4BA3-AD71-18AD3645BF5A}" srcOrd="0" destOrd="0" presId="urn:microsoft.com/office/officeart/2005/8/layout/orgChart1"/>
    <dgm:cxn modelId="{C92CCBCF-F1C0-4714-994A-BBF4F4A20837}" type="presOf" srcId="{8B7D283B-83FC-47CB-8907-B58FFB643C62}" destId="{63071B8E-24CD-4783-AE68-B3B2342EA421}" srcOrd="1" destOrd="0" presId="urn:microsoft.com/office/officeart/2005/8/layout/orgChart1"/>
    <dgm:cxn modelId="{8F841C9D-187D-473A-9B3B-CB807CC7369C}" type="presOf" srcId="{AE941807-D157-4D7F-9001-EA203F88135C}" destId="{2D968D7D-AB46-43D1-B762-E9ED486E2148}" srcOrd="1" destOrd="0" presId="urn:microsoft.com/office/officeart/2005/8/layout/orgChart1"/>
    <dgm:cxn modelId="{4C06B9EB-1A70-4D35-9772-5DEF20CCC4B7}" type="presParOf" srcId="{BD8C47F8-01A2-4282-A737-C45D2842AAE1}" destId="{069B50EE-55AB-4FB9-B027-06B468B182D5}" srcOrd="0" destOrd="0" presId="urn:microsoft.com/office/officeart/2005/8/layout/orgChart1"/>
    <dgm:cxn modelId="{C153AD0A-1EA9-4203-9960-EB345E867072}" type="presParOf" srcId="{069B50EE-55AB-4FB9-B027-06B468B182D5}" destId="{83AD1E73-F81A-437E-8C52-6F65D93E2D35}" srcOrd="0" destOrd="0" presId="urn:microsoft.com/office/officeart/2005/8/layout/orgChart1"/>
    <dgm:cxn modelId="{FD6F41C1-7879-4ED0-B427-24F11BD3BE02}" type="presParOf" srcId="{83AD1E73-F81A-437E-8C52-6F65D93E2D35}" destId="{61D47C5F-8227-4123-AF46-FC3331F7D4E2}" srcOrd="0" destOrd="0" presId="urn:microsoft.com/office/officeart/2005/8/layout/orgChart1"/>
    <dgm:cxn modelId="{DDE22304-90A2-4CD4-89FE-57F2E0C97B36}" type="presParOf" srcId="{83AD1E73-F81A-437E-8C52-6F65D93E2D35}" destId="{C1ED9EB9-486A-47FD-8677-A317FAB9FA4D}" srcOrd="1" destOrd="0" presId="urn:microsoft.com/office/officeart/2005/8/layout/orgChart1"/>
    <dgm:cxn modelId="{B1E67C29-4A80-4ADA-88E9-942E6478590F}" type="presParOf" srcId="{069B50EE-55AB-4FB9-B027-06B468B182D5}" destId="{F3AEADA1-4DFF-415E-8E55-ADAF5E3BDA78}" srcOrd="1" destOrd="0" presId="urn:microsoft.com/office/officeart/2005/8/layout/orgChart1"/>
    <dgm:cxn modelId="{8A972BC4-04FA-4062-9E28-748D1259FFB4}" type="presParOf" srcId="{F3AEADA1-4DFF-415E-8E55-ADAF5E3BDA78}" destId="{B227DB6D-AB55-487B-B5D7-D25D09A9DE0D}" srcOrd="0" destOrd="0" presId="urn:microsoft.com/office/officeart/2005/8/layout/orgChart1"/>
    <dgm:cxn modelId="{D0B50568-1505-4AF3-92E9-0A09D5D7AD89}" type="presParOf" srcId="{F3AEADA1-4DFF-415E-8E55-ADAF5E3BDA78}" destId="{4F07F171-6C59-4AD9-B05A-9C8B7EC520A2}" srcOrd="1" destOrd="0" presId="urn:microsoft.com/office/officeart/2005/8/layout/orgChart1"/>
    <dgm:cxn modelId="{078C0D87-C758-4849-8BFB-1D5BEAF9AEF9}" type="presParOf" srcId="{4F07F171-6C59-4AD9-B05A-9C8B7EC520A2}" destId="{242EDB1D-2656-4F85-BD83-55C2E9E77EF8}" srcOrd="0" destOrd="0" presId="urn:microsoft.com/office/officeart/2005/8/layout/orgChart1"/>
    <dgm:cxn modelId="{18102711-4916-4B7E-B660-69E4C777962E}" type="presParOf" srcId="{242EDB1D-2656-4F85-BD83-55C2E9E77EF8}" destId="{74FA4206-AB35-4E7F-83CC-8E1B5D26B123}" srcOrd="0" destOrd="0" presId="urn:microsoft.com/office/officeart/2005/8/layout/orgChart1"/>
    <dgm:cxn modelId="{10A7E171-BAF4-4171-AD11-2F32C4654042}" type="presParOf" srcId="{242EDB1D-2656-4F85-BD83-55C2E9E77EF8}" destId="{12BB86F9-6F60-45E1-AC01-5CADD9DA3873}" srcOrd="1" destOrd="0" presId="urn:microsoft.com/office/officeart/2005/8/layout/orgChart1"/>
    <dgm:cxn modelId="{3551D31C-038F-405B-9609-42CE9A4A82F3}" type="presParOf" srcId="{4F07F171-6C59-4AD9-B05A-9C8B7EC520A2}" destId="{8FF022BA-64EC-4DB4-98BD-CC5D729AB976}" srcOrd="1" destOrd="0" presId="urn:microsoft.com/office/officeart/2005/8/layout/orgChart1"/>
    <dgm:cxn modelId="{D5719D4D-19D8-4035-ADD1-9A45372674A4}" type="presParOf" srcId="{4F07F171-6C59-4AD9-B05A-9C8B7EC520A2}" destId="{C06DA05B-7B7C-413B-B11E-20F1FA93E5BB}" srcOrd="2" destOrd="0" presId="urn:microsoft.com/office/officeart/2005/8/layout/orgChart1"/>
    <dgm:cxn modelId="{3C01E253-13B4-46E6-89E1-E1397F73B20D}" type="presParOf" srcId="{F3AEADA1-4DFF-415E-8E55-ADAF5E3BDA78}" destId="{9569A7E0-2458-4BA3-AD71-18AD3645BF5A}" srcOrd="2" destOrd="0" presId="urn:microsoft.com/office/officeart/2005/8/layout/orgChart1"/>
    <dgm:cxn modelId="{ECA80A27-E6F3-4186-910C-873F064DC356}" type="presParOf" srcId="{F3AEADA1-4DFF-415E-8E55-ADAF5E3BDA78}" destId="{831579F8-FDAE-429E-A242-1FFBA19574F7}" srcOrd="3" destOrd="0" presId="urn:microsoft.com/office/officeart/2005/8/layout/orgChart1"/>
    <dgm:cxn modelId="{E5A3E766-B23F-4BB5-A81F-F3B368464490}" type="presParOf" srcId="{831579F8-FDAE-429E-A242-1FFBA19574F7}" destId="{5054787A-3488-4140-BA6C-9DF630823E5D}" srcOrd="0" destOrd="0" presId="urn:microsoft.com/office/officeart/2005/8/layout/orgChart1"/>
    <dgm:cxn modelId="{46C695EE-743C-4282-A084-37707C205CC3}" type="presParOf" srcId="{5054787A-3488-4140-BA6C-9DF630823E5D}" destId="{5E2C0A03-CE7E-43F4-AA3C-4D364DAA72EB}" srcOrd="0" destOrd="0" presId="urn:microsoft.com/office/officeart/2005/8/layout/orgChart1"/>
    <dgm:cxn modelId="{74C1830D-6D8D-4754-8576-4E0F65FB44EE}" type="presParOf" srcId="{5054787A-3488-4140-BA6C-9DF630823E5D}" destId="{2D968D7D-AB46-43D1-B762-E9ED486E2148}" srcOrd="1" destOrd="0" presId="urn:microsoft.com/office/officeart/2005/8/layout/orgChart1"/>
    <dgm:cxn modelId="{5C4E07AB-0C41-4526-A6A1-4A5DCB64BEFA}" type="presParOf" srcId="{831579F8-FDAE-429E-A242-1FFBA19574F7}" destId="{33732A0E-EA5D-4945-A712-7665866B0A99}" srcOrd="1" destOrd="0" presId="urn:microsoft.com/office/officeart/2005/8/layout/orgChart1"/>
    <dgm:cxn modelId="{354FAB2A-1D23-42C0-8E24-87BA809B069A}" type="presParOf" srcId="{831579F8-FDAE-429E-A242-1FFBA19574F7}" destId="{AB874372-4C3F-427E-86DF-7C5FB6D194B1}" srcOrd="2" destOrd="0" presId="urn:microsoft.com/office/officeart/2005/8/layout/orgChart1"/>
    <dgm:cxn modelId="{A38C953D-0931-40B7-858E-8AD61DFA63FE}" type="presParOf" srcId="{F3AEADA1-4DFF-415E-8E55-ADAF5E3BDA78}" destId="{F0BD583C-D3CC-4DFF-8353-477B6593FDFC}" srcOrd="4" destOrd="0" presId="urn:microsoft.com/office/officeart/2005/8/layout/orgChart1"/>
    <dgm:cxn modelId="{6C2FDAA6-9023-47DB-ABBC-2A45EAF91446}" type="presParOf" srcId="{F3AEADA1-4DFF-415E-8E55-ADAF5E3BDA78}" destId="{8F82ACEF-40C1-44C9-B705-650C071B4254}" srcOrd="5" destOrd="0" presId="urn:microsoft.com/office/officeart/2005/8/layout/orgChart1"/>
    <dgm:cxn modelId="{57072D1F-EAA1-47BD-8AA1-F92D345093F2}" type="presParOf" srcId="{8F82ACEF-40C1-44C9-B705-650C071B4254}" destId="{2D49FD02-F47F-4BF7-8935-3D534912D64A}" srcOrd="0" destOrd="0" presId="urn:microsoft.com/office/officeart/2005/8/layout/orgChart1"/>
    <dgm:cxn modelId="{E4C5D5B6-CD20-4EDE-B46E-61480A0A9034}" type="presParOf" srcId="{2D49FD02-F47F-4BF7-8935-3D534912D64A}" destId="{13D3AA42-A3F2-43F1-B939-5C6D3DA42590}" srcOrd="0" destOrd="0" presId="urn:microsoft.com/office/officeart/2005/8/layout/orgChart1"/>
    <dgm:cxn modelId="{509E3C18-CECE-4D13-A847-6A3B3C080FF9}" type="presParOf" srcId="{2D49FD02-F47F-4BF7-8935-3D534912D64A}" destId="{63071B8E-24CD-4783-AE68-B3B2342EA421}" srcOrd="1" destOrd="0" presId="urn:microsoft.com/office/officeart/2005/8/layout/orgChart1"/>
    <dgm:cxn modelId="{C1392518-C020-4AB9-A306-E85831B26CB9}" type="presParOf" srcId="{8F82ACEF-40C1-44C9-B705-650C071B4254}" destId="{7B98371D-643C-4155-93FE-B34A0A2186AE}" srcOrd="1" destOrd="0" presId="urn:microsoft.com/office/officeart/2005/8/layout/orgChart1"/>
    <dgm:cxn modelId="{461E31A4-244F-4BF1-A7A3-A444AC7C12A2}" type="presParOf" srcId="{8F82ACEF-40C1-44C9-B705-650C071B4254}" destId="{C8560214-ECA2-486B-AA7F-2321665B800E}" srcOrd="2" destOrd="0" presId="urn:microsoft.com/office/officeart/2005/8/layout/orgChart1"/>
    <dgm:cxn modelId="{CF10CC37-3603-4EA5-9673-DDDD606F1BCC}" type="presParOf" srcId="{069B50EE-55AB-4FB9-B027-06B468B182D5}" destId="{2217B0C8-993C-4C35-B4FD-B025C467E015}"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0BD583C-D3CC-4DFF-8353-477B6593FDFC}">
      <dsp:nvSpPr>
        <dsp:cNvPr id="0" name=""/>
        <dsp:cNvSpPr/>
      </dsp:nvSpPr>
      <dsp:spPr>
        <a:xfrm>
          <a:off x="5257800" y="1852864"/>
          <a:ext cx="3719932" cy="645608"/>
        </a:xfrm>
        <a:custGeom>
          <a:avLst/>
          <a:gdLst/>
          <a:ahLst/>
          <a:cxnLst/>
          <a:rect l="0" t="0" r="0" b="0"/>
          <a:pathLst>
            <a:path>
              <a:moveTo>
                <a:pt x="0" y="0"/>
              </a:moveTo>
              <a:lnTo>
                <a:pt x="0" y="322804"/>
              </a:lnTo>
              <a:lnTo>
                <a:pt x="3719932" y="322804"/>
              </a:lnTo>
              <a:lnTo>
                <a:pt x="3719932" y="645608"/>
              </a:lnTo>
            </a:path>
          </a:pathLst>
        </a:custGeom>
        <a:noFill/>
        <a:ln w="22225"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569A7E0-2458-4BA3-AD71-18AD3645BF5A}">
      <dsp:nvSpPr>
        <dsp:cNvPr id="0" name=""/>
        <dsp:cNvSpPr/>
      </dsp:nvSpPr>
      <dsp:spPr>
        <a:xfrm>
          <a:off x="5212080" y="1852864"/>
          <a:ext cx="91440" cy="645608"/>
        </a:xfrm>
        <a:custGeom>
          <a:avLst/>
          <a:gdLst/>
          <a:ahLst/>
          <a:cxnLst/>
          <a:rect l="0" t="0" r="0" b="0"/>
          <a:pathLst>
            <a:path>
              <a:moveTo>
                <a:pt x="45720" y="0"/>
              </a:moveTo>
              <a:lnTo>
                <a:pt x="45720" y="645608"/>
              </a:lnTo>
            </a:path>
          </a:pathLst>
        </a:custGeom>
        <a:noFill/>
        <a:ln w="22225"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227DB6D-AB55-487B-B5D7-D25D09A9DE0D}">
      <dsp:nvSpPr>
        <dsp:cNvPr id="0" name=""/>
        <dsp:cNvSpPr/>
      </dsp:nvSpPr>
      <dsp:spPr>
        <a:xfrm>
          <a:off x="1537867" y="1852864"/>
          <a:ext cx="3719932" cy="645608"/>
        </a:xfrm>
        <a:custGeom>
          <a:avLst/>
          <a:gdLst/>
          <a:ahLst/>
          <a:cxnLst/>
          <a:rect l="0" t="0" r="0" b="0"/>
          <a:pathLst>
            <a:path>
              <a:moveTo>
                <a:pt x="3719932" y="0"/>
              </a:moveTo>
              <a:lnTo>
                <a:pt x="3719932" y="322804"/>
              </a:lnTo>
              <a:lnTo>
                <a:pt x="0" y="322804"/>
              </a:lnTo>
              <a:lnTo>
                <a:pt x="0" y="645608"/>
              </a:lnTo>
            </a:path>
          </a:pathLst>
        </a:custGeom>
        <a:noFill/>
        <a:ln w="22225"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1D47C5F-8227-4123-AF46-FC3331F7D4E2}">
      <dsp:nvSpPr>
        <dsp:cNvPr id="0" name=""/>
        <dsp:cNvSpPr/>
      </dsp:nvSpPr>
      <dsp:spPr>
        <a:xfrm>
          <a:off x="3720638" y="315702"/>
          <a:ext cx="3074323" cy="1537161"/>
        </a:xfrm>
        <a:prstGeom prst="rect">
          <a:avLst/>
        </a:prstGeom>
        <a:solidFill>
          <a:schemeClr val="accent1">
            <a:hueOff val="0"/>
            <a:satOff val="0"/>
            <a:lumOff val="0"/>
            <a:alphaOff val="0"/>
          </a:schemeClr>
        </a:solidFill>
        <a:ln>
          <a:noFill/>
        </a:ln>
        <a:effectLst>
          <a:outerShdw blurRad="50800" dist="12700" dir="528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lvl="0" algn="ctr" defTabSz="2400300" rtl="1">
            <a:lnSpc>
              <a:spcPct val="90000"/>
            </a:lnSpc>
            <a:spcBef>
              <a:spcPct val="0"/>
            </a:spcBef>
            <a:spcAft>
              <a:spcPct val="35000"/>
            </a:spcAft>
          </a:pPr>
          <a:r>
            <a:rPr lang="ar-SA" sz="5400" kern="1200" dirty="0"/>
            <a:t>أسباب الأزمة الفنزويلية</a:t>
          </a:r>
        </a:p>
      </dsp:txBody>
      <dsp:txXfrm>
        <a:off x="3720638" y="315702"/>
        <a:ext cx="3074323" cy="1537161"/>
      </dsp:txXfrm>
    </dsp:sp>
    <dsp:sp modelId="{74FA4206-AB35-4E7F-83CC-8E1B5D26B123}">
      <dsp:nvSpPr>
        <dsp:cNvPr id="0" name=""/>
        <dsp:cNvSpPr/>
      </dsp:nvSpPr>
      <dsp:spPr>
        <a:xfrm>
          <a:off x="706" y="2498473"/>
          <a:ext cx="3074323" cy="1537161"/>
        </a:xfrm>
        <a:prstGeom prst="rect">
          <a:avLst/>
        </a:prstGeom>
        <a:solidFill>
          <a:schemeClr val="accent1">
            <a:hueOff val="0"/>
            <a:satOff val="0"/>
            <a:lumOff val="0"/>
            <a:alphaOff val="0"/>
          </a:schemeClr>
        </a:solidFill>
        <a:ln>
          <a:noFill/>
        </a:ln>
        <a:effectLst>
          <a:outerShdw blurRad="50800" dist="12700" dir="528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rtl="1">
            <a:lnSpc>
              <a:spcPct val="90000"/>
            </a:lnSpc>
            <a:spcBef>
              <a:spcPct val="0"/>
            </a:spcBef>
            <a:spcAft>
              <a:spcPct val="35000"/>
            </a:spcAft>
          </a:pPr>
          <a:r>
            <a:rPr lang="ar-SA" sz="6500" kern="1200" dirty="0"/>
            <a:t>اجتمــاعية</a:t>
          </a:r>
        </a:p>
      </dsp:txBody>
      <dsp:txXfrm>
        <a:off x="706" y="2498473"/>
        <a:ext cx="3074323" cy="1537161"/>
      </dsp:txXfrm>
    </dsp:sp>
    <dsp:sp modelId="{5E2C0A03-CE7E-43F4-AA3C-4D364DAA72EB}">
      <dsp:nvSpPr>
        <dsp:cNvPr id="0" name=""/>
        <dsp:cNvSpPr/>
      </dsp:nvSpPr>
      <dsp:spPr>
        <a:xfrm>
          <a:off x="3720638" y="2498473"/>
          <a:ext cx="3074323" cy="1537161"/>
        </a:xfrm>
        <a:prstGeom prst="rect">
          <a:avLst/>
        </a:prstGeom>
        <a:solidFill>
          <a:schemeClr val="accent1">
            <a:hueOff val="0"/>
            <a:satOff val="0"/>
            <a:lumOff val="0"/>
            <a:alphaOff val="0"/>
          </a:schemeClr>
        </a:solidFill>
        <a:ln>
          <a:noFill/>
        </a:ln>
        <a:effectLst>
          <a:outerShdw blurRad="50800" dist="12700" dir="528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rtl="1">
            <a:lnSpc>
              <a:spcPct val="90000"/>
            </a:lnSpc>
            <a:spcBef>
              <a:spcPct val="0"/>
            </a:spcBef>
            <a:spcAft>
              <a:spcPct val="35000"/>
            </a:spcAft>
          </a:pPr>
          <a:r>
            <a:rPr lang="ar-SA" sz="6500" kern="1200" dirty="0"/>
            <a:t>سيــاسيــة</a:t>
          </a:r>
        </a:p>
      </dsp:txBody>
      <dsp:txXfrm>
        <a:off x="3720638" y="2498473"/>
        <a:ext cx="3074323" cy="1537161"/>
      </dsp:txXfrm>
    </dsp:sp>
    <dsp:sp modelId="{13D3AA42-A3F2-43F1-B939-5C6D3DA42590}">
      <dsp:nvSpPr>
        <dsp:cNvPr id="0" name=""/>
        <dsp:cNvSpPr/>
      </dsp:nvSpPr>
      <dsp:spPr>
        <a:xfrm>
          <a:off x="7440570" y="2498473"/>
          <a:ext cx="3074323" cy="1537161"/>
        </a:xfrm>
        <a:prstGeom prst="rect">
          <a:avLst/>
        </a:prstGeom>
        <a:solidFill>
          <a:schemeClr val="accent1">
            <a:hueOff val="0"/>
            <a:satOff val="0"/>
            <a:lumOff val="0"/>
            <a:alphaOff val="0"/>
          </a:schemeClr>
        </a:solidFill>
        <a:ln>
          <a:noFill/>
        </a:ln>
        <a:effectLst>
          <a:outerShdw blurRad="50800" dist="12700" dir="528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rtl="1">
            <a:lnSpc>
              <a:spcPct val="90000"/>
            </a:lnSpc>
            <a:spcBef>
              <a:spcPct val="0"/>
            </a:spcBef>
            <a:spcAft>
              <a:spcPct val="35000"/>
            </a:spcAft>
          </a:pPr>
          <a:r>
            <a:rPr lang="ar-SA" sz="6500" kern="1200" dirty="0"/>
            <a:t>اقتصــادية</a:t>
          </a:r>
        </a:p>
      </dsp:txBody>
      <dsp:txXfrm>
        <a:off x="7440570" y="2498473"/>
        <a:ext cx="3074323" cy="153716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8" name="Rectangle 7"/>
          <p:cNvSpPr/>
          <p:nvPr/>
        </p:nvSpPr>
        <p:spPr>
          <a:xfrm>
            <a:off x="1036320"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16000" y="3200400"/>
            <a:ext cx="10058400" cy="1524000"/>
          </a:xfrm>
        </p:spPr>
        <p:txBody>
          <a:bodyPr>
            <a:noAutofit/>
          </a:bodyPr>
          <a:lstStyle>
            <a:lvl1pPr>
              <a:defRPr sz="8000"/>
            </a:lvl1pPr>
          </a:lstStyle>
          <a:p>
            <a:r>
              <a:rPr lang="ar-SA"/>
              <a:t>انقر لتحرير نمط العنوان الرئيسي</a:t>
            </a:r>
            <a:endParaRPr lang="en-US" dirty="0"/>
          </a:p>
        </p:txBody>
      </p:sp>
      <p:sp>
        <p:nvSpPr>
          <p:cNvPr id="3" name="Subtitle 2"/>
          <p:cNvSpPr>
            <a:spLocks noGrp="1"/>
          </p:cNvSpPr>
          <p:nvPr>
            <p:ph type="subTitle" idx="1"/>
          </p:nvPr>
        </p:nvSpPr>
        <p:spPr>
          <a:xfrm>
            <a:off x="1016000" y="4724400"/>
            <a:ext cx="9144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1C6163BA-322D-4967-BD69-EF606FB15863}" type="datetimeFigureOut">
              <a:rPr lang="ar-SA" smtClean="0"/>
              <a:pPr/>
              <a:t>09/05/1438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85A909DD-6D17-4C61-B8A7-BD9F6E9B454D}" type="slidenum">
              <a:rPr lang="ar-SA" smtClean="0"/>
              <a:pPr/>
              <a:t>‹#›</a:t>
            </a:fld>
            <a:endParaRPr lang="ar-SA"/>
          </a:p>
        </p:txBody>
      </p:sp>
      <p:sp>
        <p:nvSpPr>
          <p:cNvPr id="7" name="Rectangle 6"/>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a:xfrm>
            <a:off x="1219200" y="685800"/>
            <a:ext cx="9652000" cy="3886200"/>
          </a:xfrm>
        </p:spPr>
        <p:txBody>
          <a:bodyPr vert="eaVert" anchor="t" anchorCtr="0"/>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fld id="{1C6163BA-322D-4967-BD69-EF606FB15863}" type="datetimeFigureOut">
              <a:rPr lang="ar-SA" smtClean="0"/>
              <a:pPr/>
              <a:t>09/05/1438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85A909DD-6D17-4C61-B8A7-BD9F6E9B454D}"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6000" y="685802"/>
            <a:ext cx="2438400" cy="5410199"/>
          </a:xfrm>
        </p:spPr>
        <p:txBody>
          <a:bodyPr vert="eaVert"/>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a:xfrm>
            <a:off x="3454400" y="685801"/>
            <a:ext cx="7620000" cy="4876800"/>
          </a:xfrm>
        </p:spPr>
        <p:txBody>
          <a:bodyPr vert="eaVert" anchor="t" anchorCtr="0"/>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fld id="{1C6163BA-322D-4967-BD69-EF606FB15863}" type="datetimeFigureOut">
              <a:rPr lang="ar-SA" smtClean="0"/>
              <a:pPr/>
              <a:t>09/05/1438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85A909DD-6D17-4C61-B8A7-BD9F6E9B454D}"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Content Placeholder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fld id="{1C6163BA-322D-4967-BD69-EF606FB15863}" type="datetimeFigureOut">
              <a:rPr lang="ar-SA" smtClean="0"/>
              <a:pPr/>
              <a:t>09/05/1438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85A909DD-6D17-4C61-B8A7-BD9F6E9B454D}"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Rectangle 6"/>
          <p:cNvSpPr/>
          <p:nvPr/>
        </p:nvSpPr>
        <p:spPr>
          <a:xfrm>
            <a:off x="1036320"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16000" y="3276600"/>
            <a:ext cx="10058400" cy="1676400"/>
          </a:xfrm>
        </p:spPr>
        <p:txBody>
          <a:bodyPr anchor="b" anchorCtr="0"/>
          <a:lstStyle>
            <a:lvl1pPr algn="l">
              <a:defRPr sz="5400" b="0" cap="all"/>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1016000" y="4953000"/>
            <a:ext cx="9144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Date Placeholder 3"/>
          <p:cNvSpPr>
            <a:spLocks noGrp="1"/>
          </p:cNvSpPr>
          <p:nvPr>
            <p:ph type="dt" sz="half" idx="10"/>
          </p:nvPr>
        </p:nvSpPr>
        <p:spPr/>
        <p:txBody>
          <a:bodyPr/>
          <a:lstStyle/>
          <a:p>
            <a:fld id="{1C6163BA-322D-4967-BD69-EF606FB15863}" type="datetimeFigureOut">
              <a:rPr lang="ar-SA" smtClean="0"/>
              <a:pPr/>
              <a:t>09/05/1438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85A909DD-6D17-4C61-B8A7-BD9F6E9B454D}" type="slidenum">
              <a:rPr lang="ar-SA" smtClean="0"/>
              <a:pPr/>
              <a:t>‹#›</a:t>
            </a:fld>
            <a:endParaRPr lang="ar-SA"/>
          </a:p>
        </p:txBody>
      </p:sp>
      <p:sp>
        <p:nvSpPr>
          <p:cNvPr id="8" name="Rectangle 7"/>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Content Placeholder 2"/>
          <p:cNvSpPr>
            <a:spLocks noGrp="1"/>
          </p:cNvSpPr>
          <p:nvPr>
            <p:ph sz="half" idx="1"/>
          </p:nvPr>
        </p:nvSpPr>
        <p:spPr>
          <a:xfrm>
            <a:off x="10160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1976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Date Placeholder 4"/>
          <p:cNvSpPr>
            <a:spLocks noGrp="1"/>
          </p:cNvSpPr>
          <p:nvPr>
            <p:ph type="dt" sz="half" idx="10"/>
          </p:nvPr>
        </p:nvSpPr>
        <p:spPr/>
        <p:txBody>
          <a:bodyPr/>
          <a:lstStyle/>
          <a:p>
            <a:fld id="{1C6163BA-322D-4967-BD69-EF606FB15863}" type="datetimeFigureOut">
              <a:rPr lang="ar-SA" smtClean="0"/>
              <a:pPr/>
              <a:t>09/05/1438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85A909DD-6D17-4C61-B8A7-BD9F6E9B454D}"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1011936" y="609600"/>
            <a:ext cx="48768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Content Placeholder 3"/>
          <p:cNvSpPr>
            <a:spLocks noGrp="1"/>
          </p:cNvSpPr>
          <p:nvPr>
            <p:ph sz="half" idx="2"/>
          </p:nvPr>
        </p:nvSpPr>
        <p:spPr>
          <a:xfrm>
            <a:off x="1011936" y="1329264"/>
            <a:ext cx="48768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193536" y="609600"/>
            <a:ext cx="48768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Content Placeholder 5"/>
          <p:cNvSpPr>
            <a:spLocks noGrp="1"/>
          </p:cNvSpPr>
          <p:nvPr>
            <p:ph sz="quarter" idx="4"/>
          </p:nvPr>
        </p:nvSpPr>
        <p:spPr>
          <a:xfrm>
            <a:off x="6193536" y="1329264"/>
            <a:ext cx="48768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Date Placeholder 6"/>
          <p:cNvSpPr>
            <a:spLocks noGrp="1"/>
          </p:cNvSpPr>
          <p:nvPr>
            <p:ph type="dt" sz="half" idx="10"/>
          </p:nvPr>
        </p:nvSpPr>
        <p:spPr/>
        <p:txBody>
          <a:bodyPr/>
          <a:lstStyle/>
          <a:p>
            <a:fld id="{1C6163BA-322D-4967-BD69-EF606FB15863}" type="datetimeFigureOut">
              <a:rPr lang="ar-SA" smtClean="0"/>
              <a:pPr/>
              <a:t>09/05/1438</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85A909DD-6D17-4C61-B8A7-BD9F6E9B454D}" type="slidenum">
              <a:rPr lang="ar-SA" smtClean="0"/>
              <a:pPr/>
              <a:t>‹#›</a:t>
            </a:fld>
            <a:endParaRPr lang="ar-SA"/>
          </a:p>
        </p:txBody>
      </p:sp>
      <p:cxnSp>
        <p:nvCxnSpPr>
          <p:cNvPr id="11" name="Straight Connector 10"/>
          <p:cNvCxnSpPr/>
          <p:nvPr/>
        </p:nvCxnSpPr>
        <p:spPr>
          <a:xfrm>
            <a:off x="1011936" y="1249362"/>
            <a:ext cx="487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193536" y="1249362"/>
            <a:ext cx="48768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Date Placeholder 2"/>
          <p:cNvSpPr>
            <a:spLocks noGrp="1"/>
          </p:cNvSpPr>
          <p:nvPr>
            <p:ph type="dt" sz="half" idx="10"/>
          </p:nvPr>
        </p:nvSpPr>
        <p:spPr/>
        <p:txBody>
          <a:bodyPr/>
          <a:lstStyle/>
          <a:p>
            <a:fld id="{1C6163BA-322D-4967-BD69-EF606FB15863}" type="datetimeFigureOut">
              <a:rPr lang="ar-SA" smtClean="0"/>
              <a:pPr/>
              <a:t>09/05/1438</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85A909DD-6D17-4C61-B8A7-BD9F6E9B454D}"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6163BA-322D-4967-BD69-EF606FB15863}" type="datetimeFigureOut">
              <a:rPr lang="ar-SA" smtClean="0"/>
              <a:pPr/>
              <a:t>09/05/1438</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85A909DD-6D17-4C61-B8A7-BD9F6E9B454D}"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016000" y="4572000"/>
            <a:ext cx="9046464" cy="1600200"/>
          </a:xfrm>
        </p:spPr>
        <p:txBody>
          <a:bodyPr anchor="b">
            <a:normAutofit/>
          </a:bodyPr>
          <a:lstStyle>
            <a:lvl1pPr algn="l">
              <a:defRPr sz="5400" b="0"/>
            </a:lvl1pPr>
          </a:lstStyle>
          <a:p>
            <a:r>
              <a:rPr lang="ar-SA"/>
              <a:t>انقر لتحرير نمط العنوان الرئيسي</a:t>
            </a:r>
            <a:endParaRPr lang="en-US"/>
          </a:p>
        </p:txBody>
      </p:sp>
      <p:sp>
        <p:nvSpPr>
          <p:cNvPr id="3" name="Content Placeholder 2"/>
          <p:cNvSpPr>
            <a:spLocks noGrp="1"/>
          </p:cNvSpPr>
          <p:nvPr>
            <p:ph idx="1"/>
          </p:nvPr>
        </p:nvSpPr>
        <p:spPr>
          <a:xfrm>
            <a:off x="4947821" y="457201"/>
            <a:ext cx="6126579"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1016002" y="457200"/>
            <a:ext cx="3564876"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fld id="{1C6163BA-322D-4967-BD69-EF606FB15863}" type="datetimeFigureOut">
              <a:rPr lang="ar-SA" smtClean="0"/>
              <a:pPr/>
              <a:t>09/05/1438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85A909DD-6D17-4C61-B8A7-BD9F6E9B454D}" type="slidenum">
              <a:rPr lang="ar-SA" smtClean="0"/>
              <a:pPr/>
              <a:t>‹#›</a:t>
            </a:fld>
            <a:endParaRPr lang="ar-SA"/>
          </a:p>
        </p:txBody>
      </p:sp>
      <p:cxnSp>
        <p:nvCxnSpPr>
          <p:cNvPr id="10" name="Straight Connector 9"/>
          <p:cNvCxnSpPr/>
          <p:nvPr/>
        </p:nvCxnSpPr>
        <p:spPr>
          <a:xfrm rot="5400000">
            <a:off x="2871259" y="2514336"/>
            <a:ext cx="3810000" cy="2117"/>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011936" y="4572000"/>
            <a:ext cx="9046464" cy="1600200"/>
          </a:xfrm>
        </p:spPr>
        <p:txBody>
          <a:bodyPr anchor="b">
            <a:normAutofit/>
          </a:bodyPr>
          <a:lstStyle>
            <a:lvl1pPr algn="l">
              <a:defRPr sz="5400" b="0"/>
            </a:lvl1pPr>
          </a:lstStyle>
          <a:p>
            <a:r>
              <a:rPr lang="ar-SA"/>
              <a:t>انقر لتحرير نمط العنوان الرئيسي</a:t>
            </a:r>
            <a:endParaRPr lang="en-US" dirty="0"/>
          </a:p>
        </p:txBody>
      </p:sp>
      <p:sp>
        <p:nvSpPr>
          <p:cNvPr id="3" name="Picture Placeholder 2"/>
          <p:cNvSpPr>
            <a:spLocks noGrp="1"/>
          </p:cNvSpPr>
          <p:nvPr>
            <p:ph type="pic" idx="1"/>
          </p:nvPr>
        </p:nvSpPr>
        <p:spPr>
          <a:xfrm>
            <a:off x="1036320" y="457200"/>
            <a:ext cx="100584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a:p>
        </p:txBody>
      </p:sp>
      <p:sp>
        <p:nvSpPr>
          <p:cNvPr id="4" name="Text Placeholder 3"/>
          <p:cNvSpPr>
            <a:spLocks noGrp="1"/>
          </p:cNvSpPr>
          <p:nvPr>
            <p:ph type="body" sz="half" idx="2"/>
          </p:nvPr>
        </p:nvSpPr>
        <p:spPr>
          <a:xfrm>
            <a:off x="1133856" y="3505200"/>
            <a:ext cx="98552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fld id="{1C6163BA-322D-4967-BD69-EF606FB15863}" type="datetimeFigureOut">
              <a:rPr lang="ar-SA" smtClean="0"/>
              <a:pPr/>
              <a:t>09/05/1438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85A909DD-6D17-4C61-B8A7-BD9F6E9B454D}"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6000" y="4572000"/>
            <a:ext cx="9042400" cy="1600200"/>
          </a:xfrm>
          <a:prstGeom prst="rect">
            <a:avLst/>
          </a:prstGeom>
        </p:spPr>
        <p:txBody>
          <a:bodyPr vert="horz" lIns="91440" tIns="45720" rIns="91440" bIns="45720" rtlCol="0" anchor="b" anchorCtr="0">
            <a:normAutofit/>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1016000" y="685800"/>
            <a:ext cx="10058400" cy="3886200"/>
          </a:xfrm>
          <a:prstGeom prst="rect">
            <a:avLst/>
          </a:prstGeom>
        </p:spPr>
        <p:txBody>
          <a:bodyPr vert="horz" lIns="91440" tIns="45720" rIns="91440" bIns="45720" rtlCol="0" anchor="ctr" anchorCtr="0">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8331200" y="6208777"/>
            <a:ext cx="28448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1C6163BA-322D-4967-BD69-EF606FB15863}" type="datetimeFigureOut">
              <a:rPr lang="ar-SA" smtClean="0"/>
              <a:pPr/>
              <a:t>09/05/1438</a:t>
            </a:fld>
            <a:endParaRPr lang="ar-SA"/>
          </a:p>
        </p:txBody>
      </p:sp>
      <p:sp>
        <p:nvSpPr>
          <p:cNvPr id="5" name="Footer Placeholder 4"/>
          <p:cNvSpPr>
            <a:spLocks noGrp="1"/>
          </p:cNvSpPr>
          <p:nvPr>
            <p:ph type="ftr" sz="quarter" idx="3"/>
          </p:nvPr>
        </p:nvSpPr>
        <p:spPr>
          <a:xfrm>
            <a:off x="1015999" y="6208777"/>
            <a:ext cx="6498492"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ar-SA"/>
          </a:p>
        </p:txBody>
      </p:sp>
      <p:sp>
        <p:nvSpPr>
          <p:cNvPr id="6" name="Slide Number Placeholder 5"/>
          <p:cNvSpPr>
            <a:spLocks noGrp="1"/>
          </p:cNvSpPr>
          <p:nvPr>
            <p:ph type="sldNum" sz="quarter" idx="4"/>
          </p:nvPr>
        </p:nvSpPr>
        <p:spPr>
          <a:xfrm>
            <a:off x="10160000" y="5687569"/>
            <a:ext cx="1016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85A909DD-6D17-4C61-B8A7-BD9F6E9B454D}" type="slidenum">
              <a:rPr lang="ar-SA" smtClean="0"/>
              <a:pPr/>
              <a:t>‹#›</a:t>
            </a:fld>
            <a:endParaRPr lang="ar-SA"/>
          </a:p>
        </p:txBody>
      </p:sp>
      <p:sp>
        <p:nvSpPr>
          <p:cNvPr id="8" name="Rectangle 7"/>
          <p:cNvSpPr/>
          <p:nvPr/>
        </p:nvSpPr>
        <p:spPr>
          <a:xfrm>
            <a:off x="1036320" y="0"/>
            <a:ext cx="100584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spcBef>
          <a:spcPct val="0"/>
        </a:spcBef>
        <a:buNone/>
        <a:defRPr sz="54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r" defTabSz="914400" rtl="1"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r" defTabSz="914400" rtl="1"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r" defTabSz="914400" rtl="1"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وان 1"/>
          <p:cNvSpPr txBox="1">
            <a:spLocks/>
          </p:cNvSpPr>
          <p:nvPr/>
        </p:nvSpPr>
        <p:spPr>
          <a:xfrm>
            <a:off x="1050234" y="1779761"/>
            <a:ext cx="10515600"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ar-SA" dirty="0"/>
              <a:t>الدول و الازمات الاقتصادية </a:t>
            </a:r>
          </a:p>
        </p:txBody>
      </p:sp>
      <p:pic>
        <p:nvPicPr>
          <p:cNvPr id="9" name="صورة 8"/>
          <p:cNvPicPr>
            <a:picLocks noChangeAspect="1"/>
          </p:cNvPicPr>
          <p:nvPr/>
        </p:nvPicPr>
        <p:blipFill>
          <a:blip r:embed="rId2" cstate="print"/>
          <a:stretch>
            <a:fillRect/>
          </a:stretch>
        </p:blipFill>
        <p:spPr>
          <a:xfrm>
            <a:off x="0" y="-36650"/>
            <a:ext cx="12192000" cy="6897757"/>
          </a:xfrm>
          <a:prstGeom prst="rect">
            <a:avLst/>
          </a:prstGeom>
        </p:spPr>
      </p:pic>
      <p:sp>
        <p:nvSpPr>
          <p:cNvPr id="10" name="مستطيل 9"/>
          <p:cNvSpPr/>
          <p:nvPr/>
        </p:nvSpPr>
        <p:spPr>
          <a:xfrm>
            <a:off x="2642971" y="727718"/>
            <a:ext cx="6906058" cy="1015663"/>
          </a:xfrm>
          <a:prstGeom prst="rect">
            <a:avLst/>
          </a:prstGeom>
          <a:noFill/>
        </p:spPr>
        <p:txBody>
          <a:bodyPr wrap="none" lIns="91440" tIns="45720" rIns="91440" bIns="45720">
            <a:spAutoFit/>
          </a:bodyPr>
          <a:lstStyle/>
          <a:p>
            <a:pPr algn="ctr"/>
            <a:r>
              <a:rPr lang="ar-SA" sz="6000" b="1" cap="none" spc="0" dirty="0">
                <a:ln w="0"/>
                <a:solidFill>
                  <a:schemeClr val="bg1"/>
                </a:solidFill>
                <a:effectLst>
                  <a:outerShdw blurRad="38100" dist="19050" dir="2700000" algn="tl" rotWithShape="0">
                    <a:schemeClr val="dk1">
                      <a:alpha val="40000"/>
                    </a:schemeClr>
                  </a:outerShdw>
                </a:effectLst>
              </a:rPr>
              <a:t>الدول و الازمات الاقتصادية</a:t>
            </a:r>
          </a:p>
        </p:txBody>
      </p:sp>
      <p:sp>
        <p:nvSpPr>
          <p:cNvPr id="11" name="مستطيل 10"/>
          <p:cNvSpPr/>
          <p:nvPr/>
        </p:nvSpPr>
        <p:spPr>
          <a:xfrm>
            <a:off x="634995" y="4921735"/>
            <a:ext cx="2573141" cy="1015663"/>
          </a:xfrm>
          <a:prstGeom prst="rect">
            <a:avLst/>
          </a:prstGeom>
          <a:noFill/>
        </p:spPr>
        <p:txBody>
          <a:bodyPr wrap="none" lIns="91440" tIns="45720" rIns="91440" bIns="45720">
            <a:spAutoFit/>
          </a:bodyPr>
          <a:lstStyle/>
          <a:p>
            <a:pPr algn="ctr"/>
            <a:r>
              <a:rPr lang="ar-SA" sz="6000" b="1" cap="none" spc="0" dirty="0">
                <a:ln w="0"/>
                <a:solidFill>
                  <a:schemeClr val="bg1"/>
                </a:solidFill>
                <a:effectLst>
                  <a:outerShdw blurRad="38100" dist="19050" dir="2700000" algn="tl" rotWithShape="0">
                    <a:schemeClr val="dk1">
                      <a:alpha val="40000"/>
                    </a:schemeClr>
                  </a:outerShdw>
                </a:effectLst>
              </a:rPr>
              <a:t>فنزويلا ..</a:t>
            </a:r>
          </a:p>
        </p:txBody>
      </p:sp>
    </p:spTree>
    <p:extLst>
      <p:ext uri="{BB962C8B-B14F-4D97-AF65-F5344CB8AC3E}">
        <p14:creationId xmlns:p14="http://schemas.microsoft.com/office/powerpoint/2010/main" xmlns="" val="1409042262"/>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z="2800" b="1" u="sng" dirty="0">
                <a:solidFill>
                  <a:srgbClr val="C00000"/>
                </a:solidFill>
                <a:effectLst>
                  <a:outerShdw blurRad="38100" dist="38100" dir="2700000" algn="tl">
                    <a:srgbClr val="000000">
                      <a:alpha val="43137"/>
                    </a:srgbClr>
                  </a:outerShdw>
                </a:effectLst>
                <a:latin typeface="Times New Roman"/>
                <a:cs typeface="Times New Roman"/>
              </a:rPr>
              <a:t>آثارها على الدولة</a:t>
            </a:r>
            <a:endParaRPr lang="ar-SA" dirty="0"/>
          </a:p>
        </p:txBody>
      </p:sp>
      <p:sp>
        <p:nvSpPr>
          <p:cNvPr id="3" name="عنصر نائب للمحتوى 2"/>
          <p:cNvSpPr>
            <a:spLocks noGrp="1"/>
          </p:cNvSpPr>
          <p:nvPr>
            <p:ph idx="1"/>
          </p:nvPr>
        </p:nvSpPr>
        <p:spPr/>
        <p:txBody>
          <a:bodyPr/>
          <a:lstStyle/>
          <a:p>
            <a:r>
              <a:rPr lang="ar-SA" dirty="0"/>
              <a:t>	</a:t>
            </a:r>
            <a:r>
              <a:rPr lang="ar-SA" sz="2800" b="1" dirty="0"/>
              <a:t>وأيضا من تداعيات الأزمة الفنزويلية، أعلنت شركة طيران </a:t>
            </a:r>
            <a:r>
              <a:rPr lang="ar-SA" sz="2800" b="1" dirty="0" err="1"/>
              <a:t>دويتشه</a:t>
            </a:r>
            <a:r>
              <a:rPr lang="ar-SA" sz="2800" b="1" dirty="0"/>
              <a:t> </a:t>
            </a:r>
            <a:r>
              <a:rPr lang="ar-SA" sz="2800" b="1" dirty="0" err="1"/>
              <a:t>لوفتهانزا</a:t>
            </a:r>
            <a:r>
              <a:rPr lang="ar-SA" sz="2800" b="1" dirty="0"/>
              <a:t> الألمانية الأسبوع الفائت أنها ستوقف رحلاتها بشكل مؤقت إلى فنزويلا ابتداء من الشهر المقبل بسبب صعوبات اقتصادية في فنزويلا ومشكلات في تحويل عملتها المحلية إلى الدولار، وصعوبة استعادة عائدات تبلغ قيمتها مليارات الدولارات محتجزة بالعملة لفنزويلية المحلية البوليفار بسبب قيود على الصرف الأجنبي مما دفع شركات كثيرة للحد من خدماتها وإلزام الركاب بدفع قيمة التذاكر بالدولار.</a:t>
            </a:r>
          </a:p>
        </p:txBody>
      </p:sp>
    </p:spTree>
    <p:extLst>
      <p:ext uri="{BB962C8B-B14F-4D97-AF65-F5344CB8AC3E}">
        <p14:creationId xmlns:p14="http://schemas.microsoft.com/office/powerpoint/2010/main" xmlns="" val="1635435988"/>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a:bodyPr>
          <a:lstStyle/>
          <a:p>
            <a:endParaRPr lang="ar-SA" sz="7200" u="sng" dirty="0">
              <a:solidFill>
                <a:srgbClr val="C00000"/>
              </a:solidFill>
              <a:effectLst>
                <a:outerShdw blurRad="38100" dist="38100" dir="2700000" algn="tl">
                  <a:srgbClr val="000000">
                    <a:alpha val="43137"/>
                  </a:srgbClr>
                </a:outerShdw>
              </a:effectLst>
            </a:endParaRPr>
          </a:p>
        </p:txBody>
      </p:sp>
      <p:sp>
        <p:nvSpPr>
          <p:cNvPr id="4" name="مستطيل 3"/>
          <p:cNvSpPr/>
          <p:nvPr/>
        </p:nvSpPr>
        <p:spPr>
          <a:xfrm>
            <a:off x="3399692" y="1711569"/>
            <a:ext cx="5685693"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74320" lvl="0" indent="-274320">
              <a:spcBef>
                <a:spcPct val="20000"/>
              </a:spcBef>
              <a:buClr>
                <a:srgbClr val="AD0101"/>
              </a:buClr>
              <a:buFont typeface="Arial" pitchFamily="34" charset="0"/>
              <a:buChar char="•"/>
            </a:pPr>
            <a:r>
              <a:rPr lang="ar-SA" sz="7200" dirty="0">
                <a:solidFill>
                  <a:schemeClr val="bg1"/>
                </a:solidFill>
                <a:effectLst>
                  <a:outerShdw blurRad="38100" dist="38100" dir="2700000" algn="tl">
                    <a:srgbClr val="000000">
                      <a:alpha val="43137"/>
                    </a:srgbClr>
                  </a:outerShdw>
                </a:effectLst>
              </a:rPr>
              <a:t>آثار العدوى على الدول الاخرى </a:t>
            </a:r>
          </a:p>
        </p:txBody>
      </p:sp>
    </p:spTree>
    <p:extLst>
      <p:ext uri="{BB962C8B-B14F-4D97-AF65-F5344CB8AC3E}">
        <p14:creationId xmlns:p14="http://schemas.microsoft.com/office/powerpoint/2010/main" xmlns="" val="1730180471"/>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marL="274320" lvl="0" indent="-274320">
              <a:spcBef>
                <a:spcPct val="20000"/>
              </a:spcBef>
            </a:pPr>
            <a:r>
              <a:rPr lang="ar-SA" sz="2800" b="1" u="sng" dirty="0">
                <a:solidFill>
                  <a:srgbClr val="C00000"/>
                </a:solidFill>
                <a:effectLst>
                  <a:outerShdw blurRad="38100" dist="38100" dir="2700000" algn="tl">
                    <a:srgbClr val="000000">
                      <a:alpha val="43137"/>
                    </a:srgbClr>
                  </a:outerShdw>
                </a:effectLst>
                <a:latin typeface="Times New Roman"/>
                <a:ea typeface="+mn-ea"/>
                <a:cs typeface="Times New Roman"/>
              </a:rPr>
              <a:t>آثار العدوى على الدول الاخرى </a:t>
            </a:r>
            <a:br>
              <a:rPr lang="ar-SA" sz="2800" b="1" u="sng" dirty="0">
                <a:solidFill>
                  <a:srgbClr val="C00000"/>
                </a:solidFill>
                <a:effectLst>
                  <a:outerShdw blurRad="38100" dist="38100" dir="2700000" algn="tl">
                    <a:srgbClr val="000000">
                      <a:alpha val="43137"/>
                    </a:srgbClr>
                  </a:outerShdw>
                </a:effectLst>
                <a:latin typeface="Times New Roman"/>
                <a:ea typeface="+mn-ea"/>
                <a:cs typeface="Times New Roman"/>
              </a:rPr>
            </a:br>
            <a:endParaRPr lang="ar-SA" sz="2800" b="1" dirty="0"/>
          </a:p>
        </p:txBody>
      </p:sp>
      <p:sp>
        <p:nvSpPr>
          <p:cNvPr id="3" name="عنصر نائب للمحتوى 2"/>
          <p:cNvSpPr>
            <a:spLocks noGrp="1"/>
          </p:cNvSpPr>
          <p:nvPr>
            <p:ph idx="1"/>
          </p:nvPr>
        </p:nvSpPr>
        <p:spPr/>
        <p:txBody>
          <a:bodyPr>
            <a:normAutofit/>
          </a:bodyPr>
          <a:lstStyle/>
          <a:p>
            <a:r>
              <a:rPr lang="ar-SA" sz="3200" b="1" dirty="0"/>
              <a:t> </a:t>
            </a:r>
            <a:r>
              <a:rPr lang="ar-SA" sz="3600" b="1" dirty="0"/>
              <a:t>تراجع انتاج النفط في فنزويلا ليبدأ سعر سلة النفط في اغسطس الماضي الى 46 دولار للبرميل الواحد وهو ادنى مستوى منذ مارس الماضي مما سبب تراجع في اسعار النفط العالمية.</a:t>
            </a:r>
          </a:p>
        </p:txBody>
      </p:sp>
    </p:spTree>
    <p:extLst>
      <p:ext uri="{BB962C8B-B14F-4D97-AF65-F5344CB8AC3E}">
        <p14:creationId xmlns:p14="http://schemas.microsoft.com/office/powerpoint/2010/main" xmlns="" val="660679706"/>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z="2800" b="1" u="sng" dirty="0">
                <a:solidFill>
                  <a:srgbClr val="C00000"/>
                </a:solidFill>
                <a:effectLst>
                  <a:outerShdw blurRad="38100" dist="38100" dir="2700000" algn="tl">
                    <a:srgbClr val="000000">
                      <a:alpha val="43137"/>
                    </a:srgbClr>
                  </a:outerShdw>
                </a:effectLst>
                <a:latin typeface="Times New Roman"/>
                <a:cs typeface="Times New Roman"/>
              </a:rPr>
              <a:t>آثار العدوى على الدول الاخرى </a:t>
            </a:r>
            <a:br>
              <a:rPr lang="ar-SA" sz="2800" b="1" u="sng" dirty="0">
                <a:solidFill>
                  <a:srgbClr val="C00000"/>
                </a:solidFill>
                <a:effectLst>
                  <a:outerShdw blurRad="38100" dist="38100" dir="2700000" algn="tl">
                    <a:srgbClr val="000000">
                      <a:alpha val="43137"/>
                    </a:srgbClr>
                  </a:outerShdw>
                </a:effectLst>
                <a:latin typeface="Times New Roman"/>
                <a:cs typeface="Times New Roman"/>
              </a:rPr>
            </a:br>
            <a:endParaRPr lang="ar-SA" dirty="0"/>
          </a:p>
        </p:txBody>
      </p:sp>
      <p:sp>
        <p:nvSpPr>
          <p:cNvPr id="3" name="عنصر نائب للمحتوى 2"/>
          <p:cNvSpPr>
            <a:spLocks noGrp="1"/>
          </p:cNvSpPr>
          <p:nvPr>
            <p:ph idx="1"/>
          </p:nvPr>
        </p:nvSpPr>
        <p:spPr/>
        <p:txBody>
          <a:bodyPr>
            <a:normAutofit/>
          </a:bodyPr>
          <a:lstStyle/>
          <a:p>
            <a:r>
              <a:rPr lang="ar-SA" sz="3200" b="1" dirty="0"/>
              <a:t>الولايات المتحدة الامريكية هي اول الدول المتضررة من ازمة فنزويلا حيث كانت هي المستورد الاول للنفط الفنزويلي</a:t>
            </a:r>
          </a:p>
        </p:txBody>
      </p:sp>
    </p:spTree>
    <p:extLst>
      <p:ext uri="{BB962C8B-B14F-4D97-AF65-F5344CB8AC3E}">
        <p14:creationId xmlns:p14="http://schemas.microsoft.com/office/powerpoint/2010/main" xmlns="" val="3095459579"/>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z="2800" b="1" u="sng" dirty="0">
                <a:solidFill>
                  <a:srgbClr val="C00000"/>
                </a:solidFill>
                <a:effectLst>
                  <a:outerShdw blurRad="38100" dist="38100" dir="2700000" algn="tl">
                    <a:srgbClr val="000000">
                      <a:alpha val="43137"/>
                    </a:srgbClr>
                  </a:outerShdw>
                </a:effectLst>
                <a:latin typeface="Times New Roman"/>
                <a:cs typeface="Times New Roman"/>
              </a:rPr>
              <a:t>آثار العدوى على الدول الاخرى </a:t>
            </a:r>
            <a:br>
              <a:rPr lang="ar-SA" sz="2800" b="1" u="sng" dirty="0">
                <a:solidFill>
                  <a:srgbClr val="C00000"/>
                </a:solidFill>
                <a:effectLst>
                  <a:outerShdw blurRad="38100" dist="38100" dir="2700000" algn="tl">
                    <a:srgbClr val="000000">
                      <a:alpha val="43137"/>
                    </a:srgbClr>
                  </a:outerShdw>
                </a:effectLst>
                <a:latin typeface="Times New Roman"/>
                <a:cs typeface="Times New Roman"/>
              </a:rPr>
            </a:br>
            <a:endParaRPr lang="ar-SA" dirty="0"/>
          </a:p>
        </p:txBody>
      </p:sp>
      <p:sp>
        <p:nvSpPr>
          <p:cNvPr id="3" name="عنصر نائب للمحتوى 2"/>
          <p:cNvSpPr>
            <a:spLocks noGrp="1"/>
          </p:cNvSpPr>
          <p:nvPr>
            <p:ph idx="1"/>
          </p:nvPr>
        </p:nvSpPr>
        <p:spPr/>
        <p:txBody>
          <a:bodyPr>
            <a:normAutofit/>
          </a:bodyPr>
          <a:lstStyle/>
          <a:p>
            <a:r>
              <a:rPr lang="ar-SA" sz="3200" b="1" dirty="0"/>
              <a:t>تحتل فنزويلا منزلة متميزة داخل أوبك، فهي تمتلك من احتياطيات الزيت المؤكدة في نهاية 2001 نحو 78 مليار برميل، أو ما يعادل 7.4% من الاحتياطيات العالمية وبذلك </a:t>
            </a:r>
            <a:r>
              <a:rPr lang="ar-SA" sz="3200" b="1" dirty="0" err="1"/>
              <a:t>فانها</a:t>
            </a:r>
            <a:r>
              <a:rPr lang="ar-SA" sz="3200" b="1" dirty="0"/>
              <a:t> مع الازمة سوف يفقد العالم جزء مهم من مصدرين النفط</a:t>
            </a:r>
          </a:p>
        </p:txBody>
      </p:sp>
    </p:spTree>
    <p:extLst>
      <p:ext uri="{BB962C8B-B14F-4D97-AF65-F5344CB8AC3E}">
        <p14:creationId xmlns:p14="http://schemas.microsoft.com/office/powerpoint/2010/main" xmlns="" val="1256615"/>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2965938" y="720969"/>
            <a:ext cx="6717324" cy="3886200"/>
          </a:xfrm>
        </p:spPr>
        <p:txBody>
          <a:bodyPr>
            <a:normAutofit/>
          </a:bodyPr>
          <a:lstStyle/>
          <a:p>
            <a:pPr marL="0" indent="0">
              <a:buNone/>
            </a:pPr>
            <a:endParaRPr lang="ar-SA" sz="7200" u="sng" dirty="0">
              <a:solidFill>
                <a:srgbClr val="C00000"/>
              </a:solidFill>
              <a:effectLst>
                <a:outerShdw blurRad="38100" dist="38100" dir="2700000" algn="tl">
                  <a:srgbClr val="000000">
                    <a:alpha val="43137"/>
                  </a:srgbClr>
                </a:outerShdw>
              </a:effectLst>
            </a:endParaRPr>
          </a:p>
        </p:txBody>
      </p:sp>
      <p:sp>
        <p:nvSpPr>
          <p:cNvPr id="4" name="مستطيل 3"/>
          <p:cNvSpPr/>
          <p:nvPr/>
        </p:nvSpPr>
        <p:spPr>
          <a:xfrm>
            <a:off x="3470031" y="2086708"/>
            <a:ext cx="4958861" cy="15826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spcBef>
                <a:spcPct val="20000"/>
              </a:spcBef>
              <a:buClr>
                <a:srgbClr val="AD0101"/>
              </a:buClr>
            </a:pPr>
            <a:r>
              <a:rPr lang="ar-SA" sz="7200" dirty="0">
                <a:solidFill>
                  <a:schemeClr val="bg1"/>
                </a:solidFill>
                <a:effectLst>
                  <a:outerShdw blurRad="38100" dist="38100" dir="2700000" algn="tl">
                    <a:srgbClr val="000000">
                      <a:alpha val="43137"/>
                    </a:srgbClr>
                  </a:outerShdw>
                </a:effectLst>
              </a:rPr>
              <a:t>علاج الأزمــــة</a:t>
            </a:r>
          </a:p>
        </p:txBody>
      </p:sp>
    </p:spTree>
    <p:extLst>
      <p:ext uri="{BB962C8B-B14F-4D97-AF65-F5344CB8AC3E}">
        <p14:creationId xmlns:p14="http://schemas.microsoft.com/office/powerpoint/2010/main" xmlns="" val="3667408240"/>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lvl="0">
              <a:spcBef>
                <a:spcPct val="20000"/>
              </a:spcBef>
            </a:pPr>
            <a:r>
              <a:rPr lang="ar-SA" sz="3600" u="sng" dirty="0">
                <a:solidFill>
                  <a:srgbClr val="C00000"/>
                </a:solidFill>
                <a:effectLst>
                  <a:outerShdw blurRad="38100" dist="38100" dir="2700000" algn="tl">
                    <a:srgbClr val="000000">
                      <a:alpha val="43137"/>
                    </a:srgbClr>
                  </a:outerShdw>
                </a:effectLst>
                <a:latin typeface="Times New Roman"/>
                <a:ea typeface="+mn-ea"/>
                <a:cs typeface="Times New Roman"/>
              </a:rPr>
              <a:t>علاج الأزمــــة</a:t>
            </a:r>
            <a:br>
              <a:rPr lang="ar-SA" sz="3600" u="sng" dirty="0">
                <a:solidFill>
                  <a:srgbClr val="C00000"/>
                </a:solidFill>
                <a:effectLst>
                  <a:outerShdw blurRad="38100" dist="38100" dir="2700000" algn="tl">
                    <a:srgbClr val="000000">
                      <a:alpha val="43137"/>
                    </a:srgbClr>
                  </a:outerShdw>
                </a:effectLst>
                <a:latin typeface="Times New Roman"/>
                <a:ea typeface="+mn-ea"/>
                <a:cs typeface="Times New Roman"/>
              </a:rPr>
            </a:br>
            <a:endParaRPr lang="ar-SA" sz="3600" dirty="0"/>
          </a:p>
        </p:txBody>
      </p:sp>
      <p:sp>
        <p:nvSpPr>
          <p:cNvPr id="3" name="عنصر نائب للمحتوى 2"/>
          <p:cNvSpPr>
            <a:spLocks noGrp="1"/>
          </p:cNvSpPr>
          <p:nvPr>
            <p:ph idx="1"/>
          </p:nvPr>
        </p:nvSpPr>
        <p:spPr/>
        <p:txBody>
          <a:bodyPr/>
          <a:lstStyle/>
          <a:p>
            <a:r>
              <a:rPr lang="ar-SA" sz="3200" b="1" dirty="0"/>
              <a:t>إنشاء نظام للصرف يعمل بسرعتين من أجل تقليص الضغوط التضخمية.</a:t>
            </a:r>
          </a:p>
          <a:p>
            <a:endParaRPr lang="ar-SA" dirty="0"/>
          </a:p>
          <a:p>
            <a:endParaRPr lang="ar-SA" dirty="0"/>
          </a:p>
          <a:p>
            <a:r>
              <a:rPr lang="ar-SA" sz="3200" b="1" dirty="0"/>
              <a:t>منح المؤسسات </a:t>
            </a:r>
            <a:r>
              <a:rPr lang="ar-SA" sz="3200" b="1" dirty="0" err="1"/>
              <a:t>الإقتصادية</a:t>
            </a:r>
            <a:r>
              <a:rPr lang="ar-SA" sz="3200" b="1" dirty="0"/>
              <a:t>  تسهيلات الحصول على العملات الصعبة لتمكنها من الاستيراد بسهولة وتقليص النقص في المواد الغذائية .</a:t>
            </a:r>
          </a:p>
          <a:p>
            <a:endParaRPr lang="ar-SA" dirty="0"/>
          </a:p>
        </p:txBody>
      </p:sp>
    </p:spTree>
    <p:extLst>
      <p:ext uri="{BB962C8B-B14F-4D97-AF65-F5344CB8AC3E}">
        <p14:creationId xmlns:p14="http://schemas.microsoft.com/office/powerpoint/2010/main" xmlns="" val="3596308829"/>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z="3600" u="sng" dirty="0">
                <a:solidFill>
                  <a:srgbClr val="C00000"/>
                </a:solidFill>
                <a:effectLst>
                  <a:outerShdw blurRad="38100" dist="38100" dir="2700000" algn="tl">
                    <a:srgbClr val="000000">
                      <a:alpha val="43137"/>
                    </a:srgbClr>
                  </a:outerShdw>
                </a:effectLst>
                <a:latin typeface="Times New Roman"/>
                <a:cs typeface="Times New Roman"/>
              </a:rPr>
              <a:t>علاج الأزمــــة</a:t>
            </a:r>
            <a:br>
              <a:rPr lang="ar-SA" sz="3600" u="sng" dirty="0">
                <a:solidFill>
                  <a:srgbClr val="C00000"/>
                </a:solidFill>
                <a:effectLst>
                  <a:outerShdw blurRad="38100" dist="38100" dir="2700000" algn="tl">
                    <a:srgbClr val="000000">
                      <a:alpha val="43137"/>
                    </a:srgbClr>
                  </a:outerShdw>
                </a:effectLst>
                <a:latin typeface="Times New Roman"/>
                <a:cs typeface="Times New Roman"/>
              </a:rPr>
            </a:br>
            <a:endParaRPr lang="ar-SA" dirty="0"/>
          </a:p>
        </p:txBody>
      </p:sp>
      <p:sp>
        <p:nvSpPr>
          <p:cNvPr id="3" name="عنصر نائب للمحتوى 2"/>
          <p:cNvSpPr>
            <a:spLocks noGrp="1"/>
          </p:cNvSpPr>
          <p:nvPr>
            <p:ph idx="1"/>
          </p:nvPr>
        </p:nvSpPr>
        <p:spPr>
          <a:xfrm>
            <a:off x="808891" y="685800"/>
            <a:ext cx="10433539" cy="3886200"/>
          </a:xfrm>
        </p:spPr>
        <p:txBody>
          <a:bodyPr/>
          <a:lstStyle/>
          <a:p>
            <a:r>
              <a:rPr lang="ar-SA" sz="3200" b="1" dirty="0"/>
              <a:t>إنشاء خطط عملية لتنويع مصادر الدخل القومي، خاصة وأنها تمتلك موارد أخرى كثيرة تم إهمالها في سنوات صعود أسعار النفط، مثل الزراعة والصناعة والتعدين</a:t>
            </a:r>
            <a:r>
              <a:rPr lang="ar-SA" sz="2800" dirty="0">
                <a:effectLst>
                  <a:outerShdw blurRad="38100" dist="38100" dir="2700000" algn="tl">
                    <a:srgbClr val="000000">
                      <a:alpha val="43137"/>
                    </a:srgbClr>
                  </a:outerShdw>
                </a:effectLst>
              </a:rPr>
              <a:t>.</a:t>
            </a:r>
          </a:p>
          <a:p>
            <a:endParaRPr lang="ar-SA" dirty="0"/>
          </a:p>
          <a:p>
            <a:endParaRPr lang="ar-SA" dirty="0"/>
          </a:p>
          <a:p>
            <a:r>
              <a:rPr lang="ar-SA" sz="3200" b="1" dirty="0"/>
              <a:t>دعم قطاع السياحة لتعويض تراجع عائدات النفط وتعويض النقص الحاد لديها في العملات الصعبة.</a:t>
            </a:r>
          </a:p>
          <a:p>
            <a:endParaRPr lang="ar-SA" dirty="0"/>
          </a:p>
        </p:txBody>
      </p:sp>
    </p:spTree>
    <p:extLst>
      <p:ext uri="{BB962C8B-B14F-4D97-AF65-F5344CB8AC3E}">
        <p14:creationId xmlns:p14="http://schemas.microsoft.com/office/powerpoint/2010/main" xmlns="" val="3503762535"/>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z="3600" u="sng">
                <a:solidFill>
                  <a:srgbClr val="C00000"/>
                </a:solidFill>
                <a:effectLst>
                  <a:outerShdw blurRad="38100" dist="38100" dir="2700000" algn="tl">
                    <a:srgbClr val="000000">
                      <a:alpha val="43137"/>
                    </a:srgbClr>
                  </a:outerShdw>
                </a:effectLst>
                <a:latin typeface="Times New Roman"/>
                <a:cs typeface="Times New Roman"/>
              </a:rPr>
              <a:t>علاج الأزمــــة</a:t>
            </a:r>
            <a:br>
              <a:rPr lang="ar-SA" sz="3600" u="sng">
                <a:solidFill>
                  <a:srgbClr val="C00000"/>
                </a:solidFill>
                <a:effectLst>
                  <a:outerShdw blurRad="38100" dist="38100" dir="2700000" algn="tl">
                    <a:srgbClr val="000000">
                      <a:alpha val="43137"/>
                    </a:srgbClr>
                  </a:outerShdw>
                </a:effectLst>
                <a:latin typeface="Times New Roman"/>
                <a:cs typeface="Times New Roman"/>
              </a:rPr>
            </a:br>
            <a:endParaRPr lang="ar-SA"/>
          </a:p>
        </p:txBody>
      </p:sp>
      <p:sp>
        <p:nvSpPr>
          <p:cNvPr id="3" name="عنصر نائب للمحتوى 2"/>
          <p:cNvSpPr>
            <a:spLocks noGrp="1"/>
          </p:cNvSpPr>
          <p:nvPr>
            <p:ph idx="1"/>
          </p:nvPr>
        </p:nvSpPr>
        <p:spPr>
          <a:xfrm>
            <a:off x="1015999" y="685800"/>
            <a:ext cx="10273323" cy="3886200"/>
          </a:xfrm>
        </p:spPr>
        <p:txBody>
          <a:bodyPr/>
          <a:lstStyle/>
          <a:p>
            <a:r>
              <a:rPr lang="ar-SA" sz="3600" b="1" dirty="0"/>
              <a:t>إلغاء الدعم الكبير على أسعار البنزين.</a:t>
            </a:r>
          </a:p>
          <a:p>
            <a:endParaRPr lang="ar-SA" sz="3200" b="1" dirty="0"/>
          </a:p>
          <a:p>
            <a:endParaRPr lang="ar-SA" sz="3200" b="1" dirty="0"/>
          </a:p>
          <a:p>
            <a:r>
              <a:rPr lang="ar-SA" sz="3600" b="1" dirty="0"/>
              <a:t>اللجوء إلى السحب من احتياطي الذهب.</a:t>
            </a:r>
          </a:p>
          <a:p>
            <a:endParaRPr lang="ar-SA" dirty="0"/>
          </a:p>
        </p:txBody>
      </p:sp>
    </p:spTree>
    <p:extLst>
      <p:ext uri="{BB962C8B-B14F-4D97-AF65-F5344CB8AC3E}">
        <p14:creationId xmlns:p14="http://schemas.microsoft.com/office/powerpoint/2010/main" xmlns="" val="1741266348"/>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sp>
        <p:nvSpPr>
          <p:cNvPr id="4" name="مخطط انسيابي: معالجة متعاقبة 3"/>
          <p:cNvSpPr/>
          <p:nvPr/>
        </p:nvSpPr>
        <p:spPr>
          <a:xfrm>
            <a:off x="3207026" y="1722783"/>
            <a:ext cx="6069496" cy="3048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b="1" dirty="0">
                <a:effectLst>
                  <a:outerShdw blurRad="38100" dist="38100" dir="2700000" algn="tl">
                    <a:srgbClr val="000000">
                      <a:alpha val="43137"/>
                    </a:srgbClr>
                  </a:outerShdw>
                </a:effectLst>
              </a:rPr>
              <a:t>نشكر لكم استماعكــم .</a:t>
            </a:r>
          </a:p>
          <a:p>
            <a:pPr algn="ctr"/>
            <a:endParaRPr lang="ar-SA" dirty="0"/>
          </a:p>
        </p:txBody>
      </p:sp>
    </p:spTree>
    <p:extLst>
      <p:ext uri="{BB962C8B-B14F-4D97-AF65-F5344CB8AC3E}">
        <p14:creationId xmlns:p14="http://schemas.microsoft.com/office/powerpoint/2010/main" xmlns="" val="3826584619"/>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p14="http://schemas.microsoft.com/office/powerpoint/2010/main" xmlns="" val="2743352831"/>
              </p:ext>
            </p:extLst>
          </p:nvPr>
        </p:nvGraphicFramePr>
        <p:xfrm>
          <a:off x="1023730" y="1269034"/>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036546891"/>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a:xfrm>
            <a:off x="4691269" y="964223"/>
            <a:ext cx="6374975" cy="4407877"/>
          </a:xfrm>
        </p:spPr>
        <p:txBody>
          <a:bodyPr>
            <a:noAutofit/>
          </a:bodyPr>
          <a:lstStyle/>
          <a:p>
            <a:r>
              <a:rPr lang="ar-SA" sz="3200" b="1" dirty="0"/>
              <a:t>الطالبات /</a:t>
            </a:r>
          </a:p>
          <a:p>
            <a:endParaRPr lang="ar-SA" sz="3200" b="1" dirty="0"/>
          </a:p>
          <a:p>
            <a:r>
              <a:rPr lang="ar-SA" sz="3200" b="1" dirty="0"/>
              <a:t>أمل عبدالله الغامدي</a:t>
            </a:r>
          </a:p>
          <a:p>
            <a:pPr algn="l"/>
            <a:r>
              <a:rPr lang="ar-SA" sz="3200" b="1" dirty="0"/>
              <a:t>حنين صالح الهزاع</a:t>
            </a:r>
          </a:p>
          <a:p>
            <a:r>
              <a:rPr lang="ar-SA" sz="3200" b="1" dirty="0"/>
              <a:t>مهيضة المطيري </a:t>
            </a:r>
          </a:p>
          <a:p>
            <a:pPr algn="l"/>
            <a:r>
              <a:rPr lang="ar-SA" sz="3200" b="1" dirty="0"/>
              <a:t>العنود </a:t>
            </a:r>
            <a:r>
              <a:rPr lang="ar-SA" sz="3200" b="1" dirty="0" err="1"/>
              <a:t>باحميد</a:t>
            </a:r>
            <a:endParaRPr lang="ar-SA" sz="3200" b="1" dirty="0"/>
          </a:p>
          <a:p>
            <a:r>
              <a:rPr lang="ar-SA" sz="3200" b="1" dirty="0"/>
              <a:t>منى عبدالعزيز </a:t>
            </a:r>
            <a:r>
              <a:rPr lang="ar-SA" sz="3200" b="1" dirty="0" err="1"/>
              <a:t>الصعيب</a:t>
            </a:r>
            <a:endParaRPr lang="ar-SA" sz="3200" b="1" dirty="0"/>
          </a:p>
          <a:p>
            <a:pPr algn="l"/>
            <a:r>
              <a:rPr lang="ar-SA" sz="3200" b="1" dirty="0"/>
              <a:t>شهد فرحان العنزي </a:t>
            </a:r>
          </a:p>
          <a:p>
            <a:endParaRPr lang="ar-SA" sz="3200" b="1" dirty="0"/>
          </a:p>
        </p:txBody>
      </p:sp>
    </p:spTree>
    <p:extLst>
      <p:ext uri="{BB962C8B-B14F-4D97-AF65-F5344CB8AC3E}">
        <p14:creationId xmlns:p14="http://schemas.microsoft.com/office/powerpoint/2010/main" xmlns="" val="2206028971"/>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anim calcmode="lin" valueType="num">
                                      <p:cBhvr>
                                        <p:cTn id="3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1000"/>
                                        <p:tgtEl>
                                          <p:spTgt spid="3">
                                            <p:txEl>
                                              <p:pRg st="7" end="7"/>
                                            </p:txEl>
                                          </p:spTgt>
                                        </p:tgtEl>
                                      </p:cBhvr>
                                    </p:animEffect>
                                    <p:anim calcmode="lin" valueType="num">
                                      <p:cBhvr>
                                        <p:cTn id="3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وان 1"/>
          <p:cNvSpPr txBox="1">
            <a:spLocks/>
          </p:cNvSpPr>
          <p:nvPr/>
        </p:nvSpPr>
        <p:spPr>
          <a:xfrm>
            <a:off x="1044371" y="821632"/>
            <a:ext cx="9905999" cy="4641322"/>
          </a:xfrm>
          <a:prstGeom prst="rect">
            <a:avLst/>
          </a:prstGeom>
        </p:spPr>
        <p:txBody>
          <a:bodyPr vert="horz" lIns="91440" tIns="45720" rIns="91440" bIns="4572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l"/>
            <a:r>
              <a:rPr lang="ar-SA" sz="2000" b="1" dirty="0"/>
              <a:t/>
            </a:r>
            <a:br>
              <a:rPr lang="ar-SA" sz="2000" b="1" dirty="0"/>
            </a:br>
            <a:r>
              <a:rPr lang="ar-SA" sz="3200" b="1" dirty="0"/>
              <a:t>الصراعات السياسية</a:t>
            </a:r>
          </a:p>
          <a:p>
            <a:r>
              <a:rPr lang="ar-SA" sz="3200" b="1" dirty="0"/>
              <a:t>الفقر</a:t>
            </a:r>
            <a:r>
              <a:rPr lang="ar-SA" sz="2000" b="1" dirty="0"/>
              <a:t> </a:t>
            </a:r>
          </a:p>
          <a:p>
            <a:endParaRPr lang="ar-SA" sz="2000" b="1" dirty="0"/>
          </a:p>
          <a:p>
            <a:pPr algn="l"/>
            <a:r>
              <a:rPr lang="ar-SA" sz="3200" b="1" dirty="0"/>
              <a:t>البطالة</a:t>
            </a:r>
          </a:p>
          <a:p>
            <a:pPr algn="l"/>
            <a:endParaRPr lang="ar-SA" sz="3200" b="1" dirty="0"/>
          </a:p>
          <a:p>
            <a:r>
              <a:rPr lang="ar-SA" sz="3200" b="1" dirty="0" err="1"/>
              <a:t>إنخفاض</a:t>
            </a:r>
            <a:r>
              <a:rPr lang="ar-SA" sz="3200" b="1" dirty="0"/>
              <a:t> أسعار النفط</a:t>
            </a:r>
          </a:p>
          <a:p>
            <a:pPr algn="l"/>
            <a:r>
              <a:rPr lang="ar-SA" sz="3200" b="1" dirty="0"/>
              <a:t>أسعار الصرف</a:t>
            </a:r>
          </a:p>
          <a:p>
            <a:r>
              <a:rPr lang="ar-SA" sz="2000" b="1" dirty="0"/>
              <a:t/>
            </a:r>
            <a:br>
              <a:rPr lang="ar-SA" sz="2000" b="1" dirty="0"/>
            </a:br>
            <a:r>
              <a:rPr lang="ar-SA" sz="3200" b="1" dirty="0"/>
              <a:t>انخفاض الاستثمارات الأجنبية </a:t>
            </a:r>
          </a:p>
          <a:p>
            <a:endParaRPr lang="ar-SA" sz="3200" b="1" dirty="0"/>
          </a:p>
          <a:p>
            <a:r>
              <a:rPr lang="ar-SA" sz="2000" b="1" dirty="0"/>
              <a:t/>
            </a:r>
            <a:br>
              <a:rPr lang="ar-SA" sz="2000" b="1" dirty="0"/>
            </a:br>
            <a:endParaRPr lang="ar-SA" sz="1400" b="1" dirty="0"/>
          </a:p>
        </p:txBody>
      </p:sp>
      <p:sp>
        <p:nvSpPr>
          <p:cNvPr id="2" name="مربع نص 1"/>
          <p:cNvSpPr txBox="1"/>
          <p:nvPr/>
        </p:nvSpPr>
        <p:spPr>
          <a:xfrm>
            <a:off x="1277816" y="5462954"/>
            <a:ext cx="3563816" cy="584775"/>
          </a:xfrm>
          <a:prstGeom prst="rect">
            <a:avLst/>
          </a:prstGeom>
          <a:noFill/>
        </p:spPr>
        <p:txBody>
          <a:bodyPr wrap="square" rtlCol="1">
            <a:spAutoFit/>
          </a:bodyPr>
          <a:lstStyle/>
          <a:p>
            <a:r>
              <a:rPr lang="ar-SA" sz="3200" u="sng" dirty="0">
                <a:solidFill>
                  <a:srgbClr val="C00000"/>
                </a:solidFill>
                <a:effectLst>
                  <a:outerShdw blurRad="38100" dist="38100" dir="2700000" algn="tl">
                    <a:srgbClr val="000000">
                      <a:alpha val="43137"/>
                    </a:srgbClr>
                  </a:outerShdw>
                </a:effectLst>
              </a:rPr>
              <a:t>أسباب الأزمـــة</a:t>
            </a:r>
          </a:p>
        </p:txBody>
      </p:sp>
    </p:spTree>
    <p:extLst>
      <p:ext uri="{BB962C8B-B14F-4D97-AF65-F5344CB8AC3E}">
        <p14:creationId xmlns:p14="http://schemas.microsoft.com/office/powerpoint/2010/main" xmlns="" val="3078789927"/>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fade">
                                      <p:cBhvr>
                                        <p:cTn id="28" dur="1000"/>
                                        <p:tgtEl>
                                          <p:spTgt spid="6">
                                            <p:txEl>
                                              <p:pRg st="5" end="5"/>
                                            </p:txEl>
                                          </p:spTgt>
                                        </p:tgtEl>
                                      </p:cBhvr>
                                    </p:animEffect>
                                    <p:anim calcmode="lin" valueType="num">
                                      <p:cBhvr>
                                        <p:cTn id="29"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Effect transition="in" filter="fade">
                                      <p:cBhvr>
                                        <p:cTn id="35" dur="1000"/>
                                        <p:tgtEl>
                                          <p:spTgt spid="6">
                                            <p:txEl>
                                              <p:pRg st="6" end="6"/>
                                            </p:txEl>
                                          </p:spTgt>
                                        </p:tgtEl>
                                      </p:cBhvr>
                                    </p:animEffect>
                                    <p:anim calcmode="lin" valueType="num">
                                      <p:cBhvr>
                                        <p:cTn id="36"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1000"/>
                                        <p:tgtEl>
                                          <p:spTgt spid="6">
                                            <p:txEl>
                                              <p:pRg st="7" end="7"/>
                                            </p:txEl>
                                          </p:spTgt>
                                        </p:tgtEl>
                                      </p:cBhvr>
                                    </p:animEffect>
                                    <p:anim calcmode="lin" valueType="num">
                                      <p:cBhvr>
                                        <p:cTn id="43"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9" end="9"/>
                                            </p:txEl>
                                          </p:spTgt>
                                        </p:tgtEl>
                                        <p:attrNameLst>
                                          <p:attrName>style.visibility</p:attrName>
                                        </p:attrNameLst>
                                      </p:cBhvr>
                                      <p:to>
                                        <p:strVal val="visible"/>
                                      </p:to>
                                    </p:set>
                                    <p:animEffect transition="in" filter="fade">
                                      <p:cBhvr>
                                        <p:cTn id="49" dur="1000"/>
                                        <p:tgtEl>
                                          <p:spTgt spid="6">
                                            <p:txEl>
                                              <p:pRg st="9" end="9"/>
                                            </p:txEl>
                                          </p:spTgt>
                                        </p:tgtEl>
                                      </p:cBhvr>
                                    </p:animEffect>
                                    <p:anim calcmode="lin" valueType="num">
                                      <p:cBhvr>
                                        <p:cTn id="50"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5" name="عنصر نائب للمحتوى 4"/>
          <p:cNvPicPr>
            <a:picLocks noGrp="1" noChangeAspect="1"/>
          </p:cNvPicPr>
          <p:nvPr>
            <p:ph idx="1"/>
          </p:nvPr>
        </p:nvPicPr>
        <p:blipFill rotWithShape="1">
          <a:blip r:embed="rId2" cstate="print"/>
          <a:srcRect r="2308"/>
          <a:stretch/>
        </p:blipFill>
        <p:spPr>
          <a:xfrm>
            <a:off x="-1" y="0"/>
            <a:ext cx="6172201" cy="3429000"/>
          </a:xfrm>
          <a:prstGeom prst="rect">
            <a:avLst/>
          </a:prstGeom>
        </p:spPr>
      </p:pic>
      <p:pic>
        <p:nvPicPr>
          <p:cNvPr id="4" name="Picture 2" descr="http://argaamplus.s3.amazonaws.com/6644ab33-df69-472c-8b4e-d77ba4caac55.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4927"/>
          <a:stretch/>
        </p:blipFill>
        <p:spPr bwMode="auto">
          <a:xfrm>
            <a:off x="6175513" y="0"/>
            <a:ext cx="6016487" cy="3428999"/>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صورة 5"/>
          <p:cNvPicPr>
            <a:picLocks noChangeAspect="1"/>
          </p:cNvPicPr>
          <p:nvPr/>
        </p:nvPicPr>
        <p:blipFill>
          <a:blip r:embed="rId4" cstate="print"/>
          <a:stretch>
            <a:fillRect/>
          </a:stretch>
        </p:blipFill>
        <p:spPr>
          <a:xfrm>
            <a:off x="1" y="3400700"/>
            <a:ext cx="6172200" cy="3448050"/>
          </a:xfrm>
          <a:prstGeom prst="rect">
            <a:avLst/>
          </a:prstGeom>
        </p:spPr>
      </p:pic>
      <p:pic>
        <p:nvPicPr>
          <p:cNvPr id="7" name="صورة 6"/>
          <p:cNvPicPr>
            <a:picLocks noChangeAspect="1"/>
          </p:cNvPicPr>
          <p:nvPr/>
        </p:nvPicPr>
        <p:blipFill>
          <a:blip r:embed="rId5" cstate="print"/>
          <a:stretch>
            <a:fillRect/>
          </a:stretch>
        </p:blipFill>
        <p:spPr>
          <a:xfrm>
            <a:off x="6175513" y="3400700"/>
            <a:ext cx="6019799" cy="3457300"/>
          </a:xfrm>
          <a:prstGeom prst="rect">
            <a:avLst/>
          </a:prstGeom>
        </p:spPr>
      </p:pic>
    </p:spTree>
    <p:extLst>
      <p:ext uri="{BB962C8B-B14F-4D97-AF65-F5344CB8AC3E}">
        <p14:creationId xmlns:p14="http://schemas.microsoft.com/office/powerpoint/2010/main" xmlns="" val="1993329505"/>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a:bodyPr>
          <a:lstStyle/>
          <a:p>
            <a:endParaRPr lang="ar-SA" sz="7200" b="1" u="sng" dirty="0">
              <a:solidFill>
                <a:srgbClr val="C00000"/>
              </a:solidFill>
              <a:effectLst>
                <a:outerShdw blurRad="38100" dist="38100" dir="2700000" algn="tl">
                  <a:srgbClr val="000000">
                    <a:alpha val="43137"/>
                  </a:srgbClr>
                </a:outerShdw>
              </a:effectLst>
            </a:endParaRPr>
          </a:p>
        </p:txBody>
      </p:sp>
      <p:sp>
        <p:nvSpPr>
          <p:cNvPr id="4" name="مستطيل 3"/>
          <p:cNvSpPr/>
          <p:nvPr/>
        </p:nvSpPr>
        <p:spPr>
          <a:xfrm>
            <a:off x="4079631" y="1723292"/>
            <a:ext cx="3915508" cy="19343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5400" dirty="0"/>
              <a:t>آثار الأزمة على الدولة</a:t>
            </a:r>
          </a:p>
        </p:txBody>
      </p:sp>
    </p:spTree>
    <p:extLst>
      <p:ext uri="{BB962C8B-B14F-4D97-AF65-F5344CB8AC3E}">
        <p14:creationId xmlns:p14="http://schemas.microsoft.com/office/powerpoint/2010/main" xmlns="" val="3090980442"/>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marL="274320" lvl="0" indent="-274320">
              <a:spcBef>
                <a:spcPct val="20000"/>
              </a:spcBef>
            </a:pPr>
            <a:r>
              <a:rPr lang="ar-SA" sz="2800" b="1" u="sng" dirty="0">
                <a:solidFill>
                  <a:srgbClr val="C00000"/>
                </a:solidFill>
                <a:effectLst>
                  <a:outerShdw blurRad="38100" dist="38100" dir="2700000" algn="tl">
                    <a:srgbClr val="000000">
                      <a:alpha val="43137"/>
                    </a:srgbClr>
                  </a:outerShdw>
                </a:effectLst>
                <a:latin typeface="Times New Roman"/>
                <a:ea typeface="+mn-ea"/>
                <a:cs typeface="Times New Roman"/>
              </a:rPr>
              <a:t>آثارها على الدولة</a:t>
            </a:r>
            <a:br>
              <a:rPr lang="ar-SA" sz="2800" b="1" u="sng" dirty="0">
                <a:solidFill>
                  <a:srgbClr val="C00000"/>
                </a:solidFill>
                <a:effectLst>
                  <a:outerShdw blurRad="38100" dist="38100" dir="2700000" algn="tl">
                    <a:srgbClr val="000000">
                      <a:alpha val="43137"/>
                    </a:srgbClr>
                  </a:outerShdw>
                </a:effectLst>
                <a:latin typeface="Times New Roman"/>
                <a:ea typeface="+mn-ea"/>
                <a:cs typeface="Times New Roman"/>
              </a:rPr>
            </a:br>
            <a:endParaRPr lang="ar-SA" sz="2800" dirty="0"/>
          </a:p>
        </p:txBody>
      </p:sp>
      <p:sp>
        <p:nvSpPr>
          <p:cNvPr id="3" name="عنصر نائب للمحتوى 2"/>
          <p:cNvSpPr>
            <a:spLocks noGrp="1"/>
          </p:cNvSpPr>
          <p:nvPr>
            <p:ph idx="1"/>
          </p:nvPr>
        </p:nvSpPr>
        <p:spPr>
          <a:xfrm>
            <a:off x="773723" y="685799"/>
            <a:ext cx="10527323" cy="4202723"/>
          </a:xfrm>
        </p:spPr>
        <p:txBody>
          <a:bodyPr>
            <a:normAutofit fontScale="92500" lnSpcReduction="20000"/>
          </a:bodyPr>
          <a:lstStyle/>
          <a:p>
            <a:r>
              <a:rPr lang="ar-SA" sz="3500" b="1" dirty="0"/>
              <a:t>	 ارتفاع معدل التضخم إلى 500%، عام 2016 و1600% في 2017، بينما يواجه السكان نقصاً خطيراً في مواد أساسية وغذائية إلى جانب فقدان أكثر من 70% من الأدوية، مع استهلاك احتياطي العملات الأجنبية المخصص للاستيراد.</a:t>
            </a:r>
          </a:p>
          <a:p>
            <a:endParaRPr lang="ar-SA" sz="3000" dirty="0"/>
          </a:p>
          <a:p>
            <a:endParaRPr lang="ar-SA" sz="3000" dirty="0"/>
          </a:p>
          <a:p>
            <a:endParaRPr lang="ar-SA" sz="3000" dirty="0"/>
          </a:p>
          <a:p>
            <a:r>
              <a:rPr lang="ar-SA" sz="3000" dirty="0"/>
              <a:t>	</a:t>
            </a:r>
            <a:r>
              <a:rPr lang="ar-SA" sz="3500" b="1" dirty="0"/>
              <a:t>بحسب تقرير أعدته صحيفة "نيويورك تايمز" ارتفعت أسعار السلع الأساسية بشكل غير مسبوق في السوق السوداء في ظل استمرار نقصان المنتجات والاصطفاف في الطوابير، الأمر الذي أدى إلى ارتفاع تكلفة المعيشة.</a:t>
            </a:r>
          </a:p>
          <a:p>
            <a:endParaRPr lang="ar-SA" dirty="0"/>
          </a:p>
        </p:txBody>
      </p:sp>
    </p:spTree>
    <p:extLst>
      <p:ext uri="{BB962C8B-B14F-4D97-AF65-F5344CB8AC3E}">
        <p14:creationId xmlns:p14="http://schemas.microsoft.com/office/powerpoint/2010/main" xmlns="" val="2095100488"/>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92554" y="4466492"/>
            <a:ext cx="9042400" cy="1600200"/>
          </a:xfrm>
        </p:spPr>
        <p:txBody>
          <a:bodyPr/>
          <a:lstStyle/>
          <a:p>
            <a:r>
              <a:rPr lang="ar-SA" sz="2800" b="1" u="sng" dirty="0">
                <a:solidFill>
                  <a:srgbClr val="C00000"/>
                </a:solidFill>
                <a:effectLst>
                  <a:outerShdw blurRad="38100" dist="38100" dir="2700000" algn="tl">
                    <a:srgbClr val="000000">
                      <a:alpha val="43137"/>
                    </a:srgbClr>
                  </a:outerShdw>
                </a:effectLst>
                <a:latin typeface="Times New Roman"/>
                <a:cs typeface="Times New Roman"/>
              </a:rPr>
              <a:t>آثارها على الدولة</a:t>
            </a:r>
            <a:endParaRPr lang="ar-SA" dirty="0"/>
          </a:p>
        </p:txBody>
      </p:sp>
      <p:sp>
        <p:nvSpPr>
          <p:cNvPr id="3" name="عنصر نائب للمحتوى 2"/>
          <p:cNvSpPr>
            <a:spLocks noGrp="1"/>
          </p:cNvSpPr>
          <p:nvPr>
            <p:ph idx="1"/>
          </p:nvPr>
        </p:nvSpPr>
        <p:spPr>
          <a:xfrm>
            <a:off x="785447" y="685800"/>
            <a:ext cx="10609384" cy="4495800"/>
          </a:xfrm>
        </p:spPr>
        <p:txBody>
          <a:bodyPr>
            <a:normAutofit/>
          </a:bodyPr>
          <a:lstStyle/>
          <a:p>
            <a:r>
              <a:rPr lang="ar-SA" dirty="0"/>
              <a:t>    </a:t>
            </a:r>
            <a:r>
              <a:rPr lang="ar-SA" sz="3200" b="1" dirty="0"/>
              <a:t>المؤسسات الحكومية لا تعمل إلا يومين فقط من الأسبوع في محاولة من الحكومة الفنزويلية خفض فاتورة استهلاك الكهرباء والمياه.</a:t>
            </a:r>
          </a:p>
          <a:p>
            <a:pPr marL="0" indent="0">
              <a:buNone/>
            </a:pPr>
            <a:endParaRPr lang="ar-SA" sz="3200" b="1" dirty="0"/>
          </a:p>
          <a:p>
            <a:endParaRPr lang="ar-SA" sz="3200" b="1" dirty="0"/>
          </a:p>
          <a:p>
            <a:r>
              <a:rPr lang="ar-SA" sz="3200" b="1" dirty="0"/>
              <a:t>	وبحسب ما ورد في وكالة الصحافة الفرنسية، فقد بلغ العجز العام في البلاد بين 18 و20% من إجمالي الناتج المحلي في العام 2016. ووسط هذه الحالة، تتراجع قدرة البلاد على الدفاع عن عملتها وتسديد ديونها بشكل متسارع.</a:t>
            </a:r>
          </a:p>
          <a:p>
            <a:endParaRPr lang="ar-SA" dirty="0"/>
          </a:p>
        </p:txBody>
      </p:sp>
    </p:spTree>
    <p:extLst>
      <p:ext uri="{BB962C8B-B14F-4D97-AF65-F5344CB8AC3E}">
        <p14:creationId xmlns:p14="http://schemas.microsoft.com/office/powerpoint/2010/main" xmlns="" val="2931880243"/>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z="2800" b="1" u="sng" dirty="0">
                <a:solidFill>
                  <a:srgbClr val="C00000"/>
                </a:solidFill>
                <a:effectLst>
                  <a:outerShdw blurRad="38100" dist="38100" dir="2700000" algn="tl">
                    <a:srgbClr val="000000">
                      <a:alpha val="43137"/>
                    </a:srgbClr>
                  </a:outerShdw>
                </a:effectLst>
                <a:latin typeface="Times New Roman"/>
                <a:cs typeface="Times New Roman"/>
              </a:rPr>
              <a:t>آثارها على الدولة</a:t>
            </a:r>
            <a:endParaRPr lang="ar-SA" dirty="0"/>
          </a:p>
        </p:txBody>
      </p:sp>
      <p:sp>
        <p:nvSpPr>
          <p:cNvPr id="3" name="عنصر نائب للمحتوى 2"/>
          <p:cNvSpPr>
            <a:spLocks noGrp="1"/>
          </p:cNvSpPr>
          <p:nvPr>
            <p:ph idx="1"/>
          </p:nvPr>
        </p:nvSpPr>
        <p:spPr>
          <a:xfrm>
            <a:off x="668215" y="785446"/>
            <a:ext cx="10406185" cy="4290646"/>
          </a:xfrm>
        </p:spPr>
        <p:txBody>
          <a:bodyPr>
            <a:normAutofit/>
          </a:bodyPr>
          <a:lstStyle/>
          <a:p>
            <a:r>
              <a:rPr lang="ar-SA" dirty="0"/>
              <a:t>	</a:t>
            </a:r>
            <a:r>
              <a:rPr lang="ar-SA" sz="3200" b="1" dirty="0"/>
              <a:t>تشير الأرقام إلى أن إجمالي الديون المترتبة على فنزويلا تقارب 120 مليار دولار، يجب تسديد دفعة بنحو 7 مليارات دولارات هذا العام.</a:t>
            </a:r>
          </a:p>
          <a:p>
            <a:endParaRPr lang="ar-SA" sz="3200" b="1" dirty="0"/>
          </a:p>
          <a:p>
            <a:endParaRPr lang="ar-SA" sz="3200" b="1" dirty="0"/>
          </a:p>
          <a:p>
            <a:endParaRPr lang="ar-SA" sz="3200" b="1" dirty="0"/>
          </a:p>
          <a:p>
            <a:r>
              <a:rPr lang="ar-SA" sz="3200" b="1" dirty="0"/>
              <a:t>	انخفاض قيمة البوليفار الفنزويلي، وهي العملة الرئيسية لفنزويلا، بشكل حاد حيث فقد تقريباً كل قيمته أمام الدولار الأميركي.</a:t>
            </a:r>
          </a:p>
          <a:p>
            <a:endParaRPr lang="ar-SA" b="1" dirty="0"/>
          </a:p>
        </p:txBody>
      </p:sp>
    </p:spTree>
    <p:extLst>
      <p:ext uri="{BB962C8B-B14F-4D97-AF65-F5344CB8AC3E}">
        <p14:creationId xmlns:p14="http://schemas.microsoft.com/office/powerpoint/2010/main" xmlns="" val="3467040406"/>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z="2800" b="1" u="sng" dirty="0">
                <a:solidFill>
                  <a:srgbClr val="C00000"/>
                </a:solidFill>
                <a:effectLst>
                  <a:outerShdw blurRad="38100" dist="38100" dir="2700000" algn="tl">
                    <a:srgbClr val="000000">
                      <a:alpha val="43137"/>
                    </a:srgbClr>
                  </a:outerShdw>
                </a:effectLst>
                <a:latin typeface="Times New Roman"/>
                <a:cs typeface="Times New Roman"/>
              </a:rPr>
              <a:t>آثارها على الدولة</a:t>
            </a:r>
            <a:endParaRPr lang="ar-SA" dirty="0"/>
          </a:p>
        </p:txBody>
      </p:sp>
      <p:sp>
        <p:nvSpPr>
          <p:cNvPr id="3" name="عنصر نائب للمحتوى 2"/>
          <p:cNvSpPr>
            <a:spLocks noGrp="1"/>
          </p:cNvSpPr>
          <p:nvPr>
            <p:ph idx="1"/>
          </p:nvPr>
        </p:nvSpPr>
        <p:spPr>
          <a:xfrm>
            <a:off x="726831" y="685799"/>
            <a:ext cx="10347569" cy="4026877"/>
          </a:xfrm>
        </p:spPr>
        <p:txBody>
          <a:bodyPr>
            <a:normAutofit lnSpcReduction="10000"/>
          </a:bodyPr>
          <a:lstStyle/>
          <a:p>
            <a:r>
              <a:rPr lang="ar-SA" sz="2800" dirty="0">
                <a:effectLst>
                  <a:outerShdw blurRad="38100" dist="38100" dir="2700000" algn="tl">
                    <a:srgbClr val="000000">
                      <a:alpha val="43137"/>
                    </a:srgbClr>
                  </a:outerShdw>
                </a:effectLst>
              </a:rPr>
              <a:t>	</a:t>
            </a:r>
            <a:r>
              <a:rPr lang="ar-SA" sz="3200" b="1" dirty="0"/>
              <a:t>خلقت هذه الأوضاع سوقاً سوداء للعملة، ويعتبر سعر السوق السوداء هو السعر الذي يستخدمه العديد من سكان فنزويلا، بسبب صعوبة الحصول على موافقة لصرف العملات وفقاً للأسعار الرسمية.</a:t>
            </a:r>
          </a:p>
          <a:p>
            <a:endParaRPr lang="ar-SA" sz="3200" b="1" dirty="0"/>
          </a:p>
          <a:p>
            <a:pPr marL="0" indent="0">
              <a:buNone/>
            </a:pPr>
            <a:endParaRPr lang="ar-SA" sz="3200" b="1" dirty="0"/>
          </a:p>
          <a:p>
            <a:r>
              <a:rPr lang="ar-SA" sz="3200" b="1" dirty="0"/>
              <a:t>	انخفاض انتاج النفط الذي يعتبر محرك النشاط الاقتصادي في فنزويلا، ويشكل 96% من إجمالي إيرادات الصادرات النفطية للدولة. فبين عامي 2004 و2015، حققت فنزويلا عائدات بقيمة 750 مليار دولار.</a:t>
            </a:r>
          </a:p>
          <a:p>
            <a:endParaRPr lang="ar-SA" dirty="0"/>
          </a:p>
        </p:txBody>
      </p:sp>
    </p:spTree>
    <p:extLst>
      <p:ext uri="{BB962C8B-B14F-4D97-AF65-F5344CB8AC3E}">
        <p14:creationId xmlns:p14="http://schemas.microsoft.com/office/powerpoint/2010/main" xmlns="" val="3881838017"/>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153</TotalTime>
  <Words>283</Words>
  <Application>Microsoft Office PowerPoint</Application>
  <PresentationFormat>مخصص</PresentationFormat>
  <Paragraphs>75</Paragraphs>
  <Slides>20</Slides>
  <Notes>0</Notes>
  <HiddenSlides>0</HiddenSlides>
  <MMClips>0</MMClips>
  <ScaleCrop>false</ScaleCrop>
  <HeadingPairs>
    <vt:vector size="4" baseType="variant">
      <vt:variant>
        <vt:lpstr>سمة</vt:lpstr>
      </vt:variant>
      <vt:variant>
        <vt:i4>1</vt:i4>
      </vt:variant>
      <vt:variant>
        <vt:lpstr>عناوين الشرائح</vt:lpstr>
      </vt:variant>
      <vt:variant>
        <vt:i4>20</vt:i4>
      </vt:variant>
    </vt:vector>
  </HeadingPairs>
  <TitlesOfParts>
    <vt:vector size="21" baseType="lpstr">
      <vt:lpstr>NewsPrint</vt:lpstr>
      <vt:lpstr>الشريحة 1</vt:lpstr>
      <vt:lpstr>الشريحة 2</vt:lpstr>
      <vt:lpstr>الشريحة 3</vt:lpstr>
      <vt:lpstr>الشريحة 4</vt:lpstr>
      <vt:lpstr>الشريحة 5</vt:lpstr>
      <vt:lpstr>آثارها على الدولة </vt:lpstr>
      <vt:lpstr>آثارها على الدولة</vt:lpstr>
      <vt:lpstr>آثارها على الدولة</vt:lpstr>
      <vt:lpstr>آثارها على الدولة</vt:lpstr>
      <vt:lpstr>آثارها على الدولة</vt:lpstr>
      <vt:lpstr>الشريحة 11</vt:lpstr>
      <vt:lpstr>آثار العدوى على الدول الاخرى  </vt:lpstr>
      <vt:lpstr>آثار العدوى على الدول الاخرى  </vt:lpstr>
      <vt:lpstr>آثار العدوى على الدول الاخرى  </vt:lpstr>
      <vt:lpstr>الشريحة 15</vt:lpstr>
      <vt:lpstr>علاج الأزمــــة </vt:lpstr>
      <vt:lpstr>علاج الأزمــــة </vt:lpstr>
      <vt:lpstr>علاج الأزمــــة </vt:lpstr>
      <vt:lpstr>الشريحة 19</vt:lpstr>
      <vt:lpstr>الشريحة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الدول و الازمات الاقتصادية</dc:title>
  <dc:creator>Amal AG.</dc:creator>
  <cp:lastModifiedBy>ksu</cp:lastModifiedBy>
  <cp:revision>28</cp:revision>
  <dcterms:created xsi:type="dcterms:W3CDTF">2016-12-25T14:08:30Z</dcterms:created>
  <dcterms:modified xsi:type="dcterms:W3CDTF">2017-02-05T08:27:06Z</dcterms:modified>
</cp:coreProperties>
</file>