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notesMasterIdLst>
    <p:notesMasterId r:id="rId11"/>
  </p:notesMasterIdLst>
  <p:sldIdLst>
    <p:sldId id="257" r:id="rId2"/>
    <p:sldId id="265" r:id="rId3"/>
    <p:sldId id="258" r:id="rId4"/>
    <p:sldId id="259" r:id="rId5"/>
    <p:sldId id="260" r:id="rId6"/>
    <p:sldId id="261" r:id="rId7"/>
    <p:sldId id="262" r:id="rId8"/>
    <p:sldId id="263" r:id="rId9"/>
    <p:sldId id="264" r:id="rId10"/>
  </p:sldIdLst>
  <p:sldSz cx="9144000" cy="6858000" type="screen4x3"/>
  <p:notesSz cx="6858000" cy="9144000"/>
  <p:defaultText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FF"/>
    <a:srgbClr val="FF0066"/>
    <a:srgbClr val="FF66FF"/>
    <a:srgbClr val="009900"/>
    <a:srgbClr val="66FF33"/>
    <a:srgbClr val="0000FF"/>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84380"/>
    <p:restoredTop sz="94660"/>
  </p:normalViewPr>
  <p:slideViewPr>
    <p:cSldViewPr>
      <p:cViewPr varScale="1">
        <p:scale>
          <a:sx n="62" d="100"/>
          <a:sy n="62" d="100"/>
        </p:scale>
        <p:origin x="-1512" y="-78"/>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رأس 1"/>
          <p:cNvSpPr>
            <a:spLocks noGrp="1"/>
          </p:cNvSpPr>
          <p:nvPr>
            <p:ph type="hdr" sz="quarter"/>
          </p:nvPr>
        </p:nvSpPr>
        <p:spPr>
          <a:xfrm>
            <a:off x="3886200" y="0"/>
            <a:ext cx="2971800" cy="457200"/>
          </a:xfrm>
          <a:prstGeom prst="rect">
            <a:avLst/>
          </a:prstGeom>
        </p:spPr>
        <p:txBody>
          <a:bodyPr vert="horz" lIns="91440" tIns="45720" rIns="91440" bIns="45720" rtlCol="1"/>
          <a:lstStyle>
            <a:lvl1pPr algn="r">
              <a:defRPr sz="1200"/>
            </a:lvl1pPr>
          </a:lstStyle>
          <a:p>
            <a:endParaRPr lang="ar-SA"/>
          </a:p>
        </p:txBody>
      </p:sp>
      <p:sp>
        <p:nvSpPr>
          <p:cNvPr id="3" name="عنصر نائب للتاريخ 2"/>
          <p:cNvSpPr>
            <a:spLocks noGrp="1"/>
          </p:cNvSpPr>
          <p:nvPr>
            <p:ph type="dt" idx="1"/>
          </p:nvPr>
        </p:nvSpPr>
        <p:spPr>
          <a:xfrm>
            <a:off x="1588" y="0"/>
            <a:ext cx="2971800" cy="457200"/>
          </a:xfrm>
          <a:prstGeom prst="rect">
            <a:avLst/>
          </a:prstGeom>
        </p:spPr>
        <p:txBody>
          <a:bodyPr vert="horz" lIns="91440" tIns="45720" rIns="91440" bIns="45720" rtlCol="1"/>
          <a:lstStyle>
            <a:lvl1pPr algn="l">
              <a:defRPr sz="1200"/>
            </a:lvl1pPr>
          </a:lstStyle>
          <a:p>
            <a:fld id="{FDD96C23-B53A-460A-A361-1AAAA5A1FD31}" type="datetimeFigureOut">
              <a:rPr lang="ar-SA" smtClean="0"/>
              <a:t>12/05/35</a:t>
            </a:fld>
            <a:endParaRPr lang="ar-SA"/>
          </a:p>
        </p:txBody>
      </p:sp>
      <p:sp>
        <p:nvSpPr>
          <p:cNvPr id="4" name="عنصر نائب لصورة الشريحة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1" anchor="ctr"/>
          <a:lstStyle/>
          <a:p>
            <a:endParaRPr lang="ar-SA"/>
          </a:p>
        </p:txBody>
      </p:sp>
      <p:sp>
        <p:nvSpPr>
          <p:cNvPr id="5" name="عنصر نائب للملاحظات 4"/>
          <p:cNvSpPr>
            <a:spLocks noGrp="1"/>
          </p:cNvSpPr>
          <p:nvPr>
            <p:ph type="body" sz="quarter" idx="3"/>
          </p:nvPr>
        </p:nvSpPr>
        <p:spPr>
          <a:xfrm>
            <a:off x="685800" y="4343400"/>
            <a:ext cx="5486400" cy="4114800"/>
          </a:xfrm>
          <a:prstGeom prst="rect">
            <a:avLst/>
          </a:prstGeom>
        </p:spPr>
        <p:txBody>
          <a:bodyPr vert="horz" lIns="91440" tIns="45720" rIns="91440" bIns="45720" rtlCol="1">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6" name="عنصر نائب للتذييل 5"/>
          <p:cNvSpPr>
            <a:spLocks noGrp="1"/>
          </p:cNvSpPr>
          <p:nvPr>
            <p:ph type="ftr" sz="quarter" idx="4"/>
          </p:nvPr>
        </p:nvSpPr>
        <p:spPr>
          <a:xfrm>
            <a:off x="3886200" y="8685213"/>
            <a:ext cx="2971800" cy="457200"/>
          </a:xfrm>
          <a:prstGeom prst="rect">
            <a:avLst/>
          </a:prstGeom>
        </p:spPr>
        <p:txBody>
          <a:bodyPr vert="horz" lIns="91440" tIns="45720" rIns="91440" bIns="45720" rtlCol="1" anchor="b"/>
          <a:lstStyle>
            <a:lvl1pPr algn="r">
              <a:defRPr sz="1200"/>
            </a:lvl1pPr>
          </a:lstStyle>
          <a:p>
            <a:endParaRPr lang="ar-SA"/>
          </a:p>
        </p:txBody>
      </p:sp>
      <p:sp>
        <p:nvSpPr>
          <p:cNvPr id="7" name="عنصر نائب لرقم الشريحة 6"/>
          <p:cNvSpPr>
            <a:spLocks noGrp="1"/>
          </p:cNvSpPr>
          <p:nvPr>
            <p:ph type="sldNum" sz="quarter" idx="5"/>
          </p:nvPr>
        </p:nvSpPr>
        <p:spPr>
          <a:xfrm>
            <a:off x="1588" y="8685213"/>
            <a:ext cx="2971800" cy="457200"/>
          </a:xfrm>
          <a:prstGeom prst="rect">
            <a:avLst/>
          </a:prstGeom>
        </p:spPr>
        <p:txBody>
          <a:bodyPr vert="horz" lIns="91440" tIns="45720" rIns="91440" bIns="45720" rtlCol="1" anchor="b"/>
          <a:lstStyle>
            <a:lvl1pPr algn="l">
              <a:defRPr sz="1200"/>
            </a:lvl1pPr>
          </a:lstStyle>
          <a:p>
            <a:fld id="{82475FF4-33BE-45B3-9426-C14154042D24}" type="slidenum">
              <a:rPr lang="ar-SA" smtClean="0"/>
              <a:t>‹#›</a:t>
            </a:fld>
            <a:endParaRPr lang="ar-SA"/>
          </a:p>
        </p:txBody>
      </p:sp>
    </p:spTree>
  </p:cSld>
  <p:clrMap bg1="lt1" tx1="dk1" bg2="lt2" tx2="dk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p:sp>
      <p:sp>
        <p:nvSpPr>
          <p:cNvPr id="3" name="عنصر نائب للملاحظات 2"/>
          <p:cNvSpPr>
            <a:spLocks noGrp="1"/>
          </p:cNvSpPr>
          <p:nvPr>
            <p:ph type="body" idx="1"/>
          </p:nvPr>
        </p:nvSpPr>
        <p:spPr/>
        <p:txBody>
          <a:bodyPr>
            <a:normAutofit/>
          </a:bodyPr>
          <a:lstStyle/>
          <a:p>
            <a:endParaRPr lang="ar-SA" dirty="0"/>
          </a:p>
        </p:txBody>
      </p:sp>
      <p:sp>
        <p:nvSpPr>
          <p:cNvPr id="4" name="عنصر نائب لرقم الشريحة 3"/>
          <p:cNvSpPr>
            <a:spLocks noGrp="1"/>
          </p:cNvSpPr>
          <p:nvPr>
            <p:ph type="sldNum" sz="quarter" idx="10"/>
          </p:nvPr>
        </p:nvSpPr>
        <p:spPr/>
        <p:txBody>
          <a:bodyPr/>
          <a:lstStyle/>
          <a:p>
            <a:fld id="{82475FF4-33BE-45B3-9426-C14154042D24}" type="slidenum">
              <a:rPr lang="ar-SA" smtClean="0"/>
              <a:t>4</a:t>
            </a:fld>
            <a:endParaRPr lang="ar-SA"/>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عنوان 1"/>
          <p:cNvSpPr>
            <a:spLocks noGrp="1"/>
          </p:cNvSpPr>
          <p:nvPr>
            <p:ph type="ctrTitle"/>
          </p:nvPr>
        </p:nvSpPr>
        <p:spPr>
          <a:xfrm>
            <a:off x="685800" y="2130425"/>
            <a:ext cx="7772400" cy="1470025"/>
          </a:xfrm>
        </p:spPr>
        <p:txBody>
          <a:bodyPr/>
          <a:lstStyle/>
          <a:p>
            <a:r>
              <a:rPr lang="ar-SA" smtClean="0"/>
              <a:t>انقر لتحرير نمط العنوان الرئيسي</a:t>
            </a:r>
            <a:endParaRPr lang="ar-SA"/>
          </a:p>
        </p:txBody>
      </p:sp>
      <p:sp>
        <p:nvSpPr>
          <p:cNvPr id="3" name="عنوان فرعي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ar-SA" smtClean="0"/>
              <a:t>انقر لتحرير نمط العنوان الثانوي الرئيسي</a:t>
            </a:r>
            <a:endParaRPr lang="ar-SA"/>
          </a:p>
        </p:txBody>
      </p:sp>
      <p:sp>
        <p:nvSpPr>
          <p:cNvPr id="4" name="عنصر نائب للتاريخ 3"/>
          <p:cNvSpPr>
            <a:spLocks noGrp="1"/>
          </p:cNvSpPr>
          <p:nvPr>
            <p:ph type="dt" sz="half" idx="10"/>
          </p:nvPr>
        </p:nvSpPr>
        <p:spPr/>
        <p:txBody>
          <a:bodyPr/>
          <a:lstStyle/>
          <a:p>
            <a:fld id="{BECE6408-CC09-4AF1-B29B-2C5202AC50B1}" type="datetimeFigureOut">
              <a:rPr lang="ar-SA" smtClean="0"/>
              <a:pPr/>
              <a:t>12/05/35</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EF98935F-96EE-4FCD-BD72-5E54C447557B}" type="slidenum">
              <a:rPr lang="ar-SA" smtClean="0"/>
              <a:pPr/>
              <a:t>‹#›</a:t>
            </a:fld>
            <a:endParaRPr lang="ar-SA"/>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عنوان العمودي 2"/>
          <p:cNvSpPr>
            <a:spLocks noGrp="1"/>
          </p:cNvSpPr>
          <p:nvPr>
            <p:ph type="body" orient="vert" idx="1"/>
          </p:nvPr>
        </p:nvSpPr>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BECE6408-CC09-4AF1-B29B-2C5202AC50B1}" type="datetimeFigureOut">
              <a:rPr lang="ar-SA" smtClean="0"/>
              <a:pPr/>
              <a:t>12/05/35</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EF98935F-96EE-4FCD-BD72-5E54C447557B}" type="slidenum">
              <a:rPr lang="ar-SA" smtClean="0"/>
              <a:pPr/>
              <a:t>‹#›</a:t>
            </a:fld>
            <a:endParaRPr lang="ar-S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629400" y="274638"/>
            <a:ext cx="2057400" cy="5851525"/>
          </a:xfrm>
        </p:spPr>
        <p:txBody>
          <a:bodyPr vert="eaVert"/>
          <a:lstStyle/>
          <a:p>
            <a:r>
              <a:rPr lang="ar-SA" smtClean="0"/>
              <a:t>انقر لتحرير نمط العنوان الرئيسي</a:t>
            </a:r>
            <a:endParaRPr lang="ar-SA"/>
          </a:p>
        </p:txBody>
      </p:sp>
      <p:sp>
        <p:nvSpPr>
          <p:cNvPr id="3" name="عنصر نائب للعنوان العمودي 2"/>
          <p:cNvSpPr>
            <a:spLocks noGrp="1"/>
          </p:cNvSpPr>
          <p:nvPr>
            <p:ph type="body" orient="vert" idx="1"/>
          </p:nvPr>
        </p:nvSpPr>
        <p:spPr>
          <a:xfrm>
            <a:off x="457200" y="274638"/>
            <a:ext cx="6019800" cy="5851525"/>
          </a:xfrm>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BECE6408-CC09-4AF1-B29B-2C5202AC50B1}" type="datetimeFigureOut">
              <a:rPr lang="ar-SA" smtClean="0"/>
              <a:pPr/>
              <a:t>12/05/35</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EF98935F-96EE-4FCD-BD72-5E54C447557B}" type="slidenum">
              <a:rPr lang="ar-SA" smtClean="0"/>
              <a:pPr/>
              <a:t>‹#›</a:t>
            </a:fld>
            <a:endParaRPr lang="ar-S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محتوى 2"/>
          <p:cNvSpPr>
            <a:spLocks noGrp="1"/>
          </p:cNvSpPr>
          <p:nvPr>
            <p:ph idx="1"/>
          </p:nvPr>
        </p:nvSpPr>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BECE6408-CC09-4AF1-B29B-2C5202AC50B1}" type="datetimeFigureOut">
              <a:rPr lang="ar-SA" smtClean="0"/>
              <a:pPr/>
              <a:t>12/05/35</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EF98935F-96EE-4FCD-BD72-5E54C447557B}" type="slidenum">
              <a:rPr lang="ar-SA" smtClean="0"/>
              <a:pPr/>
              <a:t>‹#›</a:t>
            </a:fld>
            <a:endParaRPr lang="ar-S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p:cNvSpPr>
            <a:spLocks noGrp="1"/>
          </p:cNvSpPr>
          <p:nvPr>
            <p:ph type="title"/>
          </p:nvPr>
        </p:nvSpPr>
        <p:spPr>
          <a:xfrm>
            <a:off x="722313" y="4406900"/>
            <a:ext cx="7772400" cy="1362075"/>
          </a:xfrm>
        </p:spPr>
        <p:txBody>
          <a:bodyPr anchor="t"/>
          <a:lstStyle>
            <a:lvl1pPr algn="r">
              <a:defRPr sz="4000" b="1" cap="all"/>
            </a:lvl1p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انقر لتحرير أنماط النص الرئيسي</a:t>
            </a:r>
          </a:p>
        </p:txBody>
      </p:sp>
      <p:sp>
        <p:nvSpPr>
          <p:cNvPr id="4" name="عنصر نائب للتاريخ 3"/>
          <p:cNvSpPr>
            <a:spLocks noGrp="1"/>
          </p:cNvSpPr>
          <p:nvPr>
            <p:ph type="dt" sz="half" idx="10"/>
          </p:nvPr>
        </p:nvSpPr>
        <p:spPr/>
        <p:txBody>
          <a:bodyPr/>
          <a:lstStyle/>
          <a:p>
            <a:fld id="{BECE6408-CC09-4AF1-B29B-2C5202AC50B1}" type="datetimeFigureOut">
              <a:rPr lang="ar-SA" smtClean="0"/>
              <a:pPr/>
              <a:t>12/05/35</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EF98935F-96EE-4FCD-BD72-5E54C447557B}" type="slidenum">
              <a:rPr lang="ar-SA" smtClean="0"/>
              <a:pPr/>
              <a:t>‹#›</a:t>
            </a:fld>
            <a:endParaRPr lang="ar-SA"/>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محتوى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محتوى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5" name="عنصر نائب للتاريخ 4"/>
          <p:cNvSpPr>
            <a:spLocks noGrp="1"/>
          </p:cNvSpPr>
          <p:nvPr>
            <p:ph type="dt" sz="half" idx="10"/>
          </p:nvPr>
        </p:nvSpPr>
        <p:spPr/>
        <p:txBody>
          <a:bodyPr/>
          <a:lstStyle/>
          <a:p>
            <a:fld id="{BECE6408-CC09-4AF1-B29B-2C5202AC50B1}" type="datetimeFigureOut">
              <a:rPr lang="ar-SA" smtClean="0"/>
              <a:pPr/>
              <a:t>12/05/35</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EF98935F-96EE-4FCD-BD72-5E54C447557B}" type="slidenum">
              <a:rPr lang="ar-SA" smtClean="0"/>
              <a:pPr/>
              <a:t>‹#›</a:t>
            </a:fld>
            <a:endParaRPr lang="ar-S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lvl1pPr>
              <a:defRPr/>
            </a:lvl1p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4" name="عنصر نائب للمحتوى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5" name="عنصر نائب للنص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6" name="عنصر نائب للمحتوى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7" name="عنصر نائب للتاريخ 6"/>
          <p:cNvSpPr>
            <a:spLocks noGrp="1"/>
          </p:cNvSpPr>
          <p:nvPr>
            <p:ph type="dt" sz="half" idx="10"/>
          </p:nvPr>
        </p:nvSpPr>
        <p:spPr/>
        <p:txBody>
          <a:bodyPr/>
          <a:lstStyle/>
          <a:p>
            <a:fld id="{BECE6408-CC09-4AF1-B29B-2C5202AC50B1}" type="datetimeFigureOut">
              <a:rPr lang="ar-SA" smtClean="0"/>
              <a:pPr/>
              <a:t>12/05/35</a:t>
            </a:fld>
            <a:endParaRPr lang="ar-SA"/>
          </a:p>
        </p:txBody>
      </p:sp>
      <p:sp>
        <p:nvSpPr>
          <p:cNvPr id="8" name="عنصر نائب للتذييل 7"/>
          <p:cNvSpPr>
            <a:spLocks noGrp="1"/>
          </p:cNvSpPr>
          <p:nvPr>
            <p:ph type="ftr" sz="quarter" idx="11"/>
          </p:nvPr>
        </p:nvSpPr>
        <p:spPr/>
        <p:txBody>
          <a:bodyPr/>
          <a:lstStyle/>
          <a:p>
            <a:endParaRPr lang="ar-SA"/>
          </a:p>
        </p:txBody>
      </p:sp>
      <p:sp>
        <p:nvSpPr>
          <p:cNvPr id="9" name="عنصر نائب لرقم الشريحة 8"/>
          <p:cNvSpPr>
            <a:spLocks noGrp="1"/>
          </p:cNvSpPr>
          <p:nvPr>
            <p:ph type="sldNum" sz="quarter" idx="12"/>
          </p:nvPr>
        </p:nvSpPr>
        <p:spPr/>
        <p:txBody>
          <a:bodyPr/>
          <a:lstStyle/>
          <a:p>
            <a:fld id="{EF98935F-96EE-4FCD-BD72-5E54C447557B}" type="slidenum">
              <a:rPr lang="ar-SA" smtClean="0"/>
              <a:pPr/>
              <a:t>‹#›</a:t>
            </a:fld>
            <a:endParaRPr lang="ar-SA"/>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تاريخ 2"/>
          <p:cNvSpPr>
            <a:spLocks noGrp="1"/>
          </p:cNvSpPr>
          <p:nvPr>
            <p:ph type="dt" sz="half" idx="10"/>
          </p:nvPr>
        </p:nvSpPr>
        <p:spPr/>
        <p:txBody>
          <a:bodyPr/>
          <a:lstStyle/>
          <a:p>
            <a:fld id="{BECE6408-CC09-4AF1-B29B-2C5202AC50B1}" type="datetimeFigureOut">
              <a:rPr lang="ar-SA" smtClean="0"/>
              <a:pPr/>
              <a:t>12/05/35</a:t>
            </a:fld>
            <a:endParaRPr lang="ar-SA"/>
          </a:p>
        </p:txBody>
      </p:sp>
      <p:sp>
        <p:nvSpPr>
          <p:cNvPr id="4" name="عنصر نائب للتذييل 3"/>
          <p:cNvSpPr>
            <a:spLocks noGrp="1"/>
          </p:cNvSpPr>
          <p:nvPr>
            <p:ph type="ftr" sz="quarter" idx="11"/>
          </p:nvPr>
        </p:nvSpPr>
        <p:spPr/>
        <p:txBody>
          <a:bodyPr/>
          <a:lstStyle/>
          <a:p>
            <a:endParaRPr lang="ar-SA"/>
          </a:p>
        </p:txBody>
      </p:sp>
      <p:sp>
        <p:nvSpPr>
          <p:cNvPr id="5" name="عنصر نائب لرقم الشريحة 4"/>
          <p:cNvSpPr>
            <a:spLocks noGrp="1"/>
          </p:cNvSpPr>
          <p:nvPr>
            <p:ph type="sldNum" sz="quarter" idx="12"/>
          </p:nvPr>
        </p:nvSpPr>
        <p:spPr/>
        <p:txBody>
          <a:bodyPr/>
          <a:lstStyle/>
          <a:p>
            <a:fld id="{EF98935F-96EE-4FCD-BD72-5E54C447557B}" type="slidenum">
              <a:rPr lang="ar-SA" smtClean="0"/>
              <a:pPr/>
              <a:t>‹#›</a:t>
            </a:fld>
            <a:endParaRPr lang="ar-S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p:txBody>
          <a:bodyPr/>
          <a:lstStyle/>
          <a:p>
            <a:fld id="{BECE6408-CC09-4AF1-B29B-2C5202AC50B1}" type="datetimeFigureOut">
              <a:rPr lang="ar-SA" smtClean="0"/>
              <a:pPr/>
              <a:t>12/05/35</a:t>
            </a:fld>
            <a:endParaRPr lang="ar-SA"/>
          </a:p>
        </p:txBody>
      </p:sp>
      <p:sp>
        <p:nvSpPr>
          <p:cNvPr id="3" name="عنصر نائب للتذييل 2"/>
          <p:cNvSpPr>
            <a:spLocks noGrp="1"/>
          </p:cNvSpPr>
          <p:nvPr>
            <p:ph type="ftr" sz="quarter" idx="11"/>
          </p:nvPr>
        </p:nvSpPr>
        <p:spPr/>
        <p:txBody>
          <a:bodyPr/>
          <a:lstStyle/>
          <a:p>
            <a:endParaRPr lang="ar-SA"/>
          </a:p>
        </p:txBody>
      </p:sp>
      <p:sp>
        <p:nvSpPr>
          <p:cNvPr id="4" name="عنصر نائب لرقم الشريحة 3"/>
          <p:cNvSpPr>
            <a:spLocks noGrp="1"/>
          </p:cNvSpPr>
          <p:nvPr>
            <p:ph type="sldNum" sz="quarter" idx="12"/>
          </p:nvPr>
        </p:nvSpPr>
        <p:spPr/>
        <p:txBody>
          <a:bodyPr/>
          <a:lstStyle/>
          <a:p>
            <a:fld id="{EF98935F-96EE-4FCD-BD72-5E54C447557B}" type="slidenum">
              <a:rPr lang="ar-SA" smtClean="0"/>
              <a:pPr/>
              <a:t>‹#›</a:t>
            </a:fld>
            <a:endParaRPr lang="ar-S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3050"/>
            <a:ext cx="3008313" cy="1162050"/>
          </a:xfrm>
        </p:spPr>
        <p:txBody>
          <a:bodyPr anchor="b"/>
          <a:lstStyle>
            <a:lvl1pPr algn="r">
              <a:defRPr sz="2000" b="1"/>
            </a:lvl1pPr>
          </a:lstStyle>
          <a:p>
            <a:r>
              <a:rPr lang="ar-SA" smtClean="0"/>
              <a:t>انقر لتحرير نمط العنوان الرئيسي</a:t>
            </a:r>
            <a:endParaRPr lang="ar-SA"/>
          </a:p>
        </p:txBody>
      </p:sp>
      <p:sp>
        <p:nvSpPr>
          <p:cNvPr id="3" name="عنصر نائب للمحتوى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نص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BECE6408-CC09-4AF1-B29B-2C5202AC50B1}" type="datetimeFigureOut">
              <a:rPr lang="ar-SA" smtClean="0"/>
              <a:pPr/>
              <a:t>12/05/35</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EF98935F-96EE-4FCD-BD72-5E54C447557B}" type="slidenum">
              <a:rPr lang="ar-SA" smtClean="0"/>
              <a:pPr/>
              <a:t>‹#›</a:t>
            </a:fld>
            <a:endParaRPr lang="ar-SA"/>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1792288" y="4800600"/>
            <a:ext cx="5486400" cy="566738"/>
          </a:xfrm>
        </p:spPr>
        <p:txBody>
          <a:bodyPr anchor="b"/>
          <a:lstStyle>
            <a:lvl1pPr algn="r">
              <a:defRPr sz="2000" b="1"/>
            </a:lvl1pPr>
          </a:lstStyle>
          <a:p>
            <a:r>
              <a:rPr lang="ar-SA" smtClean="0"/>
              <a:t>انقر لتحرير نمط العنوان الرئيسي</a:t>
            </a:r>
            <a:endParaRPr lang="ar-SA"/>
          </a:p>
        </p:txBody>
      </p:sp>
      <p:sp>
        <p:nvSpPr>
          <p:cNvPr id="3" name="عنصر نائب للصورة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SA"/>
          </a:p>
        </p:txBody>
      </p:sp>
      <p:sp>
        <p:nvSpPr>
          <p:cNvPr id="4" name="عنصر نائب للنص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BECE6408-CC09-4AF1-B29B-2C5202AC50B1}" type="datetimeFigureOut">
              <a:rPr lang="ar-SA" smtClean="0"/>
              <a:pPr/>
              <a:t>12/05/35</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EF98935F-96EE-4FCD-BD72-5E54C447557B}" type="slidenum">
              <a:rPr lang="ar-SA" smtClean="0"/>
              <a:pPr/>
              <a:t>‹#›</a:t>
            </a:fld>
            <a:endParaRPr lang="ar-SA"/>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عنوان 1"/>
          <p:cNvSpPr>
            <a:spLocks noGrp="1"/>
          </p:cNvSpPr>
          <p:nvPr>
            <p:ph type="title"/>
          </p:nvPr>
        </p:nvSpPr>
        <p:spPr>
          <a:xfrm>
            <a:off x="457200" y="274638"/>
            <a:ext cx="8229600" cy="1143000"/>
          </a:xfrm>
          <a:prstGeom prst="rect">
            <a:avLst/>
          </a:prstGeom>
        </p:spPr>
        <p:txBody>
          <a:bodyPr vert="horz" lIns="91440" tIns="45720" rIns="91440" bIns="45720" rtlCol="1" anchor="ctr">
            <a:normAutofit/>
          </a:body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457200" y="1600200"/>
            <a:ext cx="8229600" cy="4525963"/>
          </a:xfrm>
          <a:prstGeom prst="rect">
            <a:avLst/>
          </a:prstGeom>
        </p:spPr>
        <p:txBody>
          <a:bodyPr vert="horz" lIns="91440" tIns="45720" rIns="91440" bIns="45720" rtlCol="1">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BECE6408-CC09-4AF1-B29B-2C5202AC50B1}" type="datetimeFigureOut">
              <a:rPr lang="ar-SA" smtClean="0"/>
              <a:pPr/>
              <a:t>12/05/35</a:t>
            </a:fld>
            <a:endParaRPr lang="ar-SA"/>
          </a:p>
        </p:txBody>
      </p:sp>
      <p:sp>
        <p:nvSpPr>
          <p:cNvPr id="5" name="عنصر نائب للتذييل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ar-SA"/>
          </a:p>
        </p:txBody>
      </p:sp>
      <p:sp>
        <p:nvSpPr>
          <p:cNvPr id="6" name="عنصر نائب لرقم الشريحة 5"/>
          <p:cNvSpPr>
            <a:spLocks noGrp="1"/>
          </p:cNvSpPr>
          <p:nvPr>
            <p:ph type="sldNum" sz="quarter" idx="4"/>
          </p:nvPr>
        </p:nvSpPr>
        <p:spPr>
          <a:xfrm>
            <a:off x="457200" y="6356350"/>
            <a:ext cx="21336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EF98935F-96EE-4FCD-BD72-5E54C447557B}" type="slidenum">
              <a:rPr lang="ar-SA" smtClean="0"/>
              <a:pPr/>
              <a:t>‹#›</a:t>
            </a:fld>
            <a:endParaRPr lang="ar-SA"/>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1" eaLnBrk="1" latinLnBrk="0" hangingPunct="1">
        <a:spcBef>
          <a:spcPct val="0"/>
        </a:spcBef>
        <a:buNone/>
        <a:defRPr sz="4400" kern="1200">
          <a:solidFill>
            <a:schemeClr val="tx1"/>
          </a:solidFill>
          <a:latin typeface="+mj-lt"/>
          <a:ea typeface="+mj-ea"/>
          <a:cs typeface="+mj-cs"/>
        </a:defRPr>
      </a:lvl1pPr>
    </p:titleStyle>
    <p:bodyStyle>
      <a:lvl1pPr marL="342900" indent="-342900" algn="r" defTabSz="914400" rtl="1"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6.gif"/><Relationship Id="rId2" Type="http://schemas.openxmlformats.org/officeDocument/2006/relationships/image" Target="../media/image5.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صورة 3" descr="A4R8R1FCAGL2EX5CA0HGHELCA7LHCDZCANT2XBACAR38PTWCAN4XJV7CAX4EG7NCATKXRAKCATTBL91CANHOWCGCAMAA7MMCA3HP6HICARUKWD8CACAW9ALCAKT1ASKCAPXLI95CAUKBUWLCABXRZFHCA4VFD50.jpg"/>
          <p:cNvPicPr>
            <a:picLocks noChangeAspect="1"/>
          </p:cNvPicPr>
          <p:nvPr/>
        </p:nvPicPr>
        <p:blipFill>
          <a:blip r:embed="rId2"/>
          <a:stretch>
            <a:fillRect/>
          </a:stretch>
        </p:blipFill>
        <p:spPr>
          <a:xfrm>
            <a:off x="0" y="0"/>
            <a:ext cx="9144000" cy="6858000"/>
          </a:xfrm>
          <a:prstGeom prst="rect">
            <a:avLst/>
          </a:prstGeom>
        </p:spPr>
      </p:pic>
      <p:sp>
        <p:nvSpPr>
          <p:cNvPr id="3" name="Title 4"/>
          <p:cNvSpPr>
            <a:spLocks noGrp="1"/>
          </p:cNvSpPr>
          <p:nvPr>
            <p:ph type="ctrTitle"/>
          </p:nvPr>
        </p:nvSpPr>
        <p:spPr>
          <a:xfrm>
            <a:off x="4429124" y="500043"/>
            <a:ext cx="4714876" cy="2928957"/>
          </a:xfrm>
        </p:spPr>
        <p:txBody>
          <a:bodyPr rtlCol="0">
            <a:noAutofit/>
          </a:bodyPr>
          <a:lstStyle/>
          <a:p>
            <a:pPr fontAlgn="auto">
              <a:spcAft>
                <a:spcPts val="0"/>
              </a:spcAft>
              <a:defRPr/>
            </a:pPr>
            <a:r>
              <a:rPr lang="ar-SA" sz="9600" dirty="0" smtClean="0">
                <a:effectLst>
                  <a:glow rad="101600">
                    <a:srgbClr val="FFFF00">
                      <a:alpha val="60000"/>
                    </a:srgbClr>
                  </a:glow>
                </a:effectLst>
                <a:cs typeface="W1 0004." pitchFamily="2" charset="-78"/>
              </a:rPr>
              <a:t>علم </a:t>
            </a:r>
            <a:r>
              <a:rPr lang="ar-SA" sz="9600" dirty="0" err="1" smtClean="0">
                <a:effectLst>
                  <a:glow rad="101600">
                    <a:srgbClr val="FFFF00">
                      <a:alpha val="60000"/>
                    </a:srgbClr>
                  </a:glow>
                </a:effectLst>
                <a:cs typeface="W1 0004." pitchFamily="2" charset="-78"/>
              </a:rPr>
              <a:t>الاشنات</a:t>
            </a:r>
            <a:endParaRPr lang="en-US" sz="9600" dirty="0">
              <a:effectLst>
                <a:glow rad="101600">
                  <a:srgbClr val="FFFF00">
                    <a:alpha val="60000"/>
                  </a:srgbClr>
                </a:glow>
              </a:effectLst>
              <a:cs typeface="W1 0004." pitchFamily="2" charset="-78"/>
            </a:endParaRPr>
          </a:p>
        </p:txBody>
      </p:sp>
      <p:sp>
        <p:nvSpPr>
          <p:cNvPr id="5" name="Title 4"/>
          <p:cNvSpPr txBox="1">
            <a:spLocks/>
          </p:cNvSpPr>
          <p:nvPr/>
        </p:nvSpPr>
        <p:spPr>
          <a:xfrm>
            <a:off x="3929058" y="4143380"/>
            <a:ext cx="5214942" cy="2336795"/>
          </a:xfrm>
          <a:prstGeom prst="rect">
            <a:avLst/>
          </a:prstGeom>
        </p:spPr>
        <p:txBody>
          <a:bodyPr vert="horz" lIns="91440" tIns="45720" rIns="91440" bIns="45720" rtlCol="0" anchor="ctr">
            <a:noAutofit/>
          </a:bodyPr>
          <a:lstStyle/>
          <a:p>
            <a:pPr marL="0" marR="0" lvl="0" indent="0" algn="ctr" defTabSz="914400" rtl="1" eaLnBrk="1" fontAlgn="auto" latinLnBrk="0" hangingPunct="1">
              <a:lnSpc>
                <a:spcPct val="100000"/>
              </a:lnSpc>
              <a:spcBef>
                <a:spcPct val="0"/>
              </a:spcBef>
              <a:spcAft>
                <a:spcPts val="0"/>
              </a:spcAft>
              <a:buClrTx/>
              <a:buSzTx/>
              <a:buFontTx/>
              <a:buNone/>
              <a:tabLst/>
              <a:defRPr/>
            </a:pPr>
            <a:r>
              <a:rPr kumimoji="0" lang="ar-SA" sz="6000" b="0" i="0" u="none" strike="noStrike" kern="1200" cap="none" spc="0" normalizeH="0" baseline="0" noProof="0" dirty="0" smtClean="0">
                <a:ln>
                  <a:noFill/>
                </a:ln>
                <a:solidFill>
                  <a:srgbClr val="FF66FF"/>
                </a:solidFill>
                <a:effectLst>
                  <a:glow rad="101600">
                    <a:schemeClr val="tx1">
                      <a:alpha val="60000"/>
                    </a:schemeClr>
                  </a:glow>
                </a:effectLst>
                <a:uLnTx/>
                <a:uFillTx/>
                <a:latin typeface="+mj-lt"/>
                <a:ea typeface="+mj-ea"/>
                <a:cs typeface="W1 0004." pitchFamily="2" charset="-78"/>
              </a:rPr>
              <a:t>مقرر 348 حدق</a:t>
            </a:r>
            <a:endParaRPr kumimoji="0" lang="en-US" sz="6000" b="0" i="0" u="none" strike="noStrike" kern="1200" cap="none" spc="0" normalizeH="0" baseline="0" noProof="0" dirty="0">
              <a:ln>
                <a:noFill/>
              </a:ln>
              <a:solidFill>
                <a:srgbClr val="FF66FF"/>
              </a:solidFill>
              <a:effectLst>
                <a:glow rad="101600">
                  <a:schemeClr val="tx1">
                    <a:alpha val="60000"/>
                  </a:schemeClr>
                </a:glow>
              </a:effectLst>
              <a:uLnTx/>
              <a:uFillTx/>
              <a:latin typeface="+mj-lt"/>
              <a:ea typeface="+mj-ea"/>
              <a:cs typeface="W1 0004." pitchFamily="2" charset="-78"/>
            </a:endParaRPr>
          </a:p>
        </p:txBody>
      </p:sp>
    </p:spTree>
  </p:cSld>
  <p:clrMapOvr>
    <a:masterClrMapping/>
  </p:clrMapOvr>
  <p:transition spd="med">
    <p:wheel spokes="8"/>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9" presetClass="entr" presetSubtype="0" accel="10000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p:cTn id="7" dur="500" fill="hold"/>
                                        <p:tgtEl>
                                          <p:spTgt spid="3"/>
                                        </p:tgtEl>
                                        <p:attrNameLst>
                                          <p:attrName>ppt_h</p:attrName>
                                        </p:attrNameLst>
                                      </p:cBhvr>
                                      <p:tavLst>
                                        <p:tav tm="0">
                                          <p:val>
                                            <p:strVal val="#ppt_h/20"/>
                                          </p:val>
                                        </p:tav>
                                        <p:tav tm="50000">
                                          <p:val>
                                            <p:strVal val="#ppt_h/20"/>
                                          </p:val>
                                        </p:tav>
                                        <p:tav tm="100000">
                                          <p:val>
                                            <p:strVal val="#ppt_h"/>
                                          </p:val>
                                        </p:tav>
                                      </p:tavLst>
                                    </p:anim>
                                    <p:anim calcmode="lin" valueType="num">
                                      <p:cBhvr>
                                        <p:cTn id="8" dur="500" fill="hold"/>
                                        <p:tgtEl>
                                          <p:spTgt spid="3"/>
                                        </p:tgtEl>
                                        <p:attrNameLst>
                                          <p:attrName>ppt_w</p:attrName>
                                        </p:attrNameLst>
                                      </p:cBhvr>
                                      <p:tavLst>
                                        <p:tav tm="0">
                                          <p:val>
                                            <p:strVal val="#ppt_w+.3"/>
                                          </p:val>
                                        </p:tav>
                                        <p:tav tm="50000">
                                          <p:val>
                                            <p:strVal val="#ppt_w+.3"/>
                                          </p:val>
                                        </p:tav>
                                        <p:tav tm="100000">
                                          <p:val>
                                            <p:strVal val="#ppt_w"/>
                                          </p:val>
                                        </p:tav>
                                      </p:tavLst>
                                    </p:anim>
                                    <p:anim calcmode="lin" valueType="num">
                                      <p:cBhvr>
                                        <p:cTn id="9" dur="500" fill="hold"/>
                                        <p:tgtEl>
                                          <p:spTgt spid="3"/>
                                        </p:tgtEl>
                                        <p:attrNameLst>
                                          <p:attrName>ppt_x</p:attrName>
                                        </p:attrNameLst>
                                      </p:cBhvr>
                                      <p:tavLst>
                                        <p:tav tm="0">
                                          <p:val>
                                            <p:strVal val="#ppt_x-.3"/>
                                          </p:val>
                                        </p:tav>
                                        <p:tav tm="50000">
                                          <p:val>
                                            <p:strVal val="#ppt_x"/>
                                          </p:val>
                                        </p:tav>
                                        <p:tav tm="100000">
                                          <p:val>
                                            <p:strVal val="#ppt_x"/>
                                          </p:val>
                                        </p:tav>
                                      </p:tavLst>
                                    </p:anim>
                                    <p:anim calcmode="lin" valueType="num">
                                      <p:cBhvr>
                                        <p:cTn id="10" dur="500" fill="hold"/>
                                        <p:tgtEl>
                                          <p:spTgt spid="3"/>
                                        </p:tgtEl>
                                        <p:attrNameLst>
                                          <p:attrName>ppt_y</p:attrName>
                                        </p:attrNameLst>
                                      </p:cBhvr>
                                      <p:tavLst>
                                        <p:tav tm="0">
                                          <p:val>
                                            <p:strVal val="#ppt_y"/>
                                          </p:val>
                                        </p:tav>
                                        <p:tav tm="100000">
                                          <p:val>
                                            <p:strVal val="#ppt_y"/>
                                          </p:val>
                                        </p:tav>
                                      </p:tavLst>
                                    </p:anim>
                                  </p:childTnLst>
                                </p:cTn>
                              </p:par>
                            </p:childTnLst>
                          </p:cTn>
                        </p:par>
                      </p:childTnLst>
                    </p:cTn>
                  </p:par>
                  <p:par>
                    <p:cTn id="11" fill="hold">
                      <p:stCondLst>
                        <p:cond delay="indefinite"/>
                      </p:stCondLst>
                      <p:childTnLst>
                        <p:par>
                          <p:cTn id="12" fill="hold">
                            <p:stCondLst>
                              <p:cond delay="0"/>
                            </p:stCondLst>
                            <p:childTnLst>
                              <p:par>
                                <p:cTn id="13" presetID="39" presetClass="entr" presetSubtype="0" accel="100000" fill="hold" grpId="0" nodeType="clickEffect">
                                  <p:stCondLst>
                                    <p:cond delay="0"/>
                                  </p:stCondLst>
                                  <p:childTnLst>
                                    <p:set>
                                      <p:cBhvr>
                                        <p:cTn id="14" dur="1" fill="hold">
                                          <p:stCondLst>
                                            <p:cond delay="0"/>
                                          </p:stCondLst>
                                        </p:cTn>
                                        <p:tgtEl>
                                          <p:spTgt spid="5"/>
                                        </p:tgtEl>
                                        <p:attrNameLst>
                                          <p:attrName>style.visibility</p:attrName>
                                        </p:attrNameLst>
                                      </p:cBhvr>
                                      <p:to>
                                        <p:strVal val="visible"/>
                                      </p:to>
                                    </p:set>
                                    <p:anim calcmode="lin" valueType="num">
                                      <p:cBhvr>
                                        <p:cTn id="15" dur="500" fill="hold"/>
                                        <p:tgtEl>
                                          <p:spTgt spid="5"/>
                                        </p:tgtEl>
                                        <p:attrNameLst>
                                          <p:attrName>ppt_h</p:attrName>
                                        </p:attrNameLst>
                                      </p:cBhvr>
                                      <p:tavLst>
                                        <p:tav tm="0">
                                          <p:val>
                                            <p:strVal val="#ppt_h/20"/>
                                          </p:val>
                                        </p:tav>
                                        <p:tav tm="50000">
                                          <p:val>
                                            <p:strVal val="#ppt_h/20"/>
                                          </p:val>
                                        </p:tav>
                                        <p:tav tm="100000">
                                          <p:val>
                                            <p:strVal val="#ppt_h"/>
                                          </p:val>
                                        </p:tav>
                                      </p:tavLst>
                                    </p:anim>
                                    <p:anim calcmode="lin" valueType="num">
                                      <p:cBhvr>
                                        <p:cTn id="16" dur="500" fill="hold"/>
                                        <p:tgtEl>
                                          <p:spTgt spid="5"/>
                                        </p:tgtEl>
                                        <p:attrNameLst>
                                          <p:attrName>ppt_w</p:attrName>
                                        </p:attrNameLst>
                                      </p:cBhvr>
                                      <p:tavLst>
                                        <p:tav tm="0">
                                          <p:val>
                                            <p:strVal val="#ppt_w+.3"/>
                                          </p:val>
                                        </p:tav>
                                        <p:tav tm="50000">
                                          <p:val>
                                            <p:strVal val="#ppt_w+.3"/>
                                          </p:val>
                                        </p:tav>
                                        <p:tav tm="100000">
                                          <p:val>
                                            <p:strVal val="#ppt_w"/>
                                          </p:val>
                                        </p:tav>
                                      </p:tavLst>
                                    </p:anim>
                                    <p:anim calcmode="lin" valueType="num">
                                      <p:cBhvr>
                                        <p:cTn id="17" dur="500" fill="hold"/>
                                        <p:tgtEl>
                                          <p:spTgt spid="5"/>
                                        </p:tgtEl>
                                        <p:attrNameLst>
                                          <p:attrName>ppt_x</p:attrName>
                                        </p:attrNameLst>
                                      </p:cBhvr>
                                      <p:tavLst>
                                        <p:tav tm="0">
                                          <p:val>
                                            <p:strVal val="#ppt_x-.3"/>
                                          </p:val>
                                        </p:tav>
                                        <p:tav tm="50000">
                                          <p:val>
                                            <p:strVal val="#ppt_x"/>
                                          </p:val>
                                        </p:tav>
                                        <p:tav tm="100000">
                                          <p:val>
                                            <p:strVal val="#ppt_x"/>
                                          </p:val>
                                        </p:tav>
                                      </p:tavLst>
                                    </p:anim>
                                    <p:anim calcmode="lin" valueType="num">
                                      <p:cBhvr>
                                        <p:cTn id="18" dur="500" fill="hold"/>
                                        <p:tgtEl>
                                          <p:spTgt spid="5"/>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5"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صورة 3" descr="A4R8R1FCAGL2EX5CA0HGHELCA7LHCDZCANT2XBACAR38PTWCAN4XJV7CAX4EG7NCATKXRAKCATTBL91CANHOWCGCAMAA7MMCA3HP6HICARUKWD8CACAW9ALCAKT1ASKCAPXLI95CAUKBUWLCABXRZFHCA4VFD50.jpg"/>
          <p:cNvPicPr>
            <a:picLocks noChangeAspect="1"/>
          </p:cNvPicPr>
          <p:nvPr/>
        </p:nvPicPr>
        <p:blipFill>
          <a:blip r:embed="rId2"/>
          <a:stretch>
            <a:fillRect/>
          </a:stretch>
        </p:blipFill>
        <p:spPr>
          <a:xfrm>
            <a:off x="0" y="0"/>
            <a:ext cx="9144000" cy="6858000"/>
          </a:xfrm>
          <a:prstGeom prst="rect">
            <a:avLst/>
          </a:prstGeom>
        </p:spPr>
      </p:pic>
      <p:sp>
        <p:nvSpPr>
          <p:cNvPr id="5" name="Title 4"/>
          <p:cNvSpPr>
            <a:spLocks noGrp="1"/>
          </p:cNvSpPr>
          <p:nvPr>
            <p:ph type="ctrTitle"/>
          </p:nvPr>
        </p:nvSpPr>
        <p:spPr>
          <a:xfrm>
            <a:off x="3071802" y="0"/>
            <a:ext cx="6072198" cy="2857497"/>
          </a:xfrm>
        </p:spPr>
        <p:txBody>
          <a:bodyPr rtlCol="0">
            <a:noAutofit/>
          </a:bodyPr>
          <a:lstStyle/>
          <a:p>
            <a:pPr fontAlgn="auto">
              <a:spcAft>
                <a:spcPts val="0"/>
              </a:spcAft>
              <a:defRPr/>
            </a:pPr>
            <a:r>
              <a:rPr lang="ar-SA" sz="6000" dirty="0" smtClean="0">
                <a:effectLst>
                  <a:glow rad="101600">
                    <a:srgbClr val="FFFF00">
                      <a:alpha val="60000"/>
                    </a:srgbClr>
                  </a:glow>
                </a:effectLst>
                <a:cs typeface="W1 0004." pitchFamily="2" charset="-78"/>
              </a:rPr>
              <a:t>عزل الطحالب والفطريات</a:t>
            </a:r>
            <a:r>
              <a:rPr lang="en-US" sz="6000" dirty="0" smtClean="0">
                <a:effectLst>
                  <a:glow rad="101600">
                    <a:srgbClr val="FFFF00">
                      <a:alpha val="60000"/>
                    </a:srgbClr>
                  </a:glow>
                </a:effectLst>
                <a:cs typeface="W1 0004." pitchFamily="2" charset="-78"/>
              </a:rPr>
              <a:t/>
            </a:r>
            <a:br>
              <a:rPr lang="en-US" sz="6000" dirty="0" smtClean="0">
                <a:effectLst>
                  <a:glow rad="101600">
                    <a:srgbClr val="FFFF00">
                      <a:alpha val="60000"/>
                    </a:srgbClr>
                  </a:glow>
                </a:effectLst>
                <a:cs typeface="W1 0004." pitchFamily="2" charset="-78"/>
              </a:rPr>
            </a:br>
            <a:r>
              <a:rPr lang="ar-SA" sz="6000" dirty="0" smtClean="0">
                <a:effectLst>
                  <a:glow rad="101600">
                    <a:srgbClr val="FFFF00">
                      <a:alpha val="60000"/>
                    </a:srgbClr>
                  </a:glow>
                </a:effectLst>
                <a:cs typeface="W1 0004." pitchFamily="2" charset="-78"/>
              </a:rPr>
              <a:t>من الجسد </a:t>
            </a:r>
            <a:r>
              <a:rPr lang="ar-SA" sz="6000" dirty="0" err="1" smtClean="0">
                <a:effectLst>
                  <a:glow rad="101600">
                    <a:srgbClr val="FFFF00">
                      <a:alpha val="60000"/>
                    </a:srgbClr>
                  </a:glow>
                </a:effectLst>
                <a:cs typeface="W1 0004." pitchFamily="2" charset="-78"/>
              </a:rPr>
              <a:t>الأشني</a:t>
            </a:r>
            <a:endParaRPr lang="en-US" sz="6000" dirty="0">
              <a:effectLst>
                <a:glow rad="101600">
                  <a:srgbClr val="FFFF00">
                    <a:alpha val="60000"/>
                  </a:srgbClr>
                </a:glow>
              </a:effectLst>
              <a:cs typeface="W1 0004." pitchFamily="2" charset="-78"/>
            </a:endParaRPr>
          </a:p>
        </p:txBody>
      </p:sp>
      <p:sp>
        <p:nvSpPr>
          <p:cNvPr id="6" name="Title 4"/>
          <p:cNvSpPr txBox="1">
            <a:spLocks/>
          </p:cNvSpPr>
          <p:nvPr/>
        </p:nvSpPr>
        <p:spPr>
          <a:xfrm>
            <a:off x="3929058" y="4143380"/>
            <a:ext cx="5214942" cy="2336795"/>
          </a:xfrm>
          <a:prstGeom prst="rect">
            <a:avLst/>
          </a:prstGeom>
        </p:spPr>
        <p:txBody>
          <a:bodyPr vert="horz" lIns="91440" tIns="45720" rIns="91440" bIns="45720" rtlCol="0" anchor="ctr">
            <a:noAutofit/>
          </a:bodyPr>
          <a:lstStyle/>
          <a:p>
            <a:pPr marL="0" marR="0" lvl="0" indent="0" algn="ctr" defTabSz="914400" rtl="1" eaLnBrk="1" fontAlgn="auto" latinLnBrk="0" hangingPunct="1">
              <a:lnSpc>
                <a:spcPct val="100000"/>
              </a:lnSpc>
              <a:spcBef>
                <a:spcPct val="0"/>
              </a:spcBef>
              <a:spcAft>
                <a:spcPts val="0"/>
              </a:spcAft>
              <a:buClrTx/>
              <a:buSzTx/>
              <a:buFontTx/>
              <a:buNone/>
              <a:tabLst/>
              <a:defRPr/>
            </a:pPr>
            <a:r>
              <a:rPr kumimoji="0" lang="ar-SA" sz="5400" b="0" i="0" u="none" strike="noStrike" kern="1200" cap="none" spc="0" normalizeH="0" baseline="0" noProof="0" dirty="0" smtClean="0">
                <a:ln>
                  <a:noFill/>
                </a:ln>
                <a:solidFill>
                  <a:srgbClr val="FF66FF"/>
                </a:solidFill>
                <a:effectLst>
                  <a:glow rad="101600">
                    <a:schemeClr val="tx1">
                      <a:alpha val="60000"/>
                    </a:schemeClr>
                  </a:glow>
                </a:effectLst>
                <a:uLnTx/>
                <a:uFillTx/>
                <a:latin typeface="+mj-lt"/>
                <a:ea typeface="+mj-ea"/>
                <a:cs typeface="W1 0004." pitchFamily="2" charset="-78"/>
              </a:rPr>
              <a:t>الدرس العملي السابع</a:t>
            </a:r>
            <a:endParaRPr kumimoji="0" lang="en-US" sz="5400" b="0" i="0" u="none" strike="noStrike" kern="1200" cap="none" spc="0" normalizeH="0" baseline="0" noProof="0" dirty="0">
              <a:ln>
                <a:noFill/>
              </a:ln>
              <a:solidFill>
                <a:srgbClr val="FF66FF"/>
              </a:solidFill>
              <a:effectLst>
                <a:glow rad="101600">
                  <a:schemeClr val="tx1">
                    <a:alpha val="60000"/>
                  </a:schemeClr>
                </a:glow>
              </a:effectLst>
              <a:uLnTx/>
              <a:uFillTx/>
              <a:latin typeface="+mj-lt"/>
              <a:ea typeface="+mj-ea"/>
              <a:cs typeface="W1 0004." pitchFamily="2" charset="-78"/>
            </a:endParaRPr>
          </a:p>
        </p:txBody>
      </p:sp>
    </p:spTree>
  </p:cSld>
  <p:clrMapOvr>
    <a:masterClrMapping/>
  </p:clrMapOvr>
  <p:transition spd="med">
    <p:wheel spokes="8"/>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9" presetClass="entr" presetSubtype="0" accel="10000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500" fill="hold"/>
                                        <p:tgtEl>
                                          <p:spTgt spid="5"/>
                                        </p:tgtEl>
                                        <p:attrNameLst>
                                          <p:attrName>ppt_h</p:attrName>
                                        </p:attrNameLst>
                                      </p:cBhvr>
                                      <p:tavLst>
                                        <p:tav tm="0">
                                          <p:val>
                                            <p:strVal val="#ppt_h/20"/>
                                          </p:val>
                                        </p:tav>
                                        <p:tav tm="50000">
                                          <p:val>
                                            <p:strVal val="#ppt_h/20"/>
                                          </p:val>
                                        </p:tav>
                                        <p:tav tm="100000">
                                          <p:val>
                                            <p:strVal val="#ppt_h"/>
                                          </p:val>
                                        </p:tav>
                                      </p:tavLst>
                                    </p:anim>
                                    <p:anim calcmode="lin" valueType="num">
                                      <p:cBhvr>
                                        <p:cTn id="8" dur="500" fill="hold"/>
                                        <p:tgtEl>
                                          <p:spTgt spid="5"/>
                                        </p:tgtEl>
                                        <p:attrNameLst>
                                          <p:attrName>ppt_w</p:attrName>
                                        </p:attrNameLst>
                                      </p:cBhvr>
                                      <p:tavLst>
                                        <p:tav tm="0">
                                          <p:val>
                                            <p:strVal val="#ppt_w+.3"/>
                                          </p:val>
                                        </p:tav>
                                        <p:tav tm="50000">
                                          <p:val>
                                            <p:strVal val="#ppt_w+.3"/>
                                          </p:val>
                                        </p:tav>
                                        <p:tav tm="100000">
                                          <p:val>
                                            <p:strVal val="#ppt_w"/>
                                          </p:val>
                                        </p:tav>
                                      </p:tavLst>
                                    </p:anim>
                                    <p:anim calcmode="lin" valueType="num">
                                      <p:cBhvr>
                                        <p:cTn id="9" dur="500" fill="hold"/>
                                        <p:tgtEl>
                                          <p:spTgt spid="5"/>
                                        </p:tgtEl>
                                        <p:attrNameLst>
                                          <p:attrName>ppt_x</p:attrName>
                                        </p:attrNameLst>
                                      </p:cBhvr>
                                      <p:tavLst>
                                        <p:tav tm="0">
                                          <p:val>
                                            <p:strVal val="#ppt_x-.3"/>
                                          </p:val>
                                        </p:tav>
                                        <p:tav tm="50000">
                                          <p:val>
                                            <p:strVal val="#ppt_x"/>
                                          </p:val>
                                        </p:tav>
                                        <p:tav tm="100000">
                                          <p:val>
                                            <p:strVal val="#ppt_x"/>
                                          </p:val>
                                        </p:tav>
                                      </p:tavLst>
                                    </p:anim>
                                    <p:anim calcmode="lin" valueType="num">
                                      <p:cBhvr>
                                        <p:cTn id="10" dur="500" fill="hold"/>
                                        <p:tgtEl>
                                          <p:spTgt spid="5"/>
                                        </p:tgtEl>
                                        <p:attrNameLst>
                                          <p:attrName>ppt_y</p:attrName>
                                        </p:attrNameLst>
                                      </p:cBhvr>
                                      <p:tavLst>
                                        <p:tav tm="0">
                                          <p:val>
                                            <p:strVal val="#ppt_y"/>
                                          </p:val>
                                        </p:tav>
                                        <p:tav tm="100000">
                                          <p:val>
                                            <p:strVal val="#ppt_y"/>
                                          </p:val>
                                        </p:tav>
                                      </p:tavLst>
                                    </p:anim>
                                  </p:childTnLst>
                                </p:cTn>
                              </p:par>
                            </p:childTnLst>
                          </p:cTn>
                        </p:par>
                      </p:childTnLst>
                    </p:cTn>
                  </p:par>
                  <p:par>
                    <p:cTn id="11" fill="hold">
                      <p:stCondLst>
                        <p:cond delay="indefinite"/>
                      </p:stCondLst>
                      <p:childTnLst>
                        <p:par>
                          <p:cTn id="12" fill="hold">
                            <p:stCondLst>
                              <p:cond delay="0"/>
                            </p:stCondLst>
                            <p:childTnLst>
                              <p:par>
                                <p:cTn id="13" presetID="39" presetClass="entr" presetSubtype="0" accel="100000"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anim calcmode="lin" valueType="num">
                                      <p:cBhvr>
                                        <p:cTn id="15" dur="500" fill="hold"/>
                                        <p:tgtEl>
                                          <p:spTgt spid="6"/>
                                        </p:tgtEl>
                                        <p:attrNameLst>
                                          <p:attrName>ppt_h</p:attrName>
                                        </p:attrNameLst>
                                      </p:cBhvr>
                                      <p:tavLst>
                                        <p:tav tm="0">
                                          <p:val>
                                            <p:strVal val="#ppt_h/20"/>
                                          </p:val>
                                        </p:tav>
                                        <p:tav tm="50000">
                                          <p:val>
                                            <p:strVal val="#ppt_h/20"/>
                                          </p:val>
                                        </p:tav>
                                        <p:tav tm="100000">
                                          <p:val>
                                            <p:strVal val="#ppt_h"/>
                                          </p:val>
                                        </p:tav>
                                      </p:tavLst>
                                    </p:anim>
                                    <p:anim calcmode="lin" valueType="num">
                                      <p:cBhvr>
                                        <p:cTn id="16" dur="500" fill="hold"/>
                                        <p:tgtEl>
                                          <p:spTgt spid="6"/>
                                        </p:tgtEl>
                                        <p:attrNameLst>
                                          <p:attrName>ppt_w</p:attrName>
                                        </p:attrNameLst>
                                      </p:cBhvr>
                                      <p:tavLst>
                                        <p:tav tm="0">
                                          <p:val>
                                            <p:strVal val="#ppt_w+.3"/>
                                          </p:val>
                                        </p:tav>
                                        <p:tav tm="50000">
                                          <p:val>
                                            <p:strVal val="#ppt_w+.3"/>
                                          </p:val>
                                        </p:tav>
                                        <p:tav tm="100000">
                                          <p:val>
                                            <p:strVal val="#ppt_w"/>
                                          </p:val>
                                        </p:tav>
                                      </p:tavLst>
                                    </p:anim>
                                    <p:anim calcmode="lin" valueType="num">
                                      <p:cBhvr>
                                        <p:cTn id="17" dur="500" fill="hold"/>
                                        <p:tgtEl>
                                          <p:spTgt spid="6"/>
                                        </p:tgtEl>
                                        <p:attrNameLst>
                                          <p:attrName>ppt_x</p:attrName>
                                        </p:attrNameLst>
                                      </p:cBhvr>
                                      <p:tavLst>
                                        <p:tav tm="0">
                                          <p:val>
                                            <p:strVal val="#ppt_x-.3"/>
                                          </p:val>
                                        </p:tav>
                                        <p:tav tm="50000">
                                          <p:val>
                                            <p:strVal val="#ppt_x"/>
                                          </p:val>
                                        </p:tav>
                                        <p:tav tm="100000">
                                          <p:val>
                                            <p:strVal val="#ppt_x"/>
                                          </p:val>
                                        </p:tav>
                                      </p:tavLst>
                                    </p:anim>
                                    <p:anim calcmode="lin" valueType="num">
                                      <p:cBhvr>
                                        <p:cTn id="18" dur="500" fill="hold"/>
                                        <p:tgtEl>
                                          <p:spTgt spid="6"/>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صورة 3" descr="A090LQ9CAXSIB5HCA0BDJU2CA6XFDKSCA2EJ3L3CAG5ISVOCA94VTDUCAJXNJXBCAVFVEOECA3OFVFFCA9GL418CAUYOERYCA6L3J77CAX9QX8XCAZ6L8C3CAVNZO3HCAN15F29CA4CV62ICALCPFTVCAQHIB4E.jpg"/>
          <p:cNvPicPr>
            <a:picLocks noChangeAspect="1"/>
          </p:cNvPicPr>
          <p:nvPr/>
        </p:nvPicPr>
        <p:blipFill>
          <a:blip r:embed="rId2"/>
          <a:stretch>
            <a:fillRect/>
          </a:stretch>
        </p:blipFill>
        <p:spPr>
          <a:xfrm>
            <a:off x="0" y="0"/>
            <a:ext cx="9144000" cy="6858000"/>
          </a:xfrm>
          <a:prstGeom prst="rect">
            <a:avLst/>
          </a:prstGeom>
        </p:spPr>
      </p:pic>
      <p:sp>
        <p:nvSpPr>
          <p:cNvPr id="5" name="Title 1"/>
          <p:cNvSpPr>
            <a:spLocks noGrp="1"/>
          </p:cNvSpPr>
          <p:nvPr>
            <p:ph type="title"/>
          </p:nvPr>
        </p:nvSpPr>
        <p:spPr>
          <a:xfrm>
            <a:off x="457200" y="1905000"/>
            <a:ext cx="8229600" cy="1143000"/>
          </a:xfrm>
        </p:spPr>
        <p:txBody>
          <a:bodyPr>
            <a:noAutofit/>
          </a:bodyPr>
          <a:lstStyle/>
          <a:p>
            <a:r>
              <a:rPr lang="ar-SA" sz="5400" b="1" dirty="0" smtClean="0">
                <a:ln>
                  <a:solidFill>
                    <a:srgbClr val="FFFFFF"/>
                  </a:solidFill>
                </a:ln>
                <a:solidFill>
                  <a:schemeClr val="bg2"/>
                </a:solidFill>
                <a:effectLst>
                  <a:glow rad="101600">
                    <a:srgbClr val="00B050">
                      <a:alpha val="60000"/>
                    </a:srgbClr>
                  </a:glow>
                </a:effectLst>
                <a:latin typeface="Andalus" pitchFamily="2" charset="-78"/>
                <a:cs typeface="W1 0004." pitchFamily="2" charset="-78"/>
              </a:rPr>
              <a:t>طريقة عزل الفطريات والطحالب من الجسد </a:t>
            </a:r>
            <a:r>
              <a:rPr lang="ar-SA" sz="5400" b="1" dirty="0" err="1" smtClean="0">
                <a:ln>
                  <a:solidFill>
                    <a:srgbClr val="FFFFFF"/>
                  </a:solidFill>
                </a:ln>
                <a:solidFill>
                  <a:schemeClr val="bg2"/>
                </a:solidFill>
                <a:effectLst>
                  <a:glow rad="101600">
                    <a:srgbClr val="00B050">
                      <a:alpha val="60000"/>
                    </a:srgbClr>
                  </a:glow>
                </a:effectLst>
                <a:latin typeface="Andalus" pitchFamily="2" charset="-78"/>
                <a:cs typeface="W1 0004." pitchFamily="2" charset="-78"/>
              </a:rPr>
              <a:t>الأشني</a:t>
            </a:r>
            <a:r>
              <a:rPr lang="ar-SA" sz="5400" b="1" dirty="0" smtClean="0">
                <a:ln>
                  <a:solidFill>
                    <a:srgbClr val="FFFFFF"/>
                  </a:solidFill>
                </a:ln>
                <a:solidFill>
                  <a:schemeClr val="bg2"/>
                </a:solidFill>
                <a:effectLst>
                  <a:glow rad="101600">
                    <a:srgbClr val="00B050">
                      <a:alpha val="60000"/>
                    </a:srgbClr>
                  </a:glow>
                </a:effectLst>
                <a:latin typeface="Andalus" pitchFamily="2" charset="-78"/>
                <a:cs typeface="W1 0004." pitchFamily="2" charset="-78"/>
              </a:rPr>
              <a:t>:</a:t>
            </a:r>
            <a:endParaRPr lang="en-US" sz="5400" b="1" dirty="0" smtClean="0">
              <a:ln>
                <a:solidFill>
                  <a:srgbClr val="FFFFFF"/>
                </a:solidFill>
              </a:ln>
              <a:solidFill>
                <a:schemeClr val="bg2"/>
              </a:solidFill>
              <a:effectLst>
                <a:glow rad="101600">
                  <a:srgbClr val="00B050">
                    <a:alpha val="60000"/>
                  </a:srgbClr>
                </a:glow>
              </a:effectLst>
              <a:latin typeface="Andalus" pitchFamily="2" charset="-78"/>
              <a:cs typeface="W1 0004." pitchFamily="2" charset="-78"/>
            </a:endParaRPr>
          </a:p>
        </p:txBody>
      </p:sp>
      <p:sp>
        <p:nvSpPr>
          <p:cNvPr id="6" name="Content Placeholder 2"/>
          <p:cNvSpPr>
            <a:spLocks noGrp="1"/>
          </p:cNvSpPr>
          <p:nvPr>
            <p:ph idx="1"/>
          </p:nvPr>
        </p:nvSpPr>
        <p:spPr>
          <a:xfrm>
            <a:off x="304800" y="3581400"/>
            <a:ext cx="8458200" cy="4267200"/>
          </a:xfrm>
        </p:spPr>
        <p:txBody>
          <a:bodyPr>
            <a:normAutofit/>
          </a:bodyPr>
          <a:lstStyle/>
          <a:p>
            <a:pPr>
              <a:buNone/>
            </a:pPr>
            <a:r>
              <a:rPr lang="ar-SA" sz="4800" b="1" dirty="0" smtClean="0">
                <a:effectLst>
                  <a:glow rad="101600">
                    <a:srgbClr val="00B050">
                      <a:alpha val="60000"/>
                    </a:srgbClr>
                  </a:glow>
                </a:effectLst>
                <a:latin typeface="Traditional Arabic" pitchFamily="2" charset="-78"/>
                <a:cs typeface="W1 0004." pitchFamily="2" charset="-78"/>
              </a:rPr>
              <a:t>من السهل عزل المعاشرين الفطري والطحلبي لأي </a:t>
            </a:r>
            <a:r>
              <a:rPr lang="ar-SA" sz="4800" b="1" dirty="0" err="1" smtClean="0">
                <a:effectLst>
                  <a:glow rad="101600">
                    <a:srgbClr val="00B050">
                      <a:alpha val="60000"/>
                    </a:srgbClr>
                  </a:glow>
                </a:effectLst>
                <a:latin typeface="Traditional Arabic" pitchFamily="2" charset="-78"/>
                <a:cs typeface="W1 0004." pitchFamily="2" charset="-78"/>
              </a:rPr>
              <a:t>أشنة</a:t>
            </a:r>
            <a:r>
              <a:rPr lang="ar-SA" sz="4800" b="1" dirty="0" smtClean="0">
                <a:effectLst>
                  <a:glow rad="101600">
                    <a:srgbClr val="00B050">
                      <a:alpha val="60000"/>
                    </a:srgbClr>
                  </a:glow>
                </a:effectLst>
                <a:latin typeface="Traditional Arabic" pitchFamily="2" charset="-78"/>
                <a:cs typeface="W1 0004." pitchFamily="2" charset="-78"/>
              </a:rPr>
              <a:t> بصورة نقية كلاً منهما منفرداً تحت ظروف العمل</a:t>
            </a:r>
            <a:endParaRPr lang="en-US" sz="4800" b="1" dirty="0" smtClean="0">
              <a:effectLst>
                <a:glow rad="101600">
                  <a:srgbClr val="00B050">
                    <a:alpha val="60000"/>
                  </a:srgbClr>
                </a:glow>
              </a:effectLst>
              <a:latin typeface="Traditional Arabic" pitchFamily="2" charset="-78"/>
              <a:cs typeface="W1 0004." pitchFamily="2" charset="-78"/>
            </a:endParaRPr>
          </a:p>
        </p:txBody>
      </p:sp>
    </p:spTree>
  </p:cSld>
  <p:clrMapOvr>
    <a:masterClrMapping/>
  </p:clrMapOvr>
  <p:transition spd="med">
    <p:wheel spokes="8"/>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1" presetClass="entr" presetSubtype="0" fill="hold" grpId="0" nodeType="afterEffect">
                                  <p:stCondLst>
                                    <p:cond delay="0"/>
                                  </p:stCondLst>
                                  <p:iterate type="wd">
                                    <p:tmPct val="10000"/>
                                  </p:iterate>
                                  <p:childTnLst>
                                    <p:set>
                                      <p:cBhvr>
                                        <p:cTn id="6" dur="1" fill="hold">
                                          <p:stCondLst>
                                            <p:cond delay="0"/>
                                          </p:stCondLst>
                                        </p:cTn>
                                        <p:tgtEl>
                                          <p:spTgt spid="5"/>
                                        </p:tgtEl>
                                        <p:attrNameLst>
                                          <p:attrName>style.visibility</p:attrName>
                                        </p:attrNameLst>
                                      </p:cBhvr>
                                      <p:to>
                                        <p:strVal val="visible"/>
                                      </p:to>
                                    </p:set>
                                    <p:anim calcmode="lin" valueType="num">
                                      <p:cBhvr>
                                        <p:cTn id="7" dur="500" fill="hold"/>
                                        <p:tgtEl>
                                          <p:spTgt spid="5"/>
                                        </p:tgtEl>
                                        <p:attrNameLst>
                                          <p:attrName>ppt_x</p:attrName>
                                        </p:attrNameLst>
                                      </p:cBhvr>
                                      <p:tavLst>
                                        <p:tav tm="0">
                                          <p:val>
                                            <p:strVal val="#ppt_x"/>
                                          </p:val>
                                        </p:tav>
                                        <p:tav tm="50000">
                                          <p:val>
                                            <p:strVal val="#ppt_x+.1"/>
                                          </p:val>
                                        </p:tav>
                                        <p:tav tm="100000">
                                          <p:val>
                                            <p:strVal val="#ppt_x"/>
                                          </p:val>
                                        </p:tav>
                                      </p:tavLst>
                                    </p:anim>
                                    <p:anim calcmode="lin" valueType="num">
                                      <p:cBhvr>
                                        <p:cTn id="8" dur="500" fill="hold"/>
                                        <p:tgtEl>
                                          <p:spTgt spid="5"/>
                                        </p:tgtEl>
                                        <p:attrNameLst>
                                          <p:attrName>ppt_y</p:attrName>
                                        </p:attrNameLst>
                                      </p:cBhvr>
                                      <p:tavLst>
                                        <p:tav tm="0">
                                          <p:val>
                                            <p:strVal val="#ppt_y"/>
                                          </p:val>
                                        </p:tav>
                                        <p:tav tm="100000">
                                          <p:val>
                                            <p:strVal val="#ppt_y"/>
                                          </p:val>
                                        </p:tav>
                                      </p:tavLst>
                                    </p:anim>
                                    <p:anim calcmode="lin" valueType="num">
                                      <p:cBhvr>
                                        <p:cTn id="9" dur="500" fill="hold"/>
                                        <p:tgtEl>
                                          <p:spTgt spid="5"/>
                                        </p:tgtEl>
                                        <p:attrNameLst>
                                          <p:attrName>ppt_h</p:attrName>
                                        </p:attrNameLst>
                                      </p:cBhvr>
                                      <p:tavLst>
                                        <p:tav tm="0">
                                          <p:val>
                                            <p:strVal val="#ppt_h/10"/>
                                          </p:val>
                                        </p:tav>
                                        <p:tav tm="50000">
                                          <p:val>
                                            <p:strVal val="#ppt_h+.01"/>
                                          </p:val>
                                        </p:tav>
                                        <p:tav tm="100000">
                                          <p:val>
                                            <p:strVal val="#ppt_h"/>
                                          </p:val>
                                        </p:tav>
                                      </p:tavLst>
                                    </p:anim>
                                    <p:anim calcmode="lin" valueType="num">
                                      <p:cBhvr>
                                        <p:cTn id="10" dur="500" fill="hold"/>
                                        <p:tgtEl>
                                          <p:spTgt spid="5"/>
                                        </p:tgtEl>
                                        <p:attrNameLst>
                                          <p:attrName>ppt_w</p:attrName>
                                        </p:attrNameLst>
                                      </p:cBhvr>
                                      <p:tavLst>
                                        <p:tav tm="0">
                                          <p:val>
                                            <p:strVal val="#ppt_w/10"/>
                                          </p:val>
                                        </p:tav>
                                        <p:tav tm="50000">
                                          <p:val>
                                            <p:strVal val="#ppt_w+.01"/>
                                          </p:val>
                                        </p:tav>
                                        <p:tav tm="100000">
                                          <p:val>
                                            <p:strVal val="#ppt_w"/>
                                          </p:val>
                                        </p:tav>
                                      </p:tavLst>
                                    </p:anim>
                                    <p:animEffect transition="in" filter="fade">
                                      <p:cBhvr>
                                        <p:cTn id="11" dur="500" tmFilter="0,0; .5, 1; 1, 1"/>
                                        <p:tgtEl>
                                          <p:spTgt spid="5"/>
                                        </p:tgtEl>
                                      </p:cBhvr>
                                    </p:animEffect>
                                  </p:childTnLst>
                                </p:cTn>
                              </p:par>
                            </p:childTnLst>
                          </p:cTn>
                        </p:par>
                        <p:par>
                          <p:cTn id="12" fill="hold">
                            <p:stCondLst>
                              <p:cond delay="850"/>
                            </p:stCondLst>
                            <p:childTnLst>
                              <p:par>
                                <p:cTn id="13" presetID="41" presetClass="entr" presetSubtype="0" fill="hold" grpId="0" nodeType="afterEffect">
                                  <p:stCondLst>
                                    <p:cond delay="0"/>
                                  </p:stCondLst>
                                  <p:iterate type="wd">
                                    <p:tmPct val="10000"/>
                                  </p:iterate>
                                  <p:childTnLst>
                                    <p:set>
                                      <p:cBhvr>
                                        <p:cTn id="14" dur="1" fill="hold">
                                          <p:stCondLst>
                                            <p:cond delay="0"/>
                                          </p:stCondLst>
                                        </p:cTn>
                                        <p:tgtEl>
                                          <p:spTgt spid="6">
                                            <p:txEl>
                                              <p:pRg st="0" end="0"/>
                                            </p:txEl>
                                          </p:spTgt>
                                        </p:tgtEl>
                                        <p:attrNameLst>
                                          <p:attrName>style.visibility</p:attrName>
                                        </p:attrNameLst>
                                      </p:cBhvr>
                                      <p:to>
                                        <p:strVal val="visible"/>
                                      </p:to>
                                    </p:set>
                                    <p:anim calcmode="lin" valueType="num">
                                      <p:cBhvr>
                                        <p:cTn id="15" dur="500" fill="hold"/>
                                        <p:tgtEl>
                                          <p:spTgt spid="6">
                                            <p:txEl>
                                              <p:pRg st="0" end="0"/>
                                            </p:txEl>
                                          </p:spTgt>
                                        </p:tgtEl>
                                        <p:attrNameLst>
                                          <p:attrName>ppt_x</p:attrName>
                                        </p:attrNameLst>
                                      </p:cBhvr>
                                      <p:tavLst>
                                        <p:tav tm="0">
                                          <p:val>
                                            <p:strVal val="#ppt_x"/>
                                          </p:val>
                                        </p:tav>
                                        <p:tav tm="50000">
                                          <p:val>
                                            <p:strVal val="#ppt_x+.1"/>
                                          </p:val>
                                        </p:tav>
                                        <p:tav tm="100000">
                                          <p:val>
                                            <p:strVal val="#ppt_x"/>
                                          </p:val>
                                        </p:tav>
                                      </p:tavLst>
                                    </p:anim>
                                    <p:anim calcmode="lin" valueType="num">
                                      <p:cBhvr>
                                        <p:cTn id="16" dur="500" fill="hold"/>
                                        <p:tgtEl>
                                          <p:spTgt spid="6">
                                            <p:txEl>
                                              <p:pRg st="0" end="0"/>
                                            </p:txEl>
                                          </p:spTgt>
                                        </p:tgtEl>
                                        <p:attrNameLst>
                                          <p:attrName>ppt_y</p:attrName>
                                        </p:attrNameLst>
                                      </p:cBhvr>
                                      <p:tavLst>
                                        <p:tav tm="0">
                                          <p:val>
                                            <p:strVal val="#ppt_y"/>
                                          </p:val>
                                        </p:tav>
                                        <p:tav tm="100000">
                                          <p:val>
                                            <p:strVal val="#ppt_y"/>
                                          </p:val>
                                        </p:tav>
                                      </p:tavLst>
                                    </p:anim>
                                    <p:anim calcmode="lin" valueType="num">
                                      <p:cBhvr>
                                        <p:cTn id="17" dur="500" fill="hold"/>
                                        <p:tgtEl>
                                          <p:spTgt spid="6">
                                            <p:txEl>
                                              <p:pRg st="0" end="0"/>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18" dur="500" fill="hold"/>
                                        <p:tgtEl>
                                          <p:spTgt spid="6">
                                            <p:txEl>
                                              <p:pRg st="0" end="0"/>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19" dur="500" tmFilter="0,0; .5, 1; 1, 1"/>
                                        <p:tgtEl>
                                          <p:spTgt spid="6">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صورة 3" descr="A090LQ9CAXSIB5HCA0BDJU2CA6XFDKSCA2EJ3L3CAG5ISVOCA94VTDUCAJXNJXBCAVFVEOECA3OFVFFCA9GL418CAUYOERYCA6L3J77CAX9QX8XCAZ6L8C3CAVNZO3HCAN15F29CA4CV62ICALCPFTVCAQHIB4E.jpg"/>
          <p:cNvPicPr>
            <a:picLocks noChangeAspect="1"/>
          </p:cNvPicPr>
          <p:nvPr/>
        </p:nvPicPr>
        <p:blipFill>
          <a:blip r:embed="rId3"/>
          <a:stretch>
            <a:fillRect/>
          </a:stretch>
        </p:blipFill>
        <p:spPr>
          <a:xfrm>
            <a:off x="0" y="0"/>
            <a:ext cx="9144000" cy="6858000"/>
          </a:xfrm>
          <a:prstGeom prst="rect">
            <a:avLst/>
          </a:prstGeom>
        </p:spPr>
      </p:pic>
      <p:sp>
        <p:nvSpPr>
          <p:cNvPr id="3" name="Title 1"/>
          <p:cNvSpPr>
            <a:spLocks noGrp="1"/>
          </p:cNvSpPr>
          <p:nvPr>
            <p:ph type="title"/>
          </p:nvPr>
        </p:nvSpPr>
        <p:spPr>
          <a:xfrm>
            <a:off x="571472" y="-214338"/>
            <a:ext cx="8160184" cy="1143000"/>
          </a:xfrm>
        </p:spPr>
        <p:txBody>
          <a:bodyPr>
            <a:scene3d>
              <a:camera prst="orthographicFront"/>
              <a:lightRig rig="soft" dir="tl">
                <a:rot lat="0" lon="0" rev="0"/>
              </a:lightRig>
            </a:scene3d>
            <a:sp3d contourW="25400" prstMaterial="matte">
              <a:bevelT w="25400" h="55880" prst="artDeco"/>
              <a:contourClr>
                <a:schemeClr val="accent2">
                  <a:tint val="20000"/>
                </a:schemeClr>
              </a:contourClr>
            </a:sp3d>
          </a:bodyPr>
          <a:lstStyle/>
          <a:p>
            <a:r>
              <a:rPr lang="ar-SA" sz="4800" b="1" spc="50" dirty="0" smtClean="0">
                <a:ln w="11430"/>
                <a:gradFill>
                  <a:gsLst>
                    <a:gs pos="25000">
                      <a:schemeClr val="accent2">
                        <a:satMod val="155000"/>
                      </a:schemeClr>
                    </a:gs>
                    <a:gs pos="100000">
                      <a:schemeClr val="accent2">
                        <a:shade val="45000"/>
                        <a:satMod val="165000"/>
                      </a:schemeClr>
                    </a:gs>
                  </a:gsLst>
                  <a:lin ang="5400000"/>
                </a:gradFill>
                <a:effectLst>
                  <a:glow rad="101600">
                    <a:srgbClr val="FFFF00">
                      <a:alpha val="60000"/>
                    </a:srgbClr>
                  </a:glow>
                  <a:outerShdw blurRad="76200" dist="50800" dir="5400000" algn="tl" rotWithShape="0">
                    <a:srgbClr val="000000">
                      <a:alpha val="65000"/>
                    </a:srgbClr>
                  </a:outerShdw>
                </a:effectLst>
                <a:latin typeface="Andalus" pitchFamily="2" charset="-78"/>
                <a:cs typeface="W1 0004." pitchFamily="2" charset="-78"/>
              </a:rPr>
              <a:t>فسيولوجيا المعاشر الطحلبي:</a:t>
            </a:r>
            <a:endParaRPr lang="en-US" sz="4800" b="1" spc="50" dirty="0">
              <a:ln w="11430"/>
              <a:gradFill>
                <a:gsLst>
                  <a:gs pos="25000">
                    <a:schemeClr val="accent2">
                      <a:satMod val="155000"/>
                    </a:schemeClr>
                  </a:gs>
                  <a:gs pos="100000">
                    <a:schemeClr val="accent2">
                      <a:shade val="45000"/>
                      <a:satMod val="165000"/>
                    </a:schemeClr>
                  </a:gs>
                </a:gsLst>
                <a:lin ang="5400000"/>
              </a:gradFill>
              <a:effectLst>
                <a:glow rad="101600">
                  <a:srgbClr val="FFFF00">
                    <a:alpha val="60000"/>
                  </a:srgbClr>
                </a:glow>
                <a:outerShdw blurRad="76200" dist="50800" dir="5400000" algn="tl" rotWithShape="0">
                  <a:srgbClr val="000000">
                    <a:alpha val="65000"/>
                  </a:srgbClr>
                </a:outerShdw>
              </a:effectLst>
              <a:latin typeface="Andalus" pitchFamily="2" charset="-78"/>
              <a:cs typeface="W1 0004." pitchFamily="2" charset="-78"/>
            </a:endParaRPr>
          </a:p>
        </p:txBody>
      </p:sp>
      <p:sp>
        <p:nvSpPr>
          <p:cNvPr id="5" name="Content Placeholder 2"/>
          <p:cNvSpPr>
            <a:spLocks noGrp="1"/>
          </p:cNvSpPr>
          <p:nvPr>
            <p:ph idx="1"/>
          </p:nvPr>
        </p:nvSpPr>
        <p:spPr>
          <a:xfrm>
            <a:off x="357158" y="714356"/>
            <a:ext cx="8558242" cy="4495800"/>
          </a:xfrm>
        </p:spPr>
        <p:txBody>
          <a:bodyPr rtlCol="0">
            <a:noAutofit/>
          </a:bodyPr>
          <a:lstStyle/>
          <a:p>
            <a:pPr algn="just">
              <a:buNone/>
            </a:pPr>
            <a:r>
              <a:rPr lang="ar-SA" sz="4400" b="1" u="sng" dirty="0" smtClean="0">
                <a:ln w="19050">
                  <a:solidFill>
                    <a:schemeClr val="tx2">
                      <a:tint val="1000"/>
                    </a:schemeClr>
                  </a:solidFill>
                  <a:prstDash val="solid"/>
                </a:ln>
                <a:solidFill>
                  <a:schemeClr val="accent3"/>
                </a:solidFill>
                <a:effectLst>
                  <a:outerShdw blurRad="50000" dist="50800" dir="7500000" algn="tl">
                    <a:srgbClr val="000000">
                      <a:shade val="5000"/>
                      <a:alpha val="35000"/>
                    </a:srgbClr>
                  </a:outerShdw>
                </a:effectLst>
                <a:latin typeface="Traditional Arabic" pitchFamily="2" charset="-78"/>
                <a:cs typeface="W1 0004." pitchFamily="2" charset="-78"/>
              </a:rPr>
              <a:t>طرق العزل:</a:t>
            </a:r>
            <a:endParaRPr lang="en-US" sz="4400" b="1" u="sng" dirty="0" smtClean="0">
              <a:ln w="19050">
                <a:solidFill>
                  <a:schemeClr val="tx2">
                    <a:tint val="1000"/>
                  </a:schemeClr>
                </a:solidFill>
                <a:prstDash val="solid"/>
              </a:ln>
              <a:solidFill>
                <a:schemeClr val="accent3"/>
              </a:solidFill>
              <a:effectLst>
                <a:outerShdw blurRad="50000" dist="50800" dir="7500000" algn="tl">
                  <a:srgbClr val="000000">
                    <a:shade val="5000"/>
                    <a:alpha val="35000"/>
                  </a:srgbClr>
                </a:outerShdw>
              </a:effectLst>
              <a:latin typeface="Traditional Arabic" pitchFamily="2" charset="-78"/>
              <a:cs typeface="W1 0004." pitchFamily="2" charset="-78"/>
            </a:endParaRPr>
          </a:p>
          <a:p>
            <a:pPr algn="just">
              <a:buNone/>
            </a:pPr>
            <a:r>
              <a:rPr lang="ar-SA" sz="2800" b="1" dirty="0" smtClean="0">
                <a:effectLst>
                  <a:glow rad="101600">
                    <a:srgbClr val="FFFF00">
                      <a:alpha val="60000"/>
                    </a:srgbClr>
                  </a:glow>
                </a:effectLst>
                <a:latin typeface="Traditional Arabic" pitchFamily="2" charset="-78"/>
                <a:cs typeface="W1 0004." pitchFamily="2" charset="-78"/>
              </a:rPr>
              <a:t>1- غسل الجسد </a:t>
            </a:r>
            <a:r>
              <a:rPr lang="ar-SA" sz="2800" b="1" dirty="0" err="1" smtClean="0">
                <a:effectLst>
                  <a:glow rad="101600">
                    <a:srgbClr val="FFFF00">
                      <a:alpha val="60000"/>
                    </a:srgbClr>
                  </a:glow>
                </a:effectLst>
                <a:latin typeface="Traditional Arabic" pitchFamily="2" charset="-78"/>
                <a:cs typeface="W1 0004." pitchFamily="2" charset="-78"/>
              </a:rPr>
              <a:t>الأشني</a:t>
            </a:r>
            <a:r>
              <a:rPr lang="ar-SA" sz="2800" b="1" dirty="0" smtClean="0">
                <a:effectLst>
                  <a:glow rad="101600">
                    <a:srgbClr val="FFFF00">
                      <a:alpha val="60000"/>
                    </a:srgbClr>
                  </a:glow>
                </a:effectLst>
                <a:latin typeface="Traditional Arabic" pitchFamily="2" charset="-78"/>
                <a:cs typeface="W1 0004." pitchFamily="2" charset="-78"/>
              </a:rPr>
              <a:t> قدر الاستطاعة </a:t>
            </a:r>
            <a:r>
              <a:rPr lang="ar-SA" sz="2800" b="1" dirty="0" err="1" smtClean="0">
                <a:effectLst>
                  <a:glow rad="101600">
                    <a:srgbClr val="FFFF00">
                      <a:alpha val="60000"/>
                    </a:srgbClr>
                  </a:glow>
                </a:effectLst>
                <a:latin typeface="Traditional Arabic" pitchFamily="2" charset="-78"/>
                <a:cs typeface="W1 0004." pitchFamily="2" charset="-78"/>
              </a:rPr>
              <a:t>لازالة</a:t>
            </a:r>
            <a:r>
              <a:rPr lang="ar-SA" sz="2800" b="1" dirty="0" smtClean="0">
                <a:effectLst>
                  <a:glow rad="101600">
                    <a:srgbClr val="FFFF00">
                      <a:alpha val="60000"/>
                    </a:srgbClr>
                  </a:glow>
                </a:effectLst>
                <a:latin typeface="Traditional Arabic" pitchFamily="2" charset="-78"/>
                <a:cs typeface="W1 0004." pitchFamily="2" charset="-78"/>
              </a:rPr>
              <a:t> الشوائب والعوالق الخارجية والطحالب الغير </a:t>
            </a:r>
            <a:r>
              <a:rPr lang="ar-SA" sz="2800" b="1" dirty="0" err="1" smtClean="0">
                <a:effectLst>
                  <a:glow rad="101600">
                    <a:srgbClr val="FFFF00">
                      <a:alpha val="60000"/>
                    </a:srgbClr>
                  </a:glow>
                </a:effectLst>
                <a:latin typeface="Traditional Arabic" pitchFamily="2" charset="-78"/>
                <a:cs typeface="W1 0004." pitchFamily="2" charset="-78"/>
              </a:rPr>
              <a:t>اشنية</a:t>
            </a:r>
            <a:r>
              <a:rPr lang="ar-SA" sz="2800" b="1" dirty="0" smtClean="0">
                <a:effectLst>
                  <a:glow rad="101600">
                    <a:srgbClr val="FFFF00">
                      <a:alpha val="60000"/>
                    </a:srgbClr>
                  </a:glow>
                </a:effectLst>
                <a:latin typeface="Traditional Arabic" pitchFamily="2" charset="-78"/>
                <a:cs typeface="W1 0004." pitchFamily="2" charset="-78"/>
              </a:rPr>
              <a:t> ثم تكشط طبقة القشرة العليا باستعمال شفرة حادة وتزال أجزاء من الطبقة الطحلبية وتوضع على سطح شريحة زجاجية مع قطرة ماء وتهرس.</a:t>
            </a:r>
            <a:endParaRPr lang="en-US" sz="2800" b="1" dirty="0" smtClean="0">
              <a:effectLst>
                <a:glow rad="101600">
                  <a:srgbClr val="FFFF00">
                    <a:alpha val="60000"/>
                  </a:srgbClr>
                </a:glow>
              </a:effectLst>
              <a:latin typeface="Traditional Arabic" pitchFamily="2" charset="-78"/>
              <a:cs typeface="W1 0004." pitchFamily="2" charset="-78"/>
            </a:endParaRPr>
          </a:p>
          <a:p>
            <a:pPr algn="just">
              <a:buNone/>
            </a:pPr>
            <a:r>
              <a:rPr lang="ar-SA" sz="2800" b="1" dirty="0" smtClean="0">
                <a:effectLst>
                  <a:glow rad="101600">
                    <a:srgbClr val="FFFF00">
                      <a:alpha val="60000"/>
                    </a:srgbClr>
                  </a:glow>
                </a:effectLst>
                <a:latin typeface="Traditional Arabic" pitchFamily="2" charset="-78"/>
                <a:cs typeface="W1 0004." pitchFamily="2" charset="-78"/>
              </a:rPr>
              <a:t>2- باستخدام الطرد المركزي المفرق وذلك في حالة </a:t>
            </a:r>
            <a:r>
              <a:rPr lang="ar-SA" sz="2800" b="1" dirty="0" err="1" smtClean="0">
                <a:effectLst>
                  <a:glow rad="101600">
                    <a:srgbClr val="FFFF00">
                      <a:alpha val="60000"/>
                    </a:srgbClr>
                  </a:glow>
                </a:effectLst>
                <a:latin typeface="Traditional Arabic" pitchFamily="2" charset="-78"/>
                <a:cs typeface="W1 0004." pitchFamily="2" charset="-78"/>
              </a:rPr>
              <a:t>الاشنات</a:t>
            </a:r>
            <a:r>
              <a:rPr lang="ar-SA" sz="2800" b="1" dirty="0" smtClean="0">
                <a:effectLst>
                  <a:glow rad="101600">
                    <a:srgbClr val="FFFF00">
                      <a:alpha val="60000"/>
                    </a:srgbClr>
                  </a:glow>
                </a:effectLst>
                <a:latin typeface="Traditional Arabic" pitchFamily="2" charset="-78"/>
                <a:cs typeface="W1 0004." pitchFamily="2" charset="-78"/>
              </a:rPr>
              <a:t> ذات الجسد </a:t>
            </a:r>
            <a:r>
              <a:rPr lang="ar-SA" sz="2800" b="1" dirty="0" err="1" smtClean="0">
                <a:effectLst>
                  <a:glow rad="101600">
                    <a:srgbClr val="FFFF00">
                      <a:alpha val="60000"/>
                    </a:srgbClr>
                  </a:glow>
                </a:effectLst>
                <a:latin typeface="Traditional Arabic" pitchFamily="2" charset="-78"/>
                <a:cs typeface="W1 0004." pitchFamily="2" charset="-78"/>
              </a:rPr>
              <a:t>الاشني</a:t>
            </a:r>
            <a:r>
              <a:rPr lang="ar-SA" sz="2800" b="1" dirty="0" smtClean="0">
                <a:effectLst>
                  <a:glow rad="101600">
                    <a:srgbClr val="FFFF00">
                      <a:alpha val="60000"/>
                    </a:srgbClr>
                  </a:glow>
                </a:effectLst>
                <a:latin typeface="Traditional Arabic" pitchFamily="2" charset="-78"/>
                <a:cs typeface="W1 0004." pitchFamily="2" charset="-78"/>
              </a:rPr>
              <a:t> المتجانس وتسمى هذه الطريقة بالعزل الكمي.</a:t>
            </a:r>
            <a:endParaRPr lang="en-US" sz="2800" b="1" dirty="0" smtClean="0">
              <a:effectLst>
                <a:glow rad="101600">
                  <a:srgbClr val="FFFF00">
                    <a:alpha val="60000"/>
                  </a:srgbClr>
                </a:glow>
              </a:effectLst>
              <a:latin typeface="Traditional Arabic" pitchFamily="2" charset="-78"/>
              <a:cs typeface="W1 0004." pitchFamily="2" charset="-78"/>
            </a:endParaRPr>
          </a:p>
          <a:p>
            <a:pPr algn="just">
              <a:buNone/>
            </a:pPr>
            <a:r>
              <a:rPr lang="ar-SA" sz="2800" b="1" dirty="0" smtClean="0">
                <a:effectLst>
                  <a:glow rad="101600">
                    <a:srgbClr val="FFFF00">
                      <a:alpha val="60000"/>
                    </a:srgbClr>
                  </a:glow>
                </a:effectLst>
                <a:latin typeface="Traditional Arabic" pitchFamily="2" charset="-78"/>
                <a:cs typeface="W1 0004." pitchFamily="2" charset="-78"/>
              </a:rPr>
              <a:t>3- بطريقة مباشرة:بواسطة ماصة دقيقة ثم تنقل هذه الخلايا الطحلبية </a:t>
            </a:r>
            <a:r>
              <a:rPr lang="ar-SA" sz="2800" b="1" dirty="0" err="1" smtClean="0">
                <a:effectLst>
                  <a:glow rad="101600">
                    <a:srgbClr val="FFFF00">
                      <a:alpha val="60000"/>
                    </a:srgbClr>
                  </a:glow>
                </a:effectLst>
                <a:latin typeface="Traditional Arabic" pitchFamily="2" charset="-78"/>
                <a:cs typeface="W1 0004." pitchFamily="2" charset="-78"/>
              </a:rPr>
              <a:t>الى</a:t>
            </a:r>
            <a:r>
              <a:rPr lang="ar-SA" sz="2800" b="1" dirty="0" smtClean="0">
                <a:effectLst>
                  <a:glow rad="101600">
                    <a:srgbClr val="FFFF00">
                      <a:alpha val="60000"/>
                    </a:srgbClr>
                  </a:glow>
                </a:effectLst>
                <a:latin typeface="Traditional Arabic" pitchFamily="2" charset="-78"/>
                <a:cs typeface="W1 0004." pitchFamily="2" charset="-78"/>
              </a:rPr>
              <a:t> وسط غذائي ملائم.</a:t>
            </a:r>
          </a:p>
          <a:p>
            <a:pPr algn="just">
              <a:buNone/>
            </a:pPr>
            <a:r>
              <a:rPr lang="ar-SA" sz="4400" b="1" dirty="0" smtClean="0">
                <a:ln w="19050">
                  <a:solidFill>
                    <a:schemeClr val="tx2">
                      <a:tint val="1000"/>
                    </a:schemeClr>
                  </a:solidFill>
                  <a:prstDash val="solid"/>
                </a:ln>
                <a:solidFill>
                  <a:schemeClr val="accent3"/>
                </a:solidFill>
                <a:effectLst>
                  <a:outerShdw blurRad="50000" dist="50800" dir="7500000" algn="tl">
                    <a:srgbClr val="000000">
                      <a:shade val="5000"/>
                      <a:alpha val="35000"/>
                    </a:srgbClr>
                  </a:outerShdw>
                </a:effectLst>
                <a:latin typeface="Traditional Arabic" pitchFamily="2" charset="-78"/>
                <a:cs typeface="W1 0004." pitchFamily="2" charset="-78"/>
              </a:rPr>
              <a:t>أهم البيئات:</a:t>
            </a:r>
            <a:endParaRPr lang="en-US" sz="4400" b="1" dirty="0" smtClean="0">
              <a:ln w="19050">
                <a:solidFill>
                  <a:schemeClr val="tx2">
                    <a:tint val="1000"/>
                  </a:schemeClr>
                </a:solidFill>
                <a:prstDash val="solid"/>
              </a:ln>
              <a:solidFill>
                <a:schemeClr val="accent3"/>
              </a:solidFill>
              <a:effectLst>
                <a:outerShdw blurRad="50000" dist="50800" dir="7500000" algn="tl">
                  <a:srgbClr val="000000">
                    <a:shade val="5000"/>
                    <a:alpha val="35000"/>
                  </a:srgbClr>
                </a:outerShdw>
              </a:effectLst>
              <a:latin typeface="Traditional Arabic" pitchFamily="2" charset="-78"/>
              <a:cs typeface="W1 0004." pitchFamily="2" charset="-78"/>
            </a:endParaRPr>
          </a:p>
          <a:p>
            <a:pPr algn="just">
              <a:buNone/>
            </a:pPr>
            <a:r>
              <a:rPr lang="ar-SA" sz="2800" b="1" dirty="0" smtClean="0">
                <a:effectLst>
                  <a:glow rad="101600">
                    <a:srgbClr val="FFFF00">
                      <a:alpha val="60000"/>
                    </a:srgbClr>
                  </a:glow>
                </a:effectLst>
                <a:latin typeface="Traditional Arabic" pitchFamily="2" charset="-78"/>
                <a:cs typeface="W1 0004." pitchFamily="2" charset="-78"/>
              </a:rPr>
              <a:t>(أ) بيئة </a:t>
            </a:r>
            <a:r>
              <a:rPr lang="ar-SA" sz="2800" b="1" dirty="0" err="1" smtClean="0">
                <a:effectLst>
                  <a:glow rad="101600">
                    <a:srgbClr val="FFFF00">
                      <a:alpha val="60000"/>
                    </a:srgbClr>
                  </a:glow>
                </a:effectLst>
                <a:latin typeface="Traditional Arabic" pitchFamily="2" charset="-78"/>
                <a:cs typeface="W1 0004." pitchFamily="2" charset="-78"/>
              </a:rPr>
              <a:t>بريستول</a:t>
            </a:r>
            <a:r>
              <a:rPr lang="ar-SA" sz="2800" b="1" dirty="0" smtClean="0">
                <a:effectLst>
                  <a:glow rad="101600">
                    <a:srgbClr val="FFFF00">
                      <a:alpha val="60000"/>
                    </a:srgbClr>
                  </a:glow>
                </a:effectLst>
                <a:latin typeface="Traditional Arabic" pitchFamily="2" charset="-78"/>
                <a:cs typeface="W1 0004." pitchFamily="2" charset="-78"/>
              </a:rPr>
              <a:t> الغذائية المضاف إليها 1% </a:t>
            </a:r>
            <a:r>
              <a:rPr lang="ar-SA" sz="2800" b="1" dirty="0" err="1" smtClean="0">
                <a:effectLst>
                  <a:glow rad="101600">
                    <a:srgbClr val="FFFF00">
                      <a:alpha val="60000"/>
                    </a:srgbClr>
                  </a:glow>
                </a:effectLst>
                <a:latin typeface="Traditional Arabic" pitchFamily="2" charset="-78"/>
                <a:cs typeface="W1 0004." pitchFamily="2" charset="-78"/>
              </a:rPr>
              <a:t>اجار</a:t>
            </a:r>
            <a:r>
              <a:rPr lang="ar-SA" sz="2800" b="1" dirty="0" smtClean="0">
                <a:effectLst>
                  <a:glow rad="101600">
                    <a:srgbClr val="FFFF00">
                      <a:alpha val="60000"/>
                    </a:srgbClr>
                  </a:glow>
                </a:effectLst>
                <a:latin typeface="Traditional Arabic" pitchFamily="2" charset="-78"/>
                <a:cs typeface="W1 0004." pitchFamily="2" charset="-78"/>
              </a:rPr>
              <a:t> وهي تمثل أهم الاحتياجات الغذائية للطحالب </a:t>
            </a:r>
            <a:r>
              <a:rPr lang="ar-SA" sz="2800" b="1" dirty="0" err="1" smtClean="0">
                <a:effectLst>
                  <a:glow rad="101600">
                    <a:srgbClr val="FFFF00">
                      <a:alpha val="60000"/>
                    </a:srgbClr>
                  </a:glow>
                </a:effectLst>
                <a:latin typeface="Traditional Arabic" pitchFamily="2" charset="-78"/>
                <a:cs typeface="W1 0004." pitchFamily="2" charset="-78"/>
              </a:rPr>
              <a:t>الاشنية</a:t>
            </a:r>
            <a:r>
              <a:rPr lang="ar-SA" sz="2800" b="1" dirty="0" smtClean="0">
                <a:effectLst>
                  <a:glow rad="101600">
                    <a:srgbClr val="FFFF00">
                      <a:alpha val="60000"/>
                    </a:srgbClr>
                  </a:glow>
                </a:effectLst>
                <a:latin typeface="Traditional Arabic" pitchFamily="2" charset="-78"/>
                <a:cs typeface="W1 0004." pitchFamily="2" charset="-78"/>
              </a:rPr>
              <a:t>.</a:t>
            </a:r>
            <a:endParaRPr lang="en-US" sz="2800" b="1" dirty="0" smtClean="0">
              <a:effectLst>
                <a:glow rad="101600">
                  <a:srgbClr val="FFFF00">
                    <a:alpha val="60000"/>
                  </a:srgbClr>
                </a:glow>
              </a:effectLst>
              <a:latin typeface="Traditional Arabic" pitchFamily="2" charset="-78"/>
              <a:cs typeface="W1 0004." pitchFamily="2" charset="-78"/>
            </a:endParaRPr>
          </a:p>
          <a:p>
            <a:pPr algn="just">
              <a:buNone/>
            </a:pPr>
            <a:endParaRPr lang="en-US" sz="2800" b="1" dirty="0" smtClean="0">
              <a:effectLst>
                <a:glow rad="101600">
                  <a:srgbClr val="FFFF00">
                    <a:alpha val="60000"/>
                  </a:srgbClr>
                </a:glow>
              </a:effectLst>
              <a:latin typeface="Traditional Arabic" pitchFamily="2" charset="-78"/>
              <a:cs typeface="W1 0004." pitchFamily="2" charset="-78"/>
            </a:endParaRPr>
          </a:p>
          <a:p>
            <a:pPr algn="just" fontAlgn="auto">
              <a:spcAft>
                <a:spcPts val="0"/>
              </a:spcAft>
              <a:buNone/>
              <a:defRPr/>
            </a:pPr>
            <a:endParaRPr lang="en-US" sz="2800" dirty="0" smtClean="0">
              <a:effectLst>
                <a:glow rad="101600">
                  <a:srgbClr val="FFFF00">
                    <a:alpha val="60000"/>
                  </a:srgbClr>
                </a:glow>
              </a:effectLst>
              <a:cs typeface="W1 0004." pitchFamily="2" charset="-78"/>
            </a:endParaRPr>
          </a:p>
          <a:p>
            <a:pPr algn="just" fontAlgn="auto">
              <a:spcAft>
                <a:spcPts val="0"/>
              </a:spcAft>
              <a:buFont typeface="Arial" pitchFamily="34" charset="0"/>
              <a:buChar char="•"/>
              <a:defRPr/>
            </a:pPr>
            <a:endParaRPr lang="en-US" sz="2800" dirty="0">
              <a:effectLst>
                <a:glow rad="101600">
                  <a:srgbClr val="FFFF00">
                    <a:alpha val="60000"/>
                  </a:srgbClr>
                </a:glow>
              </a:effectLst>
              <a:cs typeface="W1 0004." pitchFamily="2" charset="-78"/>
            </a:endParaRPr>
          </a:p>
        </p:txBody>
      </p:sp>
    </p:spTree>
  </p:cSld>
  <p:clrMapOvr>
    <a:masterClrMapping/>
  </p:clrMapOvr>
  <p:transition spd="med">
    <p:wheel spokes="8"/>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5" presetClass="entr" presetSubtype="0" fill="hold" grpId="0" nodeType="after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p:cTn id="7" dur="1000" fill="hold"/>
                                        <p:tgtEl>
                                          <p:spTgt spid="3"/>
                                        </p:tgtEl>
                                        <p:attrNameLst>
                                          <p:attrName>ppt_w</p:attrName>
                                        </p:attrNameLst>
                                      </p:cBhvr>
                                      <p:tavLst>
                                        <p:tav tm="0">
                                          <p:val>
                                            <p:strVal val="#ppt_w*0.70"/>
                                          </p:val>
                                        </p:tav>
                                        <p:tav tm="100000">
                                          <p:val>
                                            <p:strVal val="#ppt_w"/>
                                          </p:val>
                                        </p:tav>
                                      </p:tavLst>
                                    </p:anim>
                                    <p:anim calcmode="lin" valueType="num">
                                      <p:cBhvr>
                                        <p:cTn id="8" dur="1000" fill="hold"/>
                                        <p:tgtEl>
                                          <p:spTgt spid="3"/>
                                        </p:tgtEl>
                                        <p:attrNameLst>
                                          <p:attrName>ppt_h</p:attrName>
                                        </p:attrNameLst>
                                      </p:cBhvr>
                                      <p:tavLst>
                                        <p:tav tm="0">
                                          <p:val>
                                            <p:strVal val="#ppt_h"/>
                                          </p:val>
                                        </p:tav>
                                        <p:tav tm="100000">
                                          <p:val>
                                            <p:strVal val="#ppt_h"/>
                                          </p:val>
                                        </p:tav>
                                      </p:tavLst>
                                    </p:anim>
                                    <p:animEffect transition="in" filter="fade">
                                      <p:cBhvr>
                                        <p:cTn id="9" dur="1000"/>
                                        <p:tgtEl>
                                          <p:spTgt spid="3"/>
                                        </p:tgtEl>
                                      </p:cBhvr>
                                    </p:animEffect>
                                  </p:childTnLst>
                                </p:cTn>
                              </p:par>
                            </p:childTnLst>
                          </p:cTn>
                        </p:par>
                        <p:par>
                          <p:cTn id="10" fill="hold">
                            <p:stCondLst>
                              <p:cond delay="1000"/>
                            </p:stCondLst>
                            <p:childTnLst>
                              <p:par>
                                <p:cTn id="11" presetID="12" presetClass="entr" presetSubtype="4" fill="hold" grpId="0" nodeType="afterEffect">
                                  <p:stCondLst>
                                    <p:cond delay="0"/>
                                  </p:stCondLst>
                                  <p:childTnLst>
                                    <p:set>
                                      <p:cBhvr>
                                        <p:cTn id="12" dur="1" fill="hold">
                                          <p:stCondLst>
                                            <p:cond delay="0"/>
                                          </p:stCondLst>
                                        </p:cTn>
                                        <p:tgtEl>
                                          <p:spTgt spid="5">
                                            <p:txEl>
                                              <p:pRg st="0" end="0"/>
                                            </p:txEl>
                                          </p:spTgt>
                                        </p:tgtEl>
                                        <p:attrNameLst>
                                          <p:attrName>style.visibility</p:attrName>
                                        </p:attrNameLst>
                                      </p:cBhvr>
                                      <p:to>
                                        <p:strVal val="visible"/>
                                      </p:to>
                                    </p:set>
                                    <p:animEffect transition="in" filter="slide(fromBottom)">
                                      <p:cBhvr>
                                        <p:cTn id="13" dur="500"/>
                                        <p:tgtEl>
                                          <p:spTgt spid="5">
                                            <p:txEl>
                                              <p:pRg st="0" end="0"/>
                                            </p:txEl>
                                          </p:spTgt>
                                        </p:tgtEl>
                                      </p:cBhvr>
                                    </p:animEffect>
                                  </p:childTnLst>
                                </p:cTn>
                              </p:par>
                            </p:childTnLst>
                          </p:cTn>
                        </p:par>
                        <p:par>
                          <p:cTn id="14" fill="hold">
                            <p:stCondLst>
                              <p:cond delay="1500"/>
                            </p:stCondLst>
                            <p:childTnLst>
                              <p:par>
                                <p:cTn id="15" presetID="12" presetClass="entr" presetSubtype="4" fill="hold" grpId="0" nodeType="afterEffect">
                                  <p:stCondLst>
                                    <p:cond delay="0"/>
                                  </p:stCondLst>
                                  <p:childTnLst>
                                    <p:set>
                                      <p:cBhvr>
                                        <p:cTn id="16" dur="1" fill="hold">
                                          <p:stCondLst>
                                            <p:cond delay="0"/>
                                          </p:stCondLst>
                                        </p:cTn>
                                        <p:tgtEl>
                                          <p:spTgt spid="5">
                                            <p:txEl>
                                              <p:pRg st="1" end="1"/>
                                            </p:txEl>
                                          </p:spTgt>
                                        </p:tgtEl>
                                        <p:attrNameLst>
                                          <p:attrName>style.visibility</p:attrName>
                                        </p:attrNameLst>
                                      </p:cBhvr>
                                      <p:to>
                                        <p:strVal val="visible"/>
                                      </p:to>
                                    </p:set>
                                    <p:animEffect transition="in" filter="slide(fromBottom)">
                                      <p:cBhvr>
                                        <p:cTn id="17" dur="500"/>
                                        <p:tgtEl>
                                          <p:spTgt spid="5">
                                            <p:txEl>
                                              <p:pRg st="1" end="1"/>
                                            </p:txEl>
                                          </p:spTgt>
                                        </p:tgtEl>
                                      </p:cBhvr>
                                    </p:animEffect>
                                  </p:childTnLst>
                                </p:cTn>
                              </p:par>
                            </p:childTnLst>
                          </p:cTn>
                        </p:par>
                        <p:par>
                          <p:cTn id="18" fill="hold">
                            <p:stCondLst>
                              <p:cond delay="2000"/>
                            </p:stCondLst>
                            <p:childTnLst>
                              <p:par>
                                <p:cTn id="19" presetID="12" presetClass="entr" presetSubtype="4" fill="hold" grpId="0" nodeType="afterEffect">
                                  <p:stCondLst>
                                    <p:cond delay="0"/>
                                  </p:stCondLst>
                                  <p:childTnLst>
                                    <p:set>
                                      <p:cBhvr>
                                        <p:cTn id="20" dur="1" fill="hold">
                                          <p:stCondLst>
                                            <p:cond delay="0"/>
                                          </p:stCondLst>
                                        </p:cTn>
                                        <p:tgtEl>
                                          <p:spTgt spid="5">
                                            <p:txEl>
                                              <p:pRg st="2" end="2"/>
                                            </p:txEl>
                                          </p:spTgt>
                                        </p:tgtEl>
                                        <p:attrNameLst>
                                          <p:attrName>style.visibility</p:attrName>
                                        </p:attrNameLst>
                                      </p:cBhvr>
                                      <p:to>
                                        <p:strVal val="visible"/>
                                      </p:to>
                                    </p:set>
                                    <p:animEffect transition="in" filter="slide(fromBottom)">
                                      <p:cBhvr>
                                        <p:cTn id="21" dur="500"/>
                                        <p:tgtEl>
                                          <p:spTgt spid="5">
                                            <p:txEl>
                                              <p:pRg st="2" end="2"/>
                                            </p:txEl>
                                          </p:spTgt>
                                        </p:tgtEl>
                                      </p:cBhvr>
                                    </p:animEffect>
                                  </p:childTnLst>
                                </p:cTn>
                              </p:par>
                            </p:childTnLst>
                          </p:cTn>
                        </p:par>
                        <p:par>
                          <p:cTn id="22" fill="hold">
                            <p:stCondLst>
                              <p:cond delay="2500"/>
                            </p:stCondLst>
                            <p:childTnLst>
                              <p:par>
                                <p:cTn id="23" presetID="12" presetClass="entr" presetSubtype="4" fill="hold" grpId="0" nodeType="afterEffect">
                                  <p:stCondLst>
                                    <p:cond delay="0"/>
                                  </p:stCondLst>
                                  <p:childTnLst>
                                    <p:set>
                                      <p:cBhvr>
                                        <p:cTn id="24" dur="1" fill="hold">
                                          <p:stCondLst>
                                            <p:cond delay="0"/>
                                          </p:stCondLst>
                                        </p:cTn>
                                        <p:tgtEl>
                                          <p:spTgt spid="5">
                                            <p:txEl>
                                              <p:pRg st="3" end="3"/>
                                            </p:txEl>
                                          </p:spTgt>
                                        </p:tgtEl>
                                        <p:attrNameLst>
                                          <p:attrName>style.visibility</p:attrName>
                                        </p:attrNameLst>
                                      </p:cBhvr>
                                      <p:to>
                                        <p:strVal val="visible"/>
                                      </p:to>
                                    </p:set>
                                    <p:animEffect transition="in" filter="slide(fromBottom)">
                                      <p:cBhvr>
                                        <p:cTn id="25" dur="500"/>
                                        <p:tgtEl>
                                          <p:spTgt spid="5">
                                            <p:txEl>
                                              <p:pRg st="3" end="3"/>
                                            </p:txEl>
                                          </p:spTgt>
                                        </p:tgtEl>
                                      </p:cBhvr>
                                    </p:animEffect>
                                  </p:childTnLst>
                                </p:cTn>
                              </p:par>
                            </p:childTnLst>
                          </p:cTn>
                        </p:par>
                        <p:par>
                          <p:cTn id="26" fill="hold">
                            <p:stCondLst>
                              <p:cond delay="3000"/>
                            </p:stCondLst>
                            <p:childTnLst>
                              <p:par>
                                <p:cTn id="27" presetID="12" presetClass="entr" presetSubtype="4" fill="hold" grpId="0" nodeType="afterEffect">
                                  <p:stCondLst>
                                    <p:cond delay="0"/>
                                  </p:stCondLst>
                                  <p:childTnLst>
                                    <p:set>
                                      <p:cBhvr>
                                        <p:cTn id="28" dur="1" fill="hold">
                                          <p:stCondLst>
                                            <p:cond delay="0"/>
                                          </p:stCondLst>
                                        </p:cTn>
                                        <p:tgtEl>
                                          <p:spTgt spid="5">
                                            <p:txEl>
                                              <p:pRg st="4" end="4"/>
                                            </p:txEl>
                                          </p:spTgt>
                                        </p:tgtEl>
                                        <p:attrNameLst>
                                          <p:attrName>style.visibility</p:attrName>
                                        </p:attrNameLst>
                                      </p:cBhvr>
                                      <p:to>
                                        <p:strVal val="visible"/>
                                      </p:to>
                                    </p:set>
                                    <p:animEffect transition="in" filter="slide(fromBottom)">
                                      <p:cBhvr>
                                        <p:cTn id="29" dur="500"/>
                                        <p:tgtEl>
                                          <p:spTgt spid="5">
                                            <p:txEl>
                                              <p:pRg st="4" end="4"/>
                                            </p:txEl>
                                          </p:spTgt>
                                        </p:tgtEl>
                                      </p:cBhvr>
                                    </p:animEffect>
                                  </p:childTnLst>
                                </p:cTn>
                              </p:par>
                            </p:childTnLst>
                          </p:cTn>
                        </p:par>
                        <p:par>
                          <p:cTn id="30" fill="hold">
                            <p:stCondLst>
                              <p:cond delay="3500"/>
                            </p:stCondLst>
                            <p:childTnLst>
                              <p:par>
                                <p:cTn id="31" presetID="12" presetClass="entr" presetSubtype="4" fill="hold" grpId="0" nodeType="afterEffect">
                                  <p:stCondLst>
                                    <p:cond delay="0"/>
                                  </p:stCondLst>
                                  <p:childTnLst>
                                    <p:set>
                                      <p:cBhvr>
                                        <p:cTn id="32" dur="1" fill="hold">
                                          <p:stCondLst>
                                            <p:cond delay="0"/>
                                          </p:stCondLst>
                                        </p:cTn>
                                        <p:tgtEl>
                                          <p:spTgt spid="5">
                                            <p:txEl>
                                              <p:pRg st="5" end="5"/>
                                            </p:txEl>
                                          </p:spTgt>
                                        </p:tgtEl>
                                        <p:attrNameLst>
                                          <p:attrName>style.visibility</p:attrName>
                                        </p:attrNameLst>
                                      </p:cBhvr>
                                      <p:to>
                                        <p:strVal val="visible"/>
                                      </p:to>
                                    </p:set>
                                    <p:animEffect transition="in" filter="slide(fromBottom)">
                                      <p:cBhvr>
                                        <p:cTn id="33" dur="500"/>
                                        <p:tgtEl>
                                          <p:spTgt spid="5">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5"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صورة 3" descr="A090LQ9CAXSIB5HCA0BDJU2CA6XFDKSCA2EJ3L3CAG5ISVOCA94VTDUCAJXNJXBCAVFVEOECA3OFVFFCA9GL418CAUYOERYCA6L3J77CAX9QX8XCAZ6L8C3CAVNZO3HCAN15F29CA4CV62ICALCPFTVCAQHIB4E.jpg"/>
          <p:cNvPicPr>
            <a:picLocks noChangeAspect="1"/>
          </p:cNvPicPr>
          <p:nvPr/>
        </p:nvPicPr>
        <p:blipFill>
          <a:blip r:embed="rId2"/>
          <a:stretch>
            <a:fillRect/>
          </a:stretch>
        </p:blipFill>
        <p:spPr>
          <a:xfrm>
            <a:off x="0" y="0"/>
            <a:ext cx="9144000" cy="6858000"/>
          </a:xfrm>
          <a:prstGeom prst="rect">
            <a:avLst/>
          </a:prstGeom>
        </p:spPr>
      </p:pic>
      <p:sp>
        <p:nvSpPr>
          <p:cNvPr id="3" name="عنوان 1"/>
          <p:cNvSpPr>
            <a:spLocks noGrp="1"/>
          </p:cNvSpPr>
          <p:nvPr>
            <p:ph type="title"/>
          </p:nvPr>
        </p:nvSpPr>
        <p:spPr>
          <a:xfrm>
            <a:off x="-785850" y="-214338"/>
            <a:ext cx="10556174" cy="1143000"/>
          </a:xfrm>
        </p:spPr>
        <p:txBody>
          <a:bodyPr>
            <a:normAutofit/>
          </a:bodyPr>
          <a:lstStyle/>
          <a:p>
            <a:r>
              <a:rPr lang="ar-SA" b="1" dirty="0" smtClean="0">
                <a:solidFill>
                  <a:schemeClr val="bg2"/>
                </a:solidFill>
                <a:effectLst>
                  <a:glow rad="101600">
                    <a:srgbClr val="66FF33">
                      <a:alpha val="60000"/>
                    </a:srgbClr>
                  </a:glow>
                </a:effectLst>
                <a:latin typeface="Andalus" pitchFamily="2" charset="-78"/>
                <a:cs typeface="W1 0004." pitchFamily="2" charset="-78"/>
              </a:rPr>
              <a:t>كيف نفرق بين طحلب </a:t>
            </a:r>
            <a:r>
              <a:rPr lang="ar-SA" b="1" dirty="0" err="1" smtClean="0">
                <a:solidFill>
                  <a:schemeClr val="bg2"/>
                </a:solidFill>
                <a:effectLst>
                  <a:glow rad="101600">
                    <a:srgbClr val="66FF33">
                      <a:alpha val="60000"/>
                    </a:srgbClr>
                  </a:glow>
                </a:effectLst>
                <a:latin typeface="Andalus" pitchFamily="2" charset="-78"/>
                <a:cs typeface="W1 0004." pitchFamily="2" charset="-78"/>
              </a:rPr>
              <a:t>اشني</a:t>
            </a:r>
            <a:r>
              <a:rPr lang="ar-SA" b="1" dirty="0" smtClean="0">
                <a:solidFill>
                  <a:schemeClr val="bg2"/>
                </a:solidFill>
                <a:effectLst>
                  <a:glow rad="101600">
                    <a:srgbClr val="66FF33">
                      <a:alpha val="60000"/>
                    </a:srgbClr>
                  </a:glow>
                </a:effectLst>
                <a:latin typeface="Andalus" pitchFamily="2" charset="-78"/>
                <a:cs typeface="W1 0004." pitchFamily="2" charset="-78"/>
              </a:rPr>
              <a:t> وطحلب غير </a:t>
            </a:r>
            <a:r>
              <a:rPr lang="ar-SA" b="1" dirty="0" err="1" smtClean="0">
                <a:solidFill>
                  <a:schemeClr val="bg2"/>
                </a:solidFill>
                <a:effectLst>
                  <a:glow rad="101600">
                    <a:srgbClr val="66FF33">
                      <a:alpha val="60000"/>
                    </a:srgbClr>
                  </a:glow>
                </a:effectLst>
                <a:latin typeface="Andalus" pitchFamily="2" charset="-78"/>
                <a:cs typeface="W1 0004." pitchFamily="2" charset="-78"/>
              </a:rPr>
              <a:t>اشني</a:t>
            </a:r>
            <a:r>
              <a:rPr lang="ar-SA" b="1" dirty="0" smtClean="0">
                <a:solidFill>
                  <a:schemeClr val="bg2"/>
                </a:solidFill>
                <a:effectLst>
                  <a:glow rad="101600">
                    <a:srgbClr val="66FF33">
                      <a:alpha val="60000"/>
                    </a:srgbClr>
                  </a:glow>
                </a:effectLst>
                <a:latin typeface="Andalus" pitchFamily="2" charset="-78"/>
                <a:cs typeface="W1 0004." pitchFamily="2" charset="-78"/>
              </a:rPr>
              <a:t>؟</a:t>
            </a:r>
            <a:endParaRPr lang="en-US" b="1" dirty="0">
              <a:solidFill>
                <a:schemeClr val="bg2"/>
              </a:solidFill>
              <a:effectLst>
                <a:glow rad="101600">
                  <a:srgbClr val="66FF33">
                    <a:alpha val="60000"/>
                  </a:srgbClr>
                </a:glow>
              </a:effectLst>
              <a:latin typeface="Andalus" pitchFamily="2" charset="-78"/>
              <a:cs typeface="W1 0004." pitchFamily="2" charset="-78"/>
            </a:endParaRPr>
          </a:p>
        </p:txBody>
      </p:sp>
      <p:sp>
        <p:nvSpPr>
          <p:cNvPr id="5" name="مستطيل 4"/>
          <p:cNvSpPr/>
          <p:nvPr/>
        </p:nvSpPr>
        <p:spPr>
          <a:xfrm>
            <a:off x="214282" y="785794"/>
            <a:ext cx="8763000" cy="5816977"/>
          </a:xfrm>
          <a:prstGeom prst="rect">
            <a:avLst/>
          </a:prstGeom>
        </p:spPr>
        <p:txBody>
          <a:bodyPr wrap="square">
            <a:spAutoFit/>
          </a:bodyPr>
          <a:lstStyle/>
          <a:p>
            <a:pPr algn="just" rtl="1">
              <a:buNone/>
            </a:pPr>
            <a:r>
              <a:rPr lang="ar-SA" sz="3100" b="1" spc="300" dirty="0" smtClean="0">
                <a:ln w="11430" cmpd="sng">
                  <a:noFill/>
                  <a:prstDash val="solid"/>
                  <a:miter lim="800000"/>
                </a:ln>
                <a:solidFill>
                  <a:srgbClr val="FFC000"/>
                </a:solidFill>
                <a:effectLst>
                  <a:glow rad="228600">
                    <a:srgbClr val="0000FF">
                      <a:alpha val="40000"/>
                    </a:srgbClr>
                  </a:glow>
                </a:effectLst>
                <a:latin typeface="Traditional Arabic" pitchFamily="2" charset="-78"/>
                <a:cs typeface="W1 0004." pitchFamily="2" charset="-78"/>
              </a:rPr>
              <a:t>الطحالب </a:t>
            </a:r>
            <a:r>
              <a:rPr lang="ar-SA" sz="3100" b="1" spc="300" dirty="0" err="1" smtClean="0">
                <a:ln w="11430" cmpd="sng">
                  <a:noFill/>
                  <a:prstDash val="solid"/>
                  <a:miter lim="800000"/>
                </a:ln>
                <a:solidFill>
                  <a:srgbClr val="FFC000"/>
                </a:solidFill>
                <a:effectLst>
                  <a:glow rad="228600">
                    <a:srgbClr val="0000FF">
                      <a:alpha val="40000"/>
                    </a:srgbClr>
                  </a:glow>
                </a:effectLst>
                <a:latin typeface="Traditional Arabic" pitchFamily="2" charset="-78"/>
                <a:cs typeface="W1 0004." pitchFamily="2" charset="-78"/>
              </a:rPr>
              <a:t>الاشنية</a:t>
            </a:r>
            <a:r>
              <a:rPr lang="ar-SA" sz="3100" b="1" spc="300" dirty="0" smtClean="0">
                <a:ln w="11430" cmpd="sng">
                  <a:noFill/>
                  <a:prstDash val="solid"/>
                  <a:miter lim="800000"/>
                </a:ln>
                <a:solidFill>
                  <a:srgbClr val="FFC000"/>
                </a:solidFill>
                <a:effectLst>
                  <a:glow rad="228600">
                    <a:srgbClr val="0000FF">
                      <a:alpha val="40000"/>
                    </a:srgbClr>
                  </a:glow>
                </a:effectLst>
                <a:latin typeface="Traditional Arabic" pitchFamily="2" charset="-78"/>
                <a:cs typeface="W1 0004." pitchFamily="2" charset="-78"/>
              </a:rPr>
              <a:t> تتميز بصفات فسيولوجية خاصة </a:t>
            </a:r>
            <a:r>
              <a:rPr lang="ar-SA" sz="3100" b="1" spc="300" dirty="0" err="1" smtClean="0">
                <a:ln w="11430" cmpd="sng">
                  <a:noFill/>
                  <a:prstDash val="solid"/>
                  <a:miter lim="800000"/>
                </a:ln>
                <a:solidFill>
                  <a:srgbClr val="FFC000"/>
                </a:solidFill>
                <a:effectLst>
                  <a:glow rad="228600">
                    <a:srgbClr val="0000FF">
                      <a:alpha val="40000"/>
                    </a:srgbClr>
                  </a:glow>
                </a:effectLst>
                <a:latin typeface="Traditional Arabic" pitchFamily="2" charset="-78"/>
                <a:cs typeface="W1 0004." pitchFamily="2" charset="-78"/>
              </a:rPr>
              <a:t>بها</a:t>
            </a:r>
            <a:r>
              <a:rPr lang="ar-SA" sz="3100" b="1" spc="300" dirty="0" smtClean="0">
                <a:ln w="11430" cmpd="sng">
                  <a:noFill/>
                  <a:prstDash val="solid"/>
                  <a:miter lim="800000"/>
                </a:ln>
                <a:solidFill>
                  <a:srgbClr val="FFC000"/>
                </a:solidFill>
                <a:effectLst>
                  <a:glow rad="228600">
                    <a:srgbClr val="0000FF">
                      <a:alpha val="40000"/>
                    </a:srgbClr>
                  </a:glow>
                </a:effectLst>
                <a:latin typeface="Traditional Arabic" pitchFamily="2" charset="-78"/>
                <a:cs typeface="W1 0004." pitchFamily="2" charset="-78"/>
              </a:rPr>
              <a:t> تختلف عن صفات غيرها من الطحالب الغير </a:t>
            </a:r>
            <a:r>
              <a:rPr lang="ar-SA" sz="3100" b="1" spc="300" dirty="0" err="1" smtClean="0">
                <a:ln w="11430" cmpd="sng">
                  <a:noFill/>
                  <a:prstDash val="solid"/>
                  <a:miter lim="800000"/>
                </a:ln>
                <a:solidFill>
                  <a:srgbClr val="FFC000"/>
                </a:solidFill>
                <a:effectLst>
                  <a:glow rad="228600">
                    <a:srgbClr val="0000FF">
                      <a:alpha val="40000"/>
                    </a:srgbClr>
                  </a:glow>
                </a:effectLst>
                <a:latin typeface="Traditional Arabic" pitchFamily="2" charset="-78"/>
                <a:cs typeface="W1 0004." pitchFamily="2" charset="-78"/>
              </a:rPr>
              <a:t>اشنية</a:t>
            </a:r>
            <a:r>
              <a:rPr lang="ar-SA" sz="3100" b="1" spc="300" dirty="0" smtClean="0">
                <a:ln w="11430" cmpd="sng">
                  <a:noFill/>
                  <a:prstDash val="solid"/>
                  <a:miter lim="800000"/>
                </a:ln>
                <a:solidFill>
                  <a:srgbClr val="FFC000"/>
                </a:solidFill>
                <a:effectLst>
                  <a:glow rad="228600">
                    <a:srgbClr val="0000FF">
                      <a:alpha val="40000"/>
                    </a:srgbClr>
                  </a:glow>
                </a:effectLst>
                <a:latin typeface="Traditional Arabic" pitchFamily="2" charset="-78"/>
                <a:cs typeface="W1 0004." pitchFamily="2" charset="-78"/>
              </a:rPr>
              <a:t> مثل:</a:t>
            </a:r>
            <a:endParaRPr lang="en-US" sz="3100" b="1" spc="300" dirty="0" smtClean="0">
              <a:ln w="11430" cmpd="sng">
                <a:noFill/>
                <a:prstDash val="solid"/>
                <a:miter lim="800000"/>
              </a:ln>
              <a:solidFill>
                <a:srgbClr val="FFC000"/>
              </a:solidFill>
              <a:effectLst>
                <a:glow rad="228600">
                  <a:srgbClr val="0000FF">
                    <a:alpha val="40000"/>
                  </a:srgbClr>
                </a:glow>
              </a:effectLst>
              <a:latin typeface="Traditional Arabic" pitchFamily="2" charset="-78"/>
              <a:cs typeface="W1 0004." pitchFamily="2" charset="-78"/>
            </a:endParaRPr>
          </a:p>
          <a:p>
            <a:pPr algn="just" rtl="1">
              <a:buNone/>
            </a:pPr>
            <a:r>
              <a:rPr lang="ar-SA" sz="3100" b="1" dirty="0" smtClean="0">
                <a:effectLst>
                  <a:glow rad="101600">
                    <a:srgbClr val="66FF33">
                      <a:alpha val="60000"/>
                    </a:srgbClr>
                  </a:glow>
                </a:effectLst>
                <a:latin typeface="Traditional Arabic" pitchFamily="2" charset="-78"/>
                <a:cs typeface="W1 0004." pitchFamily="2" charset="-78"/>
              </a:rPr>
              <a:t>1-زيادة </a:t>
            </a:r>
            <a:r>
              <a:rPr lang="ar-SA" sz="3100" b="1" dirty="0" err="1" smtClean="0">
                <a:effectLst>
                  <a:glow rad="101600">
                    <a:srgbClr val="66FF33">
                      <a:alpha val="60000"/>
                    </a:srgbClr>
                  </a:glow>
                </a:effectLst>
                <a:latin typeface="Traditional Arabic" pitchFamily="2" charset="-78"/>
                <a:cs typeface="W1 0004." pitchFamily="2" charset="-78"/>
              </a:rPr>
              <a:t>افرازاتها</a:t>
            </a:r>
            <a:r>
              <a:rPr lang="ar-SA" sz="3100" b="1" dirty="0" smtClean="0">
                <a:effectLst>
                  <a:glow rad="101600">
                    <a:srgbClr val="66FF33">
                      <a:alpha val="60000"/>
                    </a:srgbClr>
                  </a:glow>
                </a:effectLst>
                <a:latin typeface="Traditional Arabic" pitchFamily="2" charset="-78"/>
                <a:cs typeface="W1 0004." pitchFamily="2" charset="-78"/>
              </a:rPr>
              <a:t> من </a:t>
            </a:r>
            <a:r>
              <a:rPr lang="ar-SA" sz="3100" b="1" dirty="0" err="1" smtClean="0">
                <a:effectLst>
                  <a:glow rad="101600">
                    <a:srgbClr val="66FF33">
                      <a:alpha val="60000"/>
                    </a:srgbClr>
                  </a:glow>
                </a:effectLst>
                <a:latin typeface="Traditional Arabic" pitchFamily="2" charset="-78"/>
                <a:cs typeface="W1 0004." pitchFamily="2" charset="-78"/>
              </a:rPr>
              <a:t>البيوتين</a:t>
            </a:r>
            <a:endParaRPr lang="en-US" sz="3100" b="1" dirty="0" smtClean="0">
              <a:effectLst>
                <a:glow rad="101600">
                  <a:srgbClr val="66FF33">
                    <a:alpha val="60000"/>
                  </a:srgbClr>
                </a:glow>
              </a:effectLst>
              <a:latin typeface="Traditional Arabic" pitchFamily="2" charset="-78"/>
              <a:cs typeface="W1 0004." pitchFamily="2" charset="-78"/>
            </a:endParaRPr>
          </a:p>
          <a:p>
            <a:pPr algn="just" rtl="1">
              <a:buNone/>
            </a:pPr>
            <a:r>
              <a:rPr lang="ar-SA" sz="3100" b="1" dirty="0" smtClean="0">
                <a:effectLst>
                  <a:glow rad="101600">
                    <a:srgbClr val="66FF33">
                      <a:alpha val="60000"/>
                    </a:srgbClr>
                  </a:glow>
                </a:effectLst>
                <a:latin typeface="Traditional Arabic" pitchFamily="2" charset="-78"/>
                <a:cs typeface="W1 0004." pitchFamily="2" charset="-78"/>
              </a:rPr>
              <a:t>2-الاستحواذ السريع غير المعتاد على </a:t>
            </a:r>
            <a:r>
              <a:rPr lang="en-US" sz="3100" b="1" dirty="0" smtClean="0">
                <a:effectLst>
                  <a:glow rad="101600">
                    <a:srgbClr val="66FF33">
                      <a:alpha val="60000"/>
                    </a:srgbClr>
                  </a:glow>
                </a:effectLst>
                <a:latin typeface="Traditional Arabic" pitchFamily="2" charset="-78"/>
                <a:cs typeface="W1 0004." pitchFamily="2" charset="-78"/>
              </a:rPr>
              <a:t>co</a:t>
            </a:r>
            <a:r>
              <a:rPr lang="en-US" b="1" dirty="0" smtClean="0">
                <a:effectLst>
                  <a:glow rad="101600">
                    <a:srgbClr val="66FF33">
                      <a:alpha val="60000"/>
                    </a:srgbClr>
                  </a:glow>
                </a:effectLst>
                <a:latin typeface="Traditional Arabic" pitchFamily="2" charset="-78"/>
                <a:cs typeface="W1 0004." pitchFamily="2" charset="-78"/>
              </a:rPr>
              <a:t>2</a:t>
            </a:r>
            <a:r>
              <a:rPr lang="ar-SA" sz="3100" b="1" dirty="0" smtClean="0">
                <a:effectLst>
                  <a:glow rad="101600">
                    <a:srgbClr val="66FF33">
                      <a:alpha val="60000"/>
                    </a:srgbClr>
                  </a:glow>
                </a:effectLst>
                <a:latin typeface="Traditional Arabic" pitchFamily="2" charset="-78"/>
                <a:cs typeface="W1 0004." pitchFamily="2" charset="-78"/>
              </a:rPr>
              <a:t>.</a:t>
            </a:r>
            <a:endParaRPr lang="en-US" sz="3100" b="1" dirty="0" smtClean="0">
              <a:effectLst>
                <a:glow rad="101600">
                  <a:srgbClr val="66FF33">
                    <a:alpha val="60000"/>
                  </a:srgbClr>
                </a:glow>
              </a:effectLst>
              <a:latin typeface="Traditional Arabic" pitchFamily="2" charset="-78"/>
              <a:cs typeface="W1 0004." pitchFamily="2" charset="-78"/>
            </a:endParaRPr>
          </a:p>
          <a:p>
            <a:pPr algn="just" rtl="1">
              <a:buNone/>
            </a:pPr>
            <a:r>
              <a:rPr lang="ar-SA" sz="3100" b="1" dirty="0" smtClean="0">
                <a:effectLst>
                  <a:glow rad="101600">
                    <a:srgbClr val="66FF33">
                      <a:alpha val="60000"/>
                    </a:srgbClr>
                  </a:glow>
                </a:effectLst>
                <a:latin typeface="Traditional Arabic" pitchFamily="2" charset="-78"/>
                <a:cs typeface="W1 0004." pitchFamily="2" charset="-78"/>
              </a:rPr>
              <a:t>3-ليست لها احتياجات خارجية من الفيتامينات.</a:t>
            </a:r>
            <a:endParaRPr lang="en-US" sz="3100" b="1" dirty="0" smtClean="0">
              <a:effectLst>
                <a:glow rad="101600">
                  <a:srgbClr val="66FF33">
                    <a:alpha val="60000"/>
                  </a:srgbClr>
                </a:glow>
              </a:effectLst>
              <a:latin typeface="Traditional Arabic" pitchFamily="2" charset="-78"/>
              <a:cs typeface="W1 0004." pitchFamily="2" charset="-78"/>
            </a:endParaRPr>
          </a:p>
          <a:p>
            <a:pPr algn="just" rtl="1">
              <a:buNone/>
            </a:pPr>
            <a:r>
              <a:rPr lang="ar-SA" sz="3100" b="1" dirty="0" smtClean="0">
                <a:effectLst>
                  <a:glow rad="101600">
                    <a:srgbClr val="66FF33">
                      <a:alpha val="60000"/>
                    </a:srgbClr>
                  </a:glow>
                </a:effectLst>
                <a:latin typeface="Traditional Arabic" pitchFamily="2" charset="-78"/>
                <a:cs typeface="W1 0004." pitchFamily="2" charset="-78"/>
              </a:rPr>
              <a:t>4-تستخدم السكريات  السداسية البسيطة عند توفرها في بيئة النمو.</a:t>
            </a:r>
          </a:p>
          <a:p>
            <a:pPr algn="just" rtl="1"/>
            <a:r>
              <a:rPr lang="ar-SA" sz="3100" b="1" dirty="0" smtClean="0">
                <a:effectLst>
                  <a:glow rad="101600">
                    <a:srgbClr val="66FF33">
                      <a:alpha val="60000"/>
                    </a:srgbClr>
                  </a:glow>
                </a:effectLst>
                <a:latin typeface="Traditional Arabic" pitchFamily="2" charset="-78"/>
                <a:cs typeface="W1 0004." pitchFamily="2" charset="-78"/>
              </a:rPr>
              <a:t>5-تظهر الطحالب أفضل نمو لها عندما لا يتوفر لها مصدر كربوني عضوي مكتفية فقط بما تمثله ضوئياً من هذه المركبات العضوية الكربونية.</a:t>
            </a:r>
          </a:p>
          <a:p>
            <a:pPr algn="just" rtl="1"/>
            <a:r>
              <a:rPr lang="ar-SA" sz="3100" b="1" dirty="0" smtClean="0">
                <a:effectLst>
                  <a:glow rad="101600">
                    <a:srgbClr val="66FF33">
                      <a:alpha val="60000"/>
                    </a:srgbClr>
                  </a:glow>
                </a:effectLst>
                <a:latin typeface="Traditional Arabic" pitchFamily="2" charset="-78"/>
                <a:cs typeface="W1 0004." pitchFamily="2" charset="-78"/>
              </a:rPr>
              <a:t>6-لها القدرة على امتصاص </a:t>
            </a:r>
            <a:r>
              <a:rPr lang="ar-SA" sz="3100" b="1" dirty="0" err="1" smtClean="0">
                <a:effectLst>
                  <a:glow rad="101600">
                    <a:srgbClr val="66FF33">
                      <a:alpha val="60000"/>
                    </a:srgbClr>
                  </a:glow>
                </a:effectLst>
                <a:latin typeface="Traditional Arabic" pitchFamily="2" charset="-78"/>
                <a:cs typeface="W1 0004." pitchFamily="2" charset="-78"/>
              </a:rPr>
              <a:t>المانتيول</a:t>
            </a:r>
            <a:r>
              <a:rPr lang="ar-SA" sz="3100" b="1" dirty="0" smtClean="0">
                <a:effectLst>
                  <a:glow rad="101600">
                    <a:srgbClr val="66FF33">
                      <a:alpha val="60000"/>
                    </a:srgbClr>
                  </a:glow>
                </a:effectLst>
                <a:latin typeface="Traditional Arabic" pitchFamily="2" charset="-78"/>
                <a:cs typeface="W1 0004." pitchFamily="2" charset="-78"/>
              </a:rPr>
              <a:t> وتمثيله غذائياً،بحيث يعتبر </a:t>
            </a:r>
            <a:r>
              <a:rPr lang="ar-SA" sz="3100" b="1" dirty="0" err="1" smtClean="0">
                <a:effectLst>
                  <a:glow rad="101600">
                    <a:srgbClr val="66FF33">
                      <a:alpha val="60000"/>
                    </a:srgbClr>
                  </a:glow>
                </a:effectLst>
                <a:latin typeface="Traditional Arabic" pitchFamily="2" charset="-78"/>
                <a:cs typeface="W1 0004." pitchFamily="2" charset="-78"/>
              </a:rPr>
              <a:t>المانتيول</a:t>
            </a:r>
            <a:r>
              <a:rPr lang="ar-SA" sz="3100" b="1" dirty="0" smtClean="0">
                <a:effectLst>
                  <a:glow rad="101600">
                    <a:srgbClr val="66FF33">
                      <a:alpha val="60000"/>
                    </a:srgbClr>
                  </a:glow>
                </a:effectLst>
                <a:latin typeface="Traditional Arabic" pitchFamily="2" charset="-78"/>
                <a:cs typeface="W1 0004." pitchFamily="2" charset="-78"/>
              </a:rPr>
              <a:t> أكثر المواد الغذائية المدخرة في الفطريات.</a:t>
            </a:r>
            <a:endParaRPr lang="en-US" sz="3100" b="1" dirty="0" smtClean="0">
              <a:effectLst>
                <a:glow rad="101600">
                  <a:srgbClr val="66FF33">
                    <a:alpha val="60000"/>
                  </a:srgbClr>
                </a:glow>
              </a:effectLst>
              <a:latin typeface="Traditional Arabic" pitchFamily="2" charset="-78"/>
              <a:cs typeface="W1 0004." pitchFamily="2" charset="-78"/>
            </a:endParaRPr>
          </a:p>
          <a:p>
            <a:pPr algn="just" rtl="1"/>
            <a:r>
              <a:rPr lang="ar-SA" sz="3100" b="1" dirty="0" smtClean="0">
                <a:effectLst>
                  <a:glow rad="101600">
                    <a:srgbClr val="66FF33">
                      <a:alpha val="60000"/>
                    </a:srgbClr>
                  </a:glow>
                </a:effectLst>
                <a:latin typeface="Traditional Arabic" pitchFamily="2" charset="-78"/>
                <a:cs typeface="W1 0004." pitchFamily="2" charset="-78"/>
              </a:rPr>
              <a:t>7-يمكنها الاستفادة من شتى المركبات </a:t>
            </a:r>
            <a:r>
              <a:rPr lang="ar-SA" sz="3100" b="1" dirty="0" err="1" smtClean="0">
                <a:effectLst>
                  <a:glow rad="101600">
                    <a:srgbClr val="66FF33">
                      <a:alpha val="60000"/>
                    </a:srgbClr>
                  </a:glow>
                </a:effectLst>
                <a:latin typeface="Traditional Arabic" pitchFamily="2" charset="-78"/>
                <a:cs typeface="W1 0004." pitchFamily="2" charset="-78"/>
              </a:rPr>
              <a:t>النيتروجينية</a:t>
            </a:r>
            <a:r>
              <a:rPr lang="ar-SA" sz="3100" b="1" dirty="0" smtClean="0">
                <a:effectLst>
                  <a:glow rad="101600">
                    <a:srgbClr val="66FF33">
                      <a:alpha val="60000"/>
                    </a:srgbClr>
                  </a:glow>
                </a:effectLst>
                <a:latin typeface="Traditional Arabic" pitchFamily="2" charset="-78"/>
                <a:cs typeface="W1 0004." pitchFamily="2" charset="-78"/>
              </a:rPr>
              <a:t> المتاحة لها فيما عدا </a:t>
            </a:r>
            <a:r>
              <a:rPr lang="ar-SA" sz="3100" b="1" dirty="0" err="1" smtClean="0">
                <a:effectLst>
                  <a:glow rad="101600">
                    <a:srgbClr val="66FF33">
                      <a:alpha val="60000"/>
                    </a:srgbClr>
                  </a:glow>
                </a:effectLst>
                <a:latin typeface="Traditional Arabic" pitchFamily="2" charset="-78"/>
                <a:cs typeface="W1 0004." pitchFamily="2" charset="-78"/>
              </a:rPr>
              <a:t>اليوريا</a:t>
            </a:r>
            <a:r>
              <a:rPr lang="ar-SA" sz="3100" b="1" dirty="0" smtClean="0">
                <a:effectLst>
                  <a:glow rad="101600">
                    <a:srgbClr val="66FF33">
                      <a:alpha val="60000"/>
                    </a:srgbClr>
                  </a:glow>
                </a:effectLst>
                <a:latin typeface="Traditional Arabic" pitchFamily="2" charset="-78"/>
                <a:cs typeface="W1 0004." pitchFamily="2" charset="-78"/>
              </a:rPr>
              <a:t>.</a:t>
            </a:r>
          </a:p>
        </p:txBody>
      </p:sp>
    </p:spTree>
  </p:cSld>
  <p:clrMapOvr>
    <a:masterClrMapping/>
  </p:clrMapOvr>
  <p:transition spd="med">
    <p:wheel spokes="8"/>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1" fill="hold" grpId="0" nodeType="after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slide(fromTop)">
                                      <p:cBhvr>
                                        <p:cTn id="7" dur="500"/>
                                        <p:tgtEl>
                                          <p:spTgt spid="3"/>
                                        </p:tgtEl>
                                      </p:cBhvr>
                                    </p:animEffect>
                                  </p:childTnLst>
                                </p:cTn>
                              </p:par>
                            </p:childTnLst>
                          </p:cTn>
                        </p:par>
                        <p:par>
                          <p:cTn id="8" fill="hold">
                            <p:stCondLst>
                              <p:cond delay="500"/>
                            </p:stCondLst>
                            <p:childTnLst>
                              <p:par>
                                <p:cTn id="9" presetID="12" presetClass="entr" presetSubtype="4" fill="hold" grpId="1" nodeType="afterEffect">
                                  <p:stCondLst>
                                    <p:cond delay="0"/>
                                  </p:stCondLst>
                                  <p:childTnLst>
                                    <p:set>
                                      <p:cBhvr>
                                        <p:cTn id="10" dur="1" fill="hold">
                                          <p:stCondLst>
                                            <p:cond delay="0"/>
                                          </p:stCondLst>
                                        </p:cTn>
                                        <p:tgtEl>
                                          <p:spTgt spid="5">
                                            <p:txEl>
                                              <p:pRg st="0" end="0"/>
                                            </p:txEl>
                                          </p:spTgt>
                                        </p:tgtEl>
                                        <p:attrNameLst>
                                          <p:attrName>style.visibility</p:attrName>
                                        </p:attrNameLst>
                                      </p:cBhvr>
                                      <p:to>
                                        <p:strVal val="visible"/>
                                      </p:to>
                                    </p:set>
                                    <p:animEffect transition="in" filter="slide(fromBottom)">
                                      <p:cBhvr>
                                        <p:cTn id="11" dur="500"/>
                                        <p:tgtEl>
                                          <p:spTgt spid="5">
                                            <p:txEl>
                                              <p:pRg st="0" end="0"/>
                                            </p:txEl>
                                          </p:spTgt>
                                        </p:tgtEl>
                                      </p:cBhvr>
                                    </p:animEffect>
                                  </p:childTnLst>
                                </p:cTn>
                              </p:par>
                              <p:par>
                                <p:cTn id="12" presetID="12" presetClass="entr" presetSubtype="2" fill="hold" grpId="1" nodeType="withEffect">
                                  <p:stCondLst>
                                    <p:cond delay="0"/>
                                  </p:stCondLst>
                                  <p:childTnLst>
                                    <p:set>
                                      <p:cBhvr>
                                        <p:cTn id="13" dur="1" fill="hold">
                                          <p:stCondLst>
                                            <p:cond delay="0"/>
                                          </p:stCondLst>
                                        </p:cTn>
                                        <p:tgtEl>
                                          <p:spTgt spid="5">
                                            <p:txEl>
                                              <p:pRg st="1" end="1"/>
                                            </p:txEl>
                                          </p:spTgt>
                                        </p:tgtEl>
                                        <p:attrNameLst>
                                          <p:attrName>style.visibility</p:attrName>
                                        </p:attrNameLst>
                                      </p:cBhvr>
                                      <p:to>
                                        <p:strVal val="visible"/>
                                      </p:to>
                                    </p:set>
                                    <p:animEffect transition="in" filter="slide(fromRight)">
                                      <p:cBhvr>
                                        <p:cTn id="14" dur="1000"/>
                                        <p:tgtEl>
                                          <p:spTgt spid="5">
                                            <p:txEl>
                                              <p:pRg st="1" end="1"/>
                                            </p:txEl>
                                          </p:spTgt>
                                        </p:tgtEl>
                                      </p:cBhvr>
                                    </p:animEffect>
                                  </p:childTnLst>
                                </p:cTn>
                              </p:par>
                              <p:par>
                                <p:cTn id="15" presetID="12" presetClass="entr" presetSubtype="8" fill="hold" grpId="1" nodeType="withEffect">
                                  <p:stCondLst>
                                    <p:cond delay="0"/>
                                  </p:stCondLst>
                                  <p:childTnLst>
                                    <p:set>
                                      <p:cBhvr>
                                        <p:cTn id="16" dur="1" fill="hold">
                                          <p:stCondLst>
                                            <p:cond delay="0"/>
                                          </p:stCondLst>
                                        </p:cTn>
                                        <p:tgtEl>
                                          <p:spTgt spid="5">
                                            <p:txEl>
                                              <p:pRg st="2" end="2"/>
                                            </p:txEl>
                                          </p:spTgt>
                                        </p:tgtEl>
                                        <p:attrNameLst>
                                          <p:attrName>style.visibility</p:attrName>
                                        </p:attrNameLst>
                                      </p:cBhvr>
                                      <p:to>
                                        <p:strVal val="visible"/>
                                      </p:to>
                                    </p:set>
                                    <p:animEffect transition="in" filter="slide(fromLeft)">
                                      <p:cBhvr>
                                        <p:cTn id="17" dur="1000"/>
                                        <p:tgtEl>
                                          <p:spTgt spid="5">
                                            <p:txEl>
                                              <p:pRg st="2" end="2"/>
                                            </p:txEl>
                                          </p:spTgt>
                                        </p:tgtEl>
                                      </p:cBhvr>
                                    </p:animEffect>
                                  </p:childTnLst>
                                </p:cTn>
                              </p:par>
                              <p:par>
                                <p:cTn id="18" presetID="12" presetClass="entr" presetSubtype="2" fill="hold" grpId="1" nodeType="withEffect">
                                  <p:stCondLst>
                                    <p:cond delay="0"/>
                                  </p:stCondLst>
                                  <p:childTnLst>
                                    <p:set>
                                      <p:cBhvr>
                                        <p:cTn id="19" dur="1" fill="hold">
                                          <p:stCondLst>
                                            <p:cond delay="0"/>
                                          </p:stCondLst>
                                        </p:cTn>
                                        <p:tgtEl>
                                          <p:spTgt spid="5">
                                            <p:txEl>
                                              <p:pRg st="3" end="3"/>
                                            </p:txEl>
                                          </p:spTgt>
                                        </p:tgtEl>
                                        <p:attrNameLst>
                                          <p:attrName>style.visibility</p:attrName>
                                        </p:attrNameLst>
                                      </p:cBhvr>
                                      <p:to>
                                        <p:strVal val="visible"/>
                                      </p:to>
                                    </p:set>
                                    <p:animEffect transition="in" filter="slide(fromRight)">
                                      <p:cBhvr>
                                        <p:cTn id="20" dur="1000"/>
                                        <p:tgtEl>
                                          <p:spTgt spid="5">
                                            <p:txEl>
                                              <p:pRg st="3" end="3"/>
                                            </p:txEl>
                                          </p:spTgt>
                                        </p:tgtEl>
                                      </p:cBhvr>
                                    </p:animEffect>
                                  </p:childTnLst>
                                </p:cTn>
                              </p:par>
                              <p:par>
                                <p:cTn id="21" presetID="12" presetClass="entr" presetSubtype="8" fill="hold" grpId="1" nodeType="withEffect">
                                  <p:stCondLst>
                                    <p:cond delay="0"/>
                                  </p:stCondLst>
                                  <p:childTnLst>
                                    <p:set>
                                      <p:cBhvr>
                                        <p:cTn id="22" dur="1" fill="hold">
                                          <p:stCondLst>
                                            <p:cond delay="0"/>
                                          </p:stCondLst>
                                        </p:cTn>
                                        <p:tgtEl>
                                          <p:spTgt spid="5">
                                            <p:txEl>
                                              <p:pRg st="4" end="4"/>
                                            </p:txEl>
                                          </p:spTgt>
                                        </p:tgtEl>
                                        <p:attrNameLst>
                                          <p:attrName>style.visibility</p:attrName>
                                        </p:attrNameLst>
                                      </p:cBhvr>
                                      <p:to>
                                        <p:strVal val="visible"/>
                                      </p:to>
                                    </p:set>
                                    <p:animEffect transition="in" filter="slide(fromLeft)">
                                      <p:cBhvr>
                                        <p:cTn id="23" dur="1000"/>
                                        <p:tgtEl>
                                          <p:spTgt spid="5">
                                            <p:txEl>
                                              <p:pRg st="4" end="4"/>
                                            </p:txEl>
                                          </p:spTgt>
                                        </p:tgtEl>
                                      </p:cBhvr>
                                    </p:animEffect>
                                  </p:childTnLst>
                                </p:cTn>
                              </p:par>
                              <p:par>
                                <p:cTn id="24" presetID="12" presetClass="entr" presetSubtype="2" fill="hold" grpId="1" nodeType="withEffect">
                                  <p:stCondLst>
                                    <p:cond delay="0"/>
                                  </p:stCondLst>
                                  <p:childTnLst>
                                    <p:set>
                                      <p:cBhvr>
                                        <p:cTn id="25" dur="1" fill="hold">
                                          <p:stCondLst>
                                            <p:cond delay="0"/>
                                          </p:stCondLst>
                                        </p:cTn>
                                        <p:tgtEl>
                                          <p:spTgt spid="5">
                                            <p:txEl>
                                              <p:pRg st="5" end="5"/>
                                            </p:txEl>
                                          </p:spTgt>
                                        </p:tgtEl>
                                        <p:attrNameLst>
                                          <p:attrName>style.visibility</p:attrName>
                                        </p:attrNameLst>
                                      </p:cBhvr>
                                      <p:to>
                                        <p:strVal val="visible"/>
                                      </p:to>
                                    </p:set>
                                    <p:animEffect transition="in" filter="slide(fromRight)">
                                      <p:cBhvr>
                                        <p:cTn id="26" dur="1000"/>
                                        <p:tgtEl>
                                          <p:spTgt spid="5">
                                            <p:txEl>
                                              <p:pRg st="5" end="5"/>
                                            </p:txEl>
                                          </p:spTgt>
                                        </p:tgtEl>
                                      </p:cBhvr>
                                    </p:animEffect>
                                  </p:childTnLst>
                                </p:cTn>
                              </p:par>
                              <p:par>
                                <p:cTn id="27" presetID="12" presetClass="entr" presetSubtype="8" fill="hold" grpId="1" nodeType="withEffect">
                                  <p:stCondLst>
                                    <p:cond delay="0"/>
                                  </p:stCondLst>
                                  <p:childTnLst>
                                    <p:set>
                                      <p:cBhvr>
                                        <p:cTn id="28" dur="1" fill="hold">
                                          <p:stCondLst>
                                            <p:cond delay="0"/>
                                          </p:stCondLst>
                                        </p:cTn>
                                        <p:tgtEl>
                                          <p:spTgt spid="5">
                                            <p:txEl>
                                              <p:pRg st="6" end="6"/>
                                            </p:txEl>
                                          </p:spTgt>
                                        </p:tgtEl>
                                        <p:attrNameLst>
                                          <p:attrName>style.visibility</p:attrName>
                                        </p:attrNameLst>
                                      </p:cBhvr>
                                      <p:to>
                                        <p:strVal val="visible"/>
                                      </p:to>
                                    </p:set>
                                    <p:animEffect transition="in" filter="slide(fromLeft)">
                                      <p:cBhvr>
                                        <p:cTn id="29" dur="1000"/>
                                        <p:tgtEl>
                                          <p:spTgt spid="5">
                                            <p:txEl>
                                              <p:pRg st="6" end="6"/>
                                            </p:txEl>
                                          </p:spTgt>
                                        </p:tgtEl>
                                      </p:cBhvr>
                                    </p:animEffect>
                                  </p:childTnLst>
                                </p:cTn>
                              </p:par>
                              <p:par>
                                <p:cTn id="30" presetID="12" presetClass="entr" presetSubtype="2" fill="hold" grpId="1" nodeType="withEffect">
                                  <p:stCondLst>
                                    <p:cond delay="0"/>
                                  </p:stCondLst>
                                  <p:childTnLst>
                                    <p:set>
                                      <p:cBhvr>
                                        <p:cTn id="31" dur="1" fill="hold">
                                          <p:stCondLst>
                                            <p:cond delay="0"/>
                                          </p:stCondLst>
                                        </p:cTn>
                                        <p:tgtEl>
                                          <p:spTgt spid="5">
                                            <p:txEl>
                                              <p:pRg st="7" end="7"/>
                                            </p:txEl>
                                          </p:spTgt>
                                        </p:tgtEl>
                                        <p:attrNameLst>
                                          <p:attrName>style.visibility</p:attrName>
                                        </p:attrNameLst>
                                      </p:cBhvr>
                                      <p:to>
                                        <p:strVal val="visible"/>
                                      </p:to>
                                    </p:set>
                                    <p:animEffect transition="in" filter="slide(fromRight)">
                                      <p:cBhvr>
                                        <p:cTn id="32" dur="1000"/>
                                        <p:tgtEl>
                                          <p:spTgt spid="5">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5" grpId="1" uiExpand="1" build="allAtOnce"/>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صورة 3" descr="imagesئ.jpg"/>
          <p:cNvPicPr>
            <a:picLocks noChangeAspect="1"/>
          </p:cNvPicPr>
          <p:nvPr/>
        </p:nvPicPr>
        <p:blipFill>
          <a:blip r:embed="rId2"/>
          <a:stretch>
            <a:fillRect/>
          </a:stretch>
        </p:blipFill>
        <p:spPr>
          <a:xfrm>
            <a:off x="0" y="0"/>
            <a:ext cx="9144000" cy="6858000"/>
          </a:xfrm>
          <a:prstGeom prst="rect">
            <a:avLst/>
          </a:prstGeom>
        </p:spPr>
      </p:pic>
      <p:sp>
        <p:nvSpPr>
          <p:cNvPr id="5" name="Title 1"/>
          <p:cNvSpPr>
            <a:spLocks noGrp="1"/>
          </p:cNvSpPr>
          <p:nvPr>
            <p:ph type="title"/>
          </p:nvPr>
        </p:nvSpPr>
        <p:spPr>
          <a:xfrm>
            <a:off x="0" y="0"/>
            <a:ext cx="8763000" cy="1143000"/>
          </a:xfrm>
        </p:spPr>
        <p:txBody>
          <a:bodyPr>
            <a:normAutofit/>
          </a:bodyPr>
          <a:lstStyle/>
          <a:p>
            <a:r>
              <a:rPr lang="ar-SA" sz="6000" b="1" dirty="0" smtClean="0">
                <a:solidFill>
                  <a:schemeClr val="bg2">
                    <a:lumMod val="75000"/>
                  </a:schemeClr>
                </a:solidFill>
                <a:effectLst>
                  <a:glow rad="101600">
                    <a:srgbClr val="0000FF">
                      <a:alpha val="60000"/>
                    </a:srgbClr>
                  </a:glow>
                </a:effectLst>
                <a:latin typeface="Andalus" pitchFamily="2" charset="-78"/>
                <a:cs typeface="W1 0004." pitchFamily="2" charset="-78"/>
              </a:rPr>
              <a:t>فسيولوجيا المعاشر الفطري:</a:t>
            </a:r>
            <a:endParaRPr lang="en-US" sz="6000" dirty="0">
              <a:solidFill>
                <a:schemeClr val="bg2">
                  <a:lumMod val="75000"/>
                </a:schemeClr>
              </a:solidFill>
              <a:effectLst>
                <a:glow rad="101600">
                  <a:srgbClr val="0000FF">
                    <a:alpha val="60000"/>
                  </a:srgbClr>
                </a:glow>
              </a:effectLst>
              <a:latin typeface="Andalus" pitchFamily="2" charset="-78"/>
              <a:cs typeface="W1 0004." pitchFamily="2" charset="-78"/>
            </a:endParaRPr>
          </a:p>
        </p:txBody>
      </p:sp>
      <p:sp>
        <p:nvSpPr>
          <p:cNvPr id="6" name="Content Placeholder 2"/>
          <p:cNvSpPr>
            <a:spLocks noGrp="1"/>
          </p:cNvSpPr>
          <p:nvPr>
            <p:ph idx="1"/>
          </p:nvPr>
        </p:nvSpPr>
        <p:spPr>
          <a:xfrm>
            <a:off x="285720" y="785794"/>
            <a:ext cx="8477280" cy="4495800"/>
          </a:xfrm>
        </p:spPr>
        <p:txBody>
          <a:bodyPr rtlCol="0">
            <a:noAutofit/>
          </a:bodyPr>
          <a:lstStyle/>
          <a:p>
            <a:pPr algn="just">
              <a:buNone/>
            </a:pPr>
            <a:r>
              <a:rPr lang="ar-SA" sz="3400" b="1" u="sng" dirty="0" smtClean="0">
                <a:solidFill>
                  <a:srgbClr val="FFFF00"/>
                </a:solidFill>
                <a:effectLst>
                  <a:glow rad="101600">
                    <a:schemeClr val="tx1">
                      <a:lumMod val="95000"/>
                      <a:lumOff val="5000"/>
                      <a:alpha val="60000"/>
                    </a:schemeClr>
                  </a:glow>
                </a:effectLst>
                <a:latin typeface="Traditional Arabic" pitchFamily="2" charset="-78"/>
                <a:cs typeface="W1 0004." pitchFamily="2" charset="-78"/>
              </a:rPr>
              <a:t>طرق العزل:</a:t>
            </a:r>
            <a:endParaRPr lang="en-US" sz="3400" b="1" u="sng" dirty="0" smtClean="0">
              <a:solidFill>
                <a:srgbClr val="FFFF00"/>
              </a:solidFill>
              <a:effectLst>
                <a:glow rad="101600">
                  <a:schemeClr val="tx1">
                    <a:lumMod val="95000"/>
                    <a:lumOff val="5000"/>
                    <a:alpha val="60000"/>
                  </a:schemeClr>
                </a:glow>
              </a:effectLst>
              <a:latin typeface="Traditional Arabic" pitchFamily="2" charset="-78"/>
              <a:cs typeface="W1 0004." pitchFamily="2" charset="-78"/>
            </a:endParaRPr>
          </a:p>
          <a:p>
            <a:pPr algn="just">
              <a:buNone/>
            </a:pPr>
            <a:r>
              <a:rPr lang="ar-SA" sz="3400" b="1" dirty="0" smtClean="0">
                <a:solidFill>
                  <a:schemeClr val="accent1">
                    <a:lumMod val="75000"/>
                  </a:schemeClr>
                </a:solidFill>
                <a:effectLst>
                  <a:glow rad="101600">
                    <a:srgbClr val="FF0000">
                      <a:alpha val="60000"/>
                    </a:srgbClr>
                  </a:glow>
                </a:effectLst>
                <a:latin typeface="Traditional Arabic" pitchFamily="2" charset="-78"/>
                <a:cs typeface="W1 0004." pitchFamily="2" charset="-78"/>
              </a:rPr>
              <a:t>عادةً يتم عزل المعاشر الفطري من الجسد </a:t>
            </a:r>
            <a:r>
              <a:rPr lang="ar-SA" sz="3400" b="1" dirty="0" err="1" smtClean="0">
                <a:solidFill>
                  <a:schemeClr val="accent1">
                    <a:lumMod val="75000"/>
                  </a:schemeClr>
                </a:solidFill>
                <a:effectLst>
                  <a:glow rad="101600">
                    <a:srgbClr val="FF0000">
                      <a:alpha val="60000"/>
                    </a:srgbClr>
                  </a:glow>
                </a:effectLst>
                <a:latin typeface="Traditional Arabic" pitchFamily="2" charset="-78"/>
                <a:cs typeface="W1 0004." pitchFamily="2" charset="-78"/>
              </a:rPr>
              <a:t>الاشني</a:t>
            </a:r>
            <a:r>
              <a:rPr lang="ar-SA" sz="3400" b="1" dirty="0" smtClean="0">
                <a:solidFill>
                  <a:schemeClr val="accent1">
                    <a:lumMod val="75000"/>
                  </a:schemeClr>
                </a:solidFill>
                <a:effectLst>
                  <a:glow rad="101600">
                    <a:srgbClr val="FF0000">
                      <a:alpha val="60000"/>
                    </a:srgbClr>
                  </a:glow>
                </a:effectLst>
                <a:latin typeface="Traditional Arabic" pitchFamily="2" charset="-78"/>
                <a:cs typeface="W1 0004." pitchFamily="2" charset="-78"/>
              </a:rPr>
              <a:t> عن طريق جراثيمه , لماذا؟</a:t>
            </a:r>
          </a:p>
          <a:p>
            <a:pPr algn="just">
              <a:buNone/>
            </a:pPr>
            <a:r>
              <a:rPr lang="ar-SA" sz="3400" b="1" dirty="0" smtClean="0">
                <a:effectLst>
                  <a:glow rad="101600">
                    <a:srgbClr val="66FF33">
                      <a:alpha val="60000"/>
                    </a:srgbClr>
                  </a:glow>
                </a:effectLst>
                <a:latin typeface="Traditional Arabic" pitchFamily="2" charset="-78"/>
                <a:cs typeface="W1 0004." pitchFamily="2" charset="-78"/>
              </a:rPr>
              <a:t>لان هذا يضمن سرعة وسهولة عزل الفطر </a:t>
            </a:r>
            <a:r>
              <a:rPr lang="ar-SA" sz="3400" b="1" dirty="0" err="1" smtClean="0">
                <a:effectLst>
                  <a:glow rad="101600">
                    <a:srgbClr val="66FF33">
                      <a:alpha val="60000"/>
                    </a:srgbClr>
                  </a:glow>
                </a:effectLst>
                <a:latin typeface="Traditional Arabic" pitchFamily="2" charset="-78"/>
                <a:cs typeface="W1 0004." pitchFamily="2" charset="-78"/>
              </a:rPr>
              <a:t>وانمائه</a:t>
            </a:r>
            <a:r>
              <a:rPr lang="ar-SA" sz="3400" b="1" dirty="0" smtClean="0">
                <a:effectLst>
                  <a:glow rad="101600">
                    <a:srgbClr val="66FF33">
                      <a:alpha val="60000"/>
                    </a:srgbClr>
                  </a:glow>
                </a:effectLst>
                <a:latin typeface="Traditional Arabic" pitchFamily="2" charset="-78"/>
                <a:cs typeface="W1 0004." pitchFamily="2" charset="-78"/>
              </a:rPr>
              <a:t> على بيئة غذائية في المعمل بصورة نقية دون تلوث.</a:t>
            </a:r>
          </a:p>
          <a:p>
            <a:pPr algn="just"/>
            <a:r>
              <a:rPr lang="ar-SA" sz="3400" b="1" dirty="0" smtClean="0">
                <a:solidFill>
                  <a:schemeClr val="bg2"/>
                </a:solidFill>
                <a:effectLst>
                  <a:glow rad="101600">
                    <a:srgbClr val="FF0000">
                      <a:alpha val="60000"/>
                    </a:srgbClr>
                  </a:glow>
                </a:effectLst>
                <a:latin typeface="Traditional Arabic" pitchFamily="2" charset="-78"/>
                <a:cs typeface="W1 0004." pitchFamily="2" charset="-78"/>
              </a:rPr>
              <a:t>مثل: </a:t>
            </a:r>
            <a:r>
              <a:rPr lang="ar-SA" sz="3400" b="1" dirty="0" smtClean="0">
                <a:effectLst>
                  <a:glow rad="101600">
                    <a:srgbClr val="66FF33">
                      <a:alpha val="60000"/>
                    </a:srgbClr>
                  </a:glow>
                </a:effectLst>
                <a:latin typeface="Traditional Arabic" pitchFamily="2" charset="-78"/>
                <a:cs typeface="W1 0004." pitchFamily="2" charset="-78"/>
              </a:rPr>
              <a:t>في الاشنات الاسكية تتراص الاكياس الاسكية المحتوية على الجراثيم الاسكية على سطح  القرص الثمري وعند نضج هذه الجراثيم تنطلق بقوة مندفعة في الهواء يمكن التقاطها بسهولة على سطح شريحة زجاجية مغطاة بطبقة رقيقة من بيئة اجار او على سطح بيئة اجار مصبوبة في اطباق بتري.</a:t>
            </a:r>
            <a:endParaRPr lang="en-US" sz="3400" b="1" dirty="0" smtClean="0">
              <a:effectLst>
                <a:glow rad="101600">
                  <a:srgbClr val="66FF33">
                    <a:alpha val="60000"/>
                  </a:srgbClr>
                </a:glow>
              </a:effectLst>
              <a:latin typeface="Traditional Arabic" pitchFamily="2" charset="-78"/>
              <a:cs typeface="W1 0004." pitchFamily="2" charset="-78"/>
            </a:endParaRPr>
          </a:p>
          <a:p>
            <a:pPr algn="just">
              <a:buNone/>
            </a:pPr>
            <a:endParaRPr lang="en-US" sz="3400" b="1" dirty="0" smtClean="0">
              <a:effectLst>
                <a:glow rad="101600">
                  <a:srgbClr val="66FF33">
                    <a:alpha val="60000"/>
                  </a:srgbClr>
                </a:glow>
              </a:effectLst>
              <a:latin typeface="Traditional Arabic" pitchFamily="2" charset="-78"/>
              <a:cs typeface="W1 0004." pitchFamily="2" charset="-78"/>
            </a:endParaRPr>
          </a:p>
          <a:p>
            <a:pPr algn="just" fontAlgn="auto">
              <a:spcAft>
                <a:spcPts val="0"/>
              </a:spcAft>
              <a:buNone/>
              <a:defRPr/>
            </a:pPr>
            <a:endParaRPr lang="en-US" sz="3400" dirty="0" smtClean="0">
              <a:effectLst>
                <a:glow rad="101600">
                  <a:srgbClr val="66FF33">
                    <a:alpha val="60000"/>
                  </a:srgbClr>
                </a:glow>
              </a:effectLst>
              <a:cs typeface="W1 0004." pitchFamily="2" charset="-78"/>
            </a:endParaRPr>
          </a:p>
          <a:p>
            <a:pPr algn="just" fontAlgn="auto">
              <a:spcAft>
                <a:spcPts val="0"/>
              </a:spcAft>
              <a:buFont typeface="Arial" pitchFamily="34" charset="0"/>
              <a:buChar char="•"/>
              <a:defRPr/>
            </a:pPr>
            <a:endParaRPr lang="en-US" sz="3400" dirty="0">
              <a:effectLst>
                <a:glow rad="101600">
                  <a:srgbClr val="66FF33">
                    <a:alpha val="60000"/>
                  </a:srgbClr>
                </a:glow>
              </a:effectLst>
              <a:cs typeface="W1 0004." pitchFamily="2" charset="-78"/>
            </a:endParaRPr>
          </a:p>
        </p:txBody>
      </p:sp>
    </p:spTree>
  </p:cSld>
  <p:clrMapOvr>
    <a:masterClrMapping/>
  </p:clrMapOvr>
  <p:transition spd="med">
    <p:wheel spokes="8"/>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0" fill="hold" grpId="0" nodeType="after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500" fill="hold"/>
                                        <p:tgtEl>
                                          <p:spTgt spid="5"/>
                                        </p:tgtEl>
                                        <p:attrNameLst>
                                          <p:attrName>ppt_w</p:attrName>
                                        </p:attrNameLst>
                                      </p:cBhvr>
                                      <p:tavLst>
                                        <p:tav tm="0">
                                          <p:val>
                                            <p:fltVal val="0"/>
                                          </p:val>
                                        </p:tav>
                                        <p:tav tm="100000">
                                          <p:val>
                                            <p:strVal val="#ppt_w"/>
                                          </p:val>
                                        </p:tav>
                                      </p:tavLst>
                                    </p:anim>
                                    <p:anim calcmode="lin" valueType="num">
                                      <p:cBhvr>
                                        <p:cTn id="8" dur="500" fill="hold"/>
                                        <p:tgtEl>
                                          <p:spTgt spid="5"/>
                                        </p:tgtEl>
                                        <p:attrNameLst>
                                          <p:attrName>ppt_h</p:attrName>
                                        </p:attrNameLst>
                                      </p:cBhvr>
                                      <p:tavLst>
                                        <p:tav tm="0">
                                          <p:val>
                                            <p:fltVal val="0"/>
                                          </p:val>
                                        </p:tav>
                                        <p:tav tm="100000">
                                          <p:val>
                                            <p:strVal val="#ppt_h"/>
                                          </p:val>
                                        </p:tav>
                                      </p:tavLst>
                                    </p:anim>
                                    <p:animEffect transition="in" filter="fade">
                                      <p:cBhvr>
                                        <p:cTn id="9" dur="500"/>
                                        <p:tgtEl>
                                          <p:spTgt spid="5"/>
                                        </p:tgtEl>
                                      </p:cBhvr>
                                    </p:animEffect>
                                  </p:childTnLst>
                                </p:cTn>
                              </p:par>
                            </p:childTnLst>
                          </p:cTn>
                        </p:par>
                        <p:par>
                          <p:cTn id="10" fill="hold">
                            <p:stCondLst>
                              <p:cond delay="500"/>
                            </p:stCondLst>
                            <p:childTnLst>
                              <p:par>
                                <p:cTn id="11" presetID="12" presetClass="entr" presetSubtype="4" fill="hold" grpId="0" nodeType="afterEffect">
                                  <p:stCondLst>
                                    <p:cond delay="0"/>
                                  </p:stCondLst>
                                  <p:childTnLst>
                                    <p:set>
                                      <p:cBhvr>
                                        <p:cTn id="12" dur="1" fill="hold">
                                          <p:stCondLst>
                                            <p:cond delay="0"/>
                                          </p:stCondLst>
                                        </p:cTn>
                                        <p:tgtEl>
                                          <p:spTgt spid="6">
                                            <p:txEl>
                                              <p:pRg st="0" end="0"/>
                                            </p:txEl>
                                          </p:spTgt>
                                        </p:tgtEl>
                                        <p:attrNameLst>
                                          <p:attrName>style.visibility</p:attrName>
                                        </p:attrNameLst>
                                      </p:cBhvr>
                                      <p:to>
                                        <p:strVal val="visible"/>
                                      </p:to>
                                    </p:set>
                                    <p:animEffect transition="in" filter="slide(fromBottom)">
                                      <p:cBhvr>
                                        <p:cTn id="13" dur="500"/>
                                        <p:tgtEl>
                                          <p:spTgt spid="6">
                                            <p:txEl>
                                              <p:pRg st="0" end="0"/>
                                            </p:txEl>
                                          </p:spTgt>
                                        </p:tgtEl>
                                      </p:cBhvr>
                                    </p:animEffect>
                                  </p:childTnLst>
                                </p:cTn>
                              </p:par>
                            </p:childTnLst>
                          </p:cTn>
                        </p:par>
                        <p:par>
                          <p:cTn id="14" fill="hold">
                            <p:stCondLst>
                              <p:cond delay="1000"/>
                            </p:stCondLst>
                            <p:childTnLst>
                              <p:par>
                                <p:cTn id="15" presetID="12" presetClass="entr" presetSubtype="4" fill="hold" grpId="0" nodeType="afterEffect">
                                  <p:stCondLst>
                                    <p:cond delay="0"/>
                                  </p:stCondLst>
                                  <p:childTnLst>
                                    <p:set>
                                      <p:cBhvr>
                                        <p:cTn id="16" dur="1" fill="hold">
                                          <p:stCondLst>
                                            <p:cond delay="0"/>
                                          </p:stCondLst>
                                        </p:cTn>
                                        <p:tgtEl>
                                          <p:spTgt spid="6">
                                            <p:txEl>
                                              <p:pRg st="1" end="1"/>
                                            </p:txEl>
                                          </p:spTgt>
                                        </p:tgtEl>
                                        <p:attrNameLst>
                                          <p:attrName>style.visibility</p:attrName>
                                        </p:attrNameLst>
                                      </p:cBhvr>
                                      <p:to>
                                        <p:strVal val="visible"/>
                                      </p:to>
                                    </p:set>
                                    <p:animEffect transition="in" filter="slide(fromBottom)">
                                      <p:cBhvr>
                                        <p:cTn id="17" dur="500"/>
                                        <p:tgtEl>
                                          <p:spTgt spid="6">
                                            <p:txEl>
                                              <p:pRg st="1" end="1"/>
                                            </p:txEl>
                                          </p:spTgt>
                                        </p:tgtEl>
                                      </p:cBhvr>
                                    </p:animEffect>
                                  </p:childTnLst>
                                </p:cTn>
                              </p:par>
                            </p:childTnLst>
                          </p:cTn>
                        </p:par>
                        <p:par>
                          <p:cTn id="18" fill="hold">
                            <p:stCondLst>
                              <p:cond delay="1500"/>
                            </p:stCondLst>
                            <p:childTnLst>
                              <p:par>
                                <p:cTn id="19" presetID="12" presetClass="entr" presetSubtype="4" fill="hold" grpId="0" nodeType="afterEffect">
                                  <p:stCondLst>
                                    <p:cond delay="0"/>
                                  </p:stCondLst>
                                  <p:childTnLst>
                                    <p:set>
                                      <p:cBhvr>
                                        <p:cTn id="20" dur="1" fill="hold">
                                          <p:stCondLst>
                                            <p:cond delay="0"/>
                                          </p:stCondLst>
                                        </p:cTn>
                                        <p:tgtEl>
                                          <p:spTgt spid="6">
                                            <p:txEl>
                                              <p:pRg st="2" end="2"/>
                                            </p:txEl>
                                          </p:spTgt>
                                        </p:tgtEl>
                                        <p:attrNameLst>
                                          <p:attrName>style.visibility</p:attrName>
                                        </p:attrNameLst>
                                      </p:cBhvr>
                                      <p:to>
                                        <p:strVal val="visible"/>
                                      </p:to>
                                    </p:set>
                                    <p:animEffect transition="in" filter="slide(fromBottom)">
                                      <p:cBhvr>
                                        <p:cTn id="21" dur="500"/>
                                        <p:tgtEl>
                                          <p:spTgt spid="6">
                                            <p:txEl>
                                              <p:pRg st="2" end="2"/>
                                            </p:txEl>
                                          </p:spTgt>
                                        </p:tgtEl>
                                      </p:cBhvr>
                                    </p:animEffect>
                                  </p:childTnLst>
                                </p:cTn>
                              </p:par>
                            </p:childTnLst>
                          </p:cTn>
                        </p:par>
                        <p:par>
                          <p:cTn id="22" fill="hold">
                            <p:stCondLst>
                              <p:cond delay="2000"/>
                            </p:stCondLst>
                            <p:childTnLst>
                              <p:par>
                                <p:cTn id="23" presetID="12" presetClass="entr" presetSubtype="4" fill="hold" grpId="0" nodeType="afterEffect">
                                  <p:stCondLst>
                                    <p:cond delay="0"/>
                                  </p:stCondLst>
                                  <p:childTnLst>
                                    <p:set>
                                      <p:cBhvr>
                                        <p:cTn id="24" dur="1" fill="hold">
                                          <p:stCondLst>
                                            <p:cond delay="0"/>
                                          </p:stCondLst>
                                        </p:cTn>
                                        <p:tgtEl>
                                          <p:spTgt spid="6">
                                            <p:txEl>
                                              <p:pRg st="3" end="3"/>
                                            </p:txEl>
                                          </p:spTgt>
                                        </p:tgtEl>
                                        <p:attrNameLst>
                                          <p:attrName>style.visibility</p:attrName>
                                        </p:attrNameLst>
                                      </p:cBhvr>
                                      <p:to>
                                        <p:strVal val="visible"/>
                                      </p:to>
                                    </p:set>
                                    <p:animEffect transition="in" filter="slide(fromBottom)">
                                      <p:cBhvr>
                                        <p:cTn id="25" dur="500"/>
                                        <p:tgtEl>
                                          <p:spTgt spid="6">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صورة 3" descr="imagesئ.jpg"/>
          <p:cNvPicPr>
            <a:picLocks noChangeAspect="1"/>
          </p:cNvPicPr>
          <p:nvPr/>
        </p:nvPicPr>
        <p:blipFill>
          <a:blip r:embed="rId2"/>
          <a:stretch>
            <a:fillRect/>
          </a:stretch>
        </p:blipFill>
        <p:spPr>
          <a:xfrm>
            <a:off x="0" y="0"/>
            <a:ext cx="9144000" cy="6858000"/>
          </a:xfrm>
          <a:prstGeom prst="rect">
            <a:avLst/>
          </a:prstGeom>
        </p:spPr>
      </p:pic>
      <p:sp>
        <p:nvSpPr>
          <p:cNvPr id="3" name="عنوان 4"/>
          <p:cNvSpPr>
            <a:spLocks noGrp="1"/>
          </p:cNvSpPr>
          <p:nvPr>
            <p:ph type="title"/>
          </p:nvPr>
        </p:nvSpPr>
        <p:spPr>
          <a:xfrm>
            <a:off x="-369023" y="457200"/>
            <a:ext cx="9970223" cy="1143000"/>
          </a:xfrm>
        </p:spPr>
        <p:txBody>
          <a:bodyPr>
            <a:noAutofit/>
          </a:bodyPr>
          <a:lstStyle/>
          <a:p>
            <a:r>
              <a:rPr lang="ar-SA" sz="5400" b="1" dirty="0" smtClean="0">
                <a:solidFill>
                  <a:schemeClr val="bg2"/>
                </a:solidFill>
                <a:effectLst>
                  <a:glow rad="101600">
                    <a:srgbClr val="009900"/>
                  </a:glow>
                </a:effectLst>
                <a:latin typeface="Andalus" pitchFamily="2" charset="-78"/>
                <a:cs typeface="W1 0004." pitchFamily="2" charset="-78"/>
              </a:rPr>
              <a:t>مميزات الفطريات المعزولة من </a:t>
            </a:r>
            <a:r>
              <a:rPr lang="ar-SA" sz="5400" b="1" dirty="0" err="1" smtClean="0">
                <a:solidFill>
                  <a:schemeClr val="bg2"/>
                </a:solidFill>
                <a:effectLst>
                  <a:glow rad="101600">
                    <a:srgbClr val="009900"/>
                  </a:glow>
                </a:effectLst>
                <a:latin typeface="Andalus" pitchFamily="2" charset="-78"/>
                <a:cs typeface="W1 0004." pitchFamily="2" charset="-78"/>
              </a:rPr>
              <a:t>الاشنات</a:t>
            </a:r>
            <a:r>
              <a:rPr lang="ar-SA" sz="5400" b="1" dirty="0" smtClean="0">
                <a:solidFill>
                  <a:schemeClr val="bg2"/>
                </a:solidFill>
                <a:effectLst>
                  <a:glow rad="101600">
                    <a:srgbClr val="009900"/>
                  </a:glow>
                </a:effectLst>
                <a:latin typeface="Andalus" pitchFamily="2" charset="-78"/>
                <a:cs typeface="W1 0004." pitchFamily="2" charset="-78"/>
              </a:rPr>
              <a:t>:</a:t>
            </a:r>
            <a:r>
              <a:rPr lang="en-US" sz="5400" dirty="0" smtClean="0">
                <a:solidFill>
                  <a:schemeClr val="bg2"/>
                </a:solidFill>
                <a:effectLst>
                  <a:glow rad="101600">
                    <a:srgbClr val="009900"/>
                  </a:glow>
                </a:effectLst>
                <a:latin typeface="Andalus" pitchFamily="2" charset="-78"/>
                <a:cs typeface="W1 0004." pitchFamily="2" charset="-78"/>
              </a:rPr>
              <a:t/>
            </a:r>
            <a:br>
              <a:rPr lang="en-US" sz="5400" dirty="0" smtClean="0">
                <a:solidFill>
                  <a:schemeClr val="bg2"/>
                </a:solidFill>
                <a:effectLst>
                  <a:glow rad="101600">
                    <a:srgbClr val="009900"/>
                  </a:glow>
                </a:effectLst>
                <a:latin typeface="Andalus" pitchFamily="2" charset="-78"/>
                <a:cs typeface="W1 0004." pitchFamily="2" charset="-78"/>
              </a:rPr>
            </a:br>
            <a:endParaRPr lang="en-US" sz="5400" dirty="0">
              <a:solidFill>
                <a:schemeClr val="bg2"/>
              </a:solidFill>
              <a:effectLst>
                <a:glow rad="101600">
                  <a:srgbClr val="009900"/>
                </a:glow>
              </a:effectLst>
              <a:latin typeface="Andalus" pitchFamily="2" charset="-78"/>
              <a:cs typeface="W1 0004." pitchFamily="2" charset="-78"/>
            </a:endParaRPr>
          </a:p>
        </p:txBody>
      </p:sp>
      <p:sp>
        <p:nvSpPr>
          <p:cNvPr id="5" name="عنصر نائب للمحتوى 3"/>
          <p:cNvSpPr>
            <a:spLocks noGrp="1"/>
          </p:cNvSpPr>
          <p:nvPr>
            <p:ph idx="1"/>
          </p:nvPr>
        </p:nvSpPr>
        <p:spPr>
          <a:xfrm>
            <a:off x="571472" y="1524000"/>
            <a:ext cx="8572528" cy="4267200"/>
          </a:xfrm>
        </p:spPr>
        <p:txBody>
          <a:bodyPr>
            <a:noAutofit/>
          </a:bodyPr>
          <a:lstStyle/>
          <a:p>
            <a:pPr algn="just">
              <a:buClr>
                <a:srgbClr val="FFFF00"/>
              </a:buClr>
              <a:buFont typeface="AGA Arabesque" pitchFamily="2" charset="2"/>
              <a:buChar char="@"/>
            </a:pPr>
            <a:r>
              <a:rPr lang="ar-SA" sz="4400" b="1" dirty="0" smtClean="0">
                <a:effectLst>
                  <a:glow rad="101600">
                    <a:srgbClr val="FF0000">
                      <a:alpha val="60000"/>
                    </a:srgbClr>
                  </a:glow>
                </a:effectLst>
                <a:latin typeface="Traditional Arabic" pitchFamily="2" charset="-78"/>
                <a:cs typeface="W1 0004." pitchFamily="2" charset="-78"/>
              </a:rPr>
              <a:t> بطء معدل نموها مقارنة بالفطريات </a:t>
            </a:r>
            <a:r>
              <a:rPr lang="ar-SA" sz="4400" b="1" dirty="0" err="1" smtClean="0">
                <a:effectLst>
                  <a:glow rad="101600">
                    <a:srgbClr val="FF0000">
                      <a:alpha val="60000"/>
                    </a:srgbClr>
                  </a:glow>
                </a:effectLst>
                <a:latin typeface="Traditional Arabic" pitchFamily="2" charset="-78"/>
                <a:cs typeface="W1 0004." pitchFamily="2" charset="-78"/>
              </a:rPr>
              <a:t>الاخرى</a:t>
            </a:r>
            <a:r>
              <a:rPr lang="ar-SA" sz="4400" b="1" dirty="0" smtClean="0">
                <a:effectLst>
                  <a:glow rad="101600">
                    <a:srgbClr val="FF0000">
                      <a:alpha val="60000"/>
                    </a:srgbClr>
                  </a:glow>
                </a:effectLst>
                <a:latin typeface="Traditional Arabic" pitchFamily="2" charset="-78"/>
                <a:cs typeface="W1 0004." pitchFamily="2" charset="-78"/>
              </a:rPr>
              <a:t> حرة المعيشة حيث يتراوح </a:t>
            </a:r>
            <a:r>
              <a:rPr lang="ar-SA" sz="4400" b="1" dirty="0" err="1" smtClean="0">
                <a:effectLst>
                  <a:glow rad="101600">
                    <a:srgbClr val="FF0000">
                      <a:alpha val="60000"/>
                    </a:srgbClr>
                  </a:glow>
                </a:effectLst>
                <a:latin typeface="Traditional Arabic" pitchFamily="2" charset="-78"/>
                <a:cs typeface="W1 0004." pitchFamily="2" charset="-78"/>
              </a:rPr>
              <a:t>اقصى</a:t>
            </a:r>
            <a:r>
              <a:rPr lang="ar-SA" sz="4400" b="1" dirty="0" smtClean="0">
                <a:effectLst>
                  <a:glow rad="101600">
                    <a:srgbClr val="FF0000">
                      <a:alpha val="60000"/>
                    </a:srgbClr>
                  </a:glow>
                </a:effectLst>
                <a:latin typeface="Traditional Arabic" pitchFamily="2" charset="-78"/>
                <a:cs typeface="W1 0004." pitchFamily="2" charset="-78"/>
              </a:rPr>
              <a:t> معدل نمو للمعاشر </a:t>
            </a:r>
            <a:r>
              <a:rPr lang="ar-SA" sz="4400" b="1" dirty="0" smtClean="0">
                <a:effectLst>
                  <a:glow rad="101600">
                    <a:srgbClr val="FF0000">
                      <a:alpha val="60000"/>
                    </a:srgbClr>
                  </a:glow>
                </a:effectLst>
                <a:latin typeface="Traditional Arabic" pitchFamily="2" charset="-78"/>
                <a:cs typeface="W1 0004." pitchFamily="2" charset="-78"/>
              </a:rPr>
              <a:t>الفطري (</a:t>
            </a:r>
            <a:r>
              <a:rPr lang="ar-SA" sz="4400" b="1" dirty="0" smtClean="0">
                <a:effectLst>
                  <a:glow rad="101600">
                    <a:srgbClr val="FF0000">
                      <a:alpha val="60000"/>
                    </a:srgbClr>
                  </a:glow>
                </a:effectLst>
                <a:latin typeface="Traditional Arabic" pitchFamily="2" charset="-78"/>
                <a:cs typeface="W1 0004." pitchFamily="2" charset="-78"/>
              </a:rPr>
              <a:t>حر</a:t>
            </a:r>
            <a:r>
              <a:rPr lang="ar-SA" sz="4400" b="1" dirty="0" smtClean="0">
                <a:effectLst>
                  <a:glow rad="101600">
                    <a:srgbClr val="FF0000">
                      <a:alpha val="60000"/>
                    </a:srgbClr>
                  </a:glow>
                </a:effectLst>
                <a:latin typeface="Traditional Arabic" pitchFamily="2" charset="-78"/>
                <a:cs typeface="W1 0004." pitchFamily="2" charset="-78"/>
              </a:rPr>
              <a:t>) في بيئة </a:t>
            </a:r>
            <a:r>
              <a:rPr lang="ar-SA" sz="4400" b="1" dirty="0" err="1" smtClean="0">
                <a:effectLst>
                  <a:glow rad="101600">
                    <a:srgbClr val="FF0000">
                      <a:alpha val="60000"/>
                    </a:srgbClr>
                  </a:glow>
                </a:effectLst>
                <a:latin typeface="Traditional Arabic" pitchFamily="2" charset="-78"/>
                <a:cs typeface="W1 0004." pitchFamily="2" charset="-78"/>
              </a:rPr>
              <a:t>اجار</a:t>
            </a:r>
            <a:r>
              <a:rPr lang="ar-SA" sz="4400" b="1" dirty="0" smtClean="0">
                <a:effectLst>
                  <a:glow rad="101600">
                    <a:srgbClr val="FF0000">
                      <a:alpha val="60000"/>
                    </a:srgbClr>
                  </a:glow>
                </a:effectLst>
                <a:latin typeface="Traditional Arabic" pitchFamily="2" charset="-78"/>
                <a:cs typeface="W1 0004." pitchFamily="2" charset="-78"/>
              </a:rPr>
              <a:t> بين 1سم-2سم في الشهر.</a:t>
            </a:r>
          </a:p>
          <a:p>
            <a:pPr algn="just">
              <a:buClr>
                <a:srgbClr val="FFFF00"/>
              </a:buClr>
              <a:buFont typeface="AGA Arabesque" pitchFamily="2" charset="2"/>
              <a:buChar char="@"/>
            </a:pPr>
            <a:r>
              <a:rPr lang="ar-SA" sz="4400" b="1" dirty="0" smtClean="0">
                <a:effectLst>
                  <a:glow rad="101600">
                    <a:srgbClr val="FF0000">
                      <a:alpha val="60000"/>
                    </a:srgbClr>
                  </a:glow>
                </a:effectLst>
                <a:latin typeface="Traditional Arabic" pitchFamily="2" charset="-78"/>
                <a:cs typeface="W1 0004." pitchFamily="2" charset="-78"/>
              </a:rPr>
              <a:t> بينما مستعمرات الفطريات </a:t>
            </a:r>
            <a:r>
              <a:rPr lang="ar-SA" sz="4400" b="1" dirty="0" err="1" smtClean="0">
                <a:effectLst>
                  <a:glow rad="101600">
                    <a:srgbClr val="FF0000">
                      <a:alpha val="60000"/>
                    </a:srgbClr>
                  </a:glow>
                </a:effectLst>
                <a:latin typeface="Traditional Arabic" pitchFamily="2" charset="-78"/>
                <a:cs typeface="W1 0004." pitchFamily="2" charset="-78"/>
              </a:rPr>
              <a:t>الأشنية</a:t>
            </a:r>
            <a:r>
              <a:rPr lang="ar-SA" sz="4400" b="1" dirty="0" smtClean="0">
                <a:effectLst>
                  <a:glow rad="101600">
                    <a:srgbClr val="FF0000">
                      <a:alpha val="60000"/>
                    </a:srgbClr>
                  </a:glow>
                </a:effectLst>
                <a:latin typeface="Traditional Arabic" pitchFamily="2" charset="-78"/>
                <a:cs typeface="W1 0004." pitchFamily="2" charset="-78"/>
              </a:rPr>
              <a:t> يكون معدل النمو فيها من 1مم </a:t>
            </a:r>
            <a:r>
              <a:rPr lang="ar-SA" sz="4400" b="1" dirty="0" smtClean="0">
                <a:effectLst>
                  <a:glow rad="101600">
                    <a:srgbClr val="FF0000">
                      <a:alpha val="60000"/>
                    </a:srgbClr>
                  </a:glow>
                </a:effectLst>
                <a:latin typeface="Traditional Arabic" pitchFamily="2" charset="-78"/>
                <a:cs typeface="W1 0004." pitchFamily="2" charset="-78"/>
              </a:rPr>
              <a:t>إلى </a:t>
            </a:r>
            <a:r>
              <a:rPr lang="ar-SA" sz="4400" b="1" dirty="0" smtClean="0">
                <a:effectLst>
                  <a:glow rad="101600">
                    <a:srgbClr val="FF0000">
                      <a:alpha val="60000"/>
                    </a:srgbClr>
                  </a:glow>
                </a:effectLst>
                <a:latin typeface="Traditional Arabic" pitchFamily="2" charset="-78"/>
                <a:cs typeface="W1 0004." pitchFamily="2" charset="-78"/>
              </a:rPr>
              <a:t>2مم في الشهر</a:t>
            </a:r>
            <a:endParaRPr lang="en-US" sz="4400" b="1" dirty="0">
              <a:effectLst>
                <a:glow rad="101600">
                  <a:srgbClr val="FF0000">
                    <a:alpha val="60000"/>
                  </a:srgbClr>
                </a:glow>
              </a:effectLst>
              <a:latin typeface="Traditional Arabic" pitchFamily="2" charset="-78"/>
              <a:cs typeface="W1 0004." pitchFamily="2" charset="-78"/>
            </a:endParaRPr>
          </a:p>
        </p:txBody>
      </p:sp>
    </p:spTree>
  </p:cSld>
  <p:clrMapOvr>
    <a:masterClrMapping/>
  </p:clrMapOvr>
  <p:transition spd="med">
    <p:wheel spokes="8"/>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8" presetClass="entr" presetSubtype="0" accel="50000" fill="hold" grpId="0" nodeType="afterEffect">
                                  <p:stCondLst>
                                    <p:cond delay="0"/>
                                  </p:stCondLst>
                                  <p:iterate type="wd">
                                    <p:tmPct val="50000"/>
                                  </p:iterate>
                                  <p:childTnLst>
                                    <p:set>
                                      <p:cBhvr>
                                        <p:cTn id="6" dur="1" fill="hold">
                                          <p:stCondLst>
                                            <p:cond delay="0"/>
                                          </p:stCondLst>
                                        </p:cTn>
                                        <p:tgtEl>
                                          <p:spTgt spid="3"/>
                                        </p:tgtEl>
                                        <p:attrNameLst>
                                          <p:attrName>style.visibility</p:attrName>
                                        </p:attrNameLst>
                                      </p:cBhvr>
                                      <p:to>
                                        <p:strVal val="visible"/>
                                      </p:to>
                                    </p:set>
                                    <p:set>
                                      <p:cBhvr>
                                        <p:cTn id="7" dur="455" fill="hold">
                                          <p:stCondLst>
                                            <p:cond delay="0"/>
                                          </p:stCondLst>
                                        </p:cTn>
                                        <p:tgtEl>
                                          <p:spTgt spid="3"/>
                                        </p:tgtEl>
                                        <p:attrNameLst>
                                          <p:attrName>style.rotation</p:attrName>
                                        </p:attrNameLst>
                                      </p:cBhvr>
                                      <p:to>
                                        <p:strVal val="-45.0"/>
                                      </p:to>
                                    </p:set>
                                    <p:anim calcmode="lin" valueType="num">
                                      <p:cBhvr>
                                        <p:cTn id="8" dur="455" fill="hold">
                                          <p:stCondLst>
                                            <p:cond delay="455"/>
                                          </p:stCondLst>
                                        </p:cTn>
                                        <p:tgtEl>
                                          <p:spTgt spid="3"/>
                                        </p:tgtEl>
                                        <p:attrNameLst>
                                          <p:attrName>style.rotation</p:attrName>
                                        </p:attrNameLst>
                                      </p:cBhvr>
                                      <p:tavLst>
                                        <p:tav tm="0">
                                          <p:val>
                                            <p:fltVal val="-45"/>
                                          </p:val>
                                        </p:tav>
                                        <p:tav tm="69900">
                                          <p:val>
                                            <p:fltVal val="45"/>
                                          </p:val>
                                        </p:tav>
                                        <p:tav tm="100000">
                                          <p:val>
                                            <p:fltVal val="0"/>
                                          </p:val>
                                        </p:tav>
                                      </p:tavLst>
                                    </p:anim>
                                    <p:anim calcmode="lin" valueType="num">
                                      <p:cBhvr>
                                        <p:cTn id="9" dur="455" fill="hold">
                                          <p:stCondLst>
                                            <p:cond delay="0"/>
                                          </p:stCondLst>
                                        </p:cTn>
                                        <p:tgtEl>
                                          <p:spTgt spid="3"/>
                                        </p:tgtEl>
                                        <p:attrNameLst>
                                          <p:attrName>ppt_y</p:attrName>
                                        </p:attrNameLst>
                                      </p:cBhvr>
                                      <p:tavLst>
                                        <p:tav tm="0">
                                          <p:val>
                                            <p:strVal val="#ppt_y-1"/>
                                          </p:val>
                                        </p:tav>
                                        <p:tav tm="100000">
                                          <p:val>
                                            <p:strVal val="#ppt_y-(0.354*#ppt_w-0.172*#ppt_h)"/>
                                          </p:val>
                                        </p:tav>
                                      </p:tavLst>
                                    </p:anim>
                                    <p:anim calcmode="lin" valueType="num">
                                      <p:cBhvr>
                                        <p:cTn id="10" dur="156" decel="50000" autoRev="1" fill="hold">
                                          <p:stCondLst>
                                            <p:cond delay="455"/>
                                          </p:stCondLst>
                                        </p:cTn>
                                        <p:tgtEl>
                                          <p:spTgt spid="3"/>
                                        </p:tgtEl>
                                        <p:attrNameLst>
                                          <p:attrName>ppt_y</p:attrName>
                                        </p:attrNameLst>
                                      </p:cBhvr>
                                      <p:tavLst>
                                        <p:tav tm="0">
                                          <p:val>
                                            <p:strVal val="#ppt_y-(0.354*#ppt_w-0.172*#ppt_h)"/>
                                          </p:val>
                                        </p:tav>
                                        <p:tav tm="100000">
                                          <p:val>
                                            <p:strVal val="#ppt_y-(0.354*#ppt_w-0.172*#ppt_h)-#ppt_h/2"/>
                                          </p:val>
                                        </p:tav>
                                      </p:tavLst>
                                    </p:anim>
                                    <p:anim calcmode="lin" valueType="num">
                                      <p:cBhvr>
                                        <p:cTn id="11" dur="136" fill="hold">
                                          <p:stCondLst>
                                            <p:cond delay="864"/>
                                          </p:stCondLst>
                                        </p:cTn>
                                        <p:tgtEl>
                                          <p:spTgt spid="3"/>
                                        </p:tgtEl>
                                        <p:attrNameLst>
                                          <p:attrName>ppt_y</p:attrName>
                                        </p:attrNameLst>
                                      </p:cBhvr>
                                      <p:tavLst>
                                        <p:tav tm="0">
                                          <p:val>
                                            <p:strVal val="#ppt_y-(0.354*#ppt_w-0.172*#ppt_h)"/>
                                          </p:val>
                                        </p:tav>
                                        <p:tav tm="100000">
                                          <p:val>
                                            <p:strVal val="#ppt_y"/>
                                          </p:val>
                                        </p:tav>
                                      </p:tavLst>
                                    </p:anim>
                                  </p:childTnLst>
                                </p:cTn>
                              </p:par>
                            </p:childTnLst>
                          </p:cTn>
                        </p:par>
                        <p:par>
                          <p:cTn id="12" fill="hold">
                            <p:stCondLst>
                              <p:cond delay="3500"/>
                            </p:stCondLst>
                            <p:childTnLst>
                              <p:par>
                                <p:cTn id="13" presetID="12" presetClass="entr" presetSubtype="4" fill="hold" grpId="0" nodeType="afterEffect">
                                  <p:stCondLst>
                                    <p:cond delay="0"/>
                                  </p:stCondLst>
                                  <p:childTnLst>
                                    <p:set>
                                      <p:cBhvr>
                                        <p:cTn id="14" dur="1" fill="hold">
                                          <p:stCondLst>
                                            <p:cond delay="0"/>
                                          </p:stCondLst>
                                        </p:cTn>
                                        <p:tgtEl>
                                          <p:spTgt spid="5">
                                            <p:txEl>
                                              <p:pRg st="0" end="0"/>
                                            </p:txEl>
                                          </p:spTgt>
                                        </p:tgtEl>
                                        <p:attrNameLst>
                                          <p:attrName>style.visibility</p:attrName>
                                        </p:attrNameLst>
                                      </p:cBhvr>
                                      <p:to>
                                        <p:strVal val="visible"/>
                                      </p:to>
                                    </p:set>
                                    <p:animEffect transition="in" filter="slide(fromBottom)">
                                      <p:cBhvr>
                                        <p:cTn id="15" dur="500"/>
                                        <p:tgtEl>
                                          <p:spTgt spid="5">
                                            <p:txEl>
                                              <p:pRg st="0" end="0"/>
                                            </p:txEl>
                                          </p:spTgt>
                                        </p:tgtEl>
                                      </p:cBhvr>
                                    </p:animEffect>
                                  </p:childTnLst>
                                </p:cTn>
                              </p:par>
                            </p:childTnLst>
                          </p:cTn>
                        </p:par>
                        <p:par>
                          <p:cTn id="16" fill="hold">
                            <p:stCondLst>
                              <p:cond delay="4000"/>
                            </p:stCondLst>
                            <p:childTnLst>
                              <p:par>
                                <p:cTn id="17" presetID="12" presetClass="entr" presetSubtype="4" fill="hold" grpId="0" nodeType="afterEffect">
                                  <p:stCondLst>
                                    <p:cond delay="0"/>
                                  </p:stCondLst>
                                  <p:childTnLst>
                                    <p:set>
                                      <p:cBhvr>
                                        <p:cTn id="18" dur="1" fill="hold">
                                          <p:stCondLst>
                                            <p:cond delay="0"/>
                                          </p:stCondLst>
                                        </p:cTn>
                                        <p:tgtEl>
                                          <p:spTgt spid="5">
                                            <p:txEl>
                                              <p:pRg st="1" end="1"/>
                                            </p:txEl>
                                          </p:spTgt>
                                        </p:tgtEl>
                                        <p:attrNameLst>
                                          <p:attrName>style.visibility</p:attrName>
                                        </p:attrNameLst>
                                      </p:cBhvr>
                                      <p:to>
                                        <p:strVal val="visible"/>
                                      </p:to>
                                    </p:set>
                                    <p:animEffect transition="in" filter="slide(fromBottom)">
                                      <p:cBhvr>
                                        <p:cTn id="19" dur="500"/>
                                        <p:tgtEl>
                                          <p:spTgt spid="5">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5"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صورة 3" descr="imagesئ.jpg"/>
          <p:cNvPicPr>
            <a:picLocks noChangeAspect="1"/>
          </p:cNvPicPr>
          <p:nvPr/>
        </p:nvPicPr>
        <p:blipFill>
          <a:blip r:embed="rId2"/>
          <a:stretch>
            <a:fillRect/>
          </a:stretch>
        </p:blipFill>
        <p:spPr>
          <a:xfrm>
            <a:off x="0" y="0"/>
            <a:ext cx="9144000" cy="6858000"/>
          </a:xfrm>
          <a:prstGeom prst="rect">
            <a:avLst/>
          </a:prstGeom>
        </p:spPr>
      </p:pic>
      <p:pic>
        <p:nvPicPr>
          <p:cNvPr id="3" name="Picture 2" descr="C:\Users\for me\Pictures\فصل الاشنات.jpg"/>
          <p:cNvPicPr>
            <a:picLocks noChangeAspect="1" noChangeArrowheads="1"/>
          </p:cNvPicPr>
          <p:nvPr/>
        </p:nvPicPr>
        <p:blipFill>
          <a:blip r:embed="rId3" cstate="print"/>
          <a:srcRect/>
          <a:stretch>
            <a:fillRect/>
          </a:stretch>
        </p:blipFill>
        <p:spPr bwMode="auto">
          <a:xfrm>
            <a:off x="1214414" y="571480"/>
            <a:ext cx="6786610" cy="5905520"/>
          </a:xfrm>
          <a:prstGeom prst="rect">
            <a:avLst/>
          </a:prstGeom>
          <a:noFill/>
        </p:spPr>
      </p:pic>
    </p:spTree>
  </p:cSld>
  <p:clrMapOvr>
    <a:masterClrMapping/>
  </p:clrMapOvr>
  <p:transition spd="med">
    <p:wheel spokes="8"/>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صورة 3" descr="ADH9ARACA4AC2C0CA0AMCPMCAXE4BZKCAY19Y9SCAOC04M6CAHE9DYZCA1Y5B6JCARNTB36CAXX0X79CA14C40RCAX1YBJICADF8ZGUCAHSYN3FCAGI390OCATIAFU1CAJ75DTWCAU0P5H8CA5IGVOXCA6ZW5L4.jpg"/>
          <p:cNvPicPr>
            <a:picLocks noChangeAspect="1"/>
          </p:cNvPicPr>
          <p:nvPr/>
        </p:nvPicPr>
        <p:blipFill>
          <a:blip r:embed="rId2"/>
          <a:stretch>
            <a:fillRect/>
          </a:stretch>
        </p:blipFill>
        <p:spPr>
          <a:xfrm>
            <a:off x="0" y="0"/>
            <a:ext cx="9144000" cy="6858000"/>
          </a:xfrm>
          <a:prstGeom prst="rect">
            <a:avLst/>
          </a:prstGeom>
        </p:spPr>
      </p:pic>
      <p:sp>
        <p:nvSpPr>
          <p:cNvPr id="3" name="مستطيل 2"/>
          <p:cNvSpPr/>
          <p:nvPr/>
        </p:nvSpPr>
        <p:spPr>
          <a:xfrm>
            <a:off x="470483" y="500042"/>
            <a:ext cx="7547258" cy="1107996"/>
          </a:xfrm>
          <a:prstGeom prst="rect">
            <a:avLst/>
          </a:prstGeom>
          <a:noFill/>
        </p:spPr>
        <p:txBody>
          <a:bodyPr wrap="none" lIns="91440" tIns="45720" rIns="91440" bIns="45720">
            <a:spAutoFit/>
          </a:bodyPr>
          <a:lstStyle/>
          <a:p>
            <a:pPr algn="ctr"/>
            <a:r>
              <a:rPr lang="ar-SA" sz="6600" dirty="0" smtClean="0">
                <a:ln w="17780" cmpd="sng">
                  <a:noFill/>
                  <a:prstDash val="solid"/>
                  <a:miter lim="800000"/>
                </a:ln>
                <a:solidFill>
                  <a:srgbClr val="FF00FF"/>
                </a:solidFill>
                <a:effectLst>
                  <a:glow rad="101600">
                    <a:srgbClr val="0000FF">
                      <a:alpha val="60000"/>
                    </a:srgbClr>
                  </a:glow>
                  <a:outerShdw blurRad="50800" algn="tl" rotWithShape="0">
                    <a:srgbClr val="000000"/>
                  </a:outerShdw>
                </a:effectLst>
                <a:cs typeface="W1 0016." pitchFamily="2" charset="-78"/>
              </a:rPr>
              <a:t>أ. منيرة عبد الله </a:t>
            </a:r>
            <a:r>
              <a:rPr lang="ar-SA" sz="6600" dirty="0" err="1" smtClean="0">
                <a:ln w="17780" cmpd="sng">
                  <a:noFill/>
                  <a:prstDash val="solid"/>
                  <a:miter lim="800000"/>
                </a:ln>
                <a:solidFill>
                  <a:srgbClr val="FF00FF"/>
                </a:solidFill>
                <a:effectLst>
                  <a:glow rad="101600">
                    <a:srgbClr val="0000FF">
                      <a:alpha val="60000"/>
                    </a:srgbClr>
                  </a:glow>
                  <a:outerShdw blurRad="50800" algn="tl" rotWithShape="0">
                    <a:srgbClr val="000000"/>
                  </a:outerShdw>
                </a:effectLst>
                <a:cs typeface="W1 0016." pitchFamily="2" charset="-78"/>
              </a:rPr>
              <a:t>الدوسري</a:t>
            </a:r>
            <a:endParaRPr lang="ar-SA" sz="6600" cap="none" spc="0" dirty="0">
              <a:ln w="17780" cmpd="sng">
                <a:noFill/>
                <a:prstDash val="solid"/>
                <a:miter lim="800000"/>
              </a:ln>
              <a:solidFill>
                <a:srgbClr val="FF00FF"/>
              </a:solidFill>
              <a:effectLst>
                <a:glow rad="101600">
                  <a:srgbClr val="0000FF">
                    <a:alpha val="60000"/>
                  </a:srgbClr>
                </a:glow>
                <a:outerShdw blurRad="50800" algn="tl" rotWithShape="0">
                  <a:srgbClr val="000000"/>
                </a:outerShdw>
              </a:effectLst>
              <a:cs typeface="W1 0016." pitchFamily="2" charset="-78"/>
            </a:endParaRPr>
          </a:p>
        </p:txBody>
      </p:sp>
      <p:pic>
        <p:nvPicPr>
          <p:cNvPr id="7" name="صورة 6" descr="lilgypsyChristmasThankYouDog.gif"/>
          <p:cNvPicPr>
            <a:picLocks noChangeAspect="1"/>
          </p:cNvPicPr>
          <p:nvPr/>
        </p:nvPicPr>
        <p:blipFill>
          <a:blip r:embed="rId3" cstate="print"/>
          <a:stretch>
            <a:fillRect/>
          </a:stretch>
        </p:blipFill>
        <p:spPr>
          <a:xfrm>
            <a:off x="5643570" y="2643182"/>
            <a:ext cx="3500430" cy="4214818"/>
          </a:xfrm>
          <a:prstGeom prst="rect">
            <a:avLst/>
          </a:prstGeom>
          <a:ln>
            <a:noFill/>
          </a:ln>
          <a:effectLst>
            <a:softEdge rad="112500"/>
          </a:effectLst>
        </p:spPr>
      </p:pic>
    </p:spTree>
  </p:cSld>
  <p:clrMapOvr>
    <a:masterClrMapping/>
  </p:clrMapOvr>
  <p:transition spd="med">
    <p:wheel spokes="8"/>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0" fill="hold" grpId="0" nodeType="with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p:cTn id="7" dur="500" fill="hold"/>
                                        <p:tgtEl>
                                          <p:spTgt spid="3"/>
                                        </p:tgtEl>
                                        <p:attrNameLst>
                                          <p:attrName>ppt_w</p:attrName>
                                        </p:attrNameLst>
                                      </p:cBhvr>
                                      <p:tavLst>
                                        <p:tav tm="0">
                                          <p:val>
                                            <p:fltVal val="0"/>
                                          </p:val>
                                        </p:tav>
                                        <p:tav tm="100000">
                                          <p:val>
                                            <p:strVal val="#ppt_w"/>
                                          </p:val>
                                        </p:tav>
                                      </p:tavLst>
                                    </p:anim>
                                    <p:anim calcmode="lin" valueType="num">
                                      <p:cBhvr>
                                        <p:cTn id="8" dur="500" fill="hold"/>
                                        <p:tgtEl>
                                          <p:spTgt spid="3"/>
                                        </p:tgtEl>
                                        <p:attrNameLst>
                                          <p:attrName>ppt_h</p:attrName>
                                        </p:attrNameLst>
                                      </p:cBhvr>
                                      <p:tavLst>
                                        <p:tav tm="0">
                                          <p:val>
                                            <p:fltVal val="0"/>
                                          </p:val>
                                        </p:tav>
                                        <p:tav tm="100000">
                                          <p:val>
                                            <p:strVal val="#ppt_h"/>
                                          </p:val>
                                        </p:tav>
                                      </p:tavLst>
                                    </p:anim>
                                    <p:animEffect transition="in" filter="fade">
                                      <p:cBhvr>
                                        <p:cTn id="9" dur="500"/>
                                        <p:tgtEl>
                                          <p:spTgt spid="3"/>
                                        </p:tgtEl>
                                      </p:cBhvr>
                                    </p:animEffect>
                                  </p:childTnLst>
                                </p:cTn>
                              </p:par>
                              <p:par>
                                <p:cTn id="10" presetID="30" presetClass="entr" presetSubtype="0" fill="hold" nodeType="with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fade">
                                      <p:cBhvr>
                                        <p:cTn id="12" dur="800" decel="100000"/>
                                        <p:tgtEl>
                                          <p:spTgt spid="7"/>
                                        </p:tgtEl>
                                      </p:cBhvr>
                                    </p:animEffect>
                                    <p:anim calcmode="lin" valueType="num">
                                      <p:cBhvr>
                                        <p:cTn id="13" dur="800" decel="100000" fill="hold"/>
                                        <p:tgtEl>
                                          <p:spTgt spid="7"/>
                                        </p:tgtEl>
                                        <p:attrNameLst>
                                          <p:attrName>style.rotation</p:attrName>
                                        </p:attrNameLst>
                                      </p:cBhvr>
                                      <p:tavLst>
                                        <p:tav tm="0">
                                          <p:val>
                                            <p:fltVal val="-90"/>
                                          </p:val>
                                        </p:tav>
                                        <p:tav tm="100000">
                                          <p:val>
                                            <p:fltVal val="0"/>
                                          </p:val>
                                        </p:tav>
                                      </p:tavLst>
                                    </p:anim>
                                    <p:anim calcmode="lin" valueType="num">
                                      <p:cBhvr>
                                        <p:cTn id="14" dur="800" decel="100000" fill="hold"/>
                                        <p:tgtEl>
                                          <p:spTgt spid="7"/>
                                        </p:tgtEl>
                                        <p:attrNameLst>
                                          <p:attrName>ppt_x</p:attrName>
                                        </p:attrNameLst>
                                      </p:cBhvr>
                                      <p:tavLst>
                                        <p:tav tm="0">
                                          <p:val>
                                            <p:strVal val="#ppt_x+0.4"/>
                                          </p:val>
                                        </p:tav>
                                        <p:tav tm="100000">
                                          <p:val>
                                            <p:strVal val="#ppt_x-0.05"/>
                                          </p:val>
                                        </p:tav>
                                      </p:tavLst>
                                    </p:anim>
                                    <p:anim calcmode="lin" valueType="num">
                                      <p:cBhvr>
                                        <p:cTn id="15" dur="800" decel="100000" fill="hold"/>
                                        <p:tgtEl>
                                          <p:spTgt spid="7"/>
                                        </p:tgtEl>
                                        <p:attrNameLst>
                                          <p:attrName>ppt_y</p:attrName>
                                        </p:attrNameLst>
                                      </p:cBhvr>
                                      <p:tavLst>
                                        <p:tav tm="0">
                                          <p:val>
                                            <p:strVal val="#ppt_y-0.4"/>
                                          </p:val>
                                        </p:tav>
                                        <p:tav tm="100000">
                                          <p:val>
                                            <p:strVal val="#ppt_y+0.1"/>
                                          </p:val>
                                        </p:tav>
                                      </p:tavLst>
                                    </p:anim>
                                    <p:anim calcmode="lin" valueType="num">
                                      <p:cBhvr>
                                        <p:cTn id="16" dur="200" accel="100000" fill="hold">
                                          <p:stCondLst>
                                            <p:cond delay="800"/>
                                          </p:stCondLst>
                                        </p:cTn>
                                        <p:tgtEl>
                                          <p:spTgt spid="7"/>
                                        </p:tgtEl>
                                        <p:attrNameLst>
                                          <p:attrName>ppt_x</p:attrName>
                                        </p:attrNameLst>
                                      </p:cBhvr>
                                      <p:tavLst>
                                        <p:tav tm="0">
                                          <p:val>
                                            <p:strVal val="#ppt_x-0.05"/>
                                          </p:val>
                                        </p:tav>
                                        <p:tav tm="100000">
                                          <p:val>
                                            <p:strVal val="#ppt_x"/>
                                          </p:val>
                                        </p:tav>
                                      </p:tavLst>
                                    </p:anim>
                                    <p:anim calcmode="lin" valueType="num">
                                      <p:cBhvr>
                                        <p:cTn id="17" dur="200" accel="100000" fill="hold">
                                          <p:stCondLst>
                                            <p:cond delay="800"/>
                                          </p:stCondLst>
                                        </p:cTn>
                                        <p:tgtEl>
                                          <p:spTgt spid="7"/>
                                        </p:tgtEl>
                                        <p:attrNameLst>
                                          <p:attrName>ppt_y</p:attrName>
                                        </p:attrNameLst>
                                      </p:cBhvr>
                                      <p:tavLst>
                                        <p:tav tm="0">
                                          <p:val>
                                            <p:strVal val="#ppt_y+0.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theme/theme1.xml><?xml version="1.0" encoding="utf-8"?>
<a:theme xmlns:a="http://schemas.openxmlformats.org/drawingml/2006/main" name="سمة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سمة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219</TotalTime>
  <Words>381</Words>
  <Application>Microsoft Office PowerPoint</Application>
  <PresentationFormat>عرض على الشاشة (3:4)‏</PresentationFormat>
  <Paragraphs>34</Paragraphs>
  <Slides>9</Slides>
  <Notes>1</Notes>
  <HiddenSlides>0</HiddenSlides>
  <MMClips>0</MMClips>
  <ScaleCrop>false</ScaleCrop>
  <HeadingPairs>
    <vt:vector size="4" baseType="variant">
      <vt:variant>
        <vt:lpstr>سمة</vt:lpstr>
      </vt:variant>
      <vt:variant>
        <vt:i4>1</vt:i4>
      </vt:variant>
      <vt:variant>
        <vt:lpstr>عناوين الشرائح</vt:lpstr>
      </vt:variant>
      <vt:variant>
        <vt:i4>9</vt:i4>
      </vt:variant>
    </vt:vector>
  </HeadingPairs>
  <TitlesOfParts>
    <vt:vector size="10" baseType="lpstr">
      <vt:lpstr>سمة Office</vt:lpstr>
      <vt:lpstr>علم الاشنات</vt:lpstr>
      <vt:lpstr>عزل الطحالب والفطريات من الجسد الأشني</vt:lpstr>
      <vt:lpstr>طريقة عزل الفطريات والطحالب من الجسد الأشني:</vt:lpstr>
      <vt:lpstr>فسيولوجيا المعاشر الطحلبي:</vt:lpstr>
      <vt:lpstr>كيف نفرق بين طحلب اشني وطحلب غير اشني؟</vt:lpstr>
      <vt:lpstr>فسيولوجيا المعاشر الفطري:</vt:lpstr>
      <vt:lpstr>مميزات الفطريات المعزولة من الاشنات: </vt:lpstr>
      <vt:lpstr>الشريحة 8</vt:lpstr>
      <vt:lpstr>الشريحة 9</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عزل الطحالب والفطريات من الجسد الأشني</dc:title>
  <dc:creator>win7</dc:creator>
  <cp:lastModifiedBy>win7</cp:lastModifiedBy>
  <cp:revision>10</cp:revision>
  <dcterms:created xsi:type="dcterms:W3CDTF">2014-03-02T11:05:27Z</dcterms:created>
  <dcterms:modified xsi:type="dcterms:W3CDTF">2014-03-13T09:57:03Z</dcterms:modified>
</cp:coreProperties>
</file>