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33"/>
  </p:notesMasterIdLst>
  <p:handoutMasterIdLst>
    <p:handoutMasterId r:id="rId34"/>
  </p:handoutMasterIdLst>
  <p:sldIdLst>
    <p:sldId id="256" r:id="rId2"/>
    <p:sldId id="419" r:id="rId3"/>
    <p:sldId id="488" r:id="rId4"/>
    <p:sldId id="489" r:id="rId5"/>
    <p:sldId id="491" r:id="rId6"/>
    <p:sldId id="492" r:id="rId7"/>
    <p:sldId id="493" r:id="rId8"/>
    <p:sldId id="494" r:id="rId9"/>
    <p:sldId id="495" r:id="rId10"/>
    <p:sldId id="496" r:id="rId11"/>
    <p:sldId id="497" r:id="rId12"/>
    <p:sldId id="501" r:id="rId13"/>
    <p:sldId id="505" r:id="rId14"/>
    <p:sldId id="506" r:id="rId15"/>
    <p:sldId id="508" r:id="rId16"/>
    <p:sldId id="509" r:id="rId17"/>
    <p:sldId id="510" r:id="rId18"/>
    <p:sldId id="511" r:id="rId19"/>
    <p:sldId id="513" r:id="rId20"/>
    <p:sldId id="514" r:id="rId21"/>
    <p:sldId id="515" r:id="rId22"/>
    <p:sldId id="516" r:id="rId23"/>
    <p:sldId id="517" r:id="rId24"/>
    <p:sldId id="518" r:id="rId25"/>
    <p:sldId id="519" r:id="rId26"/>
    <p:sldId id="520" r:id="rId27"/>
    <p:sldId id="521" r:id="rId28"/>
    <p:sldId id="522" r:id="rId29"/>
    <p:sldId id="523" r:id="rId30"/>
    <p:sldId id="524" r:id="rId31"/>
    <p:sldId id="525" r:id="rId32"/>
  </p:sldIdLst>
  <p:sldSz cx="9144000" cy="6858000" type="screen4x3"/>
  <p:notesSz cx="69342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5D642A"/>
    <a:srgbClr val="840C4F"/>
    <a:srgbClr val="634501"/>
    <a:srgbClr val="335D65"/>
    <a:srgbClr val="9A4D23"/>
    <a:srgbClr val="735001"/>
    <a:srgbClr val="83724F"/>
    <a:srgbClr val="367C2B"/>
    <a:srgbClr val="889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601" autoAdjust="0"/>
    <p:restoredTop sz="94660"/>
  </p:normalViewPr>
  <p:slideViewPr>
    <p:cSldViewPr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4198"/>
    </p:cViewPr>
  </p:sorterViewPr>
  <p:notesViewPr>
    <p:cSldViewPr>
      <p:cViewPr varScale="1">
        <p:scale>
          <a:sx n="66" d="100"/>
          <a:sy n="66" d="100"/>
        </p:scale>
        <p:origin x="3234" y="84"/>
      </p:cViewPr>
      <p:guideLst/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99A9852-0081-4000-ABE8-4B26D133B44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7366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B483893-3D30-4E7B-8B76-2B90C15202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4007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606F353-E35D-4124-98E2-6FA91A6C1C72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5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54D5F77-BB8C-431F-958F-D45A52450ABE}" type="slidenum">
              <a:rPr lang="en-US" altLang="en-US" sz="1200">
                <a:latin typeface="Times New Roman" panose="02020603050405020304" pitchFamily="18" charset="0"/>
              </a:rPr>
              <a:pPr/>
              <a:t>2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96913"/>
            <a:ext cx="4641850" cy="348138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46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" y="5852160"/>
            <a:ext cx="91440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 userDrawn="1"/>
        </p:nvSpPr>
        <p:spPr bwMode="auto">
          <a:xfrm>
            <a:off x="6035675" y="1782763"/>
            <a:ext cx="118745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23"/>
          <a:stretch/>
        </p:blipFill>
        <p:spPr>
          <a:xfrm>
            <a:off x="-1" y="0"/>
            <a:ext cx="9144000" cy="32004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56894" y="1905929"/>
            <a:ext cx="4138422" cy="2304288"/>
          </a:xfrm>
        </p:spPr>
        <p:txBody>
          <a:bodyPr/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add chapter # and title</a:t>
            </a:r>
            <a:endParaRPr lang="en-US" dirty="0"/>
          </a:p>
        </p:txBody>
      </p:sp>
      <p:sp>
        <p:nvSpPr>
          <p:cNvPr id="2" name="Oval 1"/>
          <p:cNvSpPr/>
          <p:nvPr userDrawn="1"/>
        </p:nvSpPr>
        <p:spPr bwMode="auto">
          <a:xfrm>
            <a:off x="50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Oval 18"/>
          <p:cNvSpPr/>
          <p:nvPr userDrawn="1"/>
        </p:nvSpPr>
        <p:spPr bwMode="auto">
          <a:xfrm>
            <a:off x="50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Oval 19"/>
          <p:cNvSpPr/>
          <p:nvPr userDrawn="1"/>
        </p:nvSpPr>
        <p:spPr bwMode="auto">
          <a:xfrm>
            <a:off x="50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Oval 22"/>
          <p:cNvSpPr/>
          <p:nvPr userDrawn="1"/>
        </p:nvSpPr>
        <p:spPr bwMode="auto">
          <a:xfrm>
            <a:off x="221362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23"/>
          <p:cNvSpPr/>
          <p:nvPr userDrawn="1"/>
        </p:nvSpPr>
        <p:spPr bwMode="auto">
          <a:xfrm>
            <a:off x="221362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Oval 24"/>
          <p:cNvSpPr/>
          <p:nvPr userDrawn="1"/>
        </p:nvSpPr>
        <p:spPr bwMode="auto">
          <a:xfrm>
            <a:off x="221362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Oval 25"/>
          <p:cNvSpPr/>
          <p:nvPr userDrawn="1"/>
        </p:nvSpPr>
        <p:spPr bwMode="auto">
          <a:xfrm>
            <a:off x="442674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Oval 26"/>
          <p:cNvSpPr/>
          <p:nvPr userDrawn="1"/>
        </p:nvSpPr>
        <p:spPr bwMode="auto">
          <a:xfrm>
            <a:off x="442674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Oval 27"/>
          <p:cNvSpPr/>
          <p:nvPr userDrawn="1"/>
        </p:nvSpPr>
        <p:spPr bwMode="auto">
          <a:xfrm>
            <a:off x="442674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Oval 28"/>
          <p:cNvSpPr/>
          <p:nvPr userDrawn="1"/>
        </p:nvSpPr>
        <p:spPr bwMode="auto">
          <a:xfrm>
            <a:off x="663986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Oval 29"/>
          <p:cNvSpPr/>
          <p:nvPr userDrawn="1"/>
        </p:nvSpPr>
        <p:spPr bwMode="auto">
          <a:xfrm>
            <a:off x="663986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Oval 30"/>
          <p:cNvSpPr/>
          <p:nvPr userDrawn="1"/>
        </p:nvSpPr>
        <p:spPr bwMode="auto">
          <a:xfrm>
            <a:off x="663986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Oval 31"/>
          <p:cNvSpPr/>
          <p:nvPr userDrawn="1"/>
        </p:nvSpPr>
        <p:spPr bwMode="auto">
          <a:xfrm>
            <a:off x="885298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Oval 32"/>
          <p:cNvSpPr/>
          <p:nvPr userDrawn="1"/>
        </p:nvSpPr>
        <p:spPr bwMode="auto">
          <a:xfrm>
            <a:off x="885298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Oval 33"/>
          <p:cNvSpPr/>
          <p:nvPr userDrawn="1"/>
        </p:nvSpPr>
        <p:spPr bwMode="auto">
          <a:xfrm>
            <a:off x="885298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Oval 34"/>
          <p:cNvSpPr/>
          <p:nvPr userDrawn="1"/>
        </p:nvSpPr>
        <p:spPr bwMode="auto">
          <a:xfrm>
            <a:off x="1106610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Oval 35"/>
          <p:cNvSpPr/>
          <p:nvPr userDrawn="1"/>
        </p:nvSpPr>
        <p:spPr bwMode="auto">
          <a:xfrm>
            <a:off x="1106610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Oval 36"/>
          <p:cNvSpPr/>
          <p:nvPr userDrawn="1"/>
        </p:nvSpPr>
        <p:spPr bwMode="auto">
          <a:xfrm>
            <a:off x="1106610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Oval 37"/>
          <p:cNvSpPr/>
          <p:nvPr userDrawn="1"/>
        </p:nvSpPr>
        <p:spPr bwMode="auto">
          <a:xfrm>
            <a:off x="1327922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Oval 38"/>
          <p:cNvSpPr/>
          <p:nvPr userDrawn="1"/>
        </p:nvSpPr>
        <p:spPr bwMode="auto">
          <a:xfrm>
            <a:off x="1327922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Oval 39"/>
          <p:cNvSpPr/>
          <p:nvPr userDrawn="1"/>
        </p:nvSpPr>
        <p:spPr bwMode="auto">
          <a:xfrm>
            <a:off x="1327922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Oval 61"/>
          <p:cNvSpPr/>
          <p:nvPr userDrawn="1"/>
        </p:nvSpPr>
        <p:spPr bwMode="auto">
          <a:xfrm>
            <a:off x="1549234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Oval 62"/>
          <p:cNvSpPr/>
          <p:nvPr userDrawn="1"/>
        </p:nvSpPr>
        <p:spPr bwMode="auto">
          <a:xfrm>
            <a:off x="1549234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Oval 63"/>
          <p:cNvSpPr/>
          <p:nvPr userDrawn="1"/>
        </p:nvSpPr>
        <p:spPr bwMode="auto">
          <a:xfrm>
            <a:off x="1549234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Oval 64"/>
          <p:cNvSpPr/>
          <p:nvPr userDrawn="1"/>
        </p:nvSpPr>
        <p:spPr bwMode="auto">
          <a:xfrm>
            <a:off x="1770546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Oval 65"/>
          <p:cNvSpPr/>
          <p:nvPr userDrawn="1"/>
        </p:nvSpPr>
        <p:spPr bwMode="auto">
          <a:xfrm>
            <a:off x="1770546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Oval 66"/>
          <p:cNvSpPr/>
          <p:nvPr userDrawn="1"/>
        </p:nvSpPr>
        <p:spPr bwMode="auto">
          <a:xfrm>
            <a:off x="1770546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Oval 67"/>
          <p:cNvSpPr/>
          <p:nvPr userDrawn="1"/>
        </p:nvSpPr>
        <p:spPr bwMode="auto">
          <a:xfrm>
            <a:off x="1991858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Oval 68"/>
          <p:cNvSpPr/>
          <p:nvPr userDrawn="1"/>
        </p:nvSpPr>
        <p:spPr bwMode="auto">
          <a:xfrm>
            <a:off x="1991858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Oval 69"/>
          <p:cNvSpPr/>
          <p:nvPr userDrawn="1"/>
        </p:nvSpPr>
        <p:spPr bwMode="auto">
          <a:xfrm>
            <a:off x="1991858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Oval 70"/>
          <p:cNvSpPr/>
          <p:nvPr userDrawn="1"/>
        </p:nvSpPr>
        <p:spPr bwMode="auto">
          <a:xfrm>
            <a:off x="2213170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Oval 71"/>
          <p:cNvSpPr/>
          <p:nvPr userDrawn="1"/>
        </p:nvSpPr>
        <p:spPr bwMode="auto">
          <a:xfrm>
            <a:off x="2213170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Oval 72"/>
          <p:cNvSpPr/>
          <p:nvPr userDrawn="1"/>
        </p:nvSpPr>
        <p:spPr bwMode="auto">
          <a:xfrm>
            <a:off x="2213170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Oval 73"/>
          <p:cNvSpPr/>
          <p:nvPr userDrawn="1"/>
        </p:nvSpPr>
        <p:spPr bwMode="auto">
          <a:xfrm>
            <a:off x="2434482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Oval 74"/>
          <p:cNvSpPr/>
          <p:nvPr userDrawn="1"/>
        </p:nvSpPr>
        <p:spPr bwMode="auto">
          <a:xfrm>
            <a:off x="2434482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Oval 75"/>
          <p:cNvSpPr/>
          <p:nvPr userDrawn="1"/>
        </p:nvSpPr>
        <p:spPr bwMode="auto">
          <a:xfrm>
            <a:off x="2434482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Oval 76"/>
          <p:cNvSpPr/>
          <p:nvPr userDrawn="1"/>
        </p:nvSpPr>
        <p:spPr bwMode="auto">
          <a:xfrm>
            <a:off x="2655794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Oval 77"/>
          <p:cNvSpPr/>
          <p:nvPr userDrawn="1"/>
        </p:nvSpPr>
        <p:spPr bwMode="auto">
          <a:xfrm>
            <a:off x="2655794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Oval 78"/>
          <p:cNvSpPr/>
          <p:nvPr userDrawn="1"/>
        </p:nvSpPr>
        <p:spPr bwMode="auto">
          <a:xfrm>
            <a:off x="2655794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Oval 79"/>
          <p:cNvSpPr/>
          <p:nvPr userDrawn="1"/>
        </p:nvSpPr>
        <p:spPr bwMode="auto">
          <a:xfrm>
            <a:off x="2877106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Oval 80"/>
          <p:cNvSpPr/>
          <p:nvPr userDrawn="1"/>
        </p:nvSpPr>
        <p:spPr bwMode="auto">
          <a:xfrm>
            <a:off x="2877106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Oval 81"/>
          <p:cNvSpPr/>
          <p:nvPr userDrawn="1"/>
        </p:nvSpPr>
        <p:spPr bwMode="auto">
          <a:xfrm>
            <a:off x="2877106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Oval 82"/>
          <p:cNvSpPr/>
          <p:nvPr userDrawn="1"/>
        </p:nvSpPr>
        <p:spPr bwMode="auto">
          <a:xfrm>
            <a:off x="3098418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Oval 83"/>
          <p:cNvSpPr/>
          <p:nvPr userDrawn="1"/>
        </p:nvSpPr>
        <p:spPr bwMode="auto">
          <a:xfrm>
            <a:off x="3098418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Oval 84"/>
          <p:cNvSpPr/>
          <p:nvPr userDrawn="1"/>
        </p:nvSpPr>
        <p:spPr bwMode="auto">
          <a:xfrm>
            <a:off x="3098418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Oval 85"/>
          <p:cNvSpPr/>
          <p:nvPr userDrawn="1"/>
        </p:nvSpPr>
        <p:spPr bwMode="auto">
          <a:xfrm>
            <a:off x="3319730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Oval 86"/>
          <p:cNvSpPr/>
          <p:nvPr userDrawn="1"/>
        </p:nvSpPr>
        <p:spPr bwMode="auto">
          <a:xfrm>
            <a:off x="3319730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Oval 87"/>
          <p:cNvSpPr/>
          <p:nvPr userDrawn="1"/>
        </p:nvSpPr>
        <p:spPr bwMode="auto">
          <a:xfrm>
            <a:off x="3319730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Oval 88"/>
          <p:cNvSpPr/>
          <p:nvPr userDrawn="1"/>
        </p:nvSpPr>
        <p:spPr bwMode="auto">
          <a:xfrm>
            <a:off x="3541042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Oval 89"/>
          <p:cNvSpPr/>
          <p:nvPr userDrawn="1"/>
        </p:nvSpPr>
        <p:spPr bwMode="auto">
          <a:xfrm>
            <a:off x="3541042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Oval 90"/>
          <p:cNvSpPr/>
          <p:nvPr userDrawn="1"/>
        </p:nvSpPr>
        <p:spPr bwMode="auto">
          <a:xfrm>
            <a:off x="3541042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Oval 91"/>
          <p:cNvSpPr/>
          <p:nvPr userDrawn="1"/>
        </p:nvSpPr>
        <p:spPr bwMode="auto">
          <a:xfrm>
            <a:off x="3762354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Oval 92"/>
          <p:cNvSpPr/>
          <p:nvPr userDrawn="1"/>
        </p:nvSpPr>
        <p:spPr bwMode="auto">
          <a:xfrm>
            <a:off x="3762354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Oval 93"/>
          <p:cNvSpPr/>
          <p:nvPr userDrawn="1"/>
        </p:nvSpPr>
        <p:spPr bwMode="auto">
          <a:xfrm>
            <a:off x="3762354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Oval 94"/>
          <p:cNvSpPr/>
          <p:nvPr userDrawn="1"/>
        </p:nvSpPr>
        <p:spPr bwMode="auto">
          <a:xfrm>
            <a:off x="3983666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Oval 95"/>
          <p:cNvSpPr/>
          <p:nvPr userDrawn="1"/>
        </p:nvSpPr>
        <p:spPr bwMode="auto">
          <a:xfrm>
            <a:off x="3983666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Oval 96"/>
          <p:cNvSpPr/>
          <p:nvPr userDrawn="1"/>
        </p:nvSpPr>
        <p:spPr bwMode="auto">
          <a:xfrm>
            <a:off x="3983666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Oval 97"/>
          <p:cNvSpPr/>
          <p:nvPr userDrawn="1"/>
        </p:nvSpPr>
        <p:spPr bwMode="auto">
          <a:xfrm>
            <a:off x="4204978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Oval 98"/>
          <p:cNvSpPr/>
          <p:nvPr userDrawn="1"/>
        </p:nvSpPr>
        <p:spPr bwMode="auto">
          <a:xfrm>
            <a:off x="4204978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Oval 99"/>
          <p:cNvSpPr/>
          <p:nvPr userDrawn="1"/>
        </p:nvSpPr>
        <p:spPr bwMode="auto">
          <a:xfrm>
            <a:off x="4204978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Oval 100"/>
          <p:cNvSpPr/>
          <p:nvPr userDrawn="1"/>
        </p:nvSpPr>
        <p:spPr bwMode="auto">
          <a:xfrm>
            <a:off x="4426290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Oval 101"/>
          <p:cNvSpPr/>
          <p:nvPr userDrawn="1"/>
        </p:nvSpPr>
        <p:spPr bwMode="auto">
          <a:xfrm>
            <a:off x="4426290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Oval 102"/>
          <p:cNvSpPr/>
          <p:nvPr userDrawn="1"/>
        </p:nvSpPr>
        <p:spPr bwMode="auto">
          <a:xfrm>
            <a:off x="4426290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Oval 103"/>
          <p:cNvSpPr/>
          <p:nvPr userDrawn="1"/>
        </p:nvSpPr>
        <p:spPr bwMode="auto">
          <a:xfrm>
            <a:off x="4647602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Oval 104"/>
          <p:cNvSpPr/>
          <p:nvPr userDrawn="1"/>
        </p:nvSpPr>
        <p:spPr bwMode="auto">
          <a:xfrm>
            <a:off x="4647602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Oval 105"/>
          <p:cNvSpPr/>
          <p:nvPr userDrawn="1"/>
        </p:nvSpPr>
        <p:spPr bwMode="auto">
          <a:xfrm>
            <a:off x="4647602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Oval 106"/>
          <p:cNvSpPr/>
          <p:nvPr userDrawn="1"/>
        </p:nvSpPr>
        <p:spPr bwMode="auto">
          <a:xfrm>
            <a:off x="4868914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Oval 107"/>
          <p:cNvSpPr/>
          <p:nvPr userDrawn="1"/>
        </p:nvSpPr>
        <p:spPr bwMode="auto">
          <a:xfrm>
            <a:off x="4868914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Oval 108"/>
          <p:cNvSpPr/>
          <p:nvPr userDrawn="1"/>
        </p:nvSpPr>
        <p:spPr bwMode="auto">
          <a:xfrm>
            <a:off x="4868914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Oval 109"/>
          <p:cNvSpPr/>
          <p:nvPr userDrawn="1"/>
        </p:nvSpPr>
        <p:spPr bwMode="auto">
          <a:xfrm>
            <a:off x="5090226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Oval 110"/>
          <p:cNvSpPr/>
          <p:nvPr userDrawn="1"/>
        </p:nvSpPr>
        <p:spPr bwMode="auto">
          <a:xfrm>
            <a:off x="5090226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Oval 111"/>
          <p:cNvSpPr/>
          <p:nvPr userDrawn="1"/>
        </p:nvSpPr>
        <p:spPr bwMode="auto">
          <a:xfrm>
            <a:off x="5090226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Oval 112"/>
          <p:cNvSpPr/>
          <p:nvPr userDrawn="1"/>
        </p:nvSpPr>
        <p:spPr bwMode="auto">
          <a:xfrm>
            <a:off x="5311538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Oval 113"/>
          <p:cNvSpPr/>
          <p:nvPr userDrawn="1"/>
        </p:nvSpPr>
        <p:spPr bwMode="auto">
          <a:xfrm>
            <a:off x="5311538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Oval 114"/>
          <p:cNvSpPr/>
          <p:nvPr userDrawn="1"/>
        </p:nvSpPr>
        <p:spPr bwMode="auto">
          <a:xfrm>
            <a:off x="5311538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Oval 115"/>
          <p:cNvSpPr/>
          <p:nvPr userDrawn="1"/>
        </p:nvSpPr>
        <p:spPr bwMode="auto">
          <a:xfrm>
            <a:off x="5532850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Oval 116"/>
          <p:cNvSpPr/>
          <p:nvPr userDrawn="1"/>
        </p:nvSpPr>
        <p:spPr bwMode="auto">
          <a:xfrm>
            <a:off x="5532850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Oval 117"/>
          <p:cNvSpPr/>
          <p:nvPr userDrawn="1"/>
        </p:nvSpPr>
        <p:spPr bwMode="auto">
          <a:xfrm>
            <a:off x="5532850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Oval 118"/>
          <p:cNvSpPr/>
          <p:nvPr userDrawn="1"/>
        </p:nvSpPr>
        <p:spPr bwMode="auto">
          <a:xfrm>
            <a:off x="5754162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Oval 119"/>
          <p:cNvSpPr/>
          <p:nvPr userDrawn="1"/>
        </p:nvSpPr>
        <p:spPr bwMode="auto">
          <a:xfrm>
            <a:off x="5754162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Oval 120"/>
          <p:cNvSpPr/>
          <p:nvPr userDrawn="1"/>
        </p:nvSpPr>
        <p:spPr bwMode="auto">
          <a:xfrm>
            <a:off x="5754162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Oval 121"/>
          <p:cNvSpPr/>
          <p:nvPr userDrawn="1"/>
        </p:nvSpPr>
        <p:spPr bwMode="auto">
          <a:xfrm>
            <a:off x="5975474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Oval 122"/>
          <p:cNvSpPr/>
          <p:nvPr userDrawn="1"/>
        </p:nvSpPr>
        <p:spPr bwMode="auto">
          <a:xfrm>
            <a:off x="5975474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Oval 123"/>
          <p:cNvSpPr/>
          <p:nvPr userDrawn="1"/>
        </p:nvSpPr>
        <p:spPr bwMode="auto">
          <a:xfrm>
            <a:off x="5975474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Oval 124"/>
          <p:cNvSpPr/>
          <p:nvPr userDrawn="1"/>
        </p:nvSpPr>
        <p:spPr bwMode="auto">
          <a:xfrm>
            <a:off x="6196786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Oval 125"/>
          <p:cNvSpPr/>
          <p:nvPr userDrawn="1"/>
        </p:nvSpPr>
        <p:spPr bwMode="auto">
          <a:xfrm>
            <a:off x="6196786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Oval 126"/>
          <p:cNvSpPr/>
          <p:nvPr userDrawn="1"/>
        </p:nvSpPr>
        <p:spPr bwMode="auto">
          <a:xfrm>
            <a:off x="6196786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Oval 127"/>
          <p:cNvSpPr/>
          <p:nvPr userDrawn="1"/>
        </p:nvSpPr>
        <p:spPr bwMode="auto">
          <a:xfrm>
            <a:off x="6418098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Oval 128"/>
          <p:cNvSpPr/>
          <p:nvPr userDrawn="1"/>
        </p:nvSpPr>
        <p:spPr bwMode="auto">
          <a:xfrm>
            <a:off x="6418098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Oval 129"/>
          <p:cNvSpPr/>
          <p:nvPr userDrawn="1"/>
        </p:nvSpPr>
        <p:spPr bwMode="auto">
          <a:xfrm>
            <a:off x="6418098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Oval 130"/>
          <p:cNvSpPr/>
          <p:nvPr userDrawn="1"/>
        </p:nvSpPr>
        <p:spPr bwMode="auto">
          <a:xfrm>
            <a:off x="6639410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" name="Oval 131"/>
          <p:cNvSpPr/>
          <p:nvPr userDrawn="1"/>
        </p:nvSpPr>
        <p:spPr bwMode="auto">
          <a:xfrm>
            <a:off x="6639410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Oval 132"/>
          <p:cNvSpPr/>
          <p:nvPr userDrawn="1"/>
        </p:nvSpPr>
        <p:spPr bwMode="auto">
          <a:xfrm>
            <a:off x="6639410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Oval 133"/>
          <p:cNvSpPr/>
          <p:nvPr userDrawn="1"/>
        </p:nvSpPr>
        <p:spPr bwMode="auto">
          <a:xfrm>
            <a:off x="6860722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Oval 134"/>
          <p:cNvSpPr/>
          <p:nvPr userDrawn="1"/>
        </p:nvSpPr>
        <p:spPr bwMode="auto">
          <a:xfrm>
            <a:off x="6860722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Oval 135"/>
          <p:cNvSpPr/>
          <p:nvPr userDrawn="1"/>
        </p:nvSpPr>
        <p:spPr bwMode="auto">
          <a:xfrm>
            <a:off x="6860722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Oval 136"/>
          <p:cNvSpPr/>
          <p:nvPr userDrawn="1"/>
        </p:nvSpPr>
        <p:spPr bwMode="auto">
          <a:xfrm>
            <a:off x="7082034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Oval 137"/>
          <p:cNvSpPr/>
          <p:nvPr userDrawn="1"/>
        </p:nvSpPr>
        <p:spPr bwMode="auto">
          <a:xfrm>
            <a:off x="7082034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Oval 138"/>
          <p:cNvSpPr/>
          <p:nvPr userDrawn="1"/>
        </p:nvSpPr>
        <p:spPr bwMode="auto">
          <a:xfrm>
            <a:off x="7082034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Oval 139"/>
          <p:cNvSpPr/>
          <p:nvPr userDrawn="1"/>
        </p:nvSpPr>
        <p:spPr bwMode="auto">
          <a:xfrm>
            <a:off x="7303346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Oval 140"/>
          <p:cNvSpPr/>
          <p:nvPr userDrawn="1"/>
        </p:nvSpPr>
        <p:spPr bwMode="auto">
          <a:xfrm>
            <a:off x="7303346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Oval 141"/>
          <p:cNvSpPr/>
          <p:nvPr userDrawn="1"/>
        </p:nvSpPr>
        <p:spPr bwMode="auto">
          <a:xfrm>
            <a:off x="7303346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Oval 142"/>
          <p:cNvSpPr/>
          <p:nvPr userDrawn="1"/>
        </p:nvSpPr>
        <p:spPr bwMode="auto">
          <a:xfrm>
            <a:off x="7524658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Oval 143"/>
          <p:cNvSpPr/>
          <p:nvPr userDrawn="1"/>
        </p:nvSpPr>
        <p:spPr bwMode="auto">
          <a:xfrm>
            <a:off x="7524658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Oval 144"/>
          <p:cNvSpPr/>
          <p:nvPr userDrawn="1"/>
        </p:nvSpPr>
        <p:spPr bwMode="auto">
          <a:xfrm>
            <a:off x="7524658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6" name="Oval 145"/>
          <p:cNvSpPr/>
          <p:nvPr userDrawn="1"/>
        </p:nvSpPr>
        <p:spPr bwMode="auto">
          <a:xfrm>
            <a:off x="7745970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Oval 146"/>
          <p:cNvSpPr/>
          <p:nvPr userDrawn="1"/>
        </p:nvSpPr>
        <p:spPr bwMode="auto">
          <a:xfrm>
            <a:off x="7745970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8" name="Oval 147"/>
          <p:cNvSpPr/>
          <p:nvPr userDrawn="1"/>
        </p:nvSpPr>
        <p:spPr bwMode="auto">
          <a:xfrm>
            <a:off x="7745970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Oval 148"/>
          <p:cNvSpPr/>
          <p:nvPr userDrawn="1"/>
        </p:nvSpPr>
        <p:spPr bwMode="auto">
          <a:xfrm>
            <a:off x="7967282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Oval 149"/>
          <p:cNvSpPr/>
          <p:nvPr userDrawn="1"/>
        </p:nvSpPr>
        <p:spPr bwMode="auto">
          <a:xfrm>
            <a:off x="7967282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Oval 150"/>
          <p:cNvSpPr/>
          <p:nvPr userDrawn="1"/>
        </p:nvSpPr>
        <p:spPr bwMode="auto">
          <a:xfrm>
            <a:off x="7967282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Oval 151"/>
          <p:cNvSpPr/>
          <p:nvPr userDrawn="1"/>
        </p:nvSpPr>
        <p:spPr bwMode="auto">
          <a:xfrm>
            <a:off x="8188594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" name="Oval 152"/>
          <p:cNvSpPr/>
          <p:nvPr userDrawn="1"/>
        </p:nvSpPr>
        <p:spPr bwMode="auto">
          <a:xfrm>
            <a:off x="8188594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" name="Oval 153"/>
          <p:cNvSpPr/>
          <p:nvPr userDrawn="1"/>
        </p:nvSpPr>
        <p:spPr bwMode="auto">
          <a:xfrm>
            <a:off x="8188594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" name="Oval 154"/>
          <p:cNvSpPr/>
          <p:nvPr userDrawn="1"/>
        </p:nvSpPr>
        <p:spPr bwMode="auto">
          <a:xfrm>
            <a:off x="8409906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" name="Oval 155"/>
          <p:cNvSpPr/>
          <p:nvPr userDrawn="1"/>
        </p:nvSpPr>
        <p:spPr bwMode="auto">
          <a:xfrm>
            <a:off x="8409906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7" name="Oval 156"/>
          <p:cNvSpPr/>
          <p:nvPr userDrawn="1"/>
        </p:nvSpPr>
        <p:spPr bwMode="auto">
          <a:xfrm>
            <a:off x="8409906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8" name="Oval 157"/>
          <p:cNvSpPr/>
          <p:nvPr userDrawn="1"/>
        </p:nvSpPr>
        <p:spPr bwMode="auto">
          <a:xfrm>
            <a:off x="8631218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9" name="Oval 158"/>
          <p:cNvSpPr/>
          <p:nvPr userDrawn="1"/>
        </p:nvSpPr>
        <p:spPr bwMode="auto">
          <a:xfrm>
            <a:off x="8631218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0" name="Oval 159"/>
          <p:cNvSpPr/>
          <p:nvPr userDrawn="1"/>
        </p:nvSpPr>
        <p:spPr bwMode="auto">
          <a:xfrm>
            <a:off x="8631218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1" name="Oval 160"/>
          <p:cNvSpPr/>
          <p:nvPr userDrawn="1"/>
        </p:nvSpPr>
        <p:spPr bwMode="auto">
          <a:xfrm>
            <a:off x="8852530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2" name="Oval 161"/>
          <p:cNvSpPr/>
          <p:nvPr userDrawn="1"/>
        </p:nvSpPr>
        <p:spPr bwMode="auto">
          <a:xfrm>
            <a:off x="8852530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3" name="Oval 162"/>
          <p:cNvSpPr/>
          <p:nvPr userDrawn="1"/>
        </p:nvSpPr>
        <p:spPr bwMode="auto">
          <a:xfrm>
            <a:off x="8852530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" name="Oval 163"/>
          <p:cNvSpPr/>
          <p:nvPr userDrawn="1"/>
        </p:nvSpPr>
        <p:spPr bwMode="auto">
          <a:xfrm>
            <a:off x="9073848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5" name="Oval 164"/>
          <p:cNvSpPr/>
          <p:nvPr userDrawn="1"/>
        </p:nvSpPr>
        <p:spPr bwMode="auto">
          <a:xfrm>
            <a:off x="9073848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6" name="Oval 165"/>
          <p:cNvSpPr/>
          <p:nvPr userDrawn="1"/>
        </p:nvSpPr>
        <p:spPr bwMode="auto">
          <a:xfrm>
            <a:off x="9073848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41152" y="6421723"/>
            <a:ext cx="826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</a:p>
        </p:txBody>
      </p:sp>
      <p:pic>
        <p:nvPicPr>
          <p:cNvPr id="167" name="Picture 16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062" y="874094"/>
            <a:ext cx="3400304" cy="42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1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570643"/>
            <a:ext cx="8102600" cy="4510088"/>
          </a:xfrm>
        </p:spPr>
        <p:txBody>
          <a:bodyPr/>
          <a:lstStyle>
            <a:lvl1pPr marL="461963" indent="-461963">
              <a:buClr>
                <a:srgbClr val="008080"/>
              </a:buClr>
              <a:buFont typeface="+mj-lt"/>
              <a:buAutoNum type="arabicPeriod"/>
              <a:defRPr sz="2400">
                <a:solidFill>
                  <a:srgbClr val="008080"/>
                </a:solidFill>
              </a:defRPr>
            </a:lvl1pPr>
            <a:lvl2pPr>
              <a:buClr>
                <a:srgbClr val="008080"/>
              </a:buClr>
              <a:defRPr>
                <a:solidFill>
                  <a:srgbClr val="008080"/>
                </a:solidFill>
              </a:defRPr>
            </a:lvl2pPr>
            <a:lvl3pPr>
              <a:buClr>
                <a:srgbClr val="008080"/>
              </a:buClr>
              <a:defRPr>
                <a:solidFill>
                  <a:srgbClr val="008080"/>
                </a:solidFill>
              </a:defRPr>
            </a:lvl3pPr>
            <a:lvl4pPr>
              <a:buClr>
                <a:srgbClr val="008080"/>
              </a:buClr>
              <a:defRPr>
                <a:solidFill>
                  <a:srgbClr val="008080"/>
                </a:solidFill>
              </a:defRPr>
            </a:lvl4pPr>
            <a:lvl5pPr>
              <a:buClr>
                <a:srgbClr val="008080"/>
              </a:buClr>
              <a:defRPr>
                <a:solidFill>
                  <a:srgbClr val="00808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544513" y="1051586"/>
            <a:ext cx="8324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 dirty="0"/>
              <a:t>After studying this chapter, you should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title"/>
          </p:nvPr>
        </p:nvSpPr>
        <p:spPr>
          <a:xfrm>
            <a:off x="523875" y="411163"/>
            <a:ext cx="8077200" cy="592137"/>
          </a:xfrm>
          <a:gradFill rotWithShape="1">
            <a:gsLst>
              <a:gs pos="0">
                <a:srgbClr val="B2B2B2">
                  <a:gamma/>
                  <a:shade val="46275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LEARNING  OUTCOMES</a:t>
            </a:r>
          </a:p>
        </p:txBody>
      </p:sp>
    </p:spTree>
    <p:extLst>
      <p:ext uri="{BB962C8B-B14F-4D97-AF65-F5344CB8AC3E}">
        <p14:creationId xmlns:p14="http://schemas.microsoft.com/office/powerpoint/2010/main" val="1898960735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512763"/>
            <a:ext cx="8102600" cy="3365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1.</a:t>
            </a: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A Summary of the Scientific Method</a:t>
            </a:r>
          </a:p>
        </p:txBody>
      </p:sp>
    </p:spTree>
    <p:extLst>
      <p:ext uri="{BB962C8B-B14F-4D97-AF65-F5344CB8AC3E}">
        <p14:creationId xmlns:p14="http://schemas.microsoft.com/office/powerpoint/2010/main" val="1503720904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20"/>
            <a:ext cx="8102600" cy="45719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4169166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210081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235075"/>
            <a:ext cx="3975100" cy="493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235075"/>
            <a:ext cx="3975100" cy="493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14–</a:t>
            </a:r>
            <a:fld id="{7BB9D097-4C5C-417C-B097-C6B81CA1535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9051887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14–</a:t>
            </a:r>
            <a:fld id="{75537931-4260-4B6B-A3A7-1D7190C9A38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2307042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14–</a:t>
            </a:r>
            <a:fld id="{79FE24D5-8D74-4CD1-985E-26CC2917080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5318092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523875" y="4572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235075"/>
            <a:ext cx="8102600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853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446838"/>
            <a:ext cx="7421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b="1"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85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54763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 dirty="0" smtClean="0"/>
              <a:t>14–</a:t>
            </a:r>
            <a:fld id="{D6C49FDD-8038-4201-872D-15D00067EA40}" type="slidenum">
              <a:rPr lang="en-US" altLang="en-US" smtClean="0">
                <a:cs typeface="+mn-cs"/>
              </a:rPr>
              <a:pPr>
                <a:defRPr/>
              </a:pPr>
              <a:t>‹#›</a:t>
            </a:fld>
            <a:endParaRPr lang="en-US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86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23" r:id="rId5"/>
    <p:sldLayoutId id="2147483725" r:id="rId6"/>
    <p:sldLayoutId id="2147483727" r:id="rId7"/>
    <p:sldLayoutId id="2147483728" r:id="rId8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9pPr>
    </p:titleStyle>
    <p:bodyStyle>
      <a:lvl1pPr marL="222250" indent="-2222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Char char="•"/>
        <a:defRPr sz="2800" kern="12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25475" indent="-284163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SzPct val="90000"/>
        <a:buFont typeface="Wingdings" panose="05000000000000000000" pitchFamily="2" charset="2"/>
        <a:buChar char="Ø"/>
        <a:defRPr sz="2400" kern="1200">
          <a:solidFill>
            <a:srgbClr val="9966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974725" indent="-2349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75000"/>
        <a:buFont typeface="Wingdings" panose="05000000000000000000" pitchFamily="2" charset="2"/>
        <a:buChar char="v"/>
        <a:defRPr sz="2000" kern="12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31127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165735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 kern="12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Chapter 14</a:t>
            </a:r>
          </a:p>
          <a:p>
            <a:pPr>
              <a:defRPr/>
            </a:pPr>
            <a:r>
              <a:rPr lang="en-US" altLang="en-US" dirty="0"/>
              <a:t>Basic Data Analysis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Tabulation of data may answer many research questions, and as long as a question deals with only one categorical variable, it is probably the best </a:t>
            </a:r>
            <a:r>
              <a:rPr lang="en-US" altLang="en-US" dirty="0" smtClean="0"/>
              <a:t>approach</a:t>
            </a:r>
            <a:endParaRPr lang="en-US" altLang="en-US" sz="3200" dirty="0"/>
          </a:p>
          <a:p>
            <a:pPr lvl="1"/>
            <a:r>
              <a:rPr lang="en-US" altLang="en-US" dirty="0"/>
              <a:t>Cross-tabulation is the appropriate technique for addressing research questions involving relationships among multiple less than interval </a:t>
            </a:r>
            <a:r>
              <a:rPr lang="en-US" altLang="en-US" dirty="0" smtClean="0"/>
              <a:t>variables</a:t>
            </a:r>
            <a:endParaRPr lang="en-US" altLang="en-US" dirty="0"/>
          </a:p>
          <a:p>
            <a:pPr lvl="1"/>
            <a:r>
              <a:rPr lang="en-US" altLang="en-US" dirty="0"/>
              <a:t>One key to interpreting a cross-tabulation table is comparing the observed table values with hypothetical values that would result from pure </a:t>
            </a:r>
            <a:r>
              <a:rPr lang="en-US" altLang="en-US" dirty="0" smtClean="0"/>
              <a:t>chance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Tabulation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662661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57200"/>
            <a:ext cx="8077200" cy="338554"/>
          </a:xfrm>
        </p:spPr>
        <p:txBody>
          <a:bodyPr/>
          <a:lstStyle/>
          <a:p>
            <a:pPr marL="1147763" indent="-1147763"/>
            <a:r>
              <a:rPr 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14.2	</a:t>
            </a:r>
            <a:r>
              <a:rPr lang="en-US" sz="1600" dirty="0" smtClean="0">
                <a:solidFill>
                  <a:schemeClr val="tx1"/>
                </a:solidFill>
              </a:rPr>
              <a:t>Cross-Tabulation from Consumer </a:t>
            </a:r>
            <a:r>
              <a:rPr lang="en-US" sz="1600" dirty="0">
                <a:solidFill>
                  <a:schemeClr val="tx1"/>
                </a:solidFill>
              </a:rPr>
              <a:t>Ethics Survey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021268"/>
            <a:ext cx="8458200" cy="314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003098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data from a survey are cross-tabulated, percentages help the researcher understand the nature of the relationship by making relative comparisons </a:t>
            </a:r>
            <a:r>
              <a:rPr lang="en-US" dirty="0" smtClean="0"/>
              <a:t>simpler</a:t>
            </a:r>
            <a:endParaRPr lang="en-US" sz="3000" dirty="0"/>
          </a:p>
          <a:p>
            <a:r>
              <a:rPr lang="en-US" dirty="0"/>
              <a:t>The total number of respondents or observations may be used as a statistical base for computing the percentage in each </a:t>
            </a:r>
            <a:r>
              <a:rPr lang="en-US" dirty="0" smtClean="0"/>
              <a:t>cell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Percentage Cross-Tabulations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8709992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57200"/>
            <a:ext cx="8077200" cy="584775"/>
          </a:xfrm>
        </p:spPr>
        <p:txBody>
          <a:bodyPr/>
          <a:lstStyle/>
          <a:p>
            <a:pPr marL="1147763" indent="-1147763"/>
            <a:r>
              <a:rPr 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14.4	</a:t>
            </a:r>
            <a:r>
              <a:rPr lang="en-US" sz="1600" dirty="0">
                <a:solidFill>
                  <a:schemeClr val="tx1"/>
                </a:solidFill>
              </a:rPr>
              <a:t>Cross-Tabulation of </a:t>
            </a:r>
            <a:r>
              <a:rPr lang="en-US" sz="1600" dirty="0" smtClean="0">
                <a:solidFill>
                  <a:schemeClr val="tx1"/>
                </a:solidFill>
              </a:rPr>
              <a:t>Marital Status</a:t>
            </a:r>
            <a:r>
              <a:rPr lang="en-US" sz="1600" dirty="0">
                <a:solidFill>
                  <a:schemeClr val="tx1"/>
                </a:solidFill>
              </a:rPr>
              <a:t>, Sex, and Responses </a:t>
            </a:r>
            <a:r>
              <a:rPr lang="en-US" sz="1600" dirty="0" smtClean="0">
                <a:solidFill>
                  <a:schemeClr val="tx1"/>
                </a:solidFill>
              </a:rPr>
              <a:t>to the </a:t>
            </a:r>
            <a:r>
              <a:rPr lang="en-US" sz="1600" dirty="0">
                <a:solidFill>
                  <a:schemeClr val="tx1"/>
                </a:solidFill>
              </a:rPr>
              <a:t>Question “Do You </a:t>
            </a:r>
            <a:r>
              <a:rPr lang="en-US" sz="1600" dirty="0" smtClean="0">
                <a:solidFill>
                  <a:schemeClr val="tx1"/>
                </a:solidFill>
              </a:rPr>
              <a:t>Shop at </a:t>
            </a:r>
            <a:r>
              <a:rPr lang="en-US" sz="1600" dirty="0">
                <a:solidFill>
                  <a:schemeClr val="tx1"/>
                </a:solidFill>
              </a:rPr>
              <a:t>Target?”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331732"/>
            <a:ext cx="86296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712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Surveys may ask dozens of questions and hundreds of categorical variables can be stored in a data </a:t>
            </a:r>
            <a:r>
              <a:rPr lang="en-US" dirty="0" smtClean="0"/>
              <a:t>warehouse</a:t>
            </a:r>
            <a:endParaRPr lang="en-US" sz="3000" dirty="0"/>
          </a:p>
          <a:p>
            <a:pPr lvl="1"/>
            <a:r>
              <a:rPr lang="en-US" dirty="0"/>
              <a:t>Computer-assisted marketing researchers can “fish” for relationships by cross-tabulating every categorical variable with every other categorical </a:t>
            </a:r>
            <a:r>
              <a:rPr lang="en-US" dirty="0" smtClean="0"/>
              <a:t>variable</a:t>
            </a:r>
            <a:endParaRPr lang="en-US" sz="2600" dirty="0"/>
          </a:p>
          <a:p>
            <a:pPr lvl="1"/>
            <a:r>
              <a:rPr lang="en-US" dirty="0"/>
              <a:t>A researcher addressing an exploratory research question may find some benefit in such a fishing </a:t>
            </a:r>
            <a:r>
              <a:rPr lang="en-US" dirty="0" smtClean="0"/>
              <a:t>expedition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Cross-Tabulations?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16165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transformations</a:t>
            </a:r>
            <a:endParaRPr lang="en-US" dirty="0"/>
          </a:p>
          <a:p>
            <a:pPr lvl="1"/>
            <a:r>
              <a:rPr lang="en-US" dirty="0" smtClean="0"/>
              <a:t>Data </a:t>
            </a:r>
            <a:r>
              <a:rPr lang="en-US" dirty="0"/>
              <a:t>transformation </a:t>
            </a:r>
            <a:r>
              <a:rPr lang="en-US" dirty="0" smtClean="0"/>
              <a:t>(i.e., data </a:t>
            </a:r>
            <a:r>
              <a:rPr lang="en-US" dirty="0"/>
              <a:t>conversion) is the process of changing data from their original form to a format suitable for performing a data analysis that will achieve the research </a:t>
            </a:r>
            <a:r>
              <a:rPr lang="en-US" dirty="0" smtClean="0"/>
              <a:t>objectives</a:t>
            </a:r>
            <a:endParaRPr lang="en-US" dirty="0"/>
          </a:p>
          <a:p>
            <a:pPr lvl="1"/>
            <a:r>
              <a:rPr lang="en-US" dirty="0" smtClean="0"/>
              <a:t>Researchers </a:t>
            </a:r>
            <a:r>
              <a:rPr lang="en-US" dirty="0"/>
              <a:t>often recode the raw responses into modified or new </a:t>
            </a:r>
            <a:r>
              <a:rPr lang="en-US" dirty="0" smtClean="0"/>
              <a:t>variables</a:t>
            </a:r>
            <a:endParaRPr lang="en-US" dirty="0"/>
          </a:p>
          <a:p>
            <a:pPr lvl="1"/>
            <a:r>
              <a:rPr lang="en-US" dirty="0" smtClean="0"/>
              <a:t>Collapsing </a:t>
            </a:r>
            <a:r>
              <a:rPr lang="en-US" dirty="0"/>
              <a:t>or combining adjacent categories of a variable is a common form of data transformation used to reduce the number of </a:t>
            </a:r>
            <a:r>
              <a:rPr lang="en-US" dirty="0" smtClean="0"/>
              <a:t>categories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Transformation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6497618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57200"/>
            <a:ext cx="8077200" cy="584775"/>
          </a:xfrm>
        </p:spPr>
        <p:txBody>
          <a:bodyPr/>
          <a:lstStyle/>
          <a:p>
            <a:pPr marL="1147763" indent="-1147763"/>
            <a:r>
              <a:rPr 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14.5	</a:t>
            </a:r>
            <a:r>
              <a:rPr lang="en-US" sz="1600" dirty="0">
                <a:solidFill>
                  <a:schemeClr val="tx1"/>
                </a:solidFill>
              </a:rPr>
              <a:t>Bimodal </a:t>
            </a:r>
            <a:r>
              <a:rPr lang="en-US" sz="1600" dirty="0" smtClean="0">
                <a:solidFill>
                  <a:schemeClr val="tx1"/>
                </a:solidFill>
              </a:rPr>
              <a:t>Distributions Are </a:t>
            </a:r>
            <a:r>
              <a:rPr lang="en-US" sz="1600" dirty="0">
                <a:solidFill>
                  <a:schemeClr val="tx1"/>
                </a:solidFill>
              </a:rPr>
              <a:t>Consistent </a:t>
            </a:r>
            <a:r>
              <a:rPr lang="en-US" sz="1600" dirty="0" smtClean="0">
                <a:solidFill>
                  <a:schemeClr val="tx1"/>
                </a:solidFill>
              </a:rPr>
              <a:t>with Transformations into Categorical </a:t>
            </a:r>
            <a:r>
              <a:rPr lang="en-US" sz="1600" dirty="0">
                <a:solidFill>
                  <a:schemeClr val="tx1"/>
                </a:solidFill>
              </a:rPr>
              <a:t>Values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569" y="1354130"/>
            <a:ext cx="5318862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95824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Researchers </a:t>
            </a:r>
            <a:r>
              <a:rPr lang="en-US" dirty="0"/>
              <a:t>often perform a median split to collapse a scale with multiple response points into two </a:t>
            </a:r>
            <a:r>
              <a:rPr lang="en-US" dirty="0" smtClean="0"/>
              <a:t>categories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median split means respondents below the observed median go into one category and respondents above the median go into </a:t>
            </a:r>
            <a:r>
              <a:rPr lang="en-US" dirty="0" smtClean="0"/>
              <a:t>another</a:t>
            </a:r>
            <a:endParaRPr lang="en-US" dirty="0"/>
          </a:p>
          <a:p>
            <a:pPr lvl="1"/>
            <a:r>
              <a:rPr lang="en-US" dirty="0" smtClean="0"/>
              <a:t>This </a:t>
            </a:r>
            <a:r>
              <a:rPr lang="en-US" dirty="0"/>
              <a:t>approach is best applied only when </a:t>
            </a:r>
            <a:r>
              <a:rPr lang="en-US" dirty="0" smtClean="0"/>
              <a:t>data exhibit </a:t>
            </a:r>
            <a:r>
              <a:rPr lang="en-US" dirty="0"/>
              <a:t>bimodal </a:t>
            </a:r>
            <a:r>
              <a:rPr lang="en-US" dirty="0" smtClean="0"/>
              <a:t>characteristics</a:t>
            </a:r>
            <a:endParaRPr lang="en-US" dirty="0"/>
          </a:p>
          <a:p>
            <a:pPr lvl="1"/>
            <a:r>
              <a:rPr lang="en-US" dirty="0" smtClean="0"/>
              <a:t>When </a:t>
            </a:r>
            <a:r>
              <a:rPr lang="en-US" dirty="0"/>
              <a:t>a sufficient </a:t>
            </a:r>
            <a:r>
              <a:rPr lang="en-US" dirty="0" smtClean="0"/>
              <a:t>number </a:t>
            </a:r>
            <a:r>
              <a:rPr lang="en-US" dirty="0"/>
              <a:t>of responses exist and a variable is ratio, the researcher may choose to delete one-fourth to one-third of the responses around the median to effectively ensure a bimodal distribution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Data Transformations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4002607"/>
      </p:ext>
    </p:ext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57200"/>
            <a:ext cx="8077200" cy="338554"/>
          </a:xfrm>
        </p:spPr>
        <p:txBody>
          <a:bodyPr/>
          <a:lstStyle/>
          <a:p>
            <a:pPr marL="1147763" indent="-1147763"/>
            <a:r>
              <a:rPr 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14.6	</a:t>
            </a:r>
            <a:r>
              <a:rPr lang="en-US" sz="1600" dirty="0" smtClean="0">
                <a:solidFill>
                  <a:schemeClr val="tx1"/>
                </a:solidFill>
              </a:rPr>
              <a:t>The </a:t>
            </a:r>
            <a:r>
              <a:rPr lang="en-US" sz="1600" dirty="0">
                <a:solidFill>
                  <a:schemeClr val="tx1"/>
                </a:solidFill>
              </a:rPr>
              <a:t>Problem with Median Splits with Unimodal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64" y="1051586"/>
            <a:ext cx="8471273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36126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Tabular and Graphic Methods of Displaying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Tables, graphs and charts can simplify and clarify data</a:t>
            </a:r>
          </a:p>
          <a:p>
            <a:pPr lvl="1"/>
            <a:r>
              <a:rPr lang="en-US" altLang="en-US" dirty="0" smtClean="0"/>
              <a:t>Graphical representations of data may take a number of forms, ranging from a computer printout to an elaborate pictograph</a:t>
            </a:r>
          </a:p>
          <a:p>
            <a:pPr lvl="1"/>
            <a:r>
              <a:rPr lang="en-US" altLang="en-US" dirty="0" smtClean="0"/>
              <a:t>Today’s researcher has many convenient tools to quickly produce charts, graphs, or tables</a:t>
            </a:r>
          </a:p>
          <a:p>
            <a:pPr lvl="1"/>
            <a:r>
              <a:rPr lang="en-US" altLang="en-US" dirty="0" smtClean="0"/>
              <a:t>All forms facilitate summarization and communication</a:t>
            </a:r>
          </a:p>
          <a:p>
            <a:pPr lvl="1"/>
            <a:r>
              <a:rPr lang="en-US" altLang="en-US" dirty="0" smtClean="0"/>
              <a:t>Bar charts (histograms), pie charts, curve/line diagrams and scatter plots are among the most widely used tools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7563257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6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Prepare qualitative data for interpretation or data analysis</a:t>
            </a:r>
          </a:p>
          <a:p>
            <a:r>
              <a:rPr lang="en-US" altLang="en-US" dirty="0"/>
              <a:t>Know what descriptive statistics are and why they are used</a:t>
            </a:r>
          </a:p>
          <a:p>
            <a:r>
              <a:rPr lang="en-US" altLang="en-US" dirty="0"/>
              <a:t>Create and interpret tabulation and cross-tabulation tables</a:t>
            </a:r>
          </a:p>
          <a:p>
            <a:r>
              <a:rPr lang="en-US" altLang="en-US" dirty="0"/>
              <a:t>Perform basic data </a:t>
            </a:r>
            <a:r>
              <a:rPr lang="en-US" altLang="en-US" dirty="0" smtClean="0"/>
              <a:t>transformations</a:t>
            </a:r>
          </a:p>
          <a:p>
            <a:r>
              <a:rPr lang="en-US" altLang="en-US" dirty="0" smtClean="0"/>
              <a:t>Understand </a:t>
            </a:r>
            <a:r>
              <a:rPr lang="en-US" altLang="en-US" dirty="0"/>
              <a:t>the basics of testing hypotheses using inferential </a:t>
            </a:r>
            <a:r>
              <a:rPr lang="en-US" altLang="en-US" dirty="0" smtClean="0"/>
              <a:t>statistics</a:t>
            </a:r>
          </a:p>
          <a:p>
            <a:r>
              <a:rPr lang="en-US" altLang="en-US" dirty="0"/>
              <a:t>Be able to use a p-value to make statistical inferences</a:t>
            </a:r>
          </a:p>
          <a:p>
            <a:r>
              <a:rPr lang="en-US" altLang="en-US" dirty="0"/>
              <a:t>Conduct a univariate </a:t>
            </a:r>
            <a:r>
              <a:rPr lang="en-US" altLang="en-US" i="1" dirty="0" smtClean="0"/>
              <a:t>t</a:t>
            </a:r>
            <a:r>
              <a:rPr lang="en-US" altLang="en-US" dirty="0" smtClean="0"/>
              <a:t>-test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6010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latin typeface="+mn-lt"/>
              </a:rPr>
              <a:t>LEARNING OUTCOMES</a:t>
            </a: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544513" y="1143000"/>
            <a:ext cx="8324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0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0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0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0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0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0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0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6" grpId="0" uiExpand="1" build="p" bldLvl="3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Empirical testing </a:t>
            </a:r>
            <a:r>
              <a:rPr lang="en-US" altLang="en-US" dirty="0" smtClean="0"/>
              <a:t>involves </a:t>
            </a:r>
            <a:r>
              <a:rPr lang="en-US" altLang="en-US" dirty="0"/>
              <a:t>inferential </a:t>
            </a:r>
            <a:r>
              <a:rPr lang="en-US" altLang="en-US" dirty="0" smtClean="0"/>
              <a:t>statistics </a:t>
            </a:r>
            <a:endParaRPr lang="en-US" altLang="en-US" sz="3200" dirty="0"/>
          </a:p>
          <a:p>
            <a:pPr lvl="1"/>
            <a:r>
              <a:rPr lang="en-US" altLang="en-US" dirty="0" smtClean="0"/>
              <a:t>An </a:t>
            </a:r>
            <a:r>
              <a:rPr lang="en-US" altLang="en-US" dirty="0"/>
              <a:t>inference can be made about some population based on observations of a sample representing that </a:t>
            </a:r>
            <a:r>
              <a:rPr lang="en-US" altLang="en-US" dirty="0" smtClean="0"/>
              <a:t>population</a:t>
            </a:r>
            <a:endParaRPr lang="en-US" alt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Testing Using Basic Statistics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2464584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Testing Using Basic Statistics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Statistical </a:t>
            </a:r>
            <a:r>
              <a:rPr lang="en-US" altLang="en-US" dirty="0"/>
              <a:t>analysis can be divided into several groups based on how many variables are </a:t>
            </a:r>
            <a:r>
              <a:rPr lang="en-US" altLang="en-US" dirty="0" smtClean="0"/>
              <a:t>involved</a:t>
            </a:r>
            <a:endParaRPr lang="en-US" altLang="en-US" sz="3200" dirty="0"/>
          </a:p>
          <a:p>
            <a:pPr lvl="1"/>
            <a:r>
              <a:rPr lang="en-US" dirty="0"/>
              <a:t>Univariate statistical analysis tests hypotheses involving only one variable.</a:t>
            </a:r>
            <a:endParaRPr lang="en-US" sz="2600" dirty="0"/>
          </a:p>
          <a:p>
            <a:pPr lvl="1"/>
            <a:r>
              <a:rPr lang="en-US" dirty="0"/>
              <a:t>Bivariate statistical analysis tests hypotheses involving two </a:t>
            </a:r>
            <a:r>
              <a:rPr lang="en-US" dirty="0" smtClean="0"/>
              <a:t>variables</a:t>
            </a:r>
            <a:endParaRPr lang="en-US" sz="2600" dirty="0"/>
          </a:p>
          <a:p>
            <a:pPr lvl="1"/>
            <a:r>
              <a:rPr lang="en-US" altLang="en-US" dirty="0"/>
              <a:t>Multivariate statistical analysis tests hypotheses and models involving multiple (three or more) variables or sets of variables and potentially involving multiple </a:t>
            </a:r>
            <a:r>
              <a:rPr lang="en-US" altLang="en-US" dirty="0" smtClean="0"/>
              <a:t>equations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4815982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3700" indent="-3937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hypothesis is derived from the research </a:t>
            </a:r>
            <a:r>
              <a:rPr lang="en-US" dirty="0" smtClean="0"/>
              <a:t>objectives and </a:t>
            </a:r>
            <a:r>
              <a:rPr lang="en-US" dirty="0"/>
              <a:t>should be stated as specifically as possible </a:t>
            </a:r>
            <a:r>
              <a:rPr lang="en-US" dirty="0" smtClean="0"/>
              <a:t>be </a:t>
            </a:r>
            <a:r>
              <a:rPr lang="en-US" dirty="0"/>
              <a:t>theoretically </a:t>
            </a:r>
            <a:r>
              <a:rPr lang="en-US" dirty="0" smtClean="0"/>
              <a:t>sound</a:t>
            </a:r>
            <a:endParaRPr lang="en-US" sz="3000" dirty="0"/>
          </a:p>
          <a:p>
            <a:pPr marL="393700" indent="-39370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sample is obtained and the relevant variables are </a:t>
            </a:r>
            <a:r>
              <a:rPr lang="en-US" dirty="0" smtClean="0"/>
              <a:t>measured</a:t>
            </a:r>
            <a:endParaRPr lang="en-US" sz="3000" dirty="0"/>
          </a:p>
          <a:p>
            <a:pPr marL="393700" indent="-393700">
              <a:buFont typeface="+mj-lt"/>
              <a:buAutoNum type="arabicPeriod"/>
            </a:pPr>
            <a:r>
              <a:rPr lang="en-US" altLang="en-US" dirty="0"/>
              <a:t>The measured value obtained in the sample is compared to the value either stated explicitly or implied in the </a:t>
            </a:r>
            <a:r>
              <a:rPr lang="en-US" altLang="en-US" dirty="0" smtClean="0"/>
              <a:t>hypothesis</a:t>
            </a:r>
          </a:p>
          <a:p>
            <a:pPr marL="746125" lvl="1" indent="-342900">
              <a:buFont typeface="Arial" panose="020B0604020202020204" pitchFamily="34" charset="0"/>
              <a:buChar char="►"/>
            </a:pPr>
            <a:r>
              <a:rPr lang="en-US" altLang="en-US" dirty="0" smtClean="0"/>
              <a:t>The hypothesis is </a:t>
            </a:r>
            <a:r>
              <a:rPr lang="en-US" altLang="en-US" i="1" dirty="0" smtClean="0"/>
              <a:t>supported</a:t>
            </a:r>
            <a:r>
              <a:rPr lang="en-US" altLang="en-US" dirty="0" smtClean="0"/>
              <a:t> </a:t>
            </a:r>
            <a:r>
              <a:rPr lang="en-US" altLang="en-US" u="sng" dirty="0" smtClean="0"/>
              <a:t>or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not supported </a:t>
            </a:r>
            <a:r>
              <a:rPr lang="en-US" altLang="en-US" dirty="0" smtClean="0"/>
              <a:t>by the measured value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Testing Procedure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6549227"/>
      </p:ext>
    </p:ext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exact point where the hypothesis changes from not being supported to being supported depends on how much risk the researcher is willing to </a:t>
            </a:r>
            <a:r>
              <a:rPr lang="en-US" altLang="en-US" dirty="0" smtClean="0"/>
              <a:t>accept</a:t>
            </a:r>
            <a:endParaRPr lang="en-US" altLang="en-US" sz="3200" dirty="0"/>
          </a:p>
          <a:p>
            <a:pPr lvl="1"/>
            <a:r>
              <a:rPr lang="en-US" altLang="en-US" dirty="0"/>
              <a:t>Univariate hypotheses are typified by tests comparing some observed sample mean against a benchmark </a:t>
            </a:r>
            <a:r>
              <a:rPr lang="en-US" altLang="en-US" dirty="0" smtClean="0"/>
              <a:t>value </a:t>
            </a:r>
          </a:p>
          <a:p>
            <a:pPr lvl="2"/>
            <a:r>
              <a:rPr lang="en-US" altLang="en-US" i="1" dirty="0" smtClean="0"/>
              <a:t>I</a:t>
            </a:r>
            <a:r>
              <a:rPr lang="en-US" i="1" dirty="0" smtClean="0"/>
              <a:t>s </a:t>
            </a:r>
            <a:r>
              <a:rPr lang="en-US" i="1" dirty="0"/>
              <a:t>the sample mean truly different from the benchmark</a:t>
            </a:r>
            <a:r>
              <a:rPr lang="en-US" i="1" dirty="0" smtClean="0"/>
              <a:t>?</a:t>
            </a:r>
            <a:endParaRPr lang="en-US" sz="2200" i="1" dirty="0"/>
          </a:p>
          <a:p>
            <a:pPr lvl="1"/>
            <a:r>
              <a:rPr lang="en-US" altLang="en-US" dirty="0"/>
              <a:t>A statistical test’s significance level or p-value becomes a key indicator of whether or not a hypothesis can be </a:t>
            </a:r>
            <a:r>
              <a:rPr lang="en-US" altLang="en-US" dirty="0" smtClean="0"/>
              <a:t>supported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Testing Procedure (cont’d.)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1583186"/>
      </p:ext>
    </p:extLst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significance level is a critical probability associated with a statistical hypothesis </a:t>
            </a:r>
            <a:r>
              <a:rPr lang="en-US" altLang="en-US" dirty="0" smtClean="0"/>
              <a:t>test</a:t>
            </a:r>
          </a:p>
          <a:p>
            <a:pPr lvl="1"/>
            <a:r>
              <a:rPr lang="en-US" altLang="en-US" dirty="0"/>
              <a:t>I</a:t>
            </a:r>
            <a:r>
              <a:rPr lang="en-US" altLang="en-US" dirty="0" smtClean="0"/>
              <a:t>ndicates </a:t>
            </a:r>
            <a:r>
              <a:rPr lang="en-US" altLang="en-US" dirty="0"/>
              <a:t>how likely it is that an inference supporting a difference between an observed value and some statistical expectation is </a:t>
            </a:r>
            <a:r>
              <a:rPr lang="en-US" altLang="en-US" dirty="0" smtClean="0"/>
              <a:t>true</a:t>
            </a:r>
            <a:endParaRPr lang="en-US" altLang="en-US" dirty="0"/>
          </a:p>
          <a:p>
            <a:r>
              <a:rPr lang="en-US" altLang="en-US" i="1" dirty="0" smtClean="0"/>
              <a:t>p</a:t>
            </a:r>
            <a:r>
              <a:rPr lang="en-US" altLang="en-US" dirty="0" smtClean="0"/>
              <a:t>-value: probability </a:t>
            </a:r>
            <a:r>
              <a:rPr lang="en-US" altLang="en-US" dirty="0"/>
              <a:t>value, or </a:t>
            </a:r>
            <a:r>
              <a:rPr lang="en-US" altLang="en-US" dirty="0" smtClean="0"/>
              <a:t>the observed </a:t>
            </a:r>
            <a:r>
              <a:rPr lang="en-US" altLang="en-US" dirty="0"/>
              <a:t>or computed </a:t>
            </a:r>
            <a:r>
              <a:rPr lang="en-US" altLang="en-US" dirty="0" smtClean="0"/>
              <a:t>significance level</a:t>
            </a:r>
          </a:p>
          <a:p>
            <a:pPr lvl="1"/>
            <a:r>
              <a:rPr lang="en-US" altLang="en-US" dirty="0" smtClean="0"/>
              <a:t>Low </a:t>
            </a:r>
            <a:r>
              <a:rPr lang="en-US" altLang="en-US" i="1" dirty="0" smtClean="0"/>
              <a:t>p</a:t>
            </a:r>
            <a:r>
              <a:rPr lang="en-US" altLang="en-US" dirty="0" smtClean="0"/>
              <a:t>-values </a:t>
            </a:r>
            <a:r>
              <a:rPr lang="en-US" altLang="en-US" dirty="0"/>
              <a:t>mean there is little likelihood that the statistical expectation is </a:t>
            </a:r>
            <a:r>
              <a:rPr lang="en-US" altLang="en-US" dirty="0" smtClean="0"/>
              <a:t>true</a:t>
            </a:r>
            <a:endParaRPr lang="en-US" alt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12763"/>
            <a:ext cx="8102600" cy="584775"/>
          </a:xfrm>
        </p:spPr>
        <p:txBody>
          <a:bodyPr/>
          <a:lstStyle/>
          <a:p>
            <a:r>
              <a:rPr lang="en-US" dirty="0" smtClean="0"/>
              <a:t>Significance Levels and </a:t>
            </a:r>
            <a:r>
              <a:rPr lang="en-US" i="1" dirty="0" smtClean="0"/>
              <a:t>p</a:t>
            </a:r>
            <a:r>
              <a:rPr lang="en-US" dirty="0" smtClean="0"/>
              <a:t>-Values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9265904"/>
      </p:ext>
    </p:extLst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Traditionally</a:t>
            </a:r>
            <a:r>
              <a:rPr lang="en-US" dirty="0"/>
              <a:t>, researchers have specified an acceptable significance level for a test prior to the </a:t>
            </a:r>
            <a:r>
              <a:rPr lang="en-US" dirty="0" smtClean="0"/>
              <a:t>analysis</a:t>
            </a:r>
            <a:endParaRPr lang="en-US" sz="3000" dirty="0"/>
          </a:p>
          <a:p>
            <a:pPr lvl="1"/>
            <a:r>
              <a:rPr lang="en-US" dirty="0"/>
              <a:t>Most typically, researchers set the acceptable amount of error, and therefore the acceptable significance level, at 0.1, 0.05, or </a:t>
            </a:r>
            <a:r>
              <a:rPr lang="en-US" dirty="0" smtClean="0"/>
              <a:t>0.01</a:t>
            </a:r>
            <a:endParaRPr lang="en-US" sz="2600" dirty="0"/>
          </a:p>
          <a:p>
            <a:pPr lvl="1"/>
            <a:r>
              <a:rPr lang="en-US" dirty="0"/>
              <a:t>If the </a:t>
            </a:r>
            <a:r>
              <a:rPr lang="en-US" i="1" dirty="0"/>
              <a:t>p</a:t>
            </a:r>
            <a:r>
              <a:rPr lang="en-US" dirty="0"/>
              <a:t>-value resulting from a statistical test is less than the pre-specified significance level, the results support a hypothesis implying </a:t>
            </a:r>
            <a:r>
              <a:rPr lang="en-US" dirty="0" smtClean="0"/>
              <a:t>differences</a:t>
            </a:r>
            <a:endParaRPr lang="en-US" sz="26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12763"/>
            <a:ext cx="8102600" cy="584775"/>
          </a:xfrm>
        </p:spPr>
        <p:txBody>
          <a:bodyPr/>
          <a:lstStyle/>
          <a:p>
            <a:r>
              <a:rPr lang="en-US" dirty="0" smtClean="0"/>
              <a:t>Significance Levels and p-Values (cont’d.)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0083958"/>
      </p:ext>
    </p:extLst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57200"/>
            <a:ext cx="8077200" cy="338554"/>
          </a:xfrm>
        </p:spPr>
        <p:txBody>
          <a:bodyPr/>
          <a:lstStyle/>
          <a:p>
            <a:pPr marL="1147763" indent="-1147763"/>
            <a:r>
              <a:rPr 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14.7	</a:t>
            </a:r>
            <a:r>
              <a:rPr lang="en-US" sz="1600" dirty="0" smtClean="0">
                <a:solidFill>
                  <a:schemeClr val="tx1"/>
                </a:solidFill>
              </a:rPr>
              <a:t>p-Values </a:t>
            </a:r>
            <a:r>
              <a:rPr lang="en-US" sz="1600" dirty="0">
                <a:solidFill>
                  <a:schemeClr val="tx1"/>
                </a:solidFill>
              </a:rPr>
              <a:t>and Statistical Tests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85800" y="1508781"/>
            <a:ext cx="7772400" cy="408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706781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57200"/>
            <a:ext cx="8077200" cy="338554"/>
          </a:xfrm>
        </p:spPr>
        <p:txBody>
          <a:bodyPr/>
          <a:lstStyle/>
          <a:p>
            <a:pPr marL="1147763" indent="-1147763"/>
            <a:r>
              <a:rPr 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14.7	</a:t>
            </a:r>
            <a:r>
              <a:rPr lang="en-US" sz="1600" dirty="0" smtClean="0">
                <a:solidFill>
                  <a:schemeClr val="tx1"/>
                </a:solidFill>
              </a:rPr>
              <a:t>p-Values </a:t>
            </a:r>
            <a:r>
              <a:rPr lang="en-US" sz="1600" dirty="0">
                <a:solidFill>
                  <a:schemeClr val="tx1"/>
                </a:solidFill>
              </a:rPr>
              <a:t>and Statistical Tests (cont’d.)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85800" y="1600220"/>
            <a:ext cx="7772400" cy="408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99995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Because we cannot make any statement about a sample with complete certainty, there is always the chance that an error will be </a:t>
            </a:r>
            <a:r>
              <a:rPr lang="en-US" altLang="en-US" dirty="0" smtClean="0"/>
              <a:t>made </a:t>
            </a:r>
            <a:endParaRPr lang="en-US" altLang="en-US" sz="3200" dirty="0"/>
          </a:p>
          <a:p>
            <a:pPr lvl="1"/>
            <a:r>
              <a:rPr lang="en-US" dirty="0"/>
              <a:t>When a researcher makes the observation using a census, meaning that every unit (person or object) in a population is measured, then conclusions are </a:t>
            </a:r>
            <a:r>
              <a:rPr lang="en-US" dirty="0" smtClean="0"/>
              <a:t>certain</a:t>
            </a:r>
            <a:endParaRPr lang="en-US" sz="2600" dirty="0"/>
          </a:p>
          <a:p>
            <a:pPr lvl="1"/>
            <a:r>
              <a:rPr lang="en-US" altLang="en-US" dirty="0"/>
              <a:t>Researchers very rarely use a </a:t>
            </a:r>
            <a:r>
              <a:rPr lang="en-US" altLang="en-US" dirty="0" smtClean="0"/>
              <a:t>census; they </a:t>
            </a:r>
            <a:r>
              <a:rPr lang="en-US" altLang="en-US" dirty="0"/>
              <a:t>are susceptible to two types of inferential </a:t>
            </a:r>
            <a:r>
              <a:rPr lang="en-US" altLang="en-US" dirty="0" smtClean="0"/>
              <a:t>errors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 and Type II Errors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8377768"/>
      </p:ext>
    </p:extLst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Type I error occurs when a condition that is true in the population is rejected based on statistical </a:t>
            </a:r>
            <a:r>
              <a:rPr lang="en-US" dirty="0" smtClean="0"/>
              <a:t>observations</a:t>
            </a:r>
            <a:endParaRPr lang="en-US" sz="3000" dirty="0"/>
          </a:p>
          <a:p>
            <a:pPr lvl="1"/>
            <a:r>
              <a:rPr lang="en-US" dirty="0"/>
              <a:t>When a researcher sets an acceptable significance level a priori (</a:t>
            </a:r>
            <a:r>
              <a:rPr lang="en-US" i="1" dirty="0"/>
              <a:t>α</a:t>
            </a:r>
            <a:r>
              <a:rPr lang="en-US" dirty="0"/>
              <a:t>), he or she is determining how much tolerance he or she has for a Type I </a:t>
            </a:r>
            <a:r>
              <a:rPr lang="en-US" dirty="0" smtClean="0"/>
              <a:t>error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Type I error occurs when the researcher concludes that there is a statistical difference based on a sample result when in reality one does not exist in the </a:t>
            </a:r>
            <a:r>
              <a:rPr lang="en-US" dirty="0" smtClean="0"/>
              <a:t>population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 Error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8471149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Coding represents the way a specific meaning is assigned to a response within previously edited </a:t>
            </a:r>
            <a:r>
              <a:rPr lang="en-US" altLang="en-US" dirty="0" smtClean="0"/>
              <a:t>data</a:t>
            </a:r>
            <a:endParaRPr lang="en-US" altLang="en-US" sz="3200" dirty="0"/>
          </a:p>
          <a:p>
            <a:pPr lvl="1"/>
            <a:r>
              <a:rPr lang="en-US" altLang="en-US" dirty="0"/>
              <a:t>Codes represent the meaning in data by assigning some measurement symbol to different categories of </a:t>
            </a:r>
            <a:r>
              <a:rPr lang="en-US" altLang="en-US" dirty="0" smtClean="0"/>
              <a:t>responses</a:t>
            </a:r>
            <a:endParaRPr lang="en-US" altLang="en-US" sz="2800" dirty="0"/>
          </a:p>
          <a:p>
            <a:pPr lvl="1"/>
            <a:r>
              <a:rPr lang="en-US" dirty="0" smtClean="0"/>
              <a:t>A code may </a:t>
            </a:r>
            <a:r>
              <a:rPr lang="en-US" dirty="0"/>
              <a:t>be a number, letter, or </a:t>
            </a:r>
            <a:r>
              <a:rPr lang="en-US" dirty="0" smtClean="0"/>
              <a:t>word</a:t>
            </a:r>
            <a:endParaRPr lang="en-US" sz="2600" dirty="0"/>
          </a:p>
          <a:p>
            <a:pPr lvl="1"/>
            <a:r>
              <a:rPr lang="en-US" altLang="en-US" dirty="0"/>
              <a:t>The proper form of coding relates back to the level of scale </a:t>
            </a:r>
            <a:r>
              <a:rPr lang="en-US" altLang="en-US" dirty="0" smtClean="0"/>
              <a:t>measurement</a:t>
            </a:r>
            <a:endParaRPr lang="en-US" altLang="en-US" sz="2800" dirty="0"/>
          </a:p>
          <a:p>
            <a:pPr lvl="1"/>
            <a:r>
              <a:rPr lang="en-US" altLang="en-US" dirty="0" smtClean="0"/>
              <a:t>Any </a:t>
            </a:r>
            <a:r>
              <a:rPr lang="en-US" altLang="en-US" dirty="0"/>
              <a:t>mistakes in coding can dramatically change the </a:t>
            </a:r>
            <a:r>
              <a:rPr lang="en-US" altLang="en-US" dirty="0" smtClean="0"/>
              <a:t>conclusions</a:t>
            </a:r>
            <a:endParaRPr lang="en-US" altLang="en-US" sz="28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Qualitative Responses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947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Type II error is the probability of failing to reject a false </a:t>
            </a:r>
            <a:r>
              <a:rPr lang="en-US" dirty="0" smtClean="0"/>
              <a:t>hypothesis</a:t>
            </a:r>
            <a:endParaRPr lang="en-US" sz="3000" dirty="0"/>
          </a:p>
          <a:p>
            <a:pPr lvl="1"/>
            <a:r>
              <a:rPr lang="en-US" dirty="0"/>
              <a:t>This incorrect decision is called beta (</a:t>
            </a:r>
            <a:r>
              <a:rPr lang="en-US" i="1" dirty="0"/>
              <a:t>β</a:t>
            </a:r>
            <a:r>
              <a:rPr lang="en-US" dirty="0" smtClean="0"/>
              <a:t>) </a:t>
            </a:r>
            <a:endParaRPr lang="en-US" sz="2600" dirty="0"/>
          </a:p>
          <a:p>
            <a:pPr lvl="1"/>
            <a:r>
              <a:rPr lang="en-US" dirty="0" smtClean="0"/>
              <a:t>A sample </a:t>
            </a:r>
            <a:r>
              <a:rPr lang="en-US" dirty="0"/>
              <a:t>does not show a difference between an observed mean and a benchmark when in fact the difference does exist in the </a:t>
            </a:r>
            <a:r>
              <a:rPr lang="en-US" dirty="0" smtClean="0"/>
              <a:t>population</a:t>
            </a:r>
          </a:p>
          <a:p>
            <a:r>
              <a:rPr lang="en-US" dirty="0" smtClean="0"/>
              <a:t>For </a:t>
            </a:r>
            <a:r>
              <a:rPr lang="en-US" dirty="0"/>
              <a:t>correlation type relationships, </a:t>
            </a:r>
            <a:r>
              <a:rPr lang="en-US" dirty="0" smtClean="0"/>
              <a:t>the </a:t>
            </a:r>
            <a:r>
              <a:rPr lang="en-US" dirty="0"/>
              <a:t>sample data suggests that a relationship does not exist when in fact a relationship does </a:t>
            </a:r>
            <a:r>
              <a:rPr lang="en-US" dirty="0" smtClean="0"/>
              <a:t>exist</a:t>
            </a:r>
          </a:p>
          <a:p>
            <a:pPr lvl="1"/>
            <a:r>
              <a:rPr lang="en-US" dirty="0" smtClean="0"/>
              <a:t>Such </a:t>
            </a:r>
            <a:r>
              <a:rPr lang="en-US" dirty="0"/>
              <a:t>an occurrence is related to statistical </a:t>
            </a:r>
            <a:r>
              <a:rPr lang="en-US" dirty="0" smtClean="0"/>
              <a:t>power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II Error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2917374"/>
      </p:ext>
    </p:extLst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Unfortunately, without increasing sample </a:t>
            </a:r>
            <a:r>
              <a:rPr lang="en-US" altLang="en-US" dirty="0" smtClean="0"/>
              <a:t>size, </a:t>
            </a:r>
            <a:r>
              <a:rPr lang="en-US" altLang="en-US" dirty="0"/>
              <a:t>the researcher cannot simultaneously reduce Type I and Type II </a:t>
            </a:r>
            <a:r>
              <a:rPr lang="en-US" altLang="en-US" dirty="0" smtClean="0"/>
              <a:t>errors – as they </a:t>
            </a:r>
            <a:r>
              <a:rPr lang="en-US" dirty="0" smtClean="0"/>
              <a:t>are </a:t>
            </a:r>
            <a:r>
              <a:rPr lang="en-US" dirty="0"/>
              <a:t>inversely </a:t>
            </a:r>
            <a:r>
              <a:rPr lang="en-US" dirty="0" smtClean="0"/>
              <a:t>related</a:t>
            </a:r>
            <a:endParaRPr lang="en-US" sz="2600" dirty="0"/>
          </a:p>
          <a:p>
            <a:pPr lvl="1"/>
            <a:r>
              <a:rPr lang="en-US" dirty="0"/>
              <a:t>Thus, reducing the probability of a Type II error increases the probability of a Type I </a:t>
            </a:r>
            <a:r>
              <a:rPr lang="en-US" dirty="0" smtClean="0"/>
              <a:t>error</a:t>
            </a:r>
            <a:endParaRPr lang="en-US" sz="2600" dirty="0"/>
          </a:p>
          <a:p>
            <a:r>
              <a:rPr lang="en-US" dirty="0"/>
              <a:t>In marketing problems, Type I errors generally are considered more serious than Type II </a:t>
            </a:r>
            <a:r>
              <a:rPr lang="en-US" dirty="0" smtClean="0"/>
              <a:t>errors </a:t>
            </a:r>
            <a:endParaRPr lang="en-US" sz="3000" dirty="0"/>
          </a:p>
          <a:p>
            <a:pPr lvl="1"/>
            <a:r>
              <a:rPr lang="en-US" altLang="en-US" dirty="0" smtClean="0"/>
              <a:t>Thus, </a:t>
            </a:r>
            <a:r>
              <a:rPr lang="en-US" altLang="en-US" dirty="0"/>
              <a:t>more emphasis is placed on determining the significance level, </a:t>
            </a:r>
            <a:r>
              <a:rPr lang="en-US" altLang="en-US" i="1" dirty="0"/>
              <a:t>α</a:t>
            </a:r>
            <a:r>
              <a:rPr lang="en-US" altLang="en-US" dirty="0"/>
              <a:t>, than in determining </a:t>
            </a:r>
            <a:r>
              <a:rPr lang="en-US" altLang="en-US" i="1" dirty="0" smtClean="0"/>
              <a:t>ß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II Error (cont’d.)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2087332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Qualitative Responses and Dummy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For statistical purposes the research may consider adopting dummy coding for dichotomous responses like yes or </a:t>
            </a:r>
            <a:r>
              <a:rPr lang="en-US" altLang="en-US" dirty="0" smtClean="0"/>
              <a:t>no</a:t>
            </a:r>
            <a:endParaRPr lang="en-US" altLang="en-US" sz="3200" dirty="0"/>
          </a:p>
          <a:p>
            <a:pPr lvl="1"/>
            <a:r>
              <a:rPr lang="en-US" dirty="0"/>
              <a:t>Dummy coding assigns a 0 to one category and a 1 to the </a:t>
            </a:r>
            <a:r>
              <a:rPr lang="en-US" dirty="0" smtClean="0"/>
              <a:t>other</a:t>
            </a:r>
            <a:endParaRPr lang="en-US" sz="2600" dirty="0"/>
          </a:p>
          <a:p>
            <a:pPr lvl="1"/>
            <a:r>
              <a:rPr lang="en-US" dirty="0" smtClean="0"/>
              <a:t>Multiple </a:t>
            </a:r>
            <a:r>
              <a:rPr lang="en-US" dirty="0"/>
              <a:t>dummy variables are needed to represent a single qualitative response that can take on more than two </a:t>
            </a:r>
            <a:r>
              <a:rPr lang="en-US" dirty="0" smtClean="0"/>
              <a:t>categories: if </a:t>
            </a:r>
            <a:r>
              <a:rPr lang="en-US" i="1" dirty="0"/>
              <a:t>k</a:t>
            </a:r>
            <a:r>
              <a:rPr lang="en-US" dirty="0"/>
              <a:t> is the number of categories for a qualitative variable, </a:t>
            </a:r>
            <a:r>
              <a:rPr lang="en-US" i="1" dirty="0"/>
              <a:t>k</a:t>
            </a:r>
            <a:r>
              <a:rPr lang="en-US" dirty="0"/>
              <a:t> – 1 dummy variables are needed to represent the </a:t>
            </a:r>
            <a:r>
              <a:rPr lang="en-US" dirty="0" smtClean="0"/>
              <a:t>variable</a:t>
            </a:r>
            <a:endParaRPr lang="en-US" sz="22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568708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Descriptive analysis is the elementary transformation of data </a:t>
            </a:r>
            <a:r>
              <a:rPr lang="en-US" altLang="en-US" dirty="0" smtClean="0"/>
              <a:t>to describe basic </a:t>
            </a:r>
            <a:r>
              <a:rPr lang="en-US" altLang="en-US" dirty="0"/>
              <a:t>characteristics such as central tendency, distribution, and </a:t>
            </a:r>
            <a:r>
              <a:rPr lang="en-US" altLang="en-US" dirty="0" smtClean="0"/>
              <a:t>variability</a:t>
            </a:r>
            <a:endParaRPr lang="en-US" altLang="en-US" sz="3200" dirty="0"/>
          </a:p>
          <a:p>
            <a:pPr lvl="1"/>
            <a:r>
              <a:rPr lang="en-US" altLang="en-US" dirty="0"/>
              <a:t>Averages, medians, modes, variance, range and standard deviation typify </a:t>
            </a:r>
            <a:r>
              <a:rPr lang="en-US" altLang="en-US" dirty="0" smtClean="0"/>
              <a:t>descriptive statistics</a:t>
            </a:r>
            <a:endParaRPr lang="en-US" altLang="en-US" sz="2800" dirty="0"/>
          </a:p>
          <a:p>
            <a:pPr lvl="1"/>
            <a:r>
              <a:rPr lang="en-US" altLang="en-US" dirty="0"/>
              <a:t>Can summarize responses from large numbers of respondents in a few simple </a:t>
            </a:r>
            <a:r>
              <a:rPr lang="en-US" altLang="en-US" dirty="0" smtClean="0"/>
              <a:t>statistics</a:t>
            </a:r>
            <a:endParaRPr lang="en-US" altLang="en-US" sz="2800" dirty="0"/>
          </a:p>
          <a:p>
            <a:pPr lvl="1"/>
            <a:r>
              <a:rPr lang="en-US" altLang="en-US" dirty="0"/>
              <a:t>Sample descriptive statistics are used to make inferences about characteristics of the entire population of </a:t>
            </a:r>
            <a:r>
              <a:rPr lang="en-US" altLang="en-US" dirty="0" smtClean="0"/>
              <a:t>interest</a:t>
            </a:r>
            <a:endParaRPr lang="en-US" alt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Nature of Descriptive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03950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Uses </a:t>
            </a:r>
            <a:r>
              <a:rPr lang="en-US" altLang="en-US" dirty="0"/>
              <a:t>univariate </a:t>
            </a:r>
            <a:r>
              <a:rPr lang="en-US" altLang="en-US" dirty="0" smtClean="0"/>
              <a:t>statistics</a:t>
            </a:r>
            <a:endParaRPr lang="en-US" altLang="en-US" sz="3200" dirty="0"/>
          </a:p>
          <a:p>
            <a:r>
              <a:rPr lang="en-US" altLang="en-US" dirty="0"/>
              <a:t>Simple but powerful and are used very </a:t>
            </a:r>
            <a:r>
              <a:rPr lang="en-US" altLang="en-US" dirty="0" smtClean="0"/>
              <a:t>widely</a:t>
            </a:r>
            <a:endParaRPr lang="en-US" altLang="en-US" sz="3200" dirty="0"/>
          </a:p>
          <a:p>
            <a:r>
              <a:rPr lang="en-US" altLang="en-US" dirty="0"/>
              <a:t>The level of scale measurement influences the choice of descriptive </a:t>
            </a:r>
            <a:r>
              <a:rPr lang="en-US" altLang="en-US" dirty="0" smtClean="0"/>
              <a:t>statistics</a:t>
            </a:r>
            <a:endParaRPr lang="en-US" altLang="en-US" sz="3200" dirty="0"/>
          </a:p>
          <a:p>
            <a:r>
              <a:rPr lang="en-US" altLang="en-US" dirty="0"/>
              <a:t>A histogram is a graphical way of showing a frequency distribution in which the height of a bar corresponds to the frequency of a </a:t>
            </a:r>
            <a:r>
              <a:rPr lang="en-US" altLang="en-US" dirty="0" smtClean="0"/>
              <a:t>category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Nature of Descriptive Analysis (cont’d.)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08800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57200"/>
            <a:ext cx="8077200" cy="338554"/>
          </a:xfrm>
        </p:spPr>
        <p:txBody>
          <a:bodyPr/>
          <a:lstStyle/>
          <a:p>
            <a:pPr marL="1147763" indent="-1147763"/>
            <a:r>
              <a:rPr 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14.1	</a:t>
            </a:r>
            <a:r>
              <a:rPr lang="en-US" sz="1600" dirty="0" smtClean="0">
                <a:solidFill>
                  <a:schemeClr val="tx1"/>
                </a:solidFill>
              </a:rPr>
              <a:t>Levels </a:t>
            </a:r>
            <a:r>
              <a:rPr lang="en-US" sz="1600" dirty="0">
                <a:solidFill>
                  <a:schemeClr val="tx1"/>
                </a:solidFill>
              </a:rPr>
              <a:t>of Scale </a:t>
            </a:r>
            <a:r>
              <a:rPr lang="en-US" sz="1600" dirty="0" smtClean="0">
                <a:solidFill>
                  <a:schemeClr val="tx1"/>
                </a:solidFill>
              </a:rPr>
              <a:t>Measurement and </a:t>
            </a:r>
            <a:r>
              <a:rPr lang="en-US" sz="1600" dirty="0">
                <a:solidFill>
                  <a:schemeClr val="tx1"/>
                </a:solidFill>
              </a:rPr>
              <a:t>Suggested Descriptive Statistics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51" y="1325903"/>
            <a:ext cx="7141299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532026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Tabulation refers to the orderly arrangement of data in a table or other summary format</a:t>
            </a:r>
          </a:p>
          <a:p>
            <a:pPr lvl="1"/>
            <a:r>
              <a:rPr lang="en-US" dirty="0" smtClean="0"/>
              <a:t>Tallying refers to tabulation done by hand</a:t>
            </a:r>
          </a:p>
          <a:p>
            <a:r>
              <a:rPr lang="en-US" dirty="0" smtClean="0"/>
              <a:t>Counting the different ways respondents answered a question and arranging them in a simple tabular form yields a frequency table</a:t>
            </a:r>
          </a:p>
          <a:p>
            <a:pPr lvl="1"/>
            <a:r>
              <a:rPr lang="en-US" dirty="0" smtClean="0"/>
              <a:t>The actual number of responses to each category is a variable’s frequency distribution</a:t>
            </a:r>
          </a:p>
          <a:p>
            <a:pPr lvl="1"/>
            <a:r>
              <a:rPr lang="en-US" dirty="0" smtClean="0"/>
              <a:t>A simple tabulation of this type is sometimes called a marginal tabulation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and Interpreting Tabulation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6614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And Interpreting Tabulation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tabulation tells how frequently each response occurs, and this starting point for analysis requires the counting of responses or observations for each category or code</a:t>
            </a:r>
          </a:p>
          <a:p>
            <a:pPr lvl="1"/>
            <a:r>
              <a:rPr lang="en-US" dirty="0" smtClean="0"/>
              <a:t>Frequency column: shows the tally result or the number of respondents for each category</a:t>
            </a:r>
          </a:p>
          <a:p>
            <a:pPr lvl="1"/>
            <a:r>
              <a:rPr lang="en-US" dirty="0" smtClean="0"/>
              <a:t>Percent column: shows the total percentage in each category</a:t>
            </a:r>
          </a:p>
          <a:p>
            <a:pPr lvl="1"/>
            <a:r>
              <a:rPr lang="en-US" dirty="0" smtClean="0"/>
              <a:t>Cumulative percentage: shows the percentage indicating either a particular category or any preceding category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3920885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2_Exploring Marketing Research 9e.">
  <a:themeElements>
    <a:clrScheme name="1_Exploring Marketing Research 9e.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1_Exploring Marketing Research 9e.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Exploring Marketing Research 9e.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xploring Marketing Research 9e.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loring Marketing Research 9e.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loring Marketing Research 9e.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3101</TotalTime>
  <Words>3085</Words>
  <Application>Microsoft Office PowerPoint</Application>
  <PresentationFormat>On-screen Show (4:3)</PresentationFormat>
  <Paragraphs>183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ＭＳ Ｐゴシック</vt:lpstr>
      <vt:lpstr>ＭＳ Ｐゴシック</vt:lpstr>
      <vt:lpstr>Arial</vt:lpstr>
      <vt:lpstr>Tahoma</vt:lpstr>
      <vt:lpstr>Times New Roman</vt:lpstr>
      <vt:lpstr>Wingdings</vt:lpstr>
      <vt:lpstr>2_Exploring Marketing Research 9e.</vt:lpstr>
      <vt:lpstr>PowerPoint Presentation</vt:lpstr>
      <vt:lpstr>LEARNING OUTCOMES</vt:lpstr>
      <vt:lpstr>Coding Qualitative Responses</vt:lpstr>
      <vt:lpstr>Structured Qualitative Responses and Dummy Variables</vt:lpstr>
      <vt:lpstr>The Nature of Descriptive Analysis</vt:lpstr>
      <vt:lpstr>The Nature of Descriptive Analysis (cont’d.)</vt:lpstr>
      <vt:lpstr>EXHIBIT 14.1 Levels of Scale Measurement and Suggested Descriptive Statistics</vt:lpstr>
      <vt:lpstr>Creating and Interpreting Tabulation</vt:lpstr>
      <vt:lpstr>Creating And Interpreting Tabulation (cont’d.)</vt:lpstr>
      <vt:lpstr>Cross Tabulation</vt:lpstr>
      <vt:lpstr>EXHIBIT 14.2 Cross-Tabulation from Consumer Ethics Survey</vt:lpstr>
      <vt:lpstr>Percentage Cross-Tabulations</vt:lpstr>
      <vt:lpstr>EXHIBIT 14.4 Cross-Tabulation of Marital Status, Sex, and Responses to the Question “Do You Shop at Target?”</vt:lpstr>
      <vt:lpstr>How Many Cross-Tabulations?</vt:lpstr>
      <vt:lpstr>Data Transformation</vt:lpstr>
      <vt:lpstr>EXHIBIT 14.5 Bimodal Distributions Are Consistent with Transformations into Categorical Values</vt:lpstr>
      <vt:lpstr>Problems with Data Transformations</vt:lpstr>
      <vt:lpstr>EXHIBIT 14.6 The Problem with Median Splits with Unimodal Data</vt:lpstr>
      <vt:lpstr>Tabular and Graphic Methods of Displaying Data</vt:lpstr>
      <vt:lpstr>Hypothesis Testing Using Basic Statistics </vt:lpstr>
      <vt:lpstr>Hypothesis Testing Using Basic Statistics (cont’d.)</vt:lpstr>
      <vt:lpstr>Hypothesis Testing Procedure</vt:lpstr>
      <vt:lpstr>Hypothesis Testing Procedure (cont’d.)</vt:lpstr>
      <vt:lpstr>Significance Levels and p-Values</vt:lpstr>
      <vt:lpstr>Significance Levels and p-Values (cont’d.)</vt:lpstr>
      <vt:lpstr>EXHIBIT 14.7 p-Values and Statistical Tests</vt:lpstr>
      <vt:lpstr>EXHIBIT 14.7 p-Values and Statistical Tests (cont’d.)</vt:lpstr>
      <vt:lpstr>Type I and Type II Errors</vt:lpstr>
      <vt:lpstr>Type I Error</vt:lpstr>
      <vt:lpstr>Type II Error</vt:lpstr>
      <vt:lpstr>Type II Error (cont’d.)</vt:lpstr>
    </vt:vector>
  </TitlesOfParts>
  <Company>University of Louisiana Monroe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Marketing Research 10e</dc:title>
  <dc:subject>Chapter 1</dc:subject>
  <dc:creator>Laurie A. Babin</dc:creator>
  <cp:lastModifiedBy>Dr. Saleh Alqahtani</cp:lastModifiedBy>
  <cp:revision>222</cp:revision>
  <dcterms:created xsi:type="dcterms:W3CDTF">2003-02-17T02:06:55Z</dcterms:created>
  <dcterms:modified xsi:type="dcterms:W3CDTF">2016-11-26T10:33:21Z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