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9"/>
  </p:notesMasterIdLst>
  <p:handoutMasterIdLst>
    <p:handoutMasterId r:id="rId40"/>
  </p:handoutMasterIdLst>
  <p:sldIdLst>
    <p:sldId id="256" r:id="rId2"/>
    <p:sldId id="425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66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4" r:id="rId30"/>
    <p:sldId id="455" r:id="rId31"/>
    <p:sldId id="456" r:id="rId32"/>
    <p:sldId id="457" r:id="rId33"/>
    <p:sldId id="461" r:id="rId34"/>
    <p:sldId id="462" r:id="rId35"/>
    <p:sldId id="463" r:id="rId36"/>
    <p:sldId id="464" r:id="rId37"/>
    <p:sldId id="465" r:id="rId38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ette" initials="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88809" autoAdjust="0"/>
  </p:normalViewPr>
  <p:slideViewPr>
    <p:cSldViewPr>
      <p:cViewPr varScale="1">
        <p:scale>
          <a:sx n="103" d="100"/>
          <a:sy n="103" d="100"/>
        </p:scale>
        <p:origin x="19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34" y="84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83893-3D30-4E7B-8B76-2B90C15202A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898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5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91160532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236970742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00800" y="6347012"/>
            <a:ext cx="2209800" cy="37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459047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717127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7BB9D097-4C5C-417C-B097-C6B81CA1535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631575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75537931-4260-4B6B-A3A7-1D7190C9A38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88282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79FE24D5-8D74-4CD1-985E-26CC2917080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057196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D6C49FDD-8038-4201-872D-15D00067EA40}" type="slidenum">
              <a:rPr lang="en-US" altLang="en-US" smtClean="0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56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12</a:t>
            </a:r>
          </a:p>
          <a:p>
            <a:r>
              <a:rPr lang="en-US" altLang="en-US" dirty="0" smtClean="0">
                <a:effectLst/>
              </a:rPr>
              <a:t>Sampling and Statistical Theory</a:t>
            </a:r>
            <a:endParaRPr lang="en-US" altLang="en-US" dirty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Panels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of respondents who have agreed to participate in marketing research</a:t>
            </a:r>
          </a:p>
          <a:p>
            <a:pPr lvl="1"/>
            <a:r>
              <a:rPr lang="en-US" dirty="0" smtClean="0"/>
              <a:t>Generally contain millions of potential respondents</a:t>
            </a:r>
          </a:p>
          <a:p>
            <a:pPr lvl="1"/>
            <a:r>
              <a:rPr lang="en-US" dirty="0" smtClean="0"/>
              <a:t>The more specific the profile requested, the more expensive the panel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116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</a:t>
            </a:r>
            <a:r>
              <a:rPr lang="en-US" dirty="0" smtClean="0"/>
              <a:t>Frames for International Marketing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availability of sampling frames around the world varies dramatically</a:t>
            </a:r>
          </a:p>
          <a:p>
            <a:r>
              <a:rPr lang="en-US" dirty="0" smtClean="0"/>
              <a:t>Not every country’s government conducts a census of the population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514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sampling unit is a single element or group of elements subject to selection in the sample</a:t>
            </a:r>
          </a:p>
          <a:p>
            <a:r>
              <a:rPr lang="en-US" dirty="0" smtClean="0"/>
              <a:t>If the target population has first been divided into units, additional terminology must be used</a:t>
            </a:r>
          </a:p>
          <a:p>
            <a:pPr lvl="1"/>
            <a:r>
              <a:rPr lang="en-US" dirty="0" smtClean="0"/>
              <a:t>Primary sampling unit (PSU) designates units selected in the first stage of sampling</a:t>
            </a:r>
          </a:p>
          <a:p>
            <a:pPr lvl="1"/>
            <a:r>
              <a:rPr lang="en-US" dirty="0" smtClean="0"/>
              <a:t>Secondary sampling units describes units in successive stages of sampling</a:t>
            </a:r>
          </a:p>
          <a:p>
            <a:r>
              <a:rPr lang="en-US" dirty="0" smtClean="0"/>
              <a:t>When there is no list of population elements</a:t>
            </a:r>
          </a:p>
          <a:p>
            <a:pPr lvl="1"/>
            <a:r>
              <a:rPr lang="en-US" dirty="0" smtClean="0"/>
              <a:t>The sampling unit is generally something other than the population element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794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Sampling and Nonsampling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error</a:t>
            </a:r>
            <a:r>
              <a:rPr lang="en-US" altLang="en-US" dirty="0" smtClean="0"/>
              <a:t>—</a:t>
            </a:r>
            <a:r>
              <a:rPr lang="en-US" dirty="0" smtClean="0"/>
              <a:t>a difference exists between the value of a sample statistic and the value of the corresponding population parameter</a:t>
            </a:r>
          </a:p>
          <a:p>
            <a:r>
              <a:rPr lang="en-US" dirty="0" smtClean="0"/>
              <a:t>Two basic causes of differences</a:t>
            </a:r>
          </a:p>
          <a:p>
            <a:pPr lvl="1"/>
            <a:r>
              <a:rPr lang="en-US" dirty="0" smtClean="0"/>
              <a:t>Random sampling errors</a:t>
            </a:r>
          </a:p>
          <a:p>
            <a:pPr lvl="1"/>
            <a:r>
              <a:rPr lang="en-US" dirty="0" smtClean="0"/>
              <a:t>Systematic (nonsampling) errors</a:t>
            </a:r>
          </a:p>
          <a:p>
            <a:r>
              <a:rPr lang="en-US" dirty="0" smtClean="0"/>
              <a:t>Random sampling error</a:t>
            </a:r>
            <a:r>
              <a:rPr lang="en-US" altLang="en-US" dirty="0" smtClean="0"/>
              <a:t>—</a:t>
            </a:r>
            <a:r>
              <a:rPr lang="en-US" dirty="0" smtClean="0"/>
              <a:t>the difference between the sample result and the result of a census conducted using identical procedures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667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Sampling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technical term that refers only to statistical fluctuations that occur because of chance variations in the elements selected for the sample</a:t>
            </a:r>
          </a:p>
          <a:p>
            <a:r>
              <a:rPr lang="en-US" dirty="0" smtClean="0"/>
              <a:t>A function of sample size</a:t>
            </a:r>
          </a:p>
          <a:p>
            <a:pPr lvl="1"/>
            <a:r>
              <a:rPr lang="en-US" dirty="0" smtClean="0"/>
              <a:t>As sample size increases, random sampling error decreases</a:t>
            </a:r>
          </a:p>
          <a:p>
            <a:pPr lvl="1"/>
            <a:r>
              <a:rPr lang="en-US" dirty="0" smtClean="0"/>
              <a:t>Margin of error is determined by the sample size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543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Sampling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(nonsampling) errors result from nonsampling factors, primarily the nature of a study’s design and the correctness of execution</a:t>
            </a:r>
          </a:p>
          <a:p>
            <a:pPr lvl="1"/>
            <a:r>
              <a:rPr lang="en-US" dirty="0" smtClean="0"/>
              <a:t>These errors are not due to chance fluctuations</a:t>
            </a:r>
          </a:p>
          <a:p>
            <a:r>
              <a:rPr lang="en-US" dirty="0" smtClean="0"/>
              <a:t>Sample biases account for a large portion of errors in marketing research</a:t>
            </a:r>
          </a:p>
          <a:p>
            <a:r>
              <a:rPr lang="en-US" dirty="0" smtClean="0"/>
              <a:t>Errors due to sample selection problems are nonsampling errors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65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But Not Obvious Sampling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surveys allow researchers to reach a large sample rapidly </a:t>
            </a:r>
          </a:p>
          <a:p>
            <a:pPr lvl="1"/>
            <a:r>
              <a:rPr lang="en-US" dirty="0" smtClean="0"/>
              <a:t>Both an advantage and a disadvantage</a:t>
            </a:r>
          </a:p>
          <a:p>
            <a:r>
              <a:rPr lang="en-US" dirty="0" smtClean="0"/>
              <a:t>Due to the flood of online questionnaires, frequent Internet users may be more selective about which surveys they bother answering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234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Visitors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unrestricted samples are clearly not random samples</a:t>
            </a:r>
          </a:p>
          <a:p>
            <a:pPr lvl="1"/>
            <a:r>
              <a:rPr lang="en-US" dirty="0" smtClean="0"/>
              <a:t>May not be representative because of the haphazard manner by which many respondents arrived at a particular website or because of self-selection bias</a:t>
            </a:r>
          </a:p>
          <a:p>
            <a:r>
              <a:rPr lang="en-US" dirty="0" smtClean="0"/>
              <a:t>A better technique for sampling website visitors is to randomly select sampling units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979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Visitors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software can be used to trigger a pop-up survey for every </a:t>
            </a:r>
            <a:r>
              <a:rPr lang="en-US" i="1" dirty="0" smtClean="0"/>
              <a:t>N</a:t>
            </a:r>
            <a:r>
              <a:rPr lang="en-US" dirty="0" smtClean="0"/>
              <a:t>th visitor or on information gathered on the respondent’s Web behavior</a:t>
            </a:r>
          </a:p>
          <a:p>
            <a:r>
              <a:rPr lang="en-US" dirty="0" smtClean="0"/>
              <a:t>Randomly selecting Website visitors can cause a potential problem</a:t>
            </a:r>
          </a:p>
          <a:p>
            <a:pPr lvl="1"/>
            <a:r>
              <a:rPr lang="en-US" dirty="0" smtClean="0"/>
              <a:t>May over-represent the more frequent visitors to the site</a:t>
            </a:r>
          </a:p>
          <a:p>
            <a:pPr lvl="1"/>
            <a:r>
              <a:rPr lang="en-US" dirty="0" smtClean="0"/>
              <a:t>Programming techniques and technologies that can help accomplish more representative sampling based on site traffic ► "cookies," registration data, or pre-screening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018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 panels provide a practical sampling frame in many situations</a:t>
            </a:r>
          </a:p>
          <a:p>
            <a:pPr lvl="1"/>
            <a:r>
              <a:rPr lang="en-US" dirty="0" smtClean="0"/>
              <a:t>There is some concern regarding the representativeness of these samples</a:t>
            </a:r>
          </a:p>
          <a:p>
            <a:pPr lvl="1"/>
            <a:r>
              <a:rPr lang="en-US" dirty="0" smtClean="0"/>
              <a:t>Researchers must take more steps to ensure that the sampling units do indeed represent the population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875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reasons for taking a sample rather than a complete census</a:t>
            </a:r>
          </a:p>
          <a:p>
            <a:r>
              <a:rPr lang="en-US" dirty="0" smtClean="0"/>
              <a:t>Describe the process of identifying a target population and selecting a sampling frame</a:t>
            </a:r>
          </a:p>
          <a:p>
            <a:r>
              <a:rPr lang="en-US" dirty="0" smtClean="0"/>
              <a:t>Compare random sampling and systematic (nonsampling) errors with an emphasis on how the Internet is intertwined with this issue</a:t>
            </a:r>
          </a:p>
          <a:p>
            <a:r>
              <a:rPr lang="en-US" dirty="0" smtClean="0"/>
              <a:t>Identify the types of nonprobability sampling, including their advantages and disadvantages</a:t>
            </a:r>
          </a:p>
          <a:p>
            <a:r>
              <a:rPr lang="en-US" dirty="0" smtClean="0"/>
              <a:t>Summarize various types of probability samples</a:t>
            </a:r>
          </a:p>
          <a:p>
            <a:r>
              <a:rPr lang="en-US" dirty="0" smtClean="0"/>
              <a:t>Discuss how to choose an appropriate sample design</a:t>
            </a:r>
          </a:p>
          <a:p>
            <a:pPr lvl="1"/>
            <a:endParaRPr lang="en-US" dirty="0"/>
          </a:p>
        </p:txBody>
      </p:sp>
      <p:sp>
        <p:nvSpPr>
          <p:cNvPr id="1331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12–</a:t>
            </a:r>
            <a:fld id="{33DEBC54-C9EE-4907-918D-6A6C224373A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Than Perfectly Representative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sampling errors and systematic errors associated with the sampling process may combine to yield a sample that is less than perfectly representative of the population</a:t>
            </a:r>
          </a:p>
          <a:p>
            <a:r>
              <a:rPr lang="en-US" dirty="0" smtClean="0"/>
              <a:t>Additional errors will occur if individuals refuse to be interviewed or cannot be contacted</a:t>
            </a:r>
          </a:p>
          <a:p>
            <a:pPr lvl="1"/>
            <a:r>
              <a:rPr lang="en-US" dirty="0" smtClean="0"/>
              <a:t>Such nonresponse error may also cause the sample to be less than perfectly representative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35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66875"/>
            <a:ext cx="84391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12.3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Errors Associated with Sampling</a:t>
            </a:r>
          </a:p>
        </p:txBody>
      </p:sp>
    </p:spTree>
    <p:extLst>
      <p:ext uri="{BB962C8B-B14F-4D97-AF65-F5344CB8AC3E}">
        <p14:creationId xmlns:p14="http://schemas.microsoft.com/office/powerpoint/2010/main" val="22737655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Versus Nonprobability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alternative ways to take a sample are available</a:t>
            </a:r>
          </a:p>
          <a:p>
            <a:r>
              <a:rPr lang="en-US" dirty="0" smtClean="0"/>
              <a:t>The main alternative sampling plans may be grouped into two categories</a:t>
            </a:r>
          </a:p>
          <a:p>
            <a:pPr lvl="1"/>
            <a:r>
              <a:rPr lang="en-US" dirty="0" smtClean="0"/>
              <a:t>Probability techniques</a:t>
            </a:r>
          </a:p>
          <a:p>
            <a:pPr lvl="1"/>
            <a:r>
              <a:rPr lang="en-US" dirty="0" smtClean="0"/>
              <a:t>Nonprobability techniques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201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Versus Nonprobability Sampling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sampling</a:t>
            </a:r>
            <a:r>
              <a:rPr lang="en-US" altLang="en-US" dirty="0" smtClean="0"/>
              <a:t>—</a:t>
            </a:r>
            <a:r>
              <a:rPr lang="en-US" dirty="0" smtClean="0"/>
              <a:t>-every population element has a known, nonzero probability of selection</a:t>
            </a:r>
          </a:p>
          <a:p>
            <a:pPr lvl="1"/>
            <a:r>
              <a:rPr lang="en-US" dirty="0" smtClean="0"/>
              <a:t>Simple random sample is the best-known probability sample</a:t>
            </a:r>
          </a:p>
          <a:p>
            <a:r>
              <a:rPr lang="en-US" dirty="0" smtClean="0"/>
              <a:t>Nonprobability sampling</a:t>
            </a:r>
            <a:r>
              <a:rPr lang="en-US" altLang="en-US" dirty="0" smtClean="0"/>
              <a:t>—</a:t>
            </a:r>
            <a:r>
              <a:rPr lang="en-US" dirty="0" smtClean="0"/>
              <a:t>probability of any member of the population being chosen is unknown</a:t>
            </a:r>
          </a:p>
          <a:p>
            <a:pPr lvl="1"/>
            <a:r>
              <a:rPr lang="en-US" dirty="0" smtClean="0"/>
              <a:t>The selection of sampling units is quite arbitrary</a:t>
            </a:r>
          </a:p>
          <a:p>
            <a:r>
              <a:rPr lang="en-US" dirty="0" smtClean="0"/>
              <a:t>Nonprobability samples are pragmatic and are used in market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897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Convenience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by obtaining people or units that are conveniently available</a:t>
            </a:r>
          </a:p>
          <a:p>
            <a:r>
              <a:rPr lang="en-US" dirty="0" smtClean="0"/>
              <a:t>Used to obtain a large number of completed questionnaires quickly and economically, or when obtaining a sample through other means is impractical</a:t>
            </a:r>
          </a:p>
          <a:p>
            <a:r>
              <a:rPr lang="en-US" dirty="0" smtClean="0"/>
              <a:t>Employed when research is looking for cross-cultural differences in organizational or consumer behavior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686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Judgment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nonprobability technique in which an experienced individual selects the sample based on his or her judgment</a:t>
            </a:r>
          </a:p>
          <a:p>
            <a:pPr lvl="1"/>
            <a:r>
              <a:rPr lang="en-US" dirty="0" smtClean="0"/>
              <a:t>Also called purposive sampling</a:t>
            </a:r>
          </a:p>
          <a:p>
            <a:r>
              <a:rPr lang="en-US" dirty="0" smtClean="0"/>
              <a:t>The consumer price index (CPI) is based on a judgment sample</a:t>
            </a:r>
          </a:p>
          <a:p>
            <a:r>
              <a:rPr lang="en-US" dirty="0" smtClean="0"/>
              <a:t>Test-market cities often are selected because they are viewed as typical cities whose demographic profiles closely match the national profile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880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ensure that the various subgroups in a population are represented on pertinent sample characteristics to the exact extent that the investigators desire</a:t>
            </a:r>
          </a:p>
          <a:p>
            <a:r>
              <a:rPr lang="en-US" dirty="0" smtClean="0"/>
              <a:t>In quota sampling, the interviewer has a quota to achieve</a:t>
            </a:r>
          </a:p>
          <a:p>
            <a:r>
              <a:rPr lang="en-US" dirty="0" smtClean="0"/>
              <a:t>Aggregating the various interview quotas yields a sample representing the desired proportion of the subgroups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485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 Sampling: Possible Sources of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Respondents are selected according to a convenience sampling procedure rather than on a probability basis (as in stratified sampling)</a:t>
            </a:r>
          </a:p>
          <a:p>
            <a:pPr lvl="1"/>
            <a:r>
              <a:rPr lang="en-US" dirty="0" smtClean="0"/>
              <a:t>The haphazard selection of subjects may introduce bias</a:t>
            </a:r>
          </a:p>
          <a:p>
            <a:r>
              <a:rPr lang="en-US" dirty="0" smtClean="0"/>
              <a:t>Quota samples tend to include people who are easily found, willing to be interviewed, and middle class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007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Quota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 advantages</a:t>
            </a:r>
          </a:p>
          <a:p>
            <a:pPr lvl="1"/>
            <a:r>
              <a:rPr lang="en-US" dirty="0" smtClean="0"/>
              <a:t>Speed of data collection</a:t>
            </a:r>
          </a:p>
          <a:p>
            <a:pPr lvl="1"/>
            <a:r>
              <a:rPr lang="en-US" dirty="0" smtClean="0"/>
              <a:t>Lower costs</a:t>
            </a:r>
          </a:p>
          <a:p>
            <a:pPr lvl="1"/>
            <a:r>
              <a:rPr lang="en-US" dirty="0" smtClean="0"/>
              <a:t>Convenience</a:t>
            </a:r>
          </a:p>
          <a:p>
            <a:r>
              <a:rPr lang="en-US" dirty="0" smtClean="0"/>
              <a:t>Careful supervision of the data collection may provide a representative sample for analyzing the various subgroups within a population</a:t>
            </a:r>
          </a:p>
          <a:p>
            <a:pPr lvl="1"/>
            <a:r>
              <a:rPr lang="en-US" dirty="0" smtClean="0"/>
              <a:t>May be appropriate when the researcher knows that a certain demographic group is more likely to refuse to cooperate with a survey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812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chance selection procedures</a:t>
            </a:r>
          </a:p>
          <a:p>
            <a:pPr lvl="1"/>
            <a:r>
              <a:rPr lang="en-US" dirty="0" smtClean="0"/>
              <a:t>Eliminate the bias inherent in nonprobability sampling procedures because the probability sampling process is random</a:t>
            </a:r>
          </a:p>
          <a:p>
            <a:r>
              <a:rPr lang="en-US" dirty="0" smtClean="0"/>
              <a:t>Randomness characterizes a procedure whose outcome cannot be predicted because it depends on chance</a:t>
            </a:r>
          </a:p>
          <a:p>
            <a:r>
              <a:rPr lang="en-US" dirty="0" smtClean="0"/>
              <a:t>Randomness is the basis of all probability sampling techniques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646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sample is a subset or some part of a larger population</a:t>
            </a:r>
          </a:p>
          <a:p>
            <a:r>
              <a:rPr lang="en-US" dirty="0" smtClean="0"/>
              <a:t>Purpose of sampling is to estimate an unknown characteristic of a population</a:t>
            </a:r>
          </a:p>
          <a:p>
            <a:r>
              <a:rPr lang="en-US" dirty="0" smtClean="0"/>
              <a:t>Sampling is defined in terms of the population being studied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631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Random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sampling procedure that assures that each element in the population will have an equal chance of being included in the sample</a:t>
            </a:r>
          </a:p>
          <a:p>
            <a:r>
              <a:rPr lang="en-US" dirty="0" smtClean="0"/>
              <a:t>Sample selection when populations consist of large numbers of elements</a:t>
            </a:r>
          </a:p>
          <a:p>
            <a:pPr lvl="1"/>
            <a:r>
              <a:rPr lang="en-US" dirty="0" smtClean="0"/>
              <a:t>Utilizes tables of random numbers or computer-generated random numbers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735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initial starting point is selected by a random process; then every </a:t>
            </a:r>
            <a:r>
              <a:rPr lang="en-US" i="1" dirty="0" smtClean="0"/>
              <a:t>n</a:t>
            </a:r>
            <a:r>
              <a:rPr lang="en-US" dirty="0" smtClean="0"/>
              <a:t>th number on the list is selected</a:t>
            </a:r>
          </a:p>
          <a:p>
            <a:r>
              <a:rPr lang="en-US" dirty="0" smtClean="0"/>
              <a:t>While this procedure is not actually a random selection procedure, it does yield random results if the arrangement of the items in the list is random in character</a:t>
            </a:r>
          </a:p>
          <a:p>
            <a:r>
              <a:rPr lang="en-US" dirty="0" smtClean="0"/>
              <a:t>The problem of periodicity occurs if a list has a systematic pattern, that is, if it is not random in character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510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167"/>
          <a:stretch/>
        </p:blipFill>
        <p:spPr bwMode="auto">
          <a:xfrm>
            <a:off x="275507" y="1272564"/>
            <a:ext cx="438793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13" y="3433289"/>
            <a:ext cx="4389120" cy="29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33" y="4941586"/>
            <a:ext cx="1714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12.4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Systematically Sampling from a List</a:t>
            </a:r>
          </a:p>
        </p:txBody>
      </p:sp>
    </p:spTree>
    <p:extLst>
      <p:ext uri="{BB962C8B-B14F-4D97-AF65-F5344CB8AC3E}">
        <p14:creationId xmlns:p14="http://schemas.microsoft.com/office/powerpoint/2010/main" val="27589716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primary </a:t>
            </a:r>
            <a:r>
              <a:rPr lang="en-US" dirty="0"/>
              <a:t>sampling unit is no longer the individual element in the population (e.g., grocery stores) but a larger cluster of elements located in proximity to one another (e.g., cities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area sample is the most popular type of cluster </a:t>
            </a:r>
            <a:r>
              <a:rPr lang="en-US" dirty="0" smtClean="0"/>
              <a:t>sample</a:t>
            </a:r>
            <a:endParaRPr lang="en-US" dirty="0"/>
          </a:p>
          <a:p>
            <a:r>
              <a:rPr lang="en-US" dirty="0" smtClean="0"/>
              <a:t>Cluster </a:t>
            </a:r>
            <a:r>
              <a:rPr lang="en-US" dirty="0"/>
              <a:t>sampling is classified as a probability sampling technique because of either the random selection of clusters or the random selection of elements within each </a:t>
            </a:r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371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3" y="1508781"/>
            <a:ext cx="8072515" cy="45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12.6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Examples of Clusters</a:t>
            </a:r>
          </a:p>
        </p:txBody>
      </p:sp>
    </p:spTree>
    <p:extLst>
      <p:ext uri="{BB962C8B-B14F-4D97-AF65-F5344CB8AC3E}">
        <p14:creationId xmlns:p14="http://schemas.microsoft.com/office/powerpoint/2010/main" val="2676693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Multistage Area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</a:t>
            </a:r>
            <a:r>
              <a:rPr lang="en-US" dirty="0"/>
              <a:t>two or more steps that combine some of the probability techniques already </a:t>
            </a:r>
            <a:r>
              <a:rPr lang="en-US" dirty="0" smtClean="0"/>
              <a:t>described</a:t>
            </a:r>
            <a:endParaRPr lang="en-US" dirty="0"/>
          </a:p>
          <a:p>
            <a:pPr lvl="1"/>
            <a:r>
              <a:rPr lang="en-US" dirty="0" smtClean="0"/>
              <a:t>Typically</a:t>
            </a:r>
            <a:r>
              <a:rPr lang="en-US" dirty="0"/>
              <a:t>, geographic areas are randomly selected in progressively smaller (lower-population) </a:t>
            </a:r>
            <a:r>
              <a:rPr lang="en-US" dirty="0" smtClean="0"/>
              <a:t>units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Bureau of the Census provides maps, population information, demographic characteristics for population statistics, </a:t>
            </a:r>
            <a:r>
              <a:rPr lang="en-US" dirty="0" smtClean="0"/>
              <a:t>etc., </a:t>
            </a:r>
            <a:r>
              <a:rPr lang="en-US" dirty="0"/>
              <a:t>by several small geographical </a:t>
            </a:r>
            <a:r>
              <a:rPr lang="en-US" dirty="0" smtClean="0"/>
              <a:t>areas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be useful in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1–</a:t>
            </a:r>
            <a:fld id="{E8563CE7-B1D2-2443-A5C4-FAC1DC40065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99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Appropriate Sample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Degree of accuracy</a:t>
            </a:r>
          </a:p>
          <a:p>
            <a:pPr lvl="1"/>
            <a:r>
              <a:rPr lang="en-US" dirty="0" smtClean="0"/>
              <a:t>Cost savings is a trade off for a reduction in accuracy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If the researcher’s financial and human resources are restricted, certain options will have to be eliminated</a:t>
            </a:r>
          </a:p>
          <a:p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Time constraints restrict sampling techniques to simpler methods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8563CE7-B1D2-2443-A5C4-FAC1DC40065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528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dirty="0" smtClean="0"/>
              <a:t>What Is the Appropriate Sample Design?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 knowledge of the population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lack of adequate lists may automatically rule out systematic sampling, stratified sampling, or other sampling </a:t>
            </a:r>
            <a:r>
              <a:rPr lang="en-US" dirty="0" smtClean="0"/>
              <a:t>designs</a:t>
            </a:r>
          </a:p>
          <a:p>
            <a:r>
              <a:rPr lang="en-US" dirty="0" smtClean="0"/>
              <a:t>National versus local project</a:t>
            </a:r>
          </a:p>
          <a:p>
            <a:pPr lvl="1"/>
            <a:r>
              <a:rPr lang="en-US" dirty="0" smtClean="0"/>
              <a:t>Geographic </a:t>
            </a:r>
            <a:r>
              <a:rPr lang="en-US" dirty="0"/>
              <a:t>proximity of population elements will influence sample </a:t>
            </a:r>
            <a:r>
              <a:rPr lang="en-US" dirty="0" smtClean="0"/>
              <a:t>design</a:t>
            </a:r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population elements are unequally distributed geographically, a cluster sample may become much more </a:t>
            </a:r>
            <a:r>
              <a:rPr lang="en-US" dirty="0" smtClean="0"/>
              <a:t>attractive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1–</a:t>
            </a:r>
            <a:fld id="{E8563CE7-B1D2-2443-A5C4-FAC1DC40065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839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population (universe) is any complete group sharing some common set of characteristics</a:t>
            </a:r>
          </a:p>
          <a:p>
            <a:r>
              <a:rPr lang="en-US" dirty="0" smtClean="0"/>
              <a:t>The term population element refers to an individual member of the population</a:t>
            </a:r>
          </a:p>
          <a:p>
            <a:r>
              <a:rPr lang="en-US" dirty="0" smtClean="0"/>
              <a:t>A census is an investigation of all the individual elements making up the population—a total enumeration rather than a 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024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Sample?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Pragmatic reasons</a:t>
            </a:r>
          </a:p>
          <a:p>
            <a:pPr lvl="1"/>
            <a:r>
              <a:rPr lang="en-US" dirty="0" smtClean="0"/>
              <a:t>Sampling cuts costs, reduces labor requirements, and gathers vital information quickly</a:t>
            </a:r>
          </a:p>
          <a:p>
            <a:r>
              <a:rPr lang="en-US" dirty="0" smtClean="0"/>
              <a:t>Accurate and reliable results</a:t>
            </a:r>
          </a:p>
          <a:p>
            <a:pPr lvl="1"/>
            <a:r>
              <a:rPr lang="en-US" dirty="0" smtClean="0"/>
              <a:t>A sample on occasion is more accurate than a census</a:t>
            </a:r>
          </a:p>
          <a:p>
            <a:pPr lvl="2"/>
            <a:r>
              <a:rPr lang="en-US" dirty="0" smtClean="0"/>
              <a:t>Increased volume of work in a census may lead to interviewer mistakes, tabulation errors, and other nonsampling errors</a:t>
            </a:r>
          </a:p>
          <a:p>
            <a:r>
              <a:rPr lang="en-US" dirty="0" smtClean="0"/>
              <a:t>Destruction of test units</a:t>
            </a:r>
          </a:p>
          <a:p>
            <a:pPr lvl="1"/>
            <a:r>
              <a:rPr lang="en-US" dirty="0" smtClean="0"/>
              <a:t>Occurs in the process of the research project</a:t>
            </a:r>
          </a:p>
          <a:p>
            <a:pPr lvl="1"/>
            <a:r>
              <a:rPr lang="en-US" dirty="0" smtClean="0"/>
              <a:t>Provides the case against using a census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733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a Relevant Population and Sampling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the target population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the decision to sample has been made, the first question concerns identifying the target </a:t>
            </a:r>
            <a:r>
              <a:rPr lang="en-US" dirty="0" smtClean="0"/>
              <a:t>population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consumer research, the appropriate population element frequently is the </a:t>
            </a:r>
            <a:r>
              <a:rPr lang="en-US" dirty="0" smtClean="0"/>
              <a:t>household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sample is implemented using the tangible, identifiable characteristics that also define the </a:t>
            </a:r>
            <a:r>
              <a:rPr lang="en-US" dirty="0" smtClean="0"/>
              <a:t>population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population members cannot be reached by an appropriate communication method, they cannot be part of a </a:t>
            </a:r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395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41" y="1051586"/>
            <a:ext cx="3166919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12.2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Stages in the Selection of a Sample</a:t>
            </a:r>
          </a:p>
        </p:txBody>
      </p:sp>
    </p:spTree>
    <p:extLst>
      <p:ext uri="{BB962C8B-B14F-4D97-AF65-F5344CB8AC3E}">
        <p14:creationId xmlns:p14="http://schemas.microsoft.com/office/powerpoint/2010/main" val="12395367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Sampling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list of elements from which the sample may be drawn</a:t>
            </a:r>
          </a:p>
          <a:p>
            <a:pPr lvl="1"/>
            <a:r>
              <a:rPr lang="en-US" dirty="0" smtClean="0"/>
              <a:t>Also called the working population</a:t>
            </a:r>
          </a:p>
          <a:p>
            <a:r>
              <a:rPr lang="en-US" dirty="0" smtClean="0"/>
              <a:t>Sampling frame errors</a:t>
            </a:r>
          </a:p>
          <a:p>
            <a:pPr lvl="1"/>
            <a:r>
              <a:rPr lang="en-US" dirty="0" smtClean="0"/>
              <a:t>Occur when certain sample elements are excluded or when the entire population is not accurately represented in the sampling frame</a:t>
            </a:r>
          </a:p>
          <a:p>
            <a:r>
              <a:rPr lang="en-US" dirty="0" smtClean="0"/>
              <a:t>Almost every list excludes some members of the population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865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Firms specializing in providing lists or databases of specific populations</a:t>
            </a:r>
          </a:p>
          <a:p>
            <a:pPr lvl="1"/>
            <a:r>
              <a:rPr lang="en-US" dirty="0" smtClean="0"/>
              <a:t>Also called list brokers</a:t>
            </a:r>
          </a:p>
          <a:p>
            <a:r>
              <a:rPr lang="en-US" dirty="0" smtClean="0"/>
              <a:t>Equifax City Directory provides complete, comprehensive, and accurate business and residential information</a:t>
            </a:r>
          </a:p>
          <a:p>
            <a:r>
              <a:rPr lang="en-US" dirty="0" smtClean="0"/>
              <a:t>A reverse directory provides listings by city and street address or by phone number</a:t>
            </a:r>
          </a:p>
          <a:p>
            <a:pPr lvl="1"/>
            <a:r>
              <a:rPr lang="en-US" dirty="0" smtClean="0"/>
              <a:t>Useful when a researcher wishes to survey only a certain geographical area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394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4408</TotalTime>
  <Words>3539</Words>
  <Application>Microsoft Office PowerPoint</Application>
  <PresentationFormat>On-screen Show (4:3)</PresentationFormat>
  <Paragraphs>243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ＭＳ Ｐゴシック</vt:lpstr>
      <vt:lpstr>ＭＳ Ｐゴシック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Introduction</vt:lpstr>
      <vt:lpstr>Introduction (cont’d.)</vt:lpstr>
      <vt:lpstr>Why Sample?</vt:lpstr>
      <vt:lpstr>Identifying a Relevant Population and Sampling Frame</vt:lpstr>
      <vt:lpstr>PowerPoint Presentation</vt:lpstr>
      <vt:lpstr>The Sampling Frame</vt:lpstr>
      <vt:lpstr>Sampling Services</vt:lpstr>
      <vt:lpstr>Online Panels </vt:lpstr>
      <vt:lpstr>Sampling Frames for International Marketing Research</vt:lpstr>
      <vt:lpstr>Sampling Units</vt:lpstr>
      <vt:lpstr>Random Sampling and Nonsampling Errors</vt:lpstr>
      <vt:lpstr>Random Sampling Error</vt:lpstr>
      <vt:lpstr>Systematic Sampling Error</vt:lpstr>
      <vt:lpstr>Systematic But Not Obvious Sampling Error</vt:lpstr>
      <vt:lpstr>Website Visitors</vt:lpstr>
      <vt:lpstr>Website Visitors (cont’d.)</vt:lpstr>
      <vt:lpstr>Panel Samples</vt:lpstr>
      <vt:lpstr>Less Than Perfectly Representative Samples</vt:lpstr>
      <vt:lpstr>PowerPoint Presentation</vt:lpstr>
      <vt:lpstr>Probability Versus Nonprobability Sampling</vt:lpstr>
      <vt:lpstr>Probability Versus Nonprobability Sampling (cont’d.)</vt:lpstr>
      <vt:lpstr>Convenience Sampling</vt:lpstr>
      <vt:lpstr>Judgment Sampling</vt:lpstr>
      <vt:lpstr>Quota Sampling</vt:lpstr>
      <vt:lpstr>Quota Sampling: Possible Sources of Bias</vt:lpstr>
      <vt:lpstr>Advantages of Quota Sampling</vt:lpstr>
      <vt:lpstr>Probability Sampling</vt:lpstr>
      <vt:lpstr>Simple Random Sampling</vt:lpstr>
      <vt:lpstr>Systematic Sampling</vt:lpstr>
      <vt:lpstr>PowerPoint Presentation</vt:lpstr>
      <vt:lpstr>Cluster Sampling</vt:lpstr>
      <vt:lpstr>PowerPoint Presentation</vt:lpstr>
      <vt:lpstr>Multistage Area Sampling</vt:lpstr>
      <vt:lpstr>What Is the Appropriate Sample Design?</vt:lpstr>
      <vt:lpstr>What Is the Appropriate Sample Design? (cont’d.)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Dr. Saleh Alqahtani</cp:lastModifiedBy>
  <cp:revision>268</cp:revision>
  <dcterms:created xsi:type="dcterms:W3CDTF">2003-02-17T02:06:55Z</dcterms:created>
  <dcterms:modified xsi:type="dcterms:W3CDTF">2016-11-24T09:30:15Z</dcterms:modified>
</cp:coreProperties>
</file>