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1"/>
  </p:notesMasterIdLst>
  <p:handoutMasterIdLst>
    <p:handoutMasterId r:id="rId42"/>
  </p:handout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86" r:id="rId19"/>
    <p:sldId id="444" r:id="rId20"/>
    <p:sldId id="448" r:id="rId21"/>
    <p:sldId id="450" r:id="rId22"/>
    <p:sldId id="451" r:id="rId23"/>
    <p:sldId id="452" r:id="rId24"/>
    <p:sldId id="453" r:id="rId25"/>
    <p:sldId id="456" r:id="rId26"/>
    <p:sldId id="457" r:id="rId27"/>
    <p:sldId id="458" r:id="rId28"/>
    <p:sldId id="459" r:id="rId29"/>
    <p:sldId id="465" r:id="rId30"/>
    <p:sldId id="466" r:id="rId31"/>
    <p:sldId id="487" r:id="rId32"/>
    <p:sldId id="467" r:id="rId33"/>
    <p:sldId id="468" r:id="rId34"/>
    <p:sldId id="469" r:id="rId35"/>
    <p:sldId id="470" r:id="rId36"/>
    <p:sldId id="476" r:id="rId37"/>
    <p:sldId id="478" r:id="rId38"/>
    <p:sldId id="479" r:id="rId39"/>
    <p:sldId id="482" r:id="rId40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6" autoAdjust="0"/>
    <p:restoredTop sz="88809" autoAdjust="0"/>
  </p:normalViewPr>
  <p:slideViewPr>
    <p:cSldViewPr>
      <p:cViewPr varScale="1">
        <p:scale>
          <a:sx n="103" d="100"/>
          <a:sy n="103" d="100"/>
        </p:scale>
        <p:origin x="19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0601946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39055957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68020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35754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2531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5778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168066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8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10</a:t>
            </a:r>
          </a:p>
          <a:p>
            <a:r>
              <a:rPr lang="en-US" altLang="en-US" dirty="0">
                <a:effectLst/>
              </a:rPr>
              <a:t>Measurement and Attitude Scaling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the simplest type of scale and assign a value to an object for identification or classification purposes</a:t>
            </a:r>
          </a:p>
          <a:p>
            <a:pPr lvl="1"/>
            <a:r>
              <a:rPr lang="en-US" dirty="0" smtClean="0"/>
              <a:t>The value can be but does not have to be a number since no quantities are being represented</a:t>
            </a:r>
          </a:p>
          <a:p>
            <a:pPr lvl="1"/>
            <a:r>
              <a:rPr lang="en-US" dirty="0" smtClean="0"/>
              <a:t>A qualitative scale</a:t>
            </a:r>
          </a:p>
          <a:p>
            <a:pPr lvl="1"/>
            <a:r>
              <a:rPr lang="en-US" dirty="0" smtClean="0"/>
              <a:t>Useful even though they can be considered elementary</a:t>
            </a:r>
          </a:p>
          <a:p>
            <a:pPr lvl="1"/>
            <a:r>
              <a:rPr lang="en-US" dirty="0" smtClean="0"/>
              <a:t>Marketing researchers use nominal scales quite often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276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Scales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in the sense that each label can be assigned to any of the categories without introducing error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Uniform numbers</a:t>
            </a:r>
          </a:p>
          <a:p>
            <a:pPr lvl="1"/>
            <a:r>
              <a:rPr lang="en-US" dirty="0" smtClean="0"/>
              <a:t>Airport terminals</a:t>
            </a:r>
          </a:p>
          <a:p>
            <a:pPr lvl="1"/>
            <a:r>
              <a:rPr lang="en-US" dirty="0" smtClean="0"/>
              <a:t>School bus numbers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8540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nominal properties</a:t>
            </a:r>
          </a:p>
          <a:p>
            <a:r>
              <a:rPr lang="en-US" dirty="0" smtClean="0"/>
              <a:t>Allow things to be arranged based on how much of some concept they possess</a:t>
            </a:r>
          </a:p>
          <a:p>
            <a:r>
              <a:rPr lang="en-US" dirty="0" smtClean="0"/>
              <a:t>Include ranking scales</a:t>
            </a:r>
          </a:p>
          <a:p>
            <a:r>
              <a:rPr lang="en-US" dirty="0" smtClean="0"/>
              <a:t>Are somewhat arbitrary</a:t>
            </a:r>
          </a:p>
          <a:p>
            <a:r>
              <a:rPr lang="en-US" dirty="0" smtClean="0"/>
              <a:t>Example: “win,” “place,” and “show” in a horse race tells which horse was first, second, and third, but does not tell by how much a horse won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23335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13</a:t>
            </a:fld>
            <a:endParaRPr lang="en-US" altLang="en-US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90" y="960147"/>
            <a:ext cx="574342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Nominal, Ordinal, Interval, and Ratio Scales Provide Different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9605203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both nominal and ordinal properties</a:t>
            </a:r>
          </a:p>
          <a:p>
            <a:r>
              <a:rPr lang="en-US" dirty="0" smtClean="0"/>
              <a:t>Capture information about differences in quantities of a concept</a:t>
            </a:r>
          </a:p>
          <a:p>
            <a:pPr lvl="1"/>
            <a:r>
              <a:rPr lang="en-US" dirty="0" smtClean="0"/>
              <a:t>Classic example: Fahrenheit temperature scale:</a:t>
            </a:r>
          </a:p>
          <a:p>
            <a:pPr lvl="2"/>
            <a:r>
              <a:rPr lang="en-US" dirty="0" smtClean="0"/>
              <a:t>80 degrees is hotter than 40 degrees</a:t>
            </a:r>
          </a:p>
          <a:p>
            <a:pPr lvl="2"/>
            <a:r>
              <a:rPr lang="en-US" dirty="0" smtClean="0"/>
              <a:t>One cannot conclude that the 40° is twice as cold as 80° </a:t>
            </a:r>
          </a:p>
          <a:p>
            <a:pPr lvl="2"/>
            <a:r>
              <a:rPr lang="en-US" dirty="0" smtClean="0"/>
              <a:t>Illustration: convert the temperatures to the Celsius scale </a:t>
            </a:r>
            <a:br>
              <a:rPr lang="en-US" dirty="0" smtClean="0"/>
            </a:br>
            <a:r>
              <a:rPr lang="en-US" dirty="0" smtClean="0"/>
              <a:t>80° F = 26.7° C and 40° F = 4.4° C.</a:t>
            </a:r>
          </a:p>
          <a:p>
            <a:r>
              <a:rPr lang="en-US" dirty="0" smtClean="0"/>
              <a:t>Do not exactly represent some phenomenon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32980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the highest form of measurement</a:t>
            </a:r>
          </a:p>
          <a:p>
            <a:pPr lvl="1"/>
            <a:r>
              <a:rPr lang="en-US" dirty="0" smtClean="0"/>
              <a:t>Have all the properties of interval scales with the additional attribute of representing absolute quantities</a:t>
            </a:r>
          </a:p>
          <a:p>
            <a:r>
              <a:rPr lang="en-US" dirty="0" smtClean="0"/>
              <a:t>Represent absolute meaning</a:t>
            </a:r>
          </a:p>
          <a:p>
            <a:r>
              <a:rPr lang="en-US" dirty="0" smtClean="0"/>
              <a:t>Provide iconic measurement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0871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Scales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Zero, therefore, has meaning in that it represents an absence of some concept</a:t>
            </a:r>
          </a:p>
          <a:p>
            <a:pPr lvl="1"/>
            <a:r>
              <a:rPr lang="en-US" dirty="0" smtClean="0"/>
              <a:t>An absolute zero is a defining characteristic in determining between ratio and interval scales</a:t>
            </a:r>
          </a:p>
          <a:p>
            <a:pPr lvl="1"/>
            <a:r>
              <a:rPr lang="en-US" dirty="0" smtClean="0"/>
              <a:t>For example, money is a way to measure economic value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744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17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601"/>
          <a:stretch/>
        </p:blipFill>
        <p:spPr bwMode="auto">
          <a:xfrm>
            <a:off x="457200" y="1582046"/>
            <a:ext cx="8229600" cy="41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Facts About the Four Levels of Scales</a:t>
            </a:r>
          </a:p>
        </p:txBody>
      </p:sp>
    </p:spTree>
    <p:extLst>
      <p:ext uri="{BB962C8B-B14F-4D97-AF65-F5344CB8AC3E}">
        <p14:creationId xmlns:p14="http://schemas.microsoft.com/office/powerpoint/2010/main" val="4824768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18</a:t>
            </a:fld>
            <a:endParaRPr lang="en-US" altLang="en-US" dirty="0"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570854"/>
            <a:ext cx="8229600" cy="4144121"/>
            <a:chOff x="731562" y="1744207"/>
            <a:chExt cx="8229600" cy="41441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35"/>
            <a:stretch/>
          </p:blipFill>
          <p:spPr bwMode="auto">
            <a:xfrm>
              <a:off x="731562" y="2403809"/>
              <a:ext cx="8229600" cy="34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10"/>
            <a:stretch/>
          </p:blipFill>
          <p:spPr bwMode="auto">
            <a:xfrm>
              <a:off x="731562" y="1744207"/>
              <a:ext cx="8229600" cy="67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Facts About the Four Levels of Scales (cont’d.)</a:t>
            </a:r>
          </a:p>
        </p:txBody>
      </p:sp>
    </p:spTree>
    <p:extLst>
      <p:ext uri="{BB962C8B-B14F-4D97-AF65-F5344CB8AC3E}">
        <p14:creationId xmlns:p14="http://schemas.microsoft.com/office/powerpoint/2010/main" val="37027384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and Valid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attribute is a single characteristic or fundamental feature of an object, person, situation, or issue</a:t>
            </a:r>
          </a:p>
          <a:p>
            <a:r>
              <a:rPr lang="en-US" dirty="0" smtClean="0"/>
              <a:t>Attribute assessment is common in marketing research</a:t>
            </a:r>
          </a:p>
          <a:p>
            <a:r>
              <a:rPr lang="en-US" dirty="0" smtClean="0"/>
              <a:t>The measures of attributes are often combined to represent some less concrete concept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6903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what things need to be measured to address a research question</a:t>
            </a:r>
          </a:p>
          <a:p>
            <a:r>
              <a:rPr lang="en-US" dirty="0" smtClean="0"/>
              <a:t>Distinguish levels of scale measurement</a:t>
            </a:r>
          </a:p>
          <a:p>
            <a:r>
              <a:rPr lang="en-US" dirty="0" smtClean="0"/>
              <a:t>Create an index or composite measure</a:t>
            </a:r>
          </a:p>
          <a:p>
            <a:r>
              <a:rPr lang="en-US" dirty="0" smtClean="0"/>
              <a:t>Assess scale reliability and validity</a:t>
            </a:r>
          </a:p>
          <a:p>
            <a:r>
              <a:rPr lang="en-US" dirty="0" smtClean="0"/>
              <a:t>Understand why the concept of attitude is so important in marketing research</a:t>
            </a:r>
          </a:p>
          <a:p>
            <a:r>
              <a:rPr lang="en-US" dirty="0" smtClean="0"/>
              <a:t>Design a scale that measures an attitudinal concept</a:t>
            </a:r>
          </a:p>
          <a:p>
            <a:r>
              <a:rPr lang="en-US" dirty="0" smtClean="0"/>
              <a:t>Implement a multi-attribute model</a:t>
            </a:r>
          </a:p>
          <a:p>
            <a:endParaRPr lang="en-US" dirty="0"/>
          </a:p>
        </p:txBody>
      </p:sp>
      <p:sp>
        <p:nvSpPr>
          <p:cNvPr id="133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indicator of a measure’s internal consistency</a:t>
            </a:r>
          </a:p>
          <a:p>
            <a:r>
              <a:rPr lang="en-US" dirty="0" smtClean="0"/>
              <a:t>A measure is reliable when different attempts at measuring something converge on the same result</a:t>
            </a:r>
          </a:p>
          <a:p>
            <a:r>
              <a:rPr lang="en-US" dirty="0" smtClean="0"/>
              <a:t>When the measuring process provides reproducible results, the measuring instrument is reliable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8468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Alpha (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internal consistency by computing the average of all possible split-half reliabilities for a multiple item scale</a:t>
            </a:r>
          </a:p>
          <a:p>
            <a:pPr lvl="1"/>
            <a:r>
              <a:rPr lang="en-US" dirty="0" smtClean="0"/>
              <a:t>The coefficient demonstrates whether or not the different items converge</a:t>
            </a:r>
          </a:p>
          <a:p>
            <a:pPr lvl="1"/>
            <a:r>
              <a:rPr lang="en-US" dirty="0" smtClean="0"/>
              <a:t>Ranges in value from 0 (no consistency) to 1 (complete consistency)</a:t>
            </a:r>
          </a:p>
          <a:p>
            <a:pPr lvl="2"/>
            <a:r>
              <a:rPr lang="en-US" dirty="0" smtClean="0"/>
              <a:t>0.80 - 0.96: very good reliability</a:t>
            </a:r>
          </a:p>
          <a:p>
            <a:pPr lvl="2"/>
            <a:r>
              <a:rPr lang="en-US" dirty="0" smtClean="0"/>
              <a:t>0.70 - 0.80: good reliability</a:t>
            </a:r>
          </a:p>
          <a:p>
            <a:pPr lvl="2"/>
            <a:r>
              <a:rPr lang="en-US" dirty="0" smtClean="0"/>
              <a:t>0.60 - 0.70: fair reliability</a:t>
            </a:r>
          </a:p>
          <a:p>
            <a:pPr lvl="2"/>
            <a:r>
              <a:rPr lang="en-US" dirty="0" smtClean="0"/>
              <a:t>Below 0.60: poor reliability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851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Test-Retest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test-retest method of determining reliability involves administering the same scale or measure to the same respondents at two separate times to test for stability</a:t>
            </a:r>
          </a:p>
          <a:p>
            <a:pPr lvl="1"/>
            <a:r>
              <a:rPr lang="en-US" dirty="0" smtClean="0"/>
              <a:t>If the measure is stable over time, the test, administered under the same conditions each time, should obtain similar results</a:t>
            </a:r>
          </a:p>
          <a:p>
            <a:pPr lvl="1"/>
            <a:r>
              <a:rPr lang="en-US" dirty="0" smtClean="0"/>
              <a:t>Represents a measure’s repeatability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4688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Test-Retest Reliability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is a necessary but insufficient condition for validity</a:t>
            </a:r>
          </a:p>
          <a:p>
            <a:pPr lvl="1"/>
            <a:r>
              <a:rPr lang="en-US" dirty="0" smtClean="0"/>
              <a:t>A reliable scale may not be valid</a:t>
            </a:r>
          </a:p>
          <a:p>
            <a:pPr lvl="1"/>
            <a:r>
              <a:rPr lang="en-US" dirty="0" smtClean="0"/>
              <a:t>A reliable but invalid instrument will yield consistently inaccurate results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292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measures should be both precise (i.e., reliable) and accurate (i.e., valid).</a:t>
            </a:r>
          </a:p>
          <a:p>
            <a:r>
              <a:rPr lang="en-US" dirty="0" smtClean="0"/>
              <a:t>Validity is the accuracy of a measure or the extent to which a score truthfully represents a concept</a:t>
            </a:r>
          </a:p>
          <a:p>
            <a:pPr lvl="1"/>
            <a:r>
              <a:rPr lang="en-US" dirty="0" smtClean="0"/>
              <a:t>Achieving validity is not a simple matter</a:t>
            </a:r>
          </a:p>
          <a:p>
            <a:pPr lvl="1"/>
            <a:r>
              <a:rPr lang="en-US" dirty="0" smtClean="0"/>
              <a:t>Addresses the problem of whether a measure indeed measures what it is supposed to measure</a:t>
            </a:r>
          </a:p>
          <a:p>
            <a:pPr lvl="1"/>
            <a:r>
              <a:rPr lang="en-US" dirty="0" smtClean="0"/>
              <a:t>When a measure lacks validity, any conclusions based on that measure are also likely to be faulty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7772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versus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differences between the two are illustrated with rifle targets (see Exhibit 10.5)</a:t>
            </a:r>
          </a:p>
          <a:p>
            <a:pPr lvl="1"/>
            <a:r>
              <a:rPr lang="en-US" dirty="0" smtClean="0"/>
              <a:t>A: The shots from the older gun are scattered </a:t>
            </a:r>
            <a:r>
              <a:rPr lang="en-US" dirty="0" smtClean="0">
                <a:sym typeface="Wingdings" panose="05000000000000000000" pitchFamily="2" charset="2"/>
              </a:rPr>
              <a:t>►</a:t>
            </a:r>
            <a:r>
              <a:rPr lang="en-US" dirty="0" smtClean="0"/>
              <a:t> low reliability</a:t>
            </a:r>
          </a:p>
          <a:p>
            <a:pPr lvl="1"/>
            <a:r>
              <a:rPr lang="en-US" dirty="0" smtClean="0"/>
              <a:t>B: The shots from the newer gun are closely clustered and on target </a:t>
            </a:r>
            <a:r>
              <a:rPr lang="en-US" dirty="0" smtClean="0">
                <a:sym typeface="Wingdings" panose="05000000000000000000" pitchFamily="2" charset="2"/>
              </a:rPr>
              <a:t>►</a:t>
            </a:r>
            <a:r>
              <a:rPr lang="en-US" dirty="0" smtClean="0"/>
              <a:t> high reliability and validity</a:t>
            </a:r>
          </a:p>
          <a:p>
            <a:pPr lvl="1"/>
            <a:r>
              <a:rPr lang="en-US" dirty="0" smtClean="0"/>
              <a:t>C: The shots from a newer gun are closely clustered but off target </a:t>
            </a:r>
            <a:r>
              <a:rPr lang="en-US" dirty="0" smtClean="0">
                <a:sym typeface="Wingdings" panose="05000000000000000000" pitchFamily="2" charset="2"/>
              </a:rPr>
              <a:t>►</a:t>
            </a:r>
            <a:r>
              <a:rPr lang="en-US" dirty="0" smtClean="0"/>
              <a:t> high reliability but low validity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3638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26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8375"/>
            <a:ext cx="8229600" cy="30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Computing a Composite Scale</a:t>
            </a:r>
          </a:p>
        </p:txBody>
      </p:sp>
    </p:spTree>
    <p:extLst>
      <p:ext uri="{BB962C8B-B14F-4D97-AF65-F5344CB8AC3E}">
        <p14:creationId xmlns:p14="http://schemas.microsoft.com/office/powerpoint/2010/main" val="22536379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Attitude?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enduring disposition to respond consistently in a given manner to various aspects of the world, including persons, events, and objects</a:t>
            </a:r>
          </a:p>
          <a:p>
            <a:pPr lvl="1"/>
            <a:r>
              <a:rPr lang="en-US" dirty="0" smtClean="0"/>
              <a:t>There are three components of attitude:</a:t>
            </a:r>
          </a:p>
          <a:p>
            <a:pPr lvl="2"/>
            <a:r>
              <a:rPr lang="en-US" dirty="0" smtClean="0"/>
              <a:t>Affective component – expresses how much affinity someone has toward the relevant matter</a:t>
            </a:r>
          </a:p>
          <a:p>
            <a:pPr lvl="2"/>
            <a:r>
              <a:rPr lang="en-US" dirty="0" smtClean="0"/>
              <a:t>Cognitive component – represents an individual’s awareness of the relevant matter</a:t>
            </a:r>
          </a:p>
          <a:p>
            <a:pPr lvl="2"/>
            <a:r>
              <a:rPr lang="en-US" dirty="0" smtClean="0"/>
              <a:t>Behavioral component – represents the action that corresponds to a certain type of attitude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11380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Measures and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remarkable variety of techniques has been devised to measure attitudes, stemming in part from lack of consensus about the exact definition of the concept</a:t>
            </a:r>
          </a:p>
          <a:p>
            <a:r>
              <a:rPr lang="en-US" dirty="0" smtClean="0"/>
              <a:t>The affective, cognitive, and behavioral components of an attitude may be measured by different means, i.e., direct to indirect, physiological to verbal, etc.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9751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Rating scales that consist of several response categories, often providing respondents with alternatives to indicate positions on a continuum</a:t>
            </a:r>
          </a:p>
          <a:p>
            <a:pPr lvl="1"/>
            <a:r>
              <a:rPr lang="en-US" dirty="0" smtClean="0"/>
              <a:t>Ordered categories based on a particular descriptive or evaluative dimension can provide further information</a:t>
            </a:r>
          </a:p>
          <a:p>
            <a:r>
              <a:rPr lang="en-US" dirty="0" smtClean="0"/>
              <a:t>Measure attitude with greater sensitivity than a two-point response scale</a:t>
            </a:r>
          </a:p>
          <a:p>
            <a:r>
              <a:rPr lang="en-US" dirty="0" smtClean="0"/>
              <a:t>Question wording is an extremely important factor in the usefulness of these scales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6369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who has ever followed a recipe knows the importance of good measurement</a:t>
            </a:r>
          </a:p>
          <a:p>
            <a:pPr lvl="1"/>
            <a:r>
              <a:rPr lang="en-US" dirty="0" smtClean="0"/>
              <a:t>Just as in the culinary arts, researchers can measure business and marketing in more than one way</a:t>
            </a:r>
          </a:p>
          <a:p>
            <a:pPr lvl="1"/>
            <a:r>
              <a:rPr lang="en-US" dirty="0" smtClean="0"/>
              <a:t>Researchers often may have to use imperfect measurement devices</a:t>
            </a:r>
          </a:p>
          <a:p>
            <a:pPr lvl="1"/>
            <a:r>
              <a:rPr lang="en-US" dirty="0" smtClean="0"/>
              <a:t>Measure a concept poorly and the “recipe” is a likely disaster</a:t>
            </a:r>
          </a:p>
          <a:p>
            <a:pPr lvl="1"/>
            <a:r>
              <a:rPr lang="en-US" dirty="0" smtClean="0"/>
              <a:t>Only in this case, the “recipe” is usually an important business decision poorly made instead of a ruined dish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942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30</a:t>
            </a:fld>
            <a:endParaRPr lang="en-US" alt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045"/>
          <a:stretch/>
        </p:blipFill>
        <p:spPr bwMode="auto">
          <a:xfrm>
            <a:off x="228600" y="1510669"/>
            <a:ext cx="8686800" cy="36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Commonly Applied Category Scale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62759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31</a:t>
            </a:fld>
            <a:endParaRPr lang="en-US" alt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449"/>
          <a:stretch/>
        </p:blipFill>
        <p:spPr bwMode="auto">
          <a:xfrm>
            <a:off x="228600" y="1463741"/>
            <a:ext cx="8686800" cy="31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3169907"/>
            <a:ext cx="171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Commonly Applied Category Scale Descriptions (cont’d.)</a:t>
            </a:r>
          </a:p>
        </p:txBody>
      </p:sp>
    </p:spTree>
    <p:extLst>
      <p:ext uri="{BB962C8B-B14F-4D97-AF65-F5344CB8AC3E}">
        <p14:creationId xmlns:p14="http://schemas.microsoft.com/office/powerpoint/2010/main" val="24351436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Likert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Respondents indicate their attitudes by checking how strongly they agree or disagree with carefully constructed statements, ranging from very positive to very negative attitudes</a:t>
            </a:r>
          </a:p>
          <a:p>
            <a:pPr lvl="1"/>
            <a:r>
              <a:rPr lang="en-US" dirty="0" smtClean="0"/>
              <a:t>Individuals generally choose from approximately five, e.g., “strongly agree,” “agree,” “uncertain,” “disagree,” and “strongly disagree”</a:t>
            </a:r>
          </a:p>
          <a:p>
            <a:pPr lvl="1"/>
            <a:r>
              <a:rPr lang="en-US" dirty="0" smtClean="0"/>
              <a:t>Researchers assign scores to each possible response (e.g., 1, 2, 3, 4, and 5, respectively)</a:t>
            </a:r>
          </a:p>
          <a:p>
            <a:r>
              <a:rPr lang="en-US" dirty="0" smtClean="0"/>
              <a:t>Attitude scores are at best interval and not ratio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31087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Items for a Likert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researcher may use multiple items to represent a single attitudinal concept and generate a large number of statements before putting together the final questionnaire</a:t>
            </a:r>
          </a:p>
          <a:p>
            <a:r>
              <a:rPr lang="en-US" dirty="0" smtClean="0"/>
              <a:t>A pretest may be conducted using these items, allowing for an item analysis to be performed</a:t>
            </a:r>
          </a:p>
          <a:p>
            <a:pPr lvl="1"/>
            <a:r>
              <a:rPr lang="en-US" dirty="0" smtClean="0"/>
              <a:t>Allows for selecting items that evoke a wide response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20724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Differential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scale type that has respondents describe their attitude using a series of bipolar rating scales</a:t>
            </a:r>
          </a:p>
          <a:p>
            <a:pPr lvl="1"/>
            <a:r>
              <a:rPr lang="en-US" dirty="0" smtClean="0"/>
              <a:t>Bipolar adjectives—such as “good” and “bad,” “modern” and “old-fashioned,” or “clean” and “dirty”—anchor both ends (or poles) of the scale</a:t>
            </a:r>
          </a:p>
          <a:p>
            <a:r>
              <a:rPr lang="en-US" dirty="0" smtClean="0"/>
              <a:t>Semantic differentials and meaning</a:t>
            </a:r>
          </a:p>
          <a:p>
            <a:pPr lvl="1"/>
            <a:r>
              <a:rPr lang="en-US" dirty="0" smtClean="0"/>
              <a:t>The  validity of the semantic differential depends on finding scale anchors that are semantic opposites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7916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35</a:t>
            </a:fld>
            <a:endParaRPr lang="en-US" altLang="en-US" dirty="0"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7" y="2331732"/>
            <a:ext cx="755406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10.8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An Example of a Semantic Differential Scale</a:t>
            </a:r>
          </a:p>
        </p:txBody>
      </p:sp>
    </p:spTree>
    <p:extLst>
      <p:ext uri="{BB962C8B-B14F-4D97-AF65-F5344CB8AC3E}">
        <p14:creationId xmlns:p14="http://schemas.microsoft.com/office/powerpoint/2010/main" val="787436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often rank order their preferences</a:t>
            </a:r>
          </a:p>
          <a:p>
            <a:pPr lvl="1"/>
            <a:r>
              <a:rPr lang="en-US" dirty="0" smtClean="0"/>
              <a:t>An ordinal scale may be developed by asking respondents to rank order (from most preferred to least preferred) a set of objects or attributes</a:t>
            </a:r>
          </a:p>
          <a:p>
            <a:r>
              <a:rPr lang="en-US" dirty="0" smtClean="0"/>
              <a:t>The ranking scale suffers from inflexibility in that if we know how someone ranked five out of six alternatives, we know the answer to the sixth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393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Assessment of Consumer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Attitudes, as hypothetical constructs, cannot be observed directly</a:t>
            </a:r>
          </a:p>
          <a:p>
            <a:r>
              <a:rPr lang="en-US" dirty="0" smtClean="0"/>
              <a:t>One’s attitude can be inferred by the way he or she responds to multiple attitude indicators</a:t>
            </a:r>
          </a:p>
          <a:p>
            <a:r>
              <a:rPr lang="en-US" altLang="en-US" dirty="0" smtClean="0"/>
              <a:t>The decision whether to use ranking, sorting, rating, or a choice technique is determined by:</a:t>
            </a:r>
          </a:p>
          <a:p>
            <a:pPr lvl="1"/>
            <a:r>
              <a:rPr lang="en-US" altLang="en-US" dirty="0" smtClean="0"/>
              <a:t>The problem definition</a:t>
            </a:r>
          </a:p>
          <a:p>
            <a:pPr lvl="1"/>
            <a:r>
              <a:rPr lang="en-US" altLang="en-US" dirty="0" smtClean="0"/>
              <a:t>The type of statistical analysis desired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4960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Scale Categories or Response Positions?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matter of sensitivity</a:t>
            </a:r>
          </a:p>
          <a:p>
            <a:r>
              <a:rPr lang="en-US" dirty="0" smtClean="0"/>
              <a:t>More categories </a:t>
            </a:r>
            <a:r>
              <a:rPr lang="en-US" dirty="0"/>
              <a:t>are better than </a:t>
            </a:r>
            <a:r>
              <a:rPr lang="en-US" dirty="0" smtClean="0"/>
              <a:t>fewer</a:t>
            </a:r>
          </a:p>
          <a:p>
            <a:pPr lvl="1"/>
            <a:r>
              <a:rPr lang="en-US" dirty="0" smtClean="0"/>
              <a:t>Be careful that the number category responses does not become taxing to respondents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38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626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or Multiple Items?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Depends on:</a:t>
            </a:r>
          </a:p>
          <a:p>
            <a:pPr lvl="1"/>
            <a:r>
              <a:rPr lang="en-US" dirty="0" smtClean="0"/>
              <a:t>The complexity of the issue to be investigated</a:t>
            </a:r>
          </a:p>
          <a:p>
            <a:pPr lvl="1"/>
            <a:r>
              <a:rPr lang="en-US" dirty="0" smtClean="0"/>
              <a:t>The number of dimensions the issue contains</a:t>
            </a:r>
          </a:p>
          <a:p>
            <a:pPr lvl="1"/>
            <a:r>
              <a:rPr lang="en-US" dirty="0" smtClean="0"/>
              <a:t>The level of abstraction of the phenomenon</a:t>
            </a:r>
          </a:p>
          <a:p>
            <a:r>
              <a:rPr lang="en-US" dirty="0" smtClean="0"/>
              <a:t>The researcher’s conceptual definition will be helpful in making this choice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9761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and marketing concepts can often be measured in more than one way</a:t>
            </a:r>
          </a:p>
          <a:p>
            <a:pPr lvl="1"/>
            <a:r>
              <a:rPr lang="en-US" dirty="0" smtClean="0"/>
              <a:t>Before the measurement process can be defined, researchers have to decide exactly what it is that needs to be produced</a:t>
            </a:r>
          </a:p>
          <a:p>
            <a:r>
              <a:rPr lang="en-US" dirty="0" smtClean="0"/>
              <a:t>The decision statement, corresponding research questions, and research hypotheses can be used to decide what concepts need to be measured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034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Measured?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is the process of describing some property of a phenomenon of interest usually by assigning numbers in a reliable and valid way</a:t>
            </a:r>
          </a:p>
          <a:p>
            <a:pPr lvl="1"/>
            <a:r>
              <a:rPr lang="en-US" dirty="0" smtClean="0"/>
              <a:t>When numbers are used, the researcher must have a rule for assigning a number to an observation in a way that provides an accurate description</a:t>
            </a:r>
          </a:p>
          <a:p>
            <a:pPr lvl="1"/>
            <a:r>
              <a:rPr lang="en-US" dirty="0" smtClean="0"/>
              <a:t>All measurement systems present the potential for error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6494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ideas that represent something of meaning</a:t>
            </a:r>
          </a:p>
          <a:p>
            <a:pPr lvl="1"/>
            <a:r>
              <a:rPr lang="en-US" dirty="0" smtClean="0"/>
              <a:t>Concepts such as age, sex, and number of children are relatively concrete properties and present few problems in either definition or measurement</a:t>
            </a:r>
          </a:p>
          <a:p>
            <a:pPr lvl="1"/>
            <a:r>
              <a:rPr lang="en-US" dirty="0" smtClean="0"/>
              <a:t>Concepts such as brand loyalty, personality, and so on, are more abstract and are more difficult to both define and measure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275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measure concepts through a process known as operationalization </a:t>
            </a:r>
          </a:p>
          <a:p>
            <a:pPr lvl="1"/>
            <a:r>
              <a:rPr lang="en-US" dirty="0" smtClean="0"/>
              <a:t>A process that involves identifying scales that correspond to variance in the concept</a:t>
            </a:r>
          </a:p>
          <a:p>
            <a:r>
              <a:rPr lang="en-US" dirty="0" smtClean="0"/>
              <a:t>Scales provide:</a:t>
            </a:r>
          </a:p>
          <a:p>
            <a:pPr lvl="1"/>
            <a:r>
              <a:rPr lang="en-US" dirty="0" smtClean="0"/>
              <a:t>A range of values that correspond to different values in the concept being measured</a:t>
            </a:r>
          </a:p>
          <a:p>
            <a:pPr lvl="1"/>
            <a:r>
              <a:rPr lang="en-US" dirty="0" smtClean="0"/>
              <a:t>Correspondence rules that indicate that a certain value on a scale corresponds to some true value of a concept, hopefully in a truthful way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7671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use variance in concepts to make diagnoses</a:t>
            </a:r>
          </a:p>
          <a:p>
            <a:r>
              <a:rPr lang="en-US" dirty="0" smtClean="0"/>
              <a:t>Variables capture different concept values</a:t>
            </a:r>
          </a:p>
          <a:p>
            <a:r>
              <a:rPr lang="en-US" dirty="0" smtClean="0"/>
              <a:t>Scales capture variance in concepts and as such, the scales provide the researcher’s variables</a:t>
            </a:r>
          </a:p>
          <a:p>
            <a:r>
              <a:rPr lang="en-US" dirty="0" smtClean="0"/>
              <a:t>Once a research project is underway, there is little difference between a concept and a variable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9882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Scale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because it determines the mathematical comparisons that are allowed</a:t>
            </a:r>
          </a:p>
          <a:p>
            <a:r>
              <a:rPr lang="en-US" dirty="0" smtClean="0"/>
              <a:t>The four levels of scale measurement </a:t>
            </a:r>
          </a:p>
          <a:p>
            <a:pPr lvl="1"/>
            <a:r>
              <a:rPr lang="en-US" dirty="0" smtClean="0"/>
              <a:t>Nominal</a:t>
            </a:r>
          </a:p>
          <a:p>
            <a:pPr lvl="1"/>
            <a:r>
              <a:rPr lang="en-US" dirty="0" smtClean="0"/>
              <a:t>Ordinal</a:t>
            </a:r>
          </a:p>
          <a:p>
            <a:pPr lvl="1"/>
            <a:r>
              <a:rPr lang="en-US" dirty="0" smtClean="0"/>
              <a:t>Interval</a:t>
            </a:r>
          </a:p>
          <a:p>
            <a:pPr lvl="1"/>
            <a:r>
              <a:rPr lang="en-US" dirty="0" smtClean="0"/>
              <a:t>Ratio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10852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3616</Words>
  <Application>Microsoft Office PowerPoint</Application>
  <PresentationFormat>On-screen Show (4:3)</PresentationFormat>
  <Paragraphs>248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What Needs to Be Measured?</vt:lpstr>
      <vt:lpstr>What Needs to Be Measured? (cont’d.)</vt:lpstr>
      <vt:lpstr>Concepts</vt:lpstr>
      <vt:lpstr>Operational Definitions</vt:lpstr>
      <vt:lpstr>Variables</vt:lpstr>
      <vt:lpstr>Levels of Scale Measurement</vt:lpstr>
      <vt:lpstr>Nominal Scales</vt:lpstr>
      <vt:lpstr>Nominal Scales (cont’d.)</vt:lpstr>
      <vt:lpstr>Ordinal Scales</vt:lpstr>
      <vt:lpstr>PowerPoint Presentation</vt:lpstr>
      <vt:lpstr>Interval Scales</vt:lpstr>
      <vt:lpstr>Ratio Scales</vt:lpstr>
      <vt:lpstr>Ratio Scales (cont’d.)</vt:lpstr>
      <vt:lpstr>PowerPoint Presentation</vt:lpstr>
      <vt:lpstr>PowerPoint Presentation</vt:lpstr>
      <vt:lpstr>Reliable and Valid Measures</vt:lpstr>
      <vt:lpstr>Reliability</vt:lpstr>
      <vt:lpstr>Coefficient Alpha (α)</vt:lpstr>
      <vt:lpstr>Test-Retest Reliability</vt:lpstr>
      <vt:lpstr>Test-Retest Reliability (cont’d.)</vt:lpstr>
      <vt:lpstr>Validity</vt:lpstr>
      <vt:lpstr>Reliability versus Validity</vt:lpstr>
      <vt:lpstr>PowerPoint Presentation</vt:lpstr>
      <vt:lpstr>What Is an Attitude?</vt:lpstr>
      <vt:lpstr>Attitude Measures and Scaling</vt:lpstr>
      <vt:lpstr>Category Scales</vt:lpstr>
      <vt:lpstr>PowerPoint Presentation</vt:lpstr>
      <vt:lpstr>PowerPoint Presentation</vt:lpstr>
      <vt:lpstr>The Likert Scale</vt:lpstr>
      <vt:lpstr>Selecting Items for a Likert Scale</vt:lpstr>
      <vt:lpstr>Semantic Differential </vt:lpstr>
      <vt:lpstr>PowerPoint Presentation</vt:lpstr>
      <vt:lpstr>Ranking</vt:lpstr>
      <vt:lpstr>Direct Assessment of Consumer Attitudes</vt:lpstr>
      <vt:lpstr>How Many Scale Categories or Response Positions? </vt:lpstr>
      <vt:lpstr>Single or Multiple Items?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265</cp:revision>
  <dcterms:created xsi:type="dcterms:W3CDTF">2003-02-17T02:06:55Z</dcterms:created>
  <dcterms:modified xsi:type="dcterms:W3CDTF">2016-11-22T07:58:13Z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