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9"/>
  </p:notesMasterIdLst>
  <p:handoutMasterIdLst>
    <p:handoutMasterId r:id="rId30"/>
  </p:handoutMasterIdLst>
  <p:sldIdLst>
    <p:sldId id="256" r:id="rId2"/>
    <p:sldId id="423" r:id="rId3"/>
    <p:sldId id="424" r:id="rId4"/>
    <p:sldId id="425" r:id="rId5"/>
    <p:sldId id="452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8" r:id="rId18"/>
    <p:sldId id="439" r:id="rId19"/>
    <p:sldId id="440" r:id="rId20"/>
    <p:sldId id="442" r:id="rId21"/>
    <p:sldId id="443" r:id="rId22"/>
    <p:sldId id="444" r:id="rId23"/>
    <p:sldId id="451" r:id="rId24"/>
    <p:sldId id="445" r:id="rId25"/>
    <p:sldId id="446" r:id="rId26"/>
    <p:sldId id="447" r:id="rId27"/>
    <p:sldId id="448" r:id="rId28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1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5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10600254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417267329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75637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8091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70566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4442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7832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2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8</a:t>
            </a:r>
          </a:p>
          <a:p>
            <a:r>
              <a:rPr lang="en-US" altLang="en-US" dirty="0" smtClean="0">
                <a:effectLst/>
              </a:rPr>
              <a:t>Observation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238"/>
            <a:ext cx="8086725" cy="584200"/>
          </a:xfrm>
        </p:spPr>
        <p:txBody>
          <a:bodyPr/>
          <a:lstStyle/>
          <a:p>
            <a:r>
              <a:rPr lang="en-US" altLang="en-US" dirty="0" smtClean="0"/>
              <a:t>The Nature of Observation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Mechanical observation, as performed by supermarket scanners or traffic counters, can very accurately record behavior that is routine, repetitive, or programmatic</a:t>
            </a:r>
          </a:p>
          <a:p>
            <a:r>
              <a:rPr lang="en-US" altLang="en-US" dirty="0" smtClean="0"/>
              <a:t>Unobtrusive observation—no communication with the person being observed is necessary so that he or she is unaware that he or she is an object of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10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238"/>
            <a:ext cx="8086725" cy="584200"/>
          </a:xfrm>
        </p:spPr>
        <p:txBody>
          <a:bodyPr/>
          <a:lstStyle/>
          <a:p>
            <a:r>
              <a:rPr lang="en-US" altLang="en-US" dirty="0" smtClean="0"/>
              <a:t>The Nature of Observation Studies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Visible observation—observation in which the observer’s presence or mechanical measurement device is obviously known to the subject</a:t>
            </a:r>
          </a:p>
          <a:p>
            <a:r>
              <a:rPr lang="en-US" altLang="en-US" dirty="0" smtClean="0"/>
              <a:t>Hidden observation—observation in which the subject is unaware that observation is taking place</a:t>
            </a:r>
          </a:p>
          <a:p>
            <a:r>
              <a:rPr lang="en-US" altLang="en-US" dirty="0" smtClean="0"/>
              <a:t>Observations are free from nuisances such as social desirability bias or memory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11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238"/>
            <a:ext cx="8086725" cy="584200"/>
          </a:xfrm>
        </p:spPr>
        <p:txBody>
          <a:bodyPr/>
          <a:lstStyle/>
          <a:p>
            <a:r>
              <a:rPr lang="en-US" altLang="en-US" dirty="0" smtClean="0"/>
              <a:t>Observation of Human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Behavioral scientists have recognized that nonverbal behavior can be a communication process by which individuals exchange meanings</a:t>
            </a:r>
          </a:p>
          <a:p>
            <a:r>
              <a:rPr lang="en-US" altLang="en-US" dirty="0" smtClean="0"/>
              <a:t>Head nods, smiles, raised eyebrows, winks, and other facial expressions or body movements serve as communication symbols</a:t>
            </a:r>
          </a:p>
          <a:p>
            <a:r>
              <a:rPr lang="en-US" altLang="en-US" dirty="0" smtClean="0"/>
              <a:t>Observation of nonverbal communication may hold considerable promise for the marketing researcher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12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13</a:t>
            </a:fld>
            <a:endParaRPr lang="en-US" altLang="en-US" dirty="0"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8" y="1278222"/>
            <a:ext cx="8031744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8.2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Observing and Interpreting Nonverbal Communication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and Contrived Observation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Direct observation—a straightforward attempt to observe and record what naturally occurs</a:t>
            </a:r>
          </a:p>
          <a:p>
            <a:pPr lvl="1"/>
            <a:r>
              <a:rPr lang="en-US" altLang="en-US" dirty="0" smtClean="0"/>
              <a:t>The investigator does not create an artificial situation </a:t>
            </a:r>
          </a:p>
          <a:p>
            <a:r>
              <a:rPr lang="en-US" altLang="en-US" dirty="0" smtClean="0"/>
              <a:t>Contrived observation—observation in which the investigator creates an artificial environment in order to test a hypothesis</a:t>
            </a:r>
          </a:p>
          <a:p>
            <a:pPr lvl="1"/>
            <a:r>
              <a:rPr lang="en-US" altLang="en-US" dirty="0" smtClean="0"/>
              <a:t>Can increase the frequency of certain behavior patterns </a:t>
            </a:r>
          </a:p>
          <a:p>
            <a:pPr lvl="1"/>
            <a:r>
              <a:rPr lang="en-US" altLang="en-US" dirty="0" smtClean="0"/>
              <a:t>If situations are not contrived, the research time spent waiting and observing would expand considerably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Use Direct Observation?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Straightforward</a:t>
            </a:r>
          </a:p>
          <a:p>
            <a:r>
              <a:rPr lang="en-US" altLang="en-US" dirty="0" smtClean="0"/>
              <a:t>Economical</a:t>
            </a:r>
          </a:p>
          <a:p>
            <a:r>
              <a:rPr lang="en-US" altLang="en-US" dirty="0" smtClean="0"/>
              <a:t>Obtain data quickly and easily</a:t>
            </a:r>
          </a:p>
          <a:p>
            <a:r>
              <a:rPr lang="en-US" altLang="en-US" dirty="0" smtClean="0"/>
              <a:t>Often the most accurate way to gather data</a:t>
            </a:r>
          </a:p>
          <a:p>
            <a:r>
              <a:rPr lang="en-US" altLang="en-US" dirty="0" smtClean="0"/>
              <a:t>Has limited flexibility because not all phenomena are observable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Errors Associated with Direct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human observers record behaviors, the observer may record events subjectively</a:t>
            </a:r>
          </a:p>
          <a:p>
            <a:r>
              <a:rPr lang="en-US" altLang="en-US" dirty="0" smtClean="0"/>
              <a:t>Observer bias—a distortion of measurement resulting from the cognitive behavior or actions of a witnessing observer </a:t>
            </a:r>
          </a:p>
          <a:p>
            <a:pPr lvl="1"/>
            <a:r>
              <a:rPr lang="en-US" altLang="en-US" dirty="0" smtClean="0"/>
              <a:t>The observer should record as much detail as possible</a:t>
            </a:r>
          </a:p>
          <a:p>
            <a:r>
              <a:rPr lang="en-US" altLang="en-US" dirty="0" smtClean="0"/>
              <a:t>Pace of events, observer’s memory, observer’s writing speed, and other factors limit the detail of what can be recorded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Ethical Issues in the Observation of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Observation is sometimes akin to spying</a:t>
            </a:r>
          </a:p>
          <a:p>
            <a:r>
              <a:rPr lang="en-US" altLang="en-US" dirty="0" smtClean="0"/>
              <a:t>Raises the question of the respondent’s right to privacy</a:t>
            </a:r>
          </a:p>
          <a:p>
            <a:r>
              <a:rPr lang="en-US" altLang="en-US" dirty="0" smtClean="0"/>
              <a:t>If the researcher obtains permission to observe someone, the subject may not act naturally</a:t>
            </a:r>
          </a:p>
          <a:p>
            <a:r>
              <a:rPr lang="en-US" altLang="en-US" dirty="0" smtClean="0"/>
              <a:t>New technologies afford opportunities to observe behaviors of interest to marketing managers </a:t>
            </a:r>
          </a:p>
          <a:p>
            <a:pPr lvl="1"/>
            <a:r>
              <a:rPr lang="en-US" altLang="en-US" dirty="0" smtClean="0"/>
              <a:t>Deep-packet inspection refers to the ability of an Internet service provider to read data transmitted by users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Ethical Issues in the Observation of Humans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Four questions to address ethics:</a:t>
            </a:r>
          </a:p>
          <a:p>
            <a:pPr lvl="1"/>
            <a:r>
              <a:rPr lang="en-US" altLang="en-US" dirty="0" smtClean="0"/>
              <a:t>Is the behavior being observed commonly performed in public?</a:t>
            </a:r>
          </a:p>
          <a:p>
            <a:pPr lvl="1"/>
            <a:r>
              <a:rPr lang="en-US" altLang="en-US" dirty="0" smtClean="0"/>
              <a:t>Is the behavior performed in a setting in which the anonymity of the person being observed is assured?</a:t>
            </a:r>
          </a:p>
          <a:p>
            <a:pPr lvl="1"/>
            <a:r>
              <a:rPr lang="en-US" altLang="en-US" dirty="0" smtClean="0"/>
              <a:t>Has the person agreed to be observed?</a:t>
            </a:r>
          </a:p>
          <a:p>
            <a:pPr lvl="1"/>
            <a:r>
              <a:rPr lang="en-US" altLang="en-US" dirty="0" smtClean="0"/>
              <a:t>Has the person been adequately notified that their behavior (including data transfers) is being observed?</a:t>
            </a:r>
          </a:p>
          <a:p>
            <a:r>
              <a:rPr lang="en-US" altLang="en-US" dirty="0" smtClean="0"/>
              <a:t>If the answer to these questions is “yes”, then the study is probably ethical</a:t>
            </a:r>
          </a:p>
          <a:p>
            <a:r>
              <a:rPr lang="en-US" altLang="en-US" dirty="0" smtClean="0"/>
              <a:t>If the answer is “no”, input from IRB is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7" y="1282089"/>
            <a:ext cx="8373607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8.3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Is the Observation Ethical?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 the role of observational technologies as marketing research tools </a:t>
            </a:r>
          </a:p>
          <a:p>
            <a:r>
              <a:rPr lang="en-US" altLang="en-US" dirty="0" smtClean="0"/>
              <a:t>Know the difference between direct and contrived observation</a:t>
            </a:r>
          </a:p>
          <a:p>
            <a:r>
              <a:rPr lang="en-US" altLang="en-US" dirty="0" smtClean="0"/>
              <a:t>Identify ethical issues particular to research using observation</a:t>
            </a:r>
          </a:p>
          <a:p>
            <a:r>
              <a:rPr lang="en-US" altLang="en-US" dirty="0" smtClean="0"/>
              <a:t>Explain the observation of physical objects and message content</a:t>
            </a:r>
          </a:p>
          <a:p>
            <a:r>
              <a:rPr lang="en-US" altLang="en-US" dirty="0" smtClean="0"/>
              <a:t>Describe major types of mechanical observation</a:t>
            </a:r>
          </a:p>
          <a:p>
            <a:r>
              <a:rPr lang="en-US" altLang="en-US" dirty="0" smtClean="0"/>
              <a:t>Summarize techniques for measuring physiological reactions     </a:t>
            </a:r>
          </a:p>
          <a:p>
            <a:pPr lvl="1"/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Mechanical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Types:</a:t>
            </a:r>
          </a:p>
          <a:p>
            <a:pPr lvl="1"/>
            <a:r>
              <a:rPr lang="en-US" altLang="en-US" dirty="0" smtClean="0"/>
              <a:t>Television, radio, and digital monitoring</a:t>
            </a:r>
          </a:p>
          <a:p>
            <a:pPr lvl="1"/>
            <a:r>
              <a:rPr lang="en-US" altLang="en-US" dirty="0" smtClean="0"/>
              <a:t>Monitoring web traffic</a:t>
            </a:r>
          </a:p>
          <a:p>
            <a:pPr lvl="1"/>
            <a:r>
              <a:rPr lang="en-US" altLang="en-US" dirty="0" smtClean="0"/>
              <a:t>Scanner-based research</a:t>
            </a:r>
          </a:p>
          <a:p>
            <a:pPr lvl="1"/>
            <a:r>
              <a:rPr lang="en-US" altLang="en-US" dirty="0" smtClean="0"/>
              <a:t>Camera surveillance</a:t>
            </a:r>
          </a:p>
          <a:p>
            <a:pPr lvl="1"/>
            <a:r>
              <a:rPr lang="en-US" altLang="en-US" dirty="0" smtClean="0"/>
              <a:t>Smartphones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Monitoring Web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Web traffic and buzz</a:t>
            </a:r>
          </a:p>
          <a:p>
            <a:pPr lvl="1"/>
            <a:r>
              <a:rPr lang="en-US" altLang="en-US" dirty="0" smtClean="0"/>
              <a:t>Click-through rate—proportion of people who are exposed to a hyper-linked Internet ad who actually click on its hyperlink to enter the website</a:t>
            </a:r>
          </a:p>
          <a:p>
            <a:pPr lvl="1"/>
            <a:r>
              <a:rPr lang="en-US" altLang="en-US" dirty="0" smtClean="0"/>
              <a:t>Conversation volume—measure of the amount of Internet postings that involve a specific name or term </a:t>
            </a:r>
          </a:p>
          <a:p>
            <a:r>
              <a:rPr lang="en-US" altLang="en-US" dirty="0" smtClean="0"/>
              <a:t>CTR and online advertising</a:t>
            </a:r>
          </a:p>
          <a:p>
            <a:pPr lvl="1"/>
            <a:r>
              <a:rPr lang="en-US" altLang="en-US" dirty="0" smtClean="0"/>
              <a:t>Applying the CTR to the amount spent on the advertisement gives the advertiser a cost per click</a:t>
            </a:r>
          </a:p>
          <a:p>
            <a:pPr lvl="1"/>
            <a:r>
              <a:rPr lang="en-US" altLang="en-US" dirty="0" smtClean="0"/>
              <a:t>If the company makes more than fifty cents per customer clicking through, the ads are effective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22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62" y="1282089"/>
            <a:ext cx="6452676" cy="51206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51" y="5374029"/>
            <a:ext cx="142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8.4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Using Web Stat Providers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23</a:t>
            </a:fld>
            <a:endParaRPr lang="en-US" altLang="en-US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098519" y="5458658"/>
            <a:ext cx="16610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smtClean="0"/>
              <a:t>www.netflix.com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8" y="1407763"/>
            <a:ext cx="727006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95" y="5278723"/>
            <a:ext cx="180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8.4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Using Web Stat Providers (cont’d.)</a:t>
            </a:r>
          </a:p>
        </p:txBody>
      </p:sp>
    </p:spTree>
    <p:extLst>
      <p:ext uri="{BB962C8B-B14F-4D97-AF65-F5344CB8AC3E}">
        <p14:creationId xmlns:p14="http://schemas.microsoft.com/office/powerpoint/2010/main" val="17099533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Scanner-Based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Scanner-based consumer panel—a type of consumer panel in which participants’ purchasing habits are recorded with a laser scanner rather than a purchase diary</a:t>
            </a:r>
          </a:p>
          <a:p>
            <a:r>
              <a:rPr lang="en-US" altLang="en-US" dirty="0" smtClean="0"/>
              <a:t>Scanner data—mechanical observation form that requires no input from customers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Camera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Cameras planted inconspicuously in places can be useful in marketing research </a:t>
            </a:r>
          </a:p>
          <a:p>
            <a:r>
              <a:rPr lang="en-US" altLang="en-US" dirty="0" smtClean="0"/>
              <a:t>Shopping center security video can help identify problems with merchandising and the types of things that attract consumers to come into and remain in an environment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Smartphones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Observations from smartphones might reveal:</a:t>
            </a:r>
          </a:p>
          <a:p>
            <a:pPr lvl="1"/>
            <a:r>
              <a:rPr lang="en-US" altLang="en-US" dirty="0" smtClean="0"/>
              <a:t>When people are happy based on their message content</a:t>
            </a:r>
          </a:p>
          <a:p>
            <a:pPr lvl="1"/>
            <a:r>
              <a:rPr lang="en-US" altLang="en-US" dirty="0" smtClean="0"/>
              <a:t>Their political opinions</a:t>
            </a:r>
          </a:p>
          <a:p>
            <a:pPr lvl="1"/>
            <a:r>
              <a:rPr lang="en-US" altLang="en-US" dirty="0" smtClean="0"/>
              <a:t>When the customer may be unhappy with their smartphone or service provider</a:t>
            </a:r>
          </a:p>
          <a:p>
            <a:pPr lvl="1"/>
            <a:r>
              <a:rPr lang="en-US" altLang="en-US" dirty="0" smtClean="0"/>
              <a:t>Where a person likes to party on the weekend</a:t>
            </a:r>
          </a:p>
          <a:p>
            <a:pPr lvl="1"/>
            <a:r>
              <a:rPr lang="en-US" altLang="en-US" dirty="0" smtClean="0"/>
              <a:t>What types of websites a person likes</a:t>
            </a:r>
          </a:p>
          <a:p>
            <a:r>
              <a:rPr lang="en-US" altLang="en-US" dirty="0" smtClean="0"/>
              <a:t>Like other areas, technology may outpace the ethics of using this type of 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Measuring Physiological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Eye-tracking—used to observe eye movements</a:t>
            </a:r>
          </a:p>
          <a:p>
            <a:r>
              <a:rPr lang="en-US" altLang="en-US" dirty="0" smtClean="0"/>
              <a:t>Pupilometer—used to observe and record changes in the diameter of a subject’s pupils</a:t>
            </a:r>
          </a:p>
          <a:p>
            <a:r>
              <a:rPr lang="en-US" altLang="en-US" dirty="0" smtClean="0"/>
              <a:t>Psychogalvanometer—measures galvanic skin response, a measure of involuntary changes in the electrical resistance of the skin</a:t>
            </a:r>
          </a:p>
          <a:p>
            <a:r>
              <a:rPr lang="en-US" altLang="en-US" dirty="0" smtClean="0"/>
              <a:t>Voice-pitch analysis—a physiological measurement technique that records abnormal frequencies in the voice that are supposed to reflect emotional reactions to various stimuli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Scientists rely heavily on observation</a:t>
            </a:r>
          </a:p>
          <a:p>
            <a:r>
              <a:rPr lang="en-US" altLang="en-US" dirty="0" smtClean="0"/>
              <a:t>Observations play a key role in discovering ideas and developing theories </a:t>
            </a:r>
          </a:p>
          <a:p>
            <a:r>
              <a:rPr lang="en-US" altLang="en-US" dirty="0" smtClean="0"/>
              <a:t>Inductive learning begins with collections of observations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Technology and Observation in 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Observation—the systematic process of recording the behavioral patterns of people, objects, and occurrences as they take place</a:t>
            </a:r>
          </a:p>
          <a:p>
            <a:r>
              <a:rPr lang="en-US" altLang="en-US" dirty="0" smtClean="0"/>
              <a:t>Advances in technology have given a bigger role for observational research tools in marketing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Technology and Observation in Marketing Research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Observation can be a useful part of either qualitative or quantitative research</a:t>
            </a:r>
          </a:p>
          <a:p>
            <a:r>
              <a:rPr lang="en-US" altLang="en-US" dirty="0"/>
              <a:t>Scientific observation addresses a research question aimed at discovering market knowledge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5777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Technological Advances and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Internet, cellular, social networking and near-field technologies have fueled big data analytics  </a:t>
            </a:r>
          </a:p>
          <a:p>
            <a:pPr lvl="1"/>
            <a:r>
              <a:rPr lang="en-US" altLang="en-US" dirty="0" smtClean="0"/>
              <a:t>Because most of this data gathering involves no two-way communication (no survey or interview), these types of data qualify as observational </a:t>
            </a:r>
          </a:p>
          <a:p>
            <a:pPr lvl="1"/>
            <a:r>
              <a:rPr lang="en-US" altLang="en-US" dirty="0" smtClean="0"/>
              <a:t>They leave behind a systematic recording of what people actually did</a:t>
            </a:r>
          </a:p>
          <a:p>
            <a:r>
              <a:rPr lang="en-US" altLang="en-US" dirty="0" smtClean="0"/>
              <a:t>These technologies enable data collection to be automated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Can Be Observed?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Physical movements</a:t>
            </a:r>
          </a:p>
          <a:p>
            <a:r>
              <a:rPr lang="en-US" altLang="en-US" dirty="0" smtClean="0"/>
              <a:t>Verbal behavior</a:t>
            </a:r>
          </a:p>
          <a:p>
            <a:r>
              <a:rPr lang="en-US" altLang="en-US" dirty="0" smtClean="0"/>
              <a:t>Expressive behavior and physiological reactions</a:t>
            </a:r>
          </a:p>
          <a:p>
            <a:r>
              <a:rPr lang="en-US" altLang="en-US" dirty="0" smtClean="0"/>
              <a:t>Spatial tensions and locations</a:t>
            </a:r>
          </a:p>
          <a:p>
            <a:r>
              <a:rPr lang="en-US" altLang="en-US" dirty="0" smtClean="0"/>
              <a:t>Temporal patterns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Physical objects</a:t>
            </a:r>
          </a:p>
          <a:p>
            <a:r>
              <a:rPr lang="en-US" dirty="0" smtClean="0"/>
              <a:t>Verbal and pictorial records</a:t>
            </a:r>
          </a:p>
          <a:p>
            <a:r>
              <a:rPr lang="en-US" dirty="0" smtClean="0"/>
              <a:t>Neurological activity</a:t>
            </a:r>
          </a:p>
          <a:p>
            <a:r>
              <a:rPr lang="en-US" dirty="0" smtClean="0"/>
              <a:t>Internet activities</a:t>
            </a:r>
          </a:p>
          <a:p>
            <a:r>
              <a:rPr lang="en-US" dirty="0" smtClean="0"/>
              <a:t>Geographical information</a:t>
            </a:r>
          </a:p>
          <a:p>
            <a:r>
              <a:rPr lang="en-US" dirty="0" smtClean="0"/>
              <a:t>Physical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8</a:t>
            </a:fld>
            <a:endParaRPr lang="en-US" altLang="en-US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5" y="1282089"/>
            <a:ext cx="718859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8.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Different Types of Observable Behaviors Tracked by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376238"/>
            <a:ext cx="8086725" cy="584200"/>
          </a:xfrm>
        </p:spPr>
        <p:txBody>
          <a:bodyPr/>
          <a:lstStyle/>
          <a:p>
            <a:r>
              <a:rPr lang="en-US" altLang="en-US" dirty="0" smtClean="0"/>
              <a:t>Disadvantages of Observation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Behavior can be observed, but motives cannot</a:t>
            </a:r>
          </a:p>
          <a:p>
            <a:r>
              <a:rPr lang="en-US" altLang="en-US" dirty="0" smtClean="0"/>
              <a:t>Analytical models do better with predicting behavior than explaining it</a:t>
            </a:r>
          </a:p>
          <a:p>
            <a:r>
              <a:rPr lang="en-US" altLang="en-US" dirty="0" smtClean="0"/>
              <a:t>Observation period is often too short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8–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9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4218</TotalTime>
  <Words>2363</Words>
  <Application>Microsoft Office PowerPoint</Application>
  <PresentationFormat>On-screen Show (4:3)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Technology and Observation in Marketing Research</vt:lpstr>
      <vt:lpstr>Technology and Observation in Marketing Research (cont’d.)</vt:lpstr>
      <vt:lpstr>Technological Advances and Observation</vt:lpstr>
      <vt:lpstr>What Can Be Observed?</vt:lpstr>
      <vt:lpstr>PowerPoint Presentation</vt:lpstr>
      <vt:lpstr>Disadvantages of Observation</vt:lpstr>
      <vt:lpstr>The Nature of Observation Studies</vt:lpstr>
      <vt:lpstr>The Nature of Observation Studies (cont’d.)</vt:lpstr>
      <vt:lpstr>Observation of Human Behavior</vt:lpstr>
      <vt:lpstr>PowerPoint Presentation</vt:lpstr>
      <vt:lpstr>Direct and Contrived Observation </vt:lpstr>
      <vt:lpstr>Why Use Direct Observation?</vt:lpstr>
      <vt:lpstr>Errors Associated with Direct Observation</vt:lpstr>
      <vt:lpstr>Ethical Issues in the Observation of Humans</vt:lpstr>
      <vt:lpstr>Ethical Issues in the Observation of Humans (cont’d.)</vt:lpstr>
      <vt:lpstr>PowerPoint Presentation</vt:lpstr>
      <vt:lpstr>Mechanical Observation</vt:lpstr>
      <vt:lpstr>Monitoring Web Traffic</vt:lpstr>
      <vt:lpstr>PowerPoint Presentation</vt:lpstr>
      <vt:lpstr>PowerPoint Presentation</vt:lpstr>
      <vt:lpstr>Scanner-Based Research</vt:lpstr>
      <vt:lpstr>Camera Surveillance</vt:lpstr>
      <vt:lpstr>Smartphones</vt:lpstr>
      <vt:lpstr>Measuring Physiological Reactions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245</cp:revision>
  <dcterms:created xsi:type="dcterms:W3CDTF">2003-02-17T02:06:55Z</dcterms:created>
  <dcterms:modified xsi:type="dcterms:W3CDTF">2016-10-22T08:50:07Z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