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1" r:id="rId3"/>
    <p:sldId id="457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60" r:id="rId14"/>
    <p:sldId id="434" r:id="rId15"/>
    <p:sldId id="435" r:id="rId16"/>
    <p:sldId id="437" r:id="rId17"/>
    <p:sldId id="462" r:id="rId18"/>
    <p:sldId id="438" r:id="rId19"/>
    <p:sldId id="459" r:id="rId20"/>
    <p:sldId id="458" r:id="rId21"/>
    <p:sldId id="442" r:id="rId22"/>
    <p:sldId id="445" r:id="rId23"/>
    <p:sldId id="448" r:id="rId24"/>
    <p:sldId id="449" r:id="rId25"/>
    <p:sldId id="450" r:id="rId26"/>
    <p:sldId id="451" r:id="rId27"/>
    <p:sldId id="454" r:id="rId28"/>
    <p:sldId id="455" r:id="rId29"/>
    <p:sldId id="456" r:id="rId30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653A3F-4BF2-4647-8C7C-8CBAB55FED12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8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6C2CB3-3CB6-4A21-8200-A0E909115518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1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8D5CD4-FAC6-41E0-8152-995F71B99256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E65ADD-3A3F-4DBF-9C14-C58A40F8B610}" type="slidenum">
              <a:rPr lang="en-US" altLang="en-US" sz="1200">
                <a:latin typeface="Times New Roman" pitchFamily="18" charset="0"/>
              </a:rPr>
              <a:pPr/>
              <a:t>24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4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54E3B7-E643-4AF4-8DB0-46FA634D72A8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6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D038D8-26A8-4B00-8D32-6D751228EFA8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E7B00D-AC15-4FD8-96C7-7FAFE621BD95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5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1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A74764-00E5-4195-919B-79FD1BB1ADFE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4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61878E-1EE4-4FFF-8E03-02000693A233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F6DDFB-4E41-407B-9079-C65002832B31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2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A498DF4-DE9A-427A-A5D1-E41223826526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3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29E4E4-B88F-4E20-9E82-D83F486A99B7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1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279B45-BAB0-40A7-939B-5C618B6A294D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73374942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221442532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293595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1677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07254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99682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666494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4</a:t>
            </a:r>
          </a:p>
          <a:p>
            <a:r>
              <a:rPr lang="en-US" altLang="en-US" dirty="0" smtClean="0">
                <a:effectLst/>
              </a:rPr>
              <a:t>The Role of Marketing Research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10</a:t>
            </a:fld>
            <a:endParaRPr lang="en-US" altLang="en-US" dirty="0"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0" y="1259228"/>
            <a:ext cx="754832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World’s Largest Research Firms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Size of the Marketing Research Firm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 firms</a:t>
            </a:r>
          </a:p>
          <a:p>
            <a:pPr lvl="1"/>
            <a:r>
              <a:rPr lang="en-US" altLang="en-US" dirty="0" smtClean="0"/>
              <a:t>Less than 100 employees</a:t>
            </a:r>
          </a:p>
          <a:p>
            <a:pPr lvl="1"/>
            <a:r>
              <a:rPr lang="en-US" altLang="en-US" dirty="0" smtClean="0"/>
              <a:t>VP of marketing may be in charge of all significant marketing research</a:t>
            </a:r>
          </a:p>
          <a:p>
            <a:r>
              <a:rPr lang="en-US" altLang="en-US" dirty="0" smtClean="0"/>
              <a:t>Mid-sized firms</a:t>
            </a:r>
          </a:p>
          <a:p>
            <a:pPr lvl="1"/>
            <a:r>
              <a:rPr lang="en-US" altLang="en-US" dirty="0" smtClean="0"/>
              <a:t>100 to 500 employees</a:t>
            </a:r>
          </a:p>
          <a:p>
            <a:r>
              <a:rPr lang="en-US" altLang="en-US" dirty="0" smtClean="0"/>
              <a:t>Large firms</a:t>
            </a:r>
          </a:p>
          <a:p>
            <a:pPr lvl="1"/>
            <a:r>
              <a:rPr lang="en-US" altLang="en-US" dirty="0" smtClean="0"/>
              <a:t>More than 500 employees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Mid-Sized Firms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Typically includes a director of marketing research</a:t>
            </a:r>
          </a:p>
          <a:p>
            <a:r>
              <a:rPr lang="en-US" altLang="en-US" dirty="0" smtClean="0"/>
              <a:t>A research analyst</a:t>
            </a:r>
          </a:p>
          <a:p>
            <a:pPr lvl="1"/>
            <a:r>
              <a:rPr lang="en-US" altLang="en-US" dirty="0" smtClean="0"/>
              <a:t>Responsible for client contact, project design, preparation of proposals, selection of research suppliers, and supervision of data collection, analysis, and reporting activities</a:t>
            </a:r>
          </a:p>
          <a:p>
            <a:r>
              <a:rPr lang="en-US" altLang="en-US" dirty="0" smtClean="0"/>
              <a:t>Research assistants (or associates) </a:t>
            </a:r>
          </a:p>
          <a:p>
            <a:pPr lvl="1"/>
            <a:r>
              <a:rPr lang="en-US" altLang="en-US" dirty="0" smtClean="0"/>
              <a:t>Provide technical assistance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Mid-Sized Firms (cont’d.)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Manager of decision support systems</a:t>
            </a:r>
          </a:p>
          <a:p>
            <a:pPr lvl="1"/>
            <a:r>
              <a:rPr lang="en-US" altLang="en-US" dirty="0" smtClean="0"/>
              <a:t>Supervises the collection and analysis of customer relationship management (CRM) data</a:t>
            </a:r>
          </a:p>
          <a:p>
            <a:r>
              <a:rPr lang="en-US" altLang="en-US" dirty="0" smtClean="0"/>
              <a:t>A forecast analyst </a:t>
            </a:r>
          </a:p>
          <a:p>
            <a:pPr lvl="1"/>
            <a:r>
              <a:rPr lang="en-US" altLang="en-US" dirty="0" smtClean="0"/>
              <a:t>Provides technical assistance, e.g., generating a sales forecast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126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14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19313"/>
            <a:ext cx="8782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 of a Large Market Research Firm’s Organizational Chart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Director of Marketing Research as a Manager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Problems in directing research</a:t>
            </a:r>
          </a:p>
          <a:p>
            <a:pPr lvl="1"/>
            <a:r>
              <a:rPr lang="en-US" altLang="en-US" dirty="0" smtClean="0"/>
              <a:t>Skilled research professionals like conducting research better than managing people</a:t>
            </a:r>
          </a:p>
          <a:p>
            <a:pPr lvl="1"/>
            <a:r>
              <a:rPr lang="en-US" altLang="en-US" dirty="0" smtClean="0"/>
              <a:t>The research management role often is not formally recognized</a:t>
            </a:r>
          </a:p>
          <a:p>
            <a:pPr lvl="1"/>
            <a:r>
              <a:rPr lang="en-US" altLang="en-US" dirty="0" smtClean="0"/>
              <a:t>Outstanding research professionals often have trouble delegating responsibility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Conflict Between Marketing Management and Marketing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Sources of conflict</a:t>
            </a:r>
          </a:p>
          <a:p>
            <a:pPr lvl="1"/>
            <a:r>
              <a:rPr lang="en-US" altLang="en-US" dirty="0" smtClean="0"/>
              <a:t>Research that implies criticism</a:t>
            </a:r>
          </a:p>
          <a:p>
            <a:pPr lvl="1"/>
            <a:r>
              <a:rPr lang="en-US" altLang="en-US" dirty="0" smtClean="0"/>
              <a:t>Money</a:t>
            </a:r>
          </a:p>
          <a:p>
            <a:pPr lvl="1"/>
            <a:r>
              <a:rPr lang="en-US" altLang="en-US" dirty="0" smtClean="0"/>
              <a:t>Time</a:t>
            </a:r>
          </a:p>
          <a:p>
            <a:r>
              <a:rPr lang="en-US" altLang="en-US" dirty="0" smtClean="0"/>
              <a:t>Sources of error when studies are rushed</a:t>
            </a:r>
          </a:p>
          <a:p>
            <a:pPr lvl="1"/>
            <a:r>
              <a:rPr lang="en-US" altLang="en-US" dirty="0" smtClean="0"/>
              <a:t>Conducting a study that is not needed</a:t>
            </a:r>
          </a:p>
          <a:p>
            <a:pPr lvl="1"/>
            <a:r>
              <a:rPr lang="en-US" altLang="en-US" dirty="0" smtClean="0"/>
              <a:t>Addressing the wrong issue</a:t>
            </a:r>
          </a:p>
          <a:p>
            <a:pPr lvl="1"/>
            <a:r>
              <a:rPr lang="en-US" altLang="en-US" dirty="0" smtClean="0"/>
              <a:t>Sampling difficulties</a:t>
            </a:r>
          </a:p>
          <a:p>
            <a:pPr lvl="1"/>
            <a:r>
              <a:rPr lang="en-US" altLang="en-US" dirty="0" smtClean="0"/>
              <a:t>Inadequate data analysis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Conflict Between Marketing Management and Marketing Research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Intuitive decision making</a:t>
            </a:r>
          </a:p>
          <a:p>
            <a:pPr lvl="1"/>
            <a:r>
              <a:rPr lang="en-US" altLang="en-US" dirty="0" smtClean="0"/>
              <a:t>Managers sometimes resist research because results may prove counter to managerial intuition or desires</a:t>
            </a:r>
          </a:p>
          <a:p>
            <a:pPr lvl="1"/>
            <a:r>
              <a:rPr lang="en-US" altLang="en-US" dirty="0" smtClean="0"/>
              <a:t>Intuition is not a replacement for informed market intelligence</a:t>
            </a:r>
          </a:p>
          <a:p>
            <a:r>
              <a:rPr lang="en-US" altLang="en-US" dirty="0" smtClean="0"/>
              <a:t>Future decisions based on past evidence</a:t>
            </a:r>
          </a:p>
          <a:p>
            <a:pPr lvl="1"/>
            <a:r>
              <a:rPr lang="en-US" altLang="en-US" dirty="0" smtClean="0"/>
              <a:t>Managers wish to predict the future, but researchers measure only current or past events</a:t>
            </a:r>
          </a:p>
          <a:p>
            <a:pPr lvl="1"/>
            <a:r>
              <a:rPr lang="en-US" altLang="en-US" dirty="0" smtClean="0"/>
              <a:t>Researchers use the past to predict the future</a:t>
            </a:r>
            <a:endParaRPr lang="en-US" altLang="en-US" dirty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9978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Reducing Conflict between Management and Researchers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Ways to reduce conflict</a:t>
            </a:r>
          </a:p>
          <a:p>
            <a:pPr lvl="1"/>
            <a:r>
              <a:rPr lang="en-US" altLang="en-US" dirty="0" smtClean="0"/>
              <a:t>Involve researchers and decision-makers working closely together</a:t>
            </a:r>
          </a:p>
          <a:p>
            <a:pPr lvl="1"/>
            <a:r>
              <a:rPr lang="en-US" altLang="en-US" dirty="0" smtClean="0"/>
              <a:t>State clear job descriptions</a:t>
            </a:r>
          </a:p>
          <a:p>
            <a:pPr lvl="1"/>
            <a:r>
              <a:rPr lang="en-US" altLang="en-US" dirty="0" smtClean="0"/>
              <a:t>Implement better planning and an annual statement of the research program</a:t>
            </a:r>
          </a:p>
          <a:p>
            <a:pPr lvl="1"/>
            <a:r>
              <a:rPr lang="en-US" altLang="en-US" dirty="0" smtClean="0"/>
              <a:t>Communicate research findings and research designs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19</a:t>
            </a:fld>
            <a:endParaRPr lang="en-US" alt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1" y="1691659"/>
            <a:ext cx="8108518" cy="4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Improving Two-Way Communication to Reduce Conflict</a:t>
            </a:r>
          </a:p>
        </p:txBody>
      </p:sp>
    </p:spTree>
    <p:extLst>
      <p:ext uri="{BB962C8B-B14F-4D97-AF65-F5344CB8AC3E}">
        <p14:creationId xmlns:p14="http://schemas.microsoft.com/office/powerpoint/2010/main" val="1526985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Know when research should be conducted externally and when it should be done internally</a:t>
            </a:r>
          </a:p>
          <a:p>
            <a:r>
              <a:rPr lang="en-US" altLang="en-US" dirty="0" smtClean="0"/>
              <a:t>Understand the career opportunities and career paths available within the marketing research industry </a:t>
            </a:r>
          </a:p>
          <a:p>
            <a:r>
              <a:rPr lang="en-US" altLang="en-US" dirty="0" smtClean="0"/>
              <a:t>Become sensitive to the often conflicting relationship between marketing management and researchers</a:t>
            </a:r>
          </a:p>
          <a:p>
            <a:pPr>
              <a:tabLst>
                <a:tab pos="2114550" algn="l"/>
              </a:tabLst>
            </a:pPr>
            <a:r>
              <a:rPr lang="en-US" altLang="en-US" dirty="0" smtClean="0"/>
              <a:t>Understand marketing ethics and ways that researchers can face ethical dilemmas</a:t>
            </a:r>
          </a:p>
          <a:p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20</a:t>
            </a:fld>
            <a:endParaRPr lang="en-US" altLang="en-US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42970"/>
            <a:ext cx="69041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Rights and Obligations of Marketing Research </a:t>
            </a:r>
          </a:p>
        </p:txBody>
      </p:sp>
    </p:spTree>
    <p:extLst>
      <p:ext uri="{BB962C8B-B14F-4D97-AF65-F5344CB8AC3E}">
        <p14:creationId xmlns:p14="http://schemas.microsoft.com/office/powerpoint/2010/main" val="21710920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 Participant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Participant’s right to privacy</a:t>
            </a:r>
          </a:p>
          <a:p>
            <a:pPr lvl="1"/>
            <a:r>
              <a:rPr lang="en-US" dirty="0" smtClean="0"/>
              <a:t>Informed consent means that the individual understands what the researcher wants him or her to do and agrees to be a participant in the research study</a:t>
            </a:r>
          </a:p>
          <a:p>
            <a:pPr lvl="1"/>
            <a:r>
              <a:rPr lang="en-US" dirty="0" smtClean="0"/>
              <a:t>The ethical responsibilities vary depending on whether participation is active or passive</a:t>
            </a:r>
            <a:endParaRPr lang="en-US" dirty="0"/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Obligation to Be Truthful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someone willingly consents to participate actively, the researcher assumes he or she will provide truthful answers </a:t>
            </a:r>
          </a:p>
          <a:p>
            <a:r>
              <a:rPr lang="en-US" altLang="en-US" dirty="0" smtClean="0"/>
              <a:t>Honest cooperation is the primary obligation of the research participant</a:t>
            </a:r>
          </a:p>
          <a:p>
            <a:r>
              <a:rPr lang="en-US" altLang="en-US" dirty="0" smtClean="0"/>
              <a:t>The subject has the right to expect confidentiality </a:t>
            </a:r>
          </a:p>
          <a:p>
            <a:pPr lvl="1"/>
            <a:r>
              <a:rPr lang="en-US" altLang="en-US" dirty="0" smtClean="0"/>
              <a:t>Confidentiality means that researchers will not share any individual’s information others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Protection from Harm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ask to avoid harming a participant</a:t>
            </a:r>
          </a:p>
          <a:p>
            <a:pPr lvl="1"/>
            <a:r>
              <a:rPr lang="en-US" altLang="en-US" dirty="0" smtClean="0"/>
              <a:t>Has the research subject provided consent to participate in an experiment?</a:t>
            </a:r>
          </a:p>
          <a:p>
            <a:pPr lvl="1"/>
            <a:r>
              <a:rPr lang="en-US" altLang="en-US" dirty="0" smtClean="0"/>
              <a:t>Is the research subject subjected to substantial physical or psychological trauma?</a:t>
            </a:r>
          </a:p>
          <a:p>
            <a:pPr lvl="1"/>
            <a:r>
              <a:rPr lang="en-US" altLang="en-US" dirty="0" smtClean="0"/>
              <a:t>Can the research subject be easily returned to his or her initial state?</a:t>
            </a:r>
          </a:p>
          <a:p>
            <a:r>
              <a:rPr lang="en-US" altLang="en-US" dirty="0" smtClean="0"/>
              <a:t>Human subjects review committee: sometimes called the Institutional Review Board (IRB)</a:t>
            </a:r>
          </a:p>
          <a:p>
            <a:pPr lvl="1"/>
            <a:r>
              <a:rPr lang="en-US" altLang="en-US" dirty="0" smtClean="0"/>
              <a:t>Reviews proposed research designs to ensure that no harm can come to any research participant</a:t>
            </a:r>
          </a:p>
        </p:txBody>
      </p:sp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Client Sponsor (User)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Issues in the client-researcher relationship</a:t>
            </a:r>
          </a:p>
          <a:p>
            <a:pPr lvl="1"/>
            <a:r>
              <a:rPr lang="en-US" altLang="en-US" dirty="0" smtClean="0"/>
              <a:t>Ethical behavior between buyer and seller</a:t>
            </a:r>
          </a:p>
          <a:p>
            <a:pPr lvl="1"/>
            <a:r>
              <a:rPr lang="en-US" altLang="en-US" dirty="0" smtClean="0"/>
              <a:t>An open relationship with research suppliers</a:t>
            </a:r>
          </a:p>
          <a:p>
            <a:pPr lvl="1"/>
            <a:r>
              <a:rPr lang="en-US" altLang="en-US" dirty="0" smtClean="0"/>
              <a:t>An open relationship with interested parties</a:t>
            </a:r>
          </a:p>
          <a:p>
            <a:pPr lvl="2"/>
            <a:r>
              <a:rPr lang="en-US" altLang="en-US" dirty="0" smtClean="0"/>
              <a:t>Advocacy research—research undertaken to support a specific claim in a legal action or represent some advocacy group</a:t>
            </a:r>
          </a:p>
          <a:p>
            <a:pPr lvl="1"/>
            <a:r>
              <a:rPr lang="en-US" altLang="en-US" dirty="0" smtClean="0"/>
              <a:t>Privacy rights of research participants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Researcher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firms and marketing research departments should practice good business ethics</a:t>
            </a:r>
          </a:p>
          <a:p>
            <a:r>
              <a:rPr lang="en-US" altLang="en-US" dirty="0" smtClean="0"/>
              <a:t>Professional organizations with codes of ethics for marketing researchers</a:t>
            </a:r>
          </a:p>
          <a:p>
            <a:pPr lvl="1"/>
            <a:r>
              <a:rPr lang="en-US" altLang="en-US" dirty="0" smtClean="0"/>
              <a:t>American Marketing Association</a:t>
            </a:r>
          </a:p>
          <a:p>
            <a:pPr lvl="1"/>
            <a:r>
              <a:rPr lang="en-US" altLang="en-US" dirty="0" smtClean="0"/>
              <a:t>The European Society for Opinion and Market Research</a:t>
            </a:r>
          </a:p>
          <a:p>
            <a:pPr lvl="1"/>
            <a:r>
              <a:rPr lang="en-US" altLang="en-US" dirty="0" smtClean="0"/>
              <a:t>The Marketing Research Society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Rights and Obligations of the Researcher (cont’d.)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should </a:t>
            </a:r>
            <a:r>
              <a:rPr lang="en-US" altLang="en-US" i="1" dirty="0" smtClean="0"/>
              <a:t>not:</a:t>
            </a:r>
          </a:p>
          <a:p>
            <a:pPr lvl="1"/>
            <a:r>
              <a:rPr lang="en-US" altLang="en-US" dirty="0" smtClean="0"/>
              <a:t>Represent a sales pitch as marketing research</a:t>
            </a:r>
          </a:p>
          <a:p>
            <a:pPr lvl="1"/>
            <a:r>
              <a:rPr lang="en-US" altLang="en-US" dirty="0" smtClean="0"/>
              <a:t>Provide the name of anonymous respondents</a:t>
            </a:r>
          </a:p>
          <a:p>
            <a:pPr lvl="1"/>
            <a:r>
              <a:rPr lang="en-US" altLang="en-US" dirty="0" smtClean="0"/>
              <a:t>Breach the confidentiality of the research client or research participant</a:t>
            </a:r>
          </a:p>
          <a:p>
            <a:pPr lvl="1"/>
            <a:r>
              <a:rPr lang="en-US" altLang="en-US" dirty="0" smtClean="0"/>
              <a:t>Do research for multiple firms competing in the same market</a:t>
            </a:r>
          </a:p>
          <a:p>
            <a:pPr lvl="1"/>
            <a:r>
              <a:rPr lang="en-US" altLang="en-US" dirty="0" smtClean="0"/>
              <a:t>Disseminate false or misleading results</a:t>
            </a:r>
          </a:p>
          <a:p>
            <a:pPr lvl="1"/>
            <a:r>
              <a:rPr lang="en-US" altLang="en-US" dirty="0" smtClean="0"/>
              <a:t>Plagiarize the work of other researchers</a:t>
            </a:r>
          </a:p>
          <a:p>
            <a:pPr lvl="1"/>
            <a:r>
              <a:rPr lang="en-US" altLang="en-US" dirty="0" smtClean="0"/>
              <a:t>Violate the integrity of data gathered in the field 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That Isn’t Research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Misrepresentation of research</a:t>
            </a:r>
          </a:p>
          <a:p>
            <a:pPr lvl="1"/>
            <a:r>
              <a:rPr lang="en-US" altLang="en-US" dirty="0" smtClean="0"/>
              <a:t>Honesty in presenting results</a:t>
            </a:r>
          </a:p>
          <a:p>
            <a:r>
              <a:rPr lang="en-US" altLang="en-US" dirty="0" smtClean="0"/>
              <a:t>Honesty in reporting errors and limitations</a:t>
            </a:r>
          </a:p>
          <a:p>
            <a:pPr lvl="1"/>
            <a:r>
              <a:rPr lang="en-US" altLang="en-US" dirty="0" smtClean="0"/>
              <a:t>Researchers should not keep any major error occurring during the course of the study a secret</a:t>
            </a:r>
          </a:p>
          <a:p>
            <a:pPr lvl="1"/>
            <a:r>
              <a:rPr lang="en-US" altLang="en-US" dirty="0" smtClean="0"/>
              <a:t>The researcher should point out the key limitations in the research report and presentation</a:t>
            </a:r>
          </a:p>
          <a:p>
            <a:r>
              <a:rPr lang="en-US" altLang="en-US" dirty="0" smtClean="0"/>
              <a:t>Confidentiality</a:t>
            </a:r>
          </a:p>
          <a:p>
            <a:pPr lvl="1"/>
            <a:r>
              <a:rPr lang="en-US" altLang="en-US" dirty="0" smtClean="0"/>
              <a:t>The researcher must abide by any confidentiality agreement with research participants</a:t>
            </a:r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Role of Society at Large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offers benefits for individual members of and for society at large  </a:t>
            </a:r>
          </a:p>
          <a:p>
            <a:r>
              <a:rPr lang="en-US" altLang="en-US" dirty="0" smtClean="0"/>
              <a:t>The potential benefits of the research should always outweigh the burdens placed on members of society  </a:t>
            </a:r>
          </a:p>
          <a:p>
            <a:r>
              <a:rPr lang="en-US" altLang="en-US" dirty="0" smtClean="0"/>
              <a:t>Business, society and individuals all have ethical responsibilities</a:t>
            </a:r>
          </a:p>
          <a:p>
            <a:r>
              <a:rPr lang="en-US" altLang="en-US" dirty="0" smtClean="0"/>
              <a:t>Marketing research value is diminished when any party breeches a responsibility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Researcher and Conflicts of Interest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Conflict of interest</a:t>
            </a:r>
          </a:p>
          <a:p>
            <a:pPr lvl="1"/>
            <a:r>
              <a:rPr lang="en-US" altLang="en-US" dirty="0" smtClean="0"/>
              <a:t>Occurs when one researcher works for two competing companies</a:t>
            </a:r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altLang="en-US" dirty="0" smtClean="0"/>
              <a:t>Appreciate the rights and obligations of (a) research respondents—particularly children, (b) research clients or sponsors, (c) marketing researchers, and (d) society</a:t>
            </a:r>
          </a:p>
          <a:p>
            <a:pPr>
              <a:buAutoNum type="arabicPeriod" startAt="5"/>
            </a:pPr>
            <a:r>
              <a:rPr lang="en-US" altLang="en-US" dirty="0" smtClean="0"/>
              <a:t>Avoid situations involving a conflict of interest in performing marketing research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 (cont’d.)</a:t>
            </a:r>
          </a:p>
        </p:txBody>
      </p:sp>
    </p:spTree>
    <p:extLst>
      <p:ext uri="{BB962C8B-B14F-4D97-AF65-F5344CB8AC3E}">
        <p14:creationId xmlns:p14="http://schemas.microsoft.com/office/powerpoint/2010/main" val="2952386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Should Do the Research?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Outside agency</a:t>
            </a:r>
          </a:p>
          <a:p>
            <a:pPr lvl="1"/>
            <a:r>
              <a:rPr lang="en-US" altLang="en-US" dirty="0" smtClean="0"/>
              <a:t>An independent research firm contracted by the company that actually will benefit from the research</a:t>
            </a:r>
          </a:p>
          <a:p>
            <a:r>
              <a:rPr lang="en-US" altLang="en-US" dirty="0" smtClean="0"/>
              <a:t>In-house research</a:t>
            </a:r>
          </a:p>
          <a:p>
            <a:pPr lvl="1"/>
            <a:r>
              <a:rPr lang="en-US" altLang="en-US" dirty="0" smtClean="0"/>
              <a:t>Research performed by employees of the company that will benefit from the research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 It Yourself or Let Your Fingers Do the Walking?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to use an outside agency</a:t>
            </a:r>
          </a:p>
          <a:p>
            <a:pPr lvl="1"/>
            <a:r>
              <a:rPr lang="en-US" altLang="en-US" dirty="0" smtClean="0"/>
              <a:t>To get a fresh perspective</a:t>
            </a:r>
          </a:p>
          <a:p>
            <a:pPr lvl="1"/>
            <a:r>
              <a:rPr lang="en-US" altLang="en-US" dirty="0" smtClean="0"/>
              <a:t>To have objectivity</a:t>
            </a:r>
          </a:p>
          <a:p>
            <a:pPr lvl="1"/>
            <a:r>
              <a:rPr lang="en-US" altLang="en-US" dirty="0" smtClean="0"/>
              <a:t>When special expertise is needed</a:t>
            </a:r>
          </a:p>
          <a:p>
            <a:pPr lvl="1"/>
            <a:r>
              <a:rPr lang="en-US" altLang="en-US" dirty="0" smtClean="0"/>
              <a:t>When local expertise is needed</a:t>
            </a:r>
          </a:p>
          <a:p>
            <a:r>
              <a:rPr lang="en-US" altLang="en-US" dirty="0" smtClean="0"/>
              <a:t>When to use in-house research</a:t>
            </a:r>
          </a:p>
          <a:p>
            <a:pPr lvl="1"/>
            <a:r>
              <a:rPr lang="en-US" altLang="en-US" dirty="0" smtClean="0"/>
              <a:t>When the project needs to be done quickly</a:t>
            </a:r>
          </a:p>
          <a:p>
            <a:pPr lvl="1"/>
            <a:r>
              <a:rPr lang="en-US" altLang="en-US" dirty="0" smtClean="0"/>
              <a:t>When the project needs employee collaboration</a:t>
            </a:r>
          </a:p>
          <a:p>
            <a:pPr lvl="1"/>
            <a:r>
              <a:rPr lang="en-US" altLang="en-US" dirty="0" smtClean="0"/>
              <a:t>To save money</a:t>
            </a:r>
          </a:p>
          <a:p>
            <a:pPr lvl="1"/>
            <a:r>
              <a:rPr lang="en-US" altLang="en-US" dirty="0" smtClean="0"/>
              <a:t>If secrecy is a major concern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6</a:t>
            </a:fld>
            <a:endParaRPr lang="en-US" altLang="en-US" dirty="0"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4" y="1963092"/>
            <a:ext cx="7267753" cy="38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4.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Advantages and Disadvantages of Outhouse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Working in the Marketing Research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jobs are among the top career fields for recent college graduates</a:t>
            </a:r>
          </a:p>
          <a:p>
            <a:r>
              <a:rPr lang="en-US" altLang="en-US" dirty="0" smtClean="0"/>
              <a:t>About three-fourths of all U.S. organizations have a department or individual responsible for marketing research</a:t>
            </a:r>
          </a:p>
          <a:p>
            <a:r>
              <a:rPr lang="en-US" altLang="en-US" dirty="0" smtClean="0"/>
              <a:t>Often the term “client” is used by the research department to refer to line management—the entity for whom services are being performed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Suppliers and Contractors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suppliers</a:t>
            </a:r>
          </a:p>
          <a:p>
            <a:pPr lvl="1"/>
            <a:r>
              <a:rPr lang="en-US" altLang="en-US" dirty="0" smtClean="0"/>
              <a:t>Commercial providers of marketing research services</a:t>
            </a:r>
          </a:p>
          <a:p>
            <a:r>
              <a:rPr lang="en-US" altLang="en-US" dirty="0" smtClean="0"/>
              <a:t>Syndicated service</a:t>
            </a:r>
          </a:p>
          <a:p>
            <a:pPr lvl="1"/>
            <a:r>
              <a:rPr lang="en-US" altLang="en-US" dirty="0" smtClean="0"/>
              <a:t>A marketing research supplier that provides standardized information for many clients in return for a fee</a:t>
            </a:r>
          </a:p>
          <a:p>
            <a:r>
              <a:rPr lang="en-US" altLang="en-US" dirty="0" smtClean="0"/>
              <a:t>Standardized research services</a:t>
            </a:r>
          </a:p>
          <a:p>
            <a:pPr lvl="1"/>
            <a:r>
              <a:rPr lang="en-US" altLang="en-US" dirty="0" smtClean="0"/>
              <a:t>Companies that develop a unique methodology for investigating a specific business specialty area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Limited Research Service Companies and Custom Research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Limited-service research suppliers</a:t>
            </a:r>
          </a:p>
          <a:p>
            <a:pPr lvl="1"/>
            <a:r>
              <a:rPr lang="en-US" altLang="en-US" dirty="0" smtClean="0"/>
              <a:t>Specialize in particular research activities, such as syndicated service, field interviewing, data warehousing, or data processing</a:t>
            </a:r>
          </a:p>
          <a:p>
            <a:pPr lvl="1"/>
            <a:r>
              <a:rPr lang="en-US" altLang="en-US" dirty="0" smtClean="0"/>
              <a:t>Full-service research suppliers sometimes contract limited-service research suppliers companies for ad hoc marketing research projects</a:t>
            </a:r>
          </a:p>
          <a:p>
            <a:r>
              <a:rPr lang="en-US" altLang="en-US" dirty="0" smtClean="0"/>
              <a:t>Custom research</a:t>
            </a:r>
          </a:p>
          <a:p>
            <a:pPr lvl="1"/>
            <a:r>
              <a:rPr lang="en-US" altLang="en-US" dirty="0" smtClean="0"/>
              <a:t>Projects that are tailored specifically to a client’s unique needs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4–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2573</Words>
  <Application>Microsoft Office PowerPoint</Application>
  <PresentationFormat>On-screen Show (4:3)</PresentationFormat>
  <Paragraphs>221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LEARNING OUTCOMES (cont’d.)</vt:lpstr>
      <vt:lpstr>Who Should Do the Research?</vt:lpstr>
      <vt:lpstr>Do It Yourself or Let Your Fingers Do the Walking?</vt:lpstr>
      <vt:lpstr>PowerPoint Presentation</vt:lpstr>
      <vt:lpstr>Working in the Marketing Research Field</vt:lpstr>
      <vt:lpstr>Research Suppliers and Contractors</vt:lpstr>
      <vt:lpstr>Limited Research Service Companies and Custom Research</vt:lpstr>
      <vt:lpstr>PowerPoint Presentation</vt:lpstr>
      <vt:lpstr>Size of the Marketing Research Firm</vt:lpstr>
      <vt:lpstr>Mid-Sized Firms</vt:lpstr>
      <vt:lpstr>Mid-Sized Firms (cont’d.)</vt:lpstr>
      <vt:lpstr>PowerPoint Presentation</vt:lpstr>
      <vt:lpstr>The Director of Marketing Research as a Manager</vt:lpstr>
      <vt:lpstr>Conflict Between Marketing Management and Marketing Research</vt:lpstr>
      <vt:lpstr>Conflict Between Marketing Management and Marketing Research (cont’d.)</vt:lpstr>
      <vt:lpstr>Reducing Conflict between Management and Researchers</vt:lpstr>
      <vt:lpstr>PowerPoint Presentation</vt:lpstr>
      <vt:lpstr>PowerPoint Presentation</vt:lpstr>
      <vt:lpstr>Rights and Obligations of the Research Participant</vt:lpstr>
      <vt:lpstr>The Obligation to Be Truthful</vt:lpstr>
      <vt:lpstr>Protection from Harm</vt:lpstr>
      <vt:lpstr>Rights and Obligations of the Client Sponsor (User)</vt:lpstr>
      <vt:lpstr>Rights and Obligations of the Researcher</vt:lpstr>
      <vt:lpstr>Rights and Obligations of the Researcher (cont’d.)</vt:lpstr>
      <vt:lpstr>Research That Isn’t Research</vt:lpstr>
      <vt:lpstr>The Role of Society at Large</vt:lpstr>
      <vt:lpstr>The Researcher and Conflicts of Interest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251</cp:revision>
  <dcterms:created xsi:type="dcterms:W3CDTF">2003-02-17T02:06:55Z</dcterms:created>
  <dcterms:modified xsi:type="dcterms:W3CDTF">2017-09-17T15:46:01Z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218764193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