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9"/>
  </p:notesMasterIdLst>
  <p:handoutMasterIdLst>
    <p:handoutMasterId r:id="rId40"/>
  </p:handoutMasterIdLst>
  <p:sldIdLst>
    <p:sldId id="256" r:id="rId2"/>
    <p:sldId id="421" r:id="rId3"/>
    <p:sldId id="424" r:id="rId4"/>
    <p:sldId id="465" r:id="rId5"/>
    <p:sldId id="425" r:id="rId6"/>
    <p:sldId id="426" r:id="rId7"/>
    <p:sldId id="455" r:id="rId8"/>
    <p:sldId id="428" r:id="rId9"/>
    <p:sldId id="429" r:id="rId10"/>
    <p:sldId id="430" r:id="rId11"/>
    <p:sldId id="456" r:id="rId12"/>
    <p:sldId id="431" r:id="rId13"/>
    <p:sldId id="457" r:id="rId14"/>
    <p:sldId id="432" r:id="rId15"/>
    <p:sldId id="433" r:id="rId16"/>
    <p:sldId id="435" r:id="rId17"/>
    <p:sldId id="436" r:id="rId18"/>
    <p:sldId id="438" r:id="rId19"/>
    <p:sldId id="440" r:id="rId20"/>
    <p:sldId id="441" r:id="rId21"/>
    <p:sldId id="442" r:id="rId22"/>
    <p:sldId id="443" r:id="rId23"/>
    <p:sldId id="444" r:id="rId24"/>
    <p:sldId id="459" r:id="rId25"/>
    <p:sldId id="460" r:id="rId26"/>
    <p:sldId id="461" r:id="rId27"/>
    <p:sldId id="445" r:id="rId28"/>
    <p:sldId id="462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63" r:id="rId37"/>
    <p:sldId id="454" r:id="rId38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2A"/>
    <a:srgbClr val="840C4F"/>
    <a:srgbClr val="634501"/>
    <a:srgbClr val="335D65"/>
    <a:srgbClr val="9A4D23"/>
    <a:srgbClr val="735001"/>
    <a:srgbClr val="83724F"/>
    <a:srgbClr val="367C2B"/>
    <a:srgbClr val="88923E"/>
    <a:srgbClr val="CB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6" autoAdjust="0"/>
    <p:restoredTop sz="94712" autoAdjust="0"/>
  </p:normalViewPr>
  <p:slideViewPr>
    <p:cSldViewPr>
      <p:cViewPr varScale="1">
        <p:scale>
          <a:sx n="110" d="100"/>
          <a:sy n="110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836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8A526-E588-473F-88B6-BCFF6DAE3E2A}" type="slidenum">
              <a:rPr lang="en-US" altLang="en-US" sz="1200">
                <a:latin typeface="Times New Roman" pitchFamily="18" charset="0"/>
              </a:rPr>
              <a:pPr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5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B0CBED-1E09-4346-89EE-19A1F9AF7310}" type="slidenum">
              <a:rPr lang="en-US" altLang="en-US" sz="1200">
                <a:latin typeface="Times New Roman" pitchFamily="18" charset="0"/>
              </a:rPr>
              <a:pPr/>
              <a:t>13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292FB6-CA62-4043-B5BF-46DEC0B0BC75}" type="slidenum">
              <a:rPr lang="en-US" altLang="en-US" sz="1200">
                <a:latin typeface="Times New Roman" pitchFamily="18" charset="0"/>
              </a:rPr>
              <a:pPr/>
              <a:t>14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309" tIns="46655" rIns="93309" bIns="46655"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3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E81E6A7-EDE4-4F02-9D66-16BB88AB5178}" type="slidenum">
              <a:rPr lang="en-US" altLang="en-US" sz="1200">
                <a:latin typeface="Times New Roman" pitchFamily="18" charset="0"/>
              </a:rPr>
              <a:pPr/>
              <a:t>15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26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0C92E55-9A92-4819-B260-2D7233F1C8B3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33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ED44241-94BF-4757-BD88-59D9847724DD}" type="slidenum">
              <a:rPr lang="en-US" altLang="en-US" sz="1200">
                <a:latin typeface="Times New Roman" pitchFamily="18" charset="0"/>
              </a:rPr>
              <a:pPr/>
              <a:t>17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DEFCD8-DE16-4F78-9104-E413DA32F314}" type="slidenum">
              <a:rPr lang="en-US" altLang="en-US" sz="1200">
                <a:latin typeface="Times New Roman" pitchFamily="18" charset="0"/>
              </a:rPr>
              <a:pPr/>
              <a:t>18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15DB5D-66DC-41E6-ACB3-6725D3FB98E2}" type="slidenum">
              <a:rPr lang="en-US" altLang="en-US" sz="1200">
                <a:latin typeface="Times New Roman" pitchFamily="18" charset="0"/>
              </a:rPr>
              <a:pPr/>
              <a:t>19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0DB4FC-816E-4E41-85F5-0E0260692092}" type="slidenum">
              <a:rPr lang="en-US" altLang="en-US" sz="1200">
                <a:latin typeface="Times New Roman" pitchFamily="18" charset="0"/>
              </a:rPr>
              <a:pPr/>
              <a:t>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3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E678B3C-B535-424A-A3A6-BD3D4A4586CB}" type="slidenum">
              <a:rPr lang="en-US" altLang="en-US" sz="1200">
                <a:latin typeface="Times New Roman" pitchFamily="18" charset="0"/>
              </a:rPr>
              <a:pPr/>
              <a:t>21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0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712A75-78DC-45B4-B19A-948DDFE58FE5}" type="slidenum">
              <a:rPr lang="en-US" altLang="en-US" sz="1200">
                <a:latin typeface="Times New Roman" pitchFamily="18" charset="0"/>
              </a:rPr>
              <a:pPr/>
              <a:t>22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72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65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54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5632E1-409C-4AC7-82F0-6F78D1EF20BA}" type="slidenum">
              <a:rPr lang="en-US" altLang="en-US" sz="1200">
                <a:latin typeface="Times New Roman" pitchFamily="18" charset="0"/>
              </a:rPr>
              <a:pPr/>
              <a:t>25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34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27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58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05D9B2-AF44-4D9A-AF8F-7CDB99EAAC26}" type="slidenum">
              <a:rPr lang="en-US" altLang="en-US" sz="1200">
                <a:latin typeface="Times New Roman" pitchFamily="18" charset="0"/>
              </a:rPr>
              <a:pPr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24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E0447C-1A87-4357-8E4F-E052863C6207}" type="slidenum">
              <a:rPr lang="en-US" altLang="en-US" sz="1200">
                <a:latin typeface="Times New Roman" pitchFamily="18" charset="0"/>
              </a:rPr>
              <a:pPr/>
              <a:t>29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73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94C296C-C032-4E90-AB10-043B37C7B1A1}" type="slidenum">
              <a:rPr lang="en-US" altLang="en-US" sz="1200">
                <a:latin typeface="Times New Roman" pitchFamily="18" charset="0"/>
              </a:rPr>
              <a:pPr/>
              <a:t>30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Portion of Exhibit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90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95787D-6B7E-48E8-9E8F-41F9207DFEBA}" type="slidenum">
              <a:rPr lang="en-US" altLang="en-US" sz="1200">
                <a:latin typeface="Times New Roman" pitchFamily="18" charset="0"/>
              </a:rPr>
              <a:pPr/>
              <a:t>31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9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00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0D730E-E5AA-45A6-B42F-5E255AEC9CB8}" type="slidenum">
              <a:rPr lang="en-US" altLang="en-US" sz="1200">
                <a:latin typeface="Times New Roman" pitchFamily="18" charset="0"/>
              </a:rPr>
              <a:pPr/>
              <a:t>33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4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D9F642-72D3-4BE2-BC93-99ED606C2C7B}" type="slidenum">
              <a:rPr lang="en-US" altLang="en-US" sz="1200">
                <a:latin typeface="Times New Roman" pitchFamily="18" charset="0"/>
              </a:rPr>
              <a:pPr/>
              <a:t>34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32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5746CA-12A3-40FF-B70D-851A6D3C6E46}" type="slidenum">
              <a:rPr lang="en-US" altLang="en-US" sz="1200">
                <a:latin typeface="Times New Roman" pitchFamily="18" charset="0"/>
              </a:rPr>
              <a:pPr/>
              <a:t>35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79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5ADC16A-7DD7-4A77-A247-6DE84380B2AF}" type="slidenum">
              <a:rPr lang="en-US" altLang="en-US" sz="1200">
                <a:latin typeface="Times New Roman" pitchFamily="18" charset="0"/>
              </a:rPr>
              <a:pPr/>
              <a:t>37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9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EAFE77-2FF0-431E-95E0-72E036AF7536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8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591730D-944D-4C1F-8D35-407F043B3ADD}" type="slidenum">
              <a:rPr lang="en-US" altLang="en-US" sz="1200">
                <a:latin typeface="Times New Roman" pitchFamily="18" charset="0"/>
              </a:rPr>
              <a:pPr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1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6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9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13B95B-2F47-4827-8FD0-F227636A3659}" type="slidenum">
              <a:rPr lang="en-US" altLang="en-US" sz="1200">
                <a:latin typeface="Times New Roman" pitchFamily="18" charset="0"/>
              </a:rPr>
              <a:pPr/>
              <a:t>7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8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D674882-5A66-45A6-9506-6D1A2FFACFA2}" type="slidenum">
              <a:rPr lang="en-US" altLang="en-US" sz="1200">
                <a:latin typeface="Times New Roman" pitchFamily="18" charset="0"/>
              </a:rPr>
              <a:pPr/>
              <a:t>8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9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B7DE87-A616-4FEB-BC19-691A2DBCE0D5}" type="slidenum">
              <a:rPr lang="en-US" altLang="en-US" sz="1200">
                <a:latin typeface="Times New Roman" pitchFamily="18" charset="0"/>
              </a:rPr>
              <a:pPr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8" name="Picture 16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35885184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8260984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06161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33DEBC54-C9EE-4907-918D-6A6C22437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37535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BB9D097-4C5C-417C-B097-C6B81CA153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37492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5537931-4260-4B6B-A3A7-1D7190C9A3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7133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79FE24D5-8D74-4CD1-985E-26CC291708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764002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1–</a:t>
            </a:r>
            <a:fld id="{D6C49FDD-8038-4201-872D-15D00067EA40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3</a:t>
            </a:r>
          </a:p>
          <a:p>
            <a:r>
              <a:rPr lang="en-US" altLang="en-US" dirty="0">
                <a:effectLst/>
              </a:rPr>
              <a:t>The Marketing </a:t>
            </a:r>
          </a:p>
          <a:p>
            <a:r>
              <a:rPr lang="en-US" altLang="en-US" dirty="0">
                <a:effectLst/>
              </a:rPr>
              <a:t>Research </a:t>
            </a:r>
            <a:r>
              <a:rPr lang="en-US" altLang="en-US" dirty="0" smtClean="0">
                <a:effectLst/>
              </a:rPr>
              <a:t>Process</a:t>
            </a:r>
            <a:endParaRPr lang="en-US" altLang="en-US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Purposes of exploratory research</a:t>
            </a:r>
          </a:p>
          <a:p>
            <a:pPr lvl="1"/>
            <a:r>
              <a:rPr lang="en-US" altLang="en-US" dirty="0" smtClean="0"/>
              <a:t>Clarify ambiguous situations </a:t>
            </a:r>
          </a:p>
          <a:p>
            <a:pPr lvl="1"/>
            <a:r>
              <a:rPr lang="en-US" altLang="en-US" dirty="0" smtClean="0"/>
              <a:t>Discover ideas that may be potential business opportunities</a:t>
            </a:r>
          </a:p>
          <a:p>
            <a:r>
              <a:rPr lang="en-US" altLang="en-US" dirty="0" smtClean="0"/>
              <a:t>Initial research clarifies and defines the nature of a problem</a:t>
            </a:r>
          </a:p>
          <a:p>
            <a:pPr lvl="1"/>
            <a:r>
              <a:rPr lang="en-US" altLang="en-US" dirty="0" smtClean="0"/>
              <a:t>Does not provide conclusive evidence</a:t>
            </a:r>
          </a:p>
          <a:p>
            <a:pPr lvl="1"/>
            <a:r>
              <a:rPr lang="en-US" altLang="en-US" dirty="0" smtClean="0"/>
              <a:t>Assumes and expects subsequent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392" name="Rectangle 2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477393" name="Rectangle 20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Innovation and exploratory research</a:t>
            </a:r>
          </a:p>
          <a:p>
            <a:pPr lvl="1"/>
            <a:r>
              <a:rPr lang="en-US" altLang="en-US" dirty="0" smtClean="0"/>
              <a:t>Useful in product development</a:t>
            </a:r>
          </a:p>
          <a:p>
            <a:r>
              <a:rPr lang="en-US" altLang="en-US" dirty="0" smtClean="0"/>
              <a:t>Exploratory research and problem solving</a:t>
            </a:r>
          </a:p>
          <a:p>
            <a:pPr lvl="1"/>
            <a:r>
              <a:rPr lang="en-US" altLang="en-US" dirty="0" smtClean="0"/>
              <a:t>Helps identify symptoms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28272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Describes characteristics of objects, people, groups, organizations, or environments</a:t>
            </a:r>
          </a:p>
          <a:p>
            <a:pPr lvl="1"/>
            <a:r>
              <a:rPr lang="en-US" altLang="en-US" dirty="0" smtClean="0"/>
              <a:t>Addresses who, what, when, where, why, and how questions</a:t>
            </a:r>
          </a:p>
          <a:p>
            <a:pPr lvl="1"/>
            <a:r>
              <a:rPr lang="en-US" altLang="en-US" dirty="0" smtClean="0"/>
              <a:t>Accuracy: critically important </a:t>
            </a:r>
          </a:p>
          <a:p>
            <a:pPr lvl="1"/>
            <a:r>
              <a:rPr lang="en-US" altLang="en-US" dirty="0" smtClean="0"/>
              <a:t>Involves considerable understanding of the nature of the problem </a:t>
            </a:r>
          </a:p>
          <a:p>
            <a:pPr lvl="1"/>
            <a:r>
              <a:rPr lang="en-US" altLang="en-US" dirty="0" smtClean="0"/>
              <a:t>Does not provide direct evidence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 (cont'd.)</a:t>
            </a:r>
          </a:p>
        </p:txBody>
      </p:sp>
      <p:sp>
        <p:nvSpPr>
          <p:cNvPr id="48026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Diagnostic analysis</a:t>
            </a:r>
          </a:p>
          <a:p>
            <a:pPr lvl="1"/>
            <a:r>
              <a:rPr lang="en-US" altLang="en-US" dirty="0" smtClean="0"/>
              <a:t>Seeks to diagnose reasons for market outcomes</a:t>
            </a:r>
          </a:p>
          <a:p>
            <a:pPr lvl="1"/>
            <a:r>
              <a:rPr lang="en-US" altLang="en-US" dirty="0" smtClean="0"/>
              <a:t>Focuses specifically on the beliefs and feelings consumers have about and toward competing products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19307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Descriptive Research: An Example</a:t>
            </a:r>
          </a:p>
        </p:txBody>
      </p:sp>
      <p:sp>
        <p:nvSpPr>
          <p:cNvPr id="4853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Organic food sales</a:t>
            </a:r>
          </a:p>
          <a:p>
            <a:pPr lvl="1"/>
            <a:r>
              <a:rPr lang="en-US" altLang="en-US" dirty="0" smtClean="0"/>
              <a:t>Annual global organic food sales are $80 billion</a:t>
            </a:r>
          </a:p>
          <a:p>
            <a:pPr lvl="1"/>
            <a:r>
              <a:rPr lang="en-US" altLang="en-US" dirty="0" smtClean="0"/>
              <a:t>Fruits and vegetables (i.e., fresh produce) account for 40 percent of those sales</a:t>
            </a:r>
          </a:p>
          <a:p>
            <a:pPr lvl="1"/>
            <a:r>
              <a:rPr lang="en-US" altLang="en-US" dirty="0" smtClean="0"/>
              <a:t>Organic meat, poultry, and fish sales are increasing rapidly</a:t>
            </a:r>
          </a:p>
          <a:p>
            <a:pPr lvl="1"/>
            <a:r>
              <a:rPr lang="en-US" altLang="en-US" dirty="0" smtClean="0"/>
              <a:t>Organic coffee and tea account for 35 percent of  the global organic beverage market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5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5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5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Causal Research</a:t>
            </a:r>
          </a:p>
        </p:txBody>
      </p:sp>
      <p:sp>
        <p:nvSpPr>
          <p:cNvPr id="48743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Allows causal inferences to be made—they identify cause-and-effect (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brought about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) relationships</a:t>
            </a:r>
          </a:p>
          <a:p>
            <a:r>
              <a:rPr lang="en-US" altLang="en-US" dirty="0" smtClean="0"/>
              <a:t>Critical pieces of causality</a:t>
            </a:r>
          </a:p>
          <a:p>
            <a:pPr lvl="1"/>
            <a:r>
              <a:rPr lang="en-US" altLang="en-US" dirty="0" smtClean="0"/>
              <a:t>Temporal sequence—the appropriate causal order of events</a:t>
            </a:r>
          </a:p>
          <a:p>
            <a:pPr lvl="1"/>
            <a:r>
              <a:rPr lang="en-US" altLang="en-US" dirty="0" smtClean="0"/>
              <a:t>Concomitant variation—two phenomena vary together</a:t>
            </a:r>
          </a:p>
          <a:p>
            <a:pPr lvl="1"/>
            <a:r>
              <a:rPr lang="en-US" altLang="en-US" dirty="0" smtClean="0"/>
              <a:t>Nonspurious association—an absence of alternative plausible explanations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Degrees of Causality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Absolute causality</a:t>
            </a:r>
          </a:p>
          <a:p>
            <a:pPr lvl="1"/>
            <a:r>
              <a:rPr lang="en-US" altLang="en-US" dirty="0" smtClean="0"/>
              <a:t>The cause is necessary and sufficient to bring about the effect</a:t>
            </a:r>
          </a:p>
          <a:p>
            <a:r>
              <a:rPr lang="en-US" altLang="en-US" dirty="0" smtClean="0"/>
              <a:t>Conditional causality</a:t>
            </a:r>
          </a:p>
          <a:p>
            <a:pPr lvl="1"/>
            <a:r>
              <a:rPr lang="en-US" altLang="en-US" dirty="0" smtClean="0"/>
              <a:t>A cause is necessary but not sufficient to bring about an effect</a:t>
            </a:r>
          </a:p>
          <a:p>
            <a:r>
              <a:rPr lang="en-US" altLang="en-US" dirty="0" smtClean="0"/>
              <a:t>Contributory causality</a:t>
            </a:r>
          </a:p>
          <a:p>
            <a:pPr lvl="1"/>
            <a:r>
              <a:rPr lang="en-US" altLang="en-US" dirty="0" smtClean="0"/>
              <a:t>A cause need be neither necessary nor sufficient to bring about an effect</a:t>
            </a:r>
          </a:p>
          <a:p>
            <a:pPr lvl="1"/>
            <a:r>
              <a:rPr lang="en-US" altLang="en-US" dirty="0" smtClean="0"/>
              <a:t>Weakest form of causality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Experiments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Experiment</a:t>
            </a:r>
          </a:p>
          <a:p>
            <a:pPr lvl="1"/>
            <a:r>
              <a:rPr lang="en-US" altLang="en-US" dirty="0" smtClean="0"/>
              <a:t>A carefully controlled study in which the researcher manipulates a proposed cause and observes any corresponding change in the proposed effect</a:t>
            </a:r>
          </a:p>
          <a:p>
            <a:r>
              <a:rPr lang="en-US" altLang="en-US" dirty="0" smtClean="0"/>
              <a:t>Experimental variable</a:t>
            </a:r>
          </a:p>
          <a:p>
            <a:pPr lvl="1"/>
            <a:r>
              <a:rPr lang="en-US" altLang="en-US" dirty="0" smtClean="0"/>
              <a:t>Represents the proposed cause and is controlled by the researcher by manipulating it</a:t>
            </a:r>
          </a:p>
          <a:p>
            <a:r>
              <a:rPr lang="en-US" altLang="en-US" dirty="0" smtClean="0"/>
              <a:t>Manipulation</a:t>
            </a:r>
          </a:p>
          <a:p>
            <a:pPr lvl="1"/>
            <a:r>
              <a:rPr lang="en-US" altLang="en-US" dirty="0" smtClean="0"/>
              <a:t>The researcher alters the level of the variable in specific increments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866363"/>
            <a:ext cx="8458200" cy="384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543400"/>
            <a:ext cx="180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3.4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Characteristics of Different Types of Marketing Research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6363"/>
            <a:ext cx="7315200" cy="489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3.5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Stages of the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Apply marketing research in making better marketing decisions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Classify marketing research as either exploratory research, descriptive research, or causal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 smtClean="0"/>
              <a:t>List the major phases of the marketing research process and the steps within each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Understand the concepts of theory and hypothesis and the critical role they play in research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dirty="0"/>
              <a:t>Know the difference between a research project and a research </a:t>
            </a:r>
            <a:r>
              <a:rPr lang="en-US" altLang="en-US" dirty="0" smtClean="0"/>
              <a:t>program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Alternatives in the Research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researcher must choose among a number of alternatives during each stage of the research process</a:t>
            </a:r>
          </a:p>
          <a:p>
            <a:r>
              <a:rPr lang="en-US" altLang="en-US" dirty="0" smtClean="0"/>
              <a:t>When there are severe time constraints, these constraints override validity, resulting in choosing the fastest alternative </a:t>
            </a:r>
          </a:p>
          <a:p>
            <a:r>
              <a:rPr lang="en-US" altLang="en-US" dirty="0" smtClean="0"/>
              <a:t>When money and human resources are more plentiful, the appropriate path differs and likely emphasizes validity over speed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47838" y="5927725"/>
            <a:ext cx="5292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800" dirty="0">
                <a:latin typeface="Arial" charset="0"/>
                <a:ea typeface="ＭＳ Ｐゴシック" charset="0"/>
              </a:rPr>
              <a:t>Note: Diamond-shaped boxes indicate stages in the research process in which a choice of one or more techniques must be made. The dotted line indicates an alternative path that skips exploratory research.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3" y="1287748"/>
            <a:ext cx="5753455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3.6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Flowchart of the Marketing Research Process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the Research Objectives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objectives</a:t>
            </a:r>
          </a:p>
          <a:p>
            <a:pPr lvl="1"/>
            <a:r>
              <a:rPr lang="en-US" altLang="en-US" dirty="0" smtClean="0"/>
              <a:t>The goals to be achieved by conducting research</a:t>
            </a:r>
          </a:p>
          <a:p>
            <a:r>
              <a:rPr lang="en-US" altLang="en-US" dirty="0" smtClean="0"/>
              <a:t>Deliverables</a:t>
            </a:r>
          </a:p>
          <a:p>
            <a:pPr lvl="1"/>
            <a:r>
              <a:rPr lang="en-US" altLang="en-US" dirty="0" smtClean="0"/>
              <a:t>The consulting term used to describe research objectives to a research client</a:t>
            </a:r>
          </a:p>
          <a:p>
            <a:r>
              <a:rPr lang="en-US" altLang="en-US" dirty="0" smtClean="0"/>
              <a:t>Defining the managerial decision situation</a:t>
            </a:r>
          </a:p>
          <a:p>
            <a:pPr lvl="1"/>
            <a:r>
              <a:rPr lang="en-US" altLang="en-US" dirty="0" smtClean="0"/>
              <a:t>The summary of the managerial decision situation, the research objectives and/or deliverables, and a basic description of the research process represent key elements of a research proposal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Helps researchers discover and define the decisions themselves</a:t>
            </a:r>
          </a:p>
          <a:p>
            <a:r>
              <a:rPr lang="en-US" altLang="en-US" dirty="0" smtClean="0"/>
              <a:t>Techniques for obtaining insights and gaining a clearer idea of the problem</a:t>
            </a:r>
          </a:p>
          <a:p>
            <a:pPr lvl="1"/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Pilot studies</a:t>
            </a:r>
          </a:p>
          <a:p>
            <a:pPr lvl="1"/>
            <a:r>
              <a:rPr lang="en-US" altLang="en-US" dirty="0" smtClean="0"/>
              <a:t>Case studies</a:t>
            </a:r>
          </a:p>
          <a:p>
            <a:pPr lvl="1"/>
            <a:r>
              <a:rPr lang="en-US" altLang="en-US" dirty="0" smtClean="0"/>
              <a:t>Experience surveys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 (cont’d.)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Previous research</a:t>
            </a:r>
          </a:p>
          <a:p>
            <a:pPr lvl="1"/>
            <a:r>
              <a:rPr lang="en-US" altLang="en-US" dirty="0" smtClean="0"/>
              <a:t>Check for reports of previous research within the company archives</a:t>
            </a:r>
          </a:p>
          <a:p>
            <a:r>
              <a:rPr lang="en-US" altLang="en-US" dirty="0" smtClean="0"/>
              <a:t>Literature review</a:t>
            </a:r>
          </a:p>
          <a:p>
            <a:pPr lvl="1"/>
            <a:r>
              <a:rPr lang="en-US" altLang="en-US" dirty="0" smtClean="0"/>
              <a:t>A directed search of published works</a:t>
            </a:r>
          </a:p>
          <a:p>
            <a:pPr lvl="1"/>
            <a:r>
              <a:rPr lang="en-US" altLang="en-US" dirty="0" smtClean="0"/>
              <a:t>Reports may discuss theory and/or present empirical results relevant to the research objectives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00657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Exploratory Research: Pilot Studies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Small-scale research projects that collect data from respondents similar to those to be used in the full study</a:t>
            </a:r>
          </a:p>
          <a:p>
            <a:r>
              <a:rPr lang="en-US" altLang="en-US" dirty="0" smtClean="0"/>
              <a:t>Pretest</a:t>
            </a:r>
          </a:p>
          <a:p>
            <a:pPr lvl="1"/>
            <a:r>
              <a:rPr lang="en-US" altLang="en-US" dirty="0" smtClean="0"/>
              <a:t>A small-scale study in which the results are preliminary and only intended to assist in design of a subsequent study</a:t>
            </a:r>
          </a:p>
          <a:p>
            <a:r>
              <a:rPr lang="en-US" altLang="en-US" dirty="0" smtClean="0"/>
              <a:t>Focus group</a:t>
            </a:r>
          </a:p>
          <a:p>
            <a:pPr lvl="1"/>
            <a:r>
              <a:rPr lang="en-US" altLang="en-US" dirty="0" smtClean="0"/>
              <a:t>A small group discussion about some research topic led by a moderator who guides discussion among the participants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5928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Stating 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objectives must be stated formally</a:t>
            </a:r>
          </a:p>
          <a:p>
            <a:pPr lvl="1"/>
            <a:r>
              <a:rPr lang="en-US" dirty="0" smtClean="0"/>
              <a:t>Delineate the type of research needed</a:t>
            </a:r>
          </a:p>
          <a:p>
            <a:pPr lvl="1"/>
            <a:r>
              <a:rPr lang="en-US" dirty="0" smtClean="0"/>
              <a:t>Indicate what intelligence may result</a:t>
            </a:r>
          </a:p>
          <a:p>
            <a:r>
              <a:rPr lang="en-US" dirty="0" smtClean="0"/>
              <a:t>Research objectives drive the rest of the research process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7514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Theory?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Theory</a:t>
            </a:r>
          </a:p>
          <a:p>
            <a:pPr lvl="1"/>
            <a:r>
              <a:rPr lang="en-US" altLang="en-US" dirty="0" smtClean="0"/>
              <a:t>A formal, logical explanation of some event(s) that includes predictions of how things relate to one another</a:t>
            </a:r>
          </a:p>
          <a:p>
            <a:r>
              <a:rPr lang="en-US" altLang="en-US" dirty="0" smtClean="0"/>
              <a:t>The logical explanation helps the researcher know:</a:t>
            </a:r>
          </a:p>
          <a:p>
            <a:pPr lvl="1"/>
            <a:r>
              <a:rPr lang="en-US" altLang="en-US" dirty="0" smtClean="0"/>
              <a:t>What variables need to be included in the study </a:t>
            </a:r>
          </a:p>
          <a:p>
            <a:pPr lvl="1"/>
            <a:r>
              <a:rPr lang="en-US" altLang="en-US" dirty="0" smtClean="0"/>
              <a:t>How the variables may relate to one another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2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a Hypothesis?</a:t>
            </a:r>
          </a:p>
        </p:txBody>
      </p:sp>
      <p:sp>
        <p:nvSpPr>
          <p:cNvPr id="502792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Hypothesis</a:t>
            </a:r>
          </a:p>
          <a:p>
            <a:pPr lvl="1"/>
            <a:r>
              <a:rPr lang="en-US" altLang="en-US" dirty="0" smtClean="0"/>
              <a:t>A formal statement, derived from theory, explaining some specific outcome</a:t>
            </a:r>
          </a:p>
          <a:p>
            <a:r>
              <a:rPr lang="en-US" altLang="en-US" dirty="0" smtClean="0"/>
              <a:t>Empirical testing</a:t>
            </a:r>
          </a:p>
          <a:p>
            <a:pPr lvl="1"/>
            <a:r>
              <a:rPr lang="en-US" altLang="en-US" dirty="0" smtClean="0"/>
              <a:t>Comparing a hypothetical proposition, e.g., a hypothesis, against reality using data</a:t>
            </a:r>
          </a:p>
          <a:p>
            <a:r>
              <a:rPr lang="en-US" altLang="en-US" dirty="0" smtClean="0"/>
              <a:t>Correlation between the data and the hypothesis</a:t>
            </a:r>
          </a:p>
          <a:p>
            <a:pPr marL="628650" lvl="1" indent="-287338"/>
            <a:r>
              <a:rPr lang="en-US" altLang="en-US" dirty="0" smtClean="0"/>
              <a:t>“The hypothesis is supported” </a:t>
            </a:r>
          </a:p>
          <a:p>
            <a:pPr marL="339725" lvl="1" indent="460375">
              <a:buNone/>
            </a:pPr>
            <a:r>
              <a:rPr lang="en-US" altLang="en-US" dirty="0" smtClean="0"/>
              <a:t>OR</a:t>
            </a:r>
          </a:p>
          <a:p>
            <a:pPr lvl="1"/>
            <a:r>
              <a:rPr lang="en-US" altLang="en-US" dirty="0" smtClean="0"/>
              <a:t>“The hypothesis is not supported”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5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2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036735"/>
            <a:ext cx="8458200" cy="294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583288"/>
            <a:ext cx="219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blackWhite">
          <a:xfrm>
            <a:off x="514350" y="512763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3.7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Examples of Decision Statements, Objectives, and Hypotheses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Key ways in which researchers contribute to decision making</a:t>
            </a:r>
          </a:p>
          <a:p>
            <a:pPr lvl="1"/>
            <a:r>
              <a:rPr lang="en-US" altLang="en-US" dirty="0" smtClean="0"/>
              <a:t>Helping to better define the organization’s current situation</a:t>
            </a:r>
          </a:p>
          <a:p>
            <a:pPr lvl="1"/>
            <a:r>
              <a:rPr lang="en-US" altLang="en-US" dirty="0" smtClean="0"/>
              <a:t>Identifying useful decision statements and related research questions</a:t>
            </a:r>
          </a:p>
          <a:p>
            <a:pPr lvl="1"/>
            <a:r>
              <a:rPr lang="en-US" altLang="en-US" dirty="0" smtClean="0"/>
              <a:t>Defining the firm’s meaning—how consumers, competitors, and employees view the firm</a:t>
            </a:r>
          </a:p>
          <a:p>
            <a:pPr lvl="1"/>
            <a:r>
              <a:rPr lang="en-US" altLang="en-US" dirty="0" smtClean="0"/>
              <a:t>Providing ideas for product improvements or possible new product development</a:t>
            </a:r>
          </a:p>
          <a:p>
            <a:pPr lvl="1"/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the Research Design</a:t>
            </a:r>
          </a:p>
        </p:txBody>
      </p:sp>
      <p:sp>
        <p:nvSpPr>
          <p:cNvPr id="5068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design</a:t>
            </a:r>
          </a:p>
          <a:p>
            <a:pPr lvl="1"/>
            <a:r>
              <a:rPr lang="en-US" altLang="en-US" dirty="0" smtClean="0"/>
              <a:t>The methods and procedures for collecting and analyzing the needed information</a:t>
            </a:r>
          </a:p>
          <a:p>
            <a:pPr lvl="1"/>
            <a:r>
              <a:rPr lang="en-US" altLang="en-US" dirty="0" smtClean="0"/>
              <a:t>Provides a framework or plan of action for the research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3611878"/>
            <a:ext cx="6489468" cy="26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6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6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7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Selection of the Basic Research Method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Survey</a:t>
            </a:r>
          </a:p>
          <a:p>
            <a:pPr lvl="1"/>
            <a:r>
              <a:rPr lang="en-US" altLang="en-US" dirty="0" smtClean="0"/>
              <a:t>A research technique in which a sample is interviewed in some form or the behavior of respondents is observed and described</a:t>
            </a:r>
          </a:p>
          <a:p>
            <a:r>
              <a:rPr lang="en-US" altLang="en-US" dirty="0" smtClean="0"/>
              <a:t>Mystery shoppers act like customers while observing and recording data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“Best” Research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single best research design fits all situations </a:t>
            </a:r>
          </a:p>
          <a:p>
            <a:r>
              <a:rPr lang="en-US" altLang="en-US" dirty="0" smtClean="0"/>
              <a:t>Researchers often have several alternatives that can achieve a stated research objective </a:t>
            </a:r>
          </a:p>
          <a:p>
            <a:r>
              <a:rPr lang="en-US" altLang="en-US" dirty="0" smtClean="0"/>
              <a:t>The ability to select the most appropriate way to implement a research project develops with experience</a:t>
            </a:r>
          </a:p>
          <a:p>
            <a:r>
              <a:rPr lang="en-US" altLang="en-US" dirty="0" smtClean="0"/>
              <a:t>Inexperienced researchers often jump to the conclusion that a survey methodology is usually the best design because they are most comfortable with this method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Planning a Sample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Sampling</a:t>
            </a:r>
          </a:p>
          <a:p>
            <a:pPr lvl="1"/>
            <a:r>
              <a:rPr lang="en-US" altLang="en-US" dirty="0" smtClean="0"/>
              <a:t>Involves any procedure that draws conclusions based on measurements of a portion of the population</a:t>
            </a:r>
          </a:p>
          <a:p>
            <a:r>
              <a:rPr lang="en-US" altLang="en-US" dirty="0" smtClean="0"/>
              <a:t>Sampling decisions</a:t>
            </a:r>
          </a:p>
          <a:p>
            <a:pPr lvl="1"/>
            <a:r>
              <a:rPr lang="en-US" altLang="en-US" dirty="0" smtClean="0"/>
              <a:t>Who to sample?—target population</a:t>
            </a:r>
          </a:p>
          <a:p>
            <a:pPr lvl="1"/>
            <a:r>
              <a:rPr lang="en-US" altLang="en-US" dirty="0" smtClean="0"/>
              <a:t>What size should the sample be?—how big is big enough?</a:t>
            </a:r>
          </a:p>
          <a:p>
            <a:pPr lvl="1"/>
            <a:r>
              <a:rPr lang="en-US" altLang="en-US" dirty="0" smtClean="0"/>
              <a:t>How to select the sampling units?—random sample or cluster-sample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Collecting Data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Unobtrusive methods</a:t>
            </a:r>
          </a:p>
          <a:p>
            <a:pPr lvl="1"/>
            <a:r>
              <a:rPr lang="en-US" altLang="en-US" dirty="0" smtClean="0"/>
              <a:t>Methods in which research respondents do not have to be disturbed for data to be gathered</a:t>
            </a:r>
          </a:p>
          <a:p>
            <a:r>
              <a:rPr lang="en-US" altLang="en-US" dirty="0" smtClean="0"/>
              <a:t>It is important to minimize errors in the data gathering process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Editing and Coding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Editing</a:t>
            </a:r>
          </a:p>
          <a:p>
            <a:pPr lvl="1"/>
            <a:r>
              <a:rPr lang="en-US" altLang="en-US" dirty="0" smtClean="0"/>
              <a:t>Involves checking the data collection forms for omissions, legibility, and consistency in classification</a:t>
            </a:r>
          </a:p>
          <a:p>
            <a:r>
              <a:rPr lang="en-US" altLang="en-US" dirty="0" smtClean="0"/>
              <a:t>Codes</a:t>
            </a:r>
          </a:p>
          <a:p>
            <a:pPr lvl="1"/>
            <a:r>
              <a:rPr lang="en-US" altLang="en-US" dirty="0" smtClean="0"/>
              <a:t>Rules for interpreting, categorizing, recording, and transferring the data to the data storage media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 and Drawing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Data analysis</a:t>
            </a:r>
          </a:p>
          <a:p>
            <a:pPr lvl="1"/>
            <a:r>
              <a:rPr lang="en-US" altLang="en-US" dirty="0" smtClean="0"/>
              <a:t>The application of reasoning to understand the data that have been gathered</a:t>
            </a:r>
          </a:p>
          <a:p>
            <a:r>
              <a:rPr lang="en-US" altLang="en-US" dirty="0" smtClean="0"/>
              <a:t>Conclusions:</a:t>
            </a:r>
          </a:p>
          <a:p>
            <a:pPr lvl="1"/>
            <a:r>
              <a:rPr lang="en-US" altLang="en-US" dirty="0" smtClean="0"/>
              <a:t>Are determined from data analysis</a:t>
            </a:r>
          </a:p>
          <a:p>
            <a:pPr lvl="1"/>
            <a:r>
              <a:rPr lang="en-US" altLang="en-US" dirty="0" smtClean="0"/>
              <a:t>Speak directly to the research questions</a:t>
            </a:r>
          </a:p>
          <a:p>
            <a:pPr lvl="1"/>
            <a:r>
              <a:rPr lang="en-US" altLang="en-US" dirty="0" smtClean="0"/>
              <a:t>Are presented in a formal report and in oral or electronic presentations</a:t>
            </a:r>
          </a:p>
          <a:p>
            <a:pPr lvl="1"/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9304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Research Program Strategy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Research project</a:t>
            </a:r>
          </a:p>
          <a:p>
            <a:pPr lvl="1"/>
            <a:r>
              <a:rPr lang="en-US" altLang="en-US" dirty="0" smtClean="0"/>
              <a:t>A single study that addresses one or a small number of research objectives</a:t>
            </a:r>
          </a:p>
          <a:p>
            <a:pPr lvl="1"/>
            <a:r>
              <a:rPr lang="en-US" altLang="en-US" dirty="0" smtClean="0"/>
              <a:t>Uses specific techniques for solving one-dimensional problems, e.g., as identifying market segments</a:t>
            </a:r>
          </a:p>
          <a:p>
            <a:r>
              <a:rPr lang="en-US" altLang="en-US" dirty="0" smtClean="0"/>
              <a:t>Research program</a:t>
            </a:r>
          </a:p>
          <a:p>
            <a:pPr lvl="1"/>
            <a:r>
              <a:rPr lang="en-US" altLang="en-US" dirty="0" smtClean="0"/>
              <a:t>Numerous related studies that come together to address multiple, related research objectives</a:t>
            </a:r>
          </a:p>
          <a:p>
            <a:pPr lvl="1"/>
            <a:r>
              <a:rPr lang="en-US" altLang="en-US" dirty="0" smtClean="0"/>
              <a:t>Because research is a continuous process, management should view marketing research at a strategic planning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Introduction: Researcher’s Contributions (cont’d.)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Testing ideas that will assist in implementing marketing strategy including innovations</a:t>
            </a:r>
          </a:p>
          <a:p>
            <a:r>
              <a:rPr lang="en-US" altLang="en-US" dirty="0" smtClean="0"/>
              <a:t>Examining how well a marketing theory describes marketing reality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766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and Marketing Research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Decision making</a:t>
            </a:r>
          </a:p>
          <a:p>
            <a:pPr lvl="1"/>
            <a:r>
              <a:rPr lang="en-US" altLang="en-US" dirty="0" smtClean="0"/>
              <a:t>The process of developing and deciding among alternative ways of resolving a problem or choosing from among alternative opportunities</a:t>
            </a:r>
          </a:p>
          <a:p>
            <a:r>
              <a:rPr lang="en-US" altLang="en-US" dirty="0" smtClean="0"/>
              <a:t>Research’s role in the decision making process</a:t>
            </a:r>
          </a:p>
          <a:p>
            <a:pPr lvl="1"/>
            <a:r>
              <a:rPr lang="en-US" altLang="en-US" dirty="0" smtClean="0"/>
              <a:t>Recognizing the nature of the problem or opportunity</a:t>
            </a:r>
          </a:p>
          <a:p>
            <a:pPr lvl="1"/>
            <a:r>
              <a:rPr lang="en-US" altLang="en-US" dirty="0" smtClean="0"/>
              <a:t>Identifying how much information is currently available and how reliable it is</a:t>
            </a:r>
          </a:p>
          <a:p>
            <a:pPr lvl="1"/>
            <a:r>
              <a:rPr lang="en-US" altLang="en-US" dirty="0" smtClean="0"/>
              <a:t>Determining what information is needed to better deal with the situation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Classifying a Decision Making Situation: A Problem or an Opportunity?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Market opportunity</a:t>
            </a:r>
          </a:p>
          <a:p>
            <a:pPr lvl="1"/>
            <a:r>
              <a:rPr lang="en-US" altLang="en-US" dirty="0" smtClean="0"/>
              <a:t>A situation that makes some potential competitive advantage possible</a:t>
            </a:r>
          </a:p>
          <a:p>
            <a:r>
              <a:rPr lang="en-US" altLang="en-US" dirty="0" smtClean="0"/>
              <a:t>Market problem</a:t>
            </a:r>
          </a:p>
          <a:p>
            <a:pPr lvl="1"/>
            <a:r>
              <a:rPr lang="en-US" altLang="en-US" dirty="0" smtClean="0"/>
              <a:t>A situation that makes some significant negative consequence more likely</a:t>
            </a:r>
          </a:p>
          <a:p>
            <a:pPr lvl="1"/>
            <a:r>
              <a:rPr lang="en-US" altLang="en-US" dirty="0" smtClean="0"/>
              <a:t>Problems are inferred from symptoms—observable cues that serve as a signal of a problem because they are caused by that problem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Decision Making Situation: Characterized by the Amount of Certainty or Ambiguity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Certainty</a:t>
            </a:r>
          </a:p>
          <a:p>
            <a:pPr lvl="1"/>
            <a:r>
              <a:rPr lang="en-US" altLang="en-US" dirty="0" smtClean="0"/>
              <a:t>The decision maker has all the information needed to make an optimal decision</a:t>
            </a:r>
          </a:p>
          <a:p>
            <a:r>
              <a:rPr lang="en-US" altLang="en-US" dirty="0" smtClean="0"/>
              <a:t>Uncertainty</a:t>
            </a:r>
          </a:p>
          <a:p>
            <a:pPr lvl="1"/>
            <a:r>
              <a:rPr lang="en-US" altLang="en-US" dirty="0" smtClean="0"/>
              <a:t>The manager grasps the general nature of desired objectives, but the information about alternatives is incomplete</a:t>
            </a:r>
          </a:p>
          <a:p>
            <a:r>
              <a:rPr lang="en-US" altLang="en-US" dirty="0" smtClean="0"/>
              <a:t>Ambiguity</a:t>
            </a:r>
          </a:p>
          <a:p>
            <a:pPr lvl="1"/>
            <a:r>
              <a:rPr lang="en-US" altLang="en-US" dirty="0" smtClean="0"/>
              <a:t>The nature of the problem itself is unclear such that objectives are vague and decision alternatives are difficult to define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8916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48" y="1344953"/>
            <a:ext cx="491890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White">
          <a:xfrm>
            <a:off x="514350" y="502952"/>
            <a:ext cx="810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3.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Describing Decision-Making Situations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Types of Marketing Research</a:t>
            </a:r>
          </a:p>
        </p:txBody>
      </p:sp>
      <p:sp>
        <p:nvSpPr>
          <p:cNvPr id="47309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Exploratory</a:t>
            </a:r>
          </a:p>
          <a:p>
            <a:r>
              <a:rPr lang="en-US" altLang="en-US" dirty="0" smtClean="0"/>
              <a:t>Descriptive</a:t>
            </a:r>
          </a:p>
          <a:p>
            <a:r>
              <a:rPr lang="en-US" altLang="en-US" dirty="0" smtClean="0"/>
              <a:t>Causal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3–</a:t>
            </a:r>
            <a:fld id="{A2BDE49B-1BA1-42A5-AFA7-B5BE3368DFA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</p:bld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3296</Words>
  <Application>Microsoft Office PowerPoint</Application>
  <PresentationFormat>On-screen Show (4:3)</PresentationFormat>
  <Paragraphs>296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MS PGothic</vt:lpstr>
      <vt:lpstr>MS PGothic</vt:lpstr>
      <vt:lpstr>Arial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Introduction: Researcher’s Contributions (cont’d.)</vt:lpstr>
      <vt:lpstr>Decision Making and Marketing Research</vt:lpstr>
      <vt:lpstr>Classifying a Decision Making Situation: A Problem or an Opportunity?</vt:lpstr>
      <vt:lpstr>Decision Making Situation: Characterized by the Amount of Certainty or Ambiguity</vt:lpstr>
      <vt:lpstr>PowerPoint Presentation</vt:lpstr>
      <vt:lpstr>Types of Marketing Research</vt:lpstr>
      <vt:lpstr>Exploratory Research</vt:lpstr>
      <vt:lpstr>Exploratory Research (cont’d.)</vt:lpstr>
      <vt:lpstr>Descriptive Research</vt:lpstr>
      <vt:lpstr>Descriptive Research (cont'd.)</vt:lpstr>
      <vt:lpstr>Descriptive Research: An Example</vt:lpstr>
      <vt:lpstr>Causal Research</vt:lpstr>
      <vt:lpstr>Degrees of Causality</vt:lpstr>
      <vt:lpstr>Experiments</vt:lpstr>
      <vt:lpstr>PowerPoint Presentation</vt:lpstr>
      <vt:lpstr>PowerPoint Presentation</vt:lpstr>
      <vt:lpstr>Alternatives in the Research Process</vt:lpstr>
      <vt:lpstr>PowerPoint Presentation</vt:lpstr>
      <vt:lpstr>Defining the Research Objectives</vt:lpstr>
      <vt:lpstr>Exploratory Research</vt:lpstr>
      <vt:lpstr>Exploratory Research (cont’d.)</vt:lpstr>
      <vt:lpstr>Exploratory Research: Pilot Studies</vt:lpstr>
      <vt:lpstr>Stating Research Objectives</vt:lpstr>
      <vt:lpstr>What is a Theory?</vt:lpstr>
      <vt:lpstr>What is a Hypothesis?</vt:lpstr>
      <vt:lpstr>PowerPoint Presentation</vt:lpstr>
      <vt:lpstr>Planning the Research Design</vt:lpstr>
      <vt:lpstr>Selection of the Basic Research Method</vt:lpstr>
      <vt:lpstr>The “Best” Research Approach</vt:lpstr>
      <vt:lpstr>Planning a Sample</vt:lpstr>
      <vt:lpstr>Collecting Data</vt:lpstr>
      <vt:lpstr>Editing and Coding</vt:lpstr>
      <vt:lpstr>Analyzing Data and Drawing Conclusions</vt:lpstr>
      <vt:lpstr>The Research Program Strategy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Dr. Saleh Alqahtani</cp:lastModifiedBy>
  <cp:revision>242</cp:revision>
  <dcterms:created xsi:type="dcterms:W3CDTF">2003-02-17T02:06:55Z</dcterms:created>
  <dcterms:modified xsi:type="dcterms:W3CDTF">2016-09-26T08:47:10Z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