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9" r:id="rId3"/>
    <p:sldId id="471" r:id="rId4"/>
    <p:sldId id="427" r:id="rId5"/>
    <p:sldId id="482" r:id="rId6"/>
    <p:sldId id="433" r:id="rId7"/>
    <p:sldId id="436" r:id="rId8"/>
    <p:sldId id="437" r:id="rId9"/>
    <p:sldId id="458" r:id="rId10"/>
    <p:sldId id="483" r:id="rId11"/>
    <p:sldId id="460" r:id="rId12"/>
    <p:sldId id="438" r:id="rId13"/>
    <p:sldId id="473" r:id="rId14"/>
    <p:sldId id="440" r:id="rId15"/>
    <p:sldId id="484" r:id="rId16"/>
    <p:sldId id="475" r:id="rId17"/>
    <p:sldId id="485" r:id="rId18"/>
    <p:sldId id="443" r:id="rId19"/>
    <p:sldId id="444" r:id="rId20"/>
    <p:sldId id="476" r:id="rId21"/>
    <p:sldId id="477" r:id="rId22"/>
    <p:sldId id="478" r:id="rId23"/>
    <p:sldId id="480" r:id="rId24"/>
    <p:sldId id="481" r:id="rId25"/>
    <p:sldId id="446" r:id="rId26"/>
    <p:sldId id="489" r:id="rId27"/>
    <p:sldId id="447" r:id="rId28"/>
    <p:sldId id="487" r:id="rId29"/>
    <p:sldId id="464" r:id="rId30"/>
    <p:sldId id="452" r:id="rId31"/>
    <p:sldId id="488" r:id="rId3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1" autoAdjust="0"/>
    <p:restoredTop sz="94660"/>
  </p:normalViewPr>
  <p:slideViewPr>
    <p:cSldViewPr>
      <p:cViewPr varScale="1">
        <p:scale>
          <a:sx n="110" d="100"/>
          <a:sy n="110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2AFC34-D2CE-4999-B312-9EB30EC81547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4819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95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C87C22-F2F2-4A38-8AA5-F0F3213F2A37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2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1F76E1-35F6-46F4-9CD6-8A7AC1CBA09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3F5BF0-ED95-4E8B-9E0A-0098F8C0EC5C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6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A62250-2EB1-46D1-A7DE-FFD19A14431B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8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E009D8-3FB1-4E7E-B338-E735CC745008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81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2D561A-4CAC-471F-BCE1-76F7E997EECA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D687F5-54EA-48C5-A0A9-AFF34B3C6348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0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A602BB-04A2-40A4-83BE-A8473E85D8AB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FEAF8E-A613-440B-8224-A2266F740DFB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91B05D-6858-438A-BC53-72CD8F60D861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8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1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8A093D-DD32-4118-A92E-8E1F4B7A5128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1443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512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676F9-E381-4CD9-B0D5-CCC7658485D3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8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1C12A9-DB1E-4FA5-B5E3-545EEBC9831D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66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3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7C3CB-F645-47EA-90FF-A590EDDCB646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5814AB-8F3D-48DA-807D-046A843E6D1F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D8AF36-E95F-430F-80D7-9DEAD0114F41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0E24A-F95F-4486-819D-EBFE4068CB84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1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3F8670-8F7E-440E-915C-2301BEAB6C0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2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AEB974-44A8-4FD2-8A9B-71E108F37A37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A33901-B0A9-4363-AE5B-B1E1D4BEEEB1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9FCBE7-DD97-4747-A1EA-01D851BB26D3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2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</a:t>
            </a:r>
          </a:p>
          <a:p>
            <a:pPr>
              <a:defRPr/>
            </a:pPr>
            <a:r>
              <a:rPr lang="en-US" altLang="en-US" dirty="0" smtClean="0"/>
              <a:t>The Role of Marketing Research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Strategic Management Orientation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strategic management orientations provide a common theme for decision-making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Product-oriented</a:t>
            </a:r>
          </a:p>
          <a:p>
            <a:pPr lvl="1"/>
            <a:r>
              <a:rPr lang="en-US" altLang="en-US" dirty="0" smtClean="0"/>
              <a:t>Production-oriented</a:t>
            </a:r>
          </a:p>
          <a:p>
            <a:pPr lvl="1"/>
            <a:r>
              <a:rPr lang="en-US" altLang="en-US" dirty="0" smtClean="0"/>
              <a:t>Marketing-oriented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95697"/>
            <a:ext cx="8458200" cy="33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969997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C12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Types of Business Orientations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Marketing Concept</a:t>
            </a:r>
          </a:p>
        </p:txBody>
      </p:sp>
      <p:sp>
        <p:nvSpPr>
          <p:cNvPr id="3717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Focuses on how a firm provides value to customers more than on the physical product or production process</a:t>
            </a:r>
          </a:p>
          <a:p>
            <a:r>
              <a:rPr lang="en-US" altLang="en-US" dirty="0" smtClean="0"/>
              <a:t>A marketing-oriented firm must:</a:t>
            </a:r>
          </a:p>
          <a:p>
            <a:pPr lvl="1"/>
            <a:r>
              <a:rPr lang="en-US" altLang="en-US" dirty="0" smtClean="0"/>
              <a:t>Be customer-oriented—makes decisions with a conscious awareness of their effect on the consumer</a:t>
            </a:r>
          </a:p>
          <a:p>
            <a:pPr lvl="1"/>
            <a:r>
              <a:rPr lang="en-US" altLang="en-US" dirty="0" smtClean="0"/>
              <a:t>Emphasize long-run profitability—ensures continuity of firm</a:t>
            </a:r>
          </a:p>
          <a:p>
            <a:pPr lvl="1"/>
            <a:r>
              <a:rPr lang="en-US" altLang="en-US" dirty="0" smtClean="0"/>
              <a:t>Adopt a cross-functional perspective—integrate marketing across other business functions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" y="1292602"/>
            <a:ext cx="8686800" cy="45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Isolation versus Cross-Functionality of Marketing in a Firm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Keeping Customers and Building Relationships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Relationship marketing</a:t>
            </a:r>
          </a:p>
          <a:p>
            <a:pPr lvl="1"/>
            <a:r>
              <a:rPr lang="en-US" altLang="en-US" dirty="0" smtClean="0"/>
              <a:t>The idea that a major goal of marketing is to build long-term relationships with the customers contributing to their success</a:t>
            </a:r>
          </a:p>
          <a:p>
            <a:pPr lvl="1"/>
            <a:r>
              <a:rPr lang="en-US" altLang="en-US" dirty="0" smtClean="0"/>
              <a:t>Views a sale not as the end of a process but as the start of the organization’s relationship with a customer—marketers want customers for life</a:t>
            </a:r>
          </a:p>
          <a:p>
            <a:pPr lvl="2"/>
            <a:r>
              <a:rPr lang="en-US" altLang="en-US" dirty="0" smtClean="0"/>
              <a:t>Satisfied customers will return to a company that has treated them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Research: A Means For Implementing the Marketing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Tracking trends</a:t>
            </a:r>
          </a:p>
          <a:p>
            <a:r>
              <a:rPr lang="en-US" altLang="en-US" dirty="0" smtClean="0"/>
              <a:t>Forecasting sales volume</a:t>
            </a:r>
          </a:p>
          <a:p>
            <a:pPr lvl="1"/>
            <a:r>
              <a:rPr lang="en-US" altLang="en-US" dirty="0" smtClean="0"/>
              <a:t>Test market experiments—test new products before launch</a:t>
            </a:r>
          </a:p>
          <a:p>
            <a:r>
              <a:rPr lang="en-US" altLang="en-US" dirty="0" smtClean="0"/>
              <a:t>Analysis of existing data</a:t>
            </a:r>
          </a:p>
          <a:p>
            <a:pPr lvl="1"/>
            <a:r>
              <a:rPr lang="en-US" altLang="en-US" dirty="0" smtClean="0"/>
              <a:t>Use sales data to offer customers product 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and Marketing Management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Developing and implementing a marketing strategy involves four stages: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Identifying and evaluating market opportunities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market segments and selecting target markets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Planning and implementing a marketing mix that will provide value to customers and meet organizational objectives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altLang="en-US" dirty="0" smtClean="0"/>
              <a:t>Analyzing firm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4" y="1133475"/>
            <a:ext cx="32203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Marketing Research Cuts Decision Risk with Input That Leads to Value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Identifying and Evaluating Opportunities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Monitoring the competitive environment for signals indicating a business opportunity</a:t>
            </a:r>
          </a:p>
          <a:p>
            <a:pPr lvl="1"/>
            <a:r>
              <a:rPr lang="en-US" altLang="en-US" dirty="0" smtClean="0"/>
              <a:t>Helps managers recognize problems and identify opportunities for enriching marketing efforts</a:t>
            </a:r>
          </a:p>
          <a:p>
            <a:pPr lvl="1"/>
            <a:r>
              <a:rPr lang="en-US" altLang="en-US" dirty="0" smtClean="0"/>
              <a:t>Motivates a firm to take action to address consumer desires in a way that is beneficial to both the customers and to the firm</a:t>
            </a:r>
          </a:p>
          <a:p>
            <a:pPr lvl="1"/>
            <a:r>
              <a:rPr lang="en-US" altLang="en-US" dirty="0" smtClean="0"/>
              <a:t>Identifies changes in customer needs, uses, and demand for products</a:t>
            </a:r>
          </a:p>
          <a:p>
            <a:pPr lvl="2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and Selecting Target Markets</a:t>
            </a:r>
          </a:p>
        </p:txBody>
      </p:sp>
      <p:sp>
        <p:nvSpPr>
          <p:cNvPr id="3778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Geo-demographics</a:t>
            </a:r>
          </a:p>
          <a:p>
            <a:pPr lvl="1"/>
            <a:r>
              <a:rPr lang="en-US" altLang="en-US" dirty="0" smtClean="0"/>
              <a:t>Information describing the demographic profile of consumers in a particular geographic region</a:t>
            </a:r>
          </a:p>
          <a:p>
            <a:pPr lvl="1"/>
            <a:r>
              <a:rPr lang="en-US" altLang="en-US" dirty="0" smtClean="0"/>
              <a:t>Once the company knows the geo-demographics of a market segment, it can effectively communicate with those customers by choosing media that reach that particular profile</a:t>
            </a:r>
          </a:p>
          <a:p>
            <a:pPr lvl="2"/>
            <a:r>
              <a:rPr lang="en-US" altLang="en-US" dirty="0" smtClean="0"/>
              <a:t>Example: </a:t>
            </a:r>
            <a:r>
              <a:rPr lang="en-US" altLang="en-US" i="1" dirty="0" smtClean="0"/>
              <a:t>Architectural Digest</a:t>
            </a:r>
            <a:r>
              <a:rPr lang="en-US" altLang="en-US" dirty="0" smtClean="0"/>
              <a:t> magazine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7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Know what marketing research is and what it does for business</a:t>
            </a:r>
          </a:p>
          <a:p>
            <a:r>
              <a:rPr lang="en-US" altLang="en-US" dirty="0" smtClean="0"/>
              <a:t>Understand the difference between basic and applied marketing research</a:t>
            </a:r>
          </a:p>
          <a:p>
            <a:r>
              <a:rPr lang="en-US" altLang="en-US" dirty="0" smtClean="0"/>
              <a:t>Understand how the role of marketing research changes with the orientation of the firm</a:t>
            </a:r>
          </a:p>
          <a:p>
            <a:r>
              <a:rPr lang="en-US" altLang="en-US" dirty="0" smtClean="0"/>
              <a:t>Be able to integrate marketing research results into the strategic planning process</a:t>
            </a:r>
          </a:p>
          <a:p>
            <a:r>
              <a:rPr lang="en-US" altLang="en-US" dirty="0" smtClean="0"/>
              <a:t>Know when marketing research should and should not be conducted</a:t>
            </a:r>
          </a:p>
          <a:p>
            <a:r>
              <a:rPr lang="en-US" altLang="en-US" dirty="0" smtClean="0"/>
              <a:t>Appreciate the way technology and internationalization are changing marketing research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and Implementing a Marketing Mix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research can be used to support specific decisions about aspects of the marketing mix</a:t>
            </a:r>
          </a:p>
          <a:p>
            <a:r>
              <a:rPr lang="en-US" altLang="en-US" dirty="0" smtClean="0"/>
              <a:t>It is essential that an overall research plan involves all elements of marketing strategy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Product Research and Pricing Research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Product research</a:t>
            </a:r>
          </a:p>
          <a:p>
            <a:pPr lvl="1"/>
            <a:r>
              <a:rPr lang="en-US" altLang="en-US" dirty="0" smtClean="0"/>
              <a:t>Designed to evaluate and develop new products and to learn how to adapt existing product lines</a:t>
            </a:r>
          </a:p>
          <a:p>
            <a:pPr lvl="2"/>
            <a:r>
              <a:rPr lang="en-US" altLang="en-US" dirty="0" smtClean="0"/>
              <a:t>Concept testing</a:t>
            </a:r>
          </a:p>
          <a:p>
            <a:pPr lvl="2"/>
            <a:r>
              <a:rPr lang="en-US" altLang="en-US" dirty="0" smtClean="0"/>
              <a:t>Product testing</a:t>
            </a:r>
          </a:p>
          <a:p>
            <a:pPr lvl="2"/>
            <a:r>
              <a:rPr lang="en-US" altLang="en-US" dirty="0" smtClean="0"/>
              <a:t>Brand-name evaluation</a:t>
            </a:r>
          </a:p>
          <a:p>
            <a:pPr lvl="2"/>
            <a:r>
              <a:rPr lang="en-US" altLang="en-US" dirty="0" smtClean="0"/>
              <a:t>Package testing</a:t>
            </a:r>
          </a:p>
          <a:p>
            <a:r>
              <a:rPr lang="en-US" altLang="en-US" dirty="0" smtClean="0"/>
              <a:t>Pricing research</a:t>
            </a:r>
          </a:p>
          <a:p>
            <a:pPr lvl="1"/>
            <a:r>
              <a:rPr lang="en-US" altLang="en-US" dirty="0" smtClean="0"/>
              <a:t>Involves finding the amount of monetary sacrifice that best represents the value customers perceive in a product after considering various market constraints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Mix Research: Distribution Research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Distribution research</a:t>
            </a:r>
          </a:p>
          <a:p>
            <a:pPr lvl="1"/>
            <a:r>
              <a:rPr lang="en-US" altLang="en-US" dirty="0" smtClean="0"/>
              <a:t>Studies aimed at selecting retail sites or warehouse locations in support of the distribution channel</a:t>
            </a:r>
          </a:p>
          <a:p>
            <a:pPr lvl="1"/>
            <a:r>
              <a:rPr lang="en-US" altLang="en-US" dirty="0" smtClean="0"/>
              <a:t>Marketing channel</a:t>
            </a:r>
          </a:p>
          <a:p>
            <a:pPr lvl="2"/>
            <a:r>
              <a:rPr lang="en-US" altLang="en-US" dirty="0" smtClean="0"/>
              <a:t>A network of interdependent institutions that perform the logistics necessary for consumption to occur</a:t>
            </a:r>
          </a:p>
          <a:p>
            <a:pPr lvl="1"/>
            <a:r>
              <a:rPr lang="en-US" altLang="en-US" dirty="0" smtClean="0"/>
              <a:t>Supply chain</a:t>
            </a:r>
          </a:p>
          <a:p>
            <a:pPr lvl="2"/>
            <a:r>
              <a:rPr lang="en-US" altLang="en-US" dirty="0" smtClean="0"/>
              <a:t>Another term for a channel of distribution, meaning the link between suppliers and customers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Types of Marketing Mix Research: Promotion Research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Promotion research</a:t>
            </a:r>
          </a:p>
          <a:p>
            <a:pPr lvl="1"/>
            <a:r>
              <a:rPr lang="en-US" altLang="en-US" dirty="0" smtClean="0"/>
              <a:t>Investigates the effectiveness of advertising, premiums, coupons, sampling, discounts, public relations, and other sales promotions</a:t>
            </a:r>
          </a:p>
          <a:p>
            <a:pPr lvl="1"/>
            <a:r>
              <a:rPr lang="en-US" altLang="en-US" dirty="0" smtClean="0"/>
              <a:t>Promotion—the communication function of the firm responsible for informing and persuading buyers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Integrated Marketing Mix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Integrated marketing communication</a:t>
            </a:r>
          </a:p>
          <a:p>
            <a:pPr lvl="1"/>
            <a:r>
              <a:rPr lang="en-US" altLang="en-US" dirty="0" smtClean="0"/>
              <a:t>All promotional efforts (advertising, public relations, personal selling, event marketing, and so forth) are coordinated to communicate a consistent image</a:t>
            </a:r>
          </a:p>
          <a:p>
            <a:r>
              <a:rPr lang="en-US" altLang="en-US" dirty="0" smtClean="0"/>
              <a:t>Integrated marketing mix</a:t>
            </a:r>
          </a:p>
          <a:p>
            <a:pPr lvl="1"/>
            <a:r>
              <a:rPr lang="en-US" altLang="en-US" dirty="0" smtClean="0"/>
              <a:t>Research studies often investigate the effects of various combinations of marketing mix elements on important outcomes like sales and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Total value management</a:t>
            </a:r>
          </a:p>
          <a:p>
            <a:pPr lvl="1"/>
            <a:r>
              <a:rPr lang="en-US" altLang="en-US" dirty="0" smtClean="0"/>
              <a:t>Trying to manage and monitor the entire process by which consumers receive benefits from a company</a:t>
            </a:r>
          </a:p>
          <a:p>
            <a:r>
              <a:rPr lang="en-US" altLang="en-US" dirty="0" smtClean="0"/>
              <a:t>Performance-monitoring research</a:t>
            </a:r>
          </a:p>
          <a:p>
            <a:pPr lvl="1"/>
            <a:r>
              <a:rPr lang="en-US" altLang="en-US" dirty="0" smtClean="0"/>
              <a:t>Research that regularly, sometimes routinely, provides feedback for evaluation and control of marketing activity</a:t>
            </a:r>
          </a:p>
          <a:p>
            <a:pPr lvl="2"/>
            <a:r>
              <a:rPr lang="en-US" altLang="en-US" dirty="0" smtClean="0"/>
              <a:t>Most common forms: market-share analysis and sales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Analyzing Marketing Performance (cont’d.)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Marketing metrics</a:t>
            </a:r>
          </a:p>
          <a:p>
            <a:pPr lvl="1"/>
            <a:r>
              <a:rPr lang="en-US" altLang="en-US" dirty="0" smtClean="0"/>
              <a:t>Quantitative ways of monitoring and measuring marketing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2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determination of the need for marketing research centers on:</a:t>
            </a:r>
          </a:p>
          <a:p>
            <a:pPr lvl="1"/>
            <a:r>
              <a:rPr lang="en-US" altLang="en-US" dirty="0" smtClean="0"/>
              <a:t>Time constraints</a:t>
            </a:r>
          </a:p>
          <a:p>
            <a:pPr lvl="1"/>
            <a:r>
              <a:rPr lang="en-US" altLang="en-US" dirty="0" smtClean="0"/>
              <a:t>The availability of data</a:t>
            </a:r>
          </a:p>
          <a:p>
            <a:pPr lvl="1"/>
            <a:r>
              <a:rPr lang="en-US" altLang="en-US" dirty="0" smtClean="0"/>
              <a:t>The nature of the decision</a:t>
            </a:r>
          </a:p>
          <a:p>
            <a:pPr lvl="1"/>
            <a:r>
              <a:rPr lang="en-US" altLang="en-US" dirty="0" smtClean="0"/>
              <a:t>Benefits versus costs</a:t>
            </a:r>
            <a:r>
              <a:rPr lang="en-US" dirty="0" smtClean="0"/>
              <a:t>—</a:t>
            </a:r>
            <a:r>
              <a:rPr lang="en-US" altLang="en-US" dirty="0" smtClean="0"/>
              <a:t>the value of the research information in relation to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is Marketing Research Needed? (cont’d.)</a:t>
            </a:r>
          </a:p>
        </p:txBody>
      </p:sp>
      <p:sp>
        <p:nvSpPr>
          <p:cNvPr id="3809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Questions to consider when </a:t>
            </a:r>
            <a:r>
              <a:rPr lang="en-US" dirty="0" smtClean="0"/>
              <a:t>deciding whether to make a decision without research or to postpone the decision in order to conduct research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Will the payoff or rate of return be worth the investment?</a:t>
            </a:r>
          </a:p>
          <a:p>
            <a:pPr lvl="1"/>
            <a:r>
              <a:rPr lang="en-US" altLang="en-US" dirty="0" smtClean="0"/>
              <a:t>Will the information improve the quality of the marketing decision enough to warrant the expenditure?</a:t>
            </a:r>
          </a:p>
          <a:p>
            <a:pPr lvl="1"/>
            <a:r>
              <a:rPr lang="en-US" altLang="en-US" dirty="0" smtClean="0"/>
              <a:t>Is the proposed research expenditure the best use of the available funds?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9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007143"/>
            <a:ext cx="8458200" cy="33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67" y="3952850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50863" y="512763"/>
            <a:ext cx="8024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Should We Conduct Marketing Research?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Marketing Research?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questions in business and marketing research</a:t>
            </a:r>
          </a:p>
          <a:p>
            <a:pPr lvl="1"/>
            <a:r>
              <a:rPr lang="en-US" altLang="en-US" dirty="0" smtClean="0"/>
              <a:t>What do we sell?</a:t>
            </a:r>
          </a:p>
          <a:p>
            <a:pPr lvl="1"/>
            <a:r>
              <a:rPr lang="en-US" altLang="en-US" dirty="0" smtClean="0"/>
              <a:t>How do consumers view our company?</a:t>
            </a:r>
          </a:p>
          <a:p>
            <a:pPr lvl="1"/>
            <a:r>
              <a:rPr lang="en-US" altLang="en-US" dirty="0" smtClean="0"/>
              <a:t>What does our company/product mean?</a:t>
            </a:r>
          </a:p>
          <a:p>
            <a:pPr lvl="1"/>
            <a:r>
              <a:rPr lang="en-US" altLang="en-US" dirty="0" smtClean="0"/>
              <a:t>What do consumers desire?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8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85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8515" grpId="8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Communication technologies</a:t>
            </a:r>
          </a:p>
          <a:p>
            <a:pPr lvl="1"/>
            <a:r>
              <a:rPr lang="en-US" altLang="en-US" dirty="0" smtClean="0"/>
              <a:t>Always “connected”</a:t>
            </a:r>
            <a:r>
              <a:rPr lang="en-US" altLang="ja-JP" dirty="0" smtClean="0"/>
              <a:t>—time, place, and distance are irrelevant</a:t>
            </a:r>
          </a:p>
          <a:p>
            <a:pPr lvl="1"/>
            <a:r>
              <a:rPr lang="en-US" altLang="en-US" dirty="0" smtClean="0"/>
              <a:t>Decreases in information acquisition, storage, access, and transmission costs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in the Twenty-First Century (cont’d.)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Global marketing research</a:t>
            </a:r>
          </a:p>
          <a:p>
            <a:pPr lvl="1"/>
            <a:r>
              <a:rPr lang="en-US" altLang="en-US" dirty="0" smtClean="0"/>
              <a:t>Business research is increasingly global</a:t>
            </a:r>
          </a:p>
          <a:p>
            <a:pPr lvl="1"/>
            <a:r>
              <a:rPr lang="en-US" altLang="en-US" dirty="0" smtClean="0"/>
              <a:t>Market knowledge is essential</a:t>
            </a:r>
          </a:p>
          <a:p>
            <a:pPr lvl="2"/>
            <a:r>
              <a:rPr lang="en-US" altLang="en-US" dirty="0" smtClean="0"/>
              <a:t>General information about a country’s economic conditions and political climate</a:t>
            </a:r>
          </a:p>
          <a:p>
            <a:pPr lvl="2"/>
            <a:r>
              <a:rPr lang="en-US" altLang="en-US" dirty="0" smtClean="0"/>
              <a:t>Cross-validation of cultural and consumer factors</a:t>
            </a:r>
          </a:p>
          <a:p>
            <a:pPr lvl="2"/>
            <a:r>
              <a:rPr lang="en-US" altLang="en-US" dirty="0" smtClean="0"/>
              <a:t>Market and competitive conditions—demand estimation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5146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application of the scientific method in searching for the truth about marketing phenomena</a:t>
            </a:r>
          </a:p>
          <a:p>
            <a:r>
              <a:rPr lang="en-US" altLang="en-US" dirty="0" smtClean="0"/>
              <a:t>The process includes:</a:t>
            </a:r>
          </a:p>
          <a:p>
            <a:pPr lvl="1"/>
            <a:r>
              <a:rPr lang="en-US" altLang="en-US" dirty="0" smtClean="0"/>
              <a:t>Idea and theory development</a:t>
            </a:r>
          </a:p>
          <a:p>
            <a:pPr lvl="1"/>
            <a:r>
              <a:rPr lang="en-US" altLang="en-US" dirty="0" smtClean="0"/>
              <a:t>Problem definition</a:t>
            </a:r>
          </a:p>
          <a:p>
            <a:pPr lvl="1"/>
            <a:r>
              <a:rPr lang="en-US" altLang="en-US" dirty="0" smtClean="0"/>
              <a:t>Information gathering</a:t>
            </a:r>
          </a:p>
          <a:p>
            <a:pPr lvl="1"/>
            <a:r>
              <a:rPr lang="en-US" altLang="en-US" dirty="0" smtClean="0"/>
              <a:t>Analyzing data</a:t>
            </a:r>
          </a:p>
          <a:p>
            <a:pPr lvl="1"/>
            <a:r>
              <a:rPr lang="en-US" altLang="en-US" dirty="0" smtClean="0"/>
              <a:t>Communicating the findings and their implications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7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7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7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7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7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7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7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Marketing Research Defined (cont’d.)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definition suggests that marketing research information is:</a:t>
            </a:r>
          </a:p>
          <a:p>
            <a:pPr lvl="1"/>
            <a:r>
              <a:rPr lang="en-US" altLang="en-US" dirty="0" smtClean="0"/>
              <a:t>Not intuitive or haphazardly gathered</a:t>
            </a:r>
          </a:p>
          <a:p>
            <a:pPr lvl="1"/>
            <a:r>
              <a:rPr lang="en-US" altLang="en-US" dirty="0" smtClean="0"/>
              <a:t>Accurate and objective</a:t>
            </a:r>
          </a:p>
          <a:p>
            <a:pPr lvl="1"/>
            <a:r>
              <a:rPr lang="en-US" altLang="en-US" dirty="0" smtClean="0"/>
              <a:t>Relevant to all aspects of the marketing mix</a:t>
            </a:r>
          </a:p>
          <a:p>
            <a:pPr lvl="1"/>
            <a:r>
              <a:rPr lang="en-US" altLang="en-US" dirty="0" smtClean="0"/>
              <a:t>Limited by one’s definition of marketing</a:t>
            </a:r>
          </a:p>
          <a:p>
            <a:r>
              <a:rPr lang="en-US" altLang="en-US" dirty="0" smtClean="0"/>
              <a:t>We explore marketing research as it applies to all organizations and institutions engaging in some form of marketing activity</a:t>
            </a:r>
          </a:p>
          <a:p>
            <a:pPr lvl="1"/>
            <a:r>
              <a:rPr lang="en-US" altLang="en-US" dirty="0" smtClean="0"/>
              <a:t>Can have an applied or basic research focus</a:t>
            </a: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Applied Marketing Research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to address a specific marketing decision for a specific firm or organization</a:t>
            </a:r>
          </a:p>
          <a:p>
            <a:r>
              <a:rPr lang="en-US" altLang="en-US" dirty="0" smtClean="0"/>
              <a:t>Example: </a:t>
            </a:r>
          </a:p>
          <a:p>
            <a:pPr lvl="1"/>
            <a:r>
              <a:rPr lang="en-US" altLang="en-US" dirty="0" smtClean="0"/>
              <a:t>Should Green Mountain Coffee add cola to its array of pod-based beverages?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Marketing Research</a:t>
            </a:r>
          </a:p>
        </p:txBody>
      </p:sp>
      <p:sp>
        <p:nvSpPr>
          <p:cNvPr id="3696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Conducted without a specific decision in mind and usually does not address the needs of a specific organization</a:t>
            </a:r>
          </a:p>
          <a:p>
            <a:pPr lvl="1"/>
            <a:r>
              <a:rPr lang="en-US" altLang="en-US" dirty="0" smtClean="0"/>
              <a:t>Attempts to expand the limits of marketing knowledge in general</a:t>
            </a:r>
          </a:p>
          <a:p>
            <a:pPr lvl="1"/>
            <a:r>
              <a:rPr lang="en-US" altLang="en-US" dirty="0" smtClean="0"/>
              <a:t>Not aimed at solving a pragmatic problem</a:t>
            </a:r>
          </a:p>
          <a:p>
            <a:r>
              <a:rPr lang="en-US" altLang="en-US" dirty="0" smtClean="0"/>
              <a:t>Can test the validity of a general marketing theory (one that applies to all of marketing) or can be used to learn more about some market phenomenon, e.g., social networking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Scientific Method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method by which researchers go about using knowledge and evidence to reach objective conclusions about the real world</a:t>
            </a:r>
          </a:p>
          <a:p>
            <a:r>
              <a:rPr lang="en-US" altLang="en-US" dirty="0" smtClean="0"/>
              <a:t>Marketing researchers apply the scientific method to understand marketing phenomena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4357930E-FC4F-48F3-80E1-9D441D07526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82232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731838" y="5075238"/>
            <a:ext cx="2376487" cy="1462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632" name="AutoShape 9"/>
          <p:cNvSpPr>
            <a:spLocks noChangeArrowheads="1"/>
          </p:cNvSpPr>
          <p:nvPr/>
        </p:nvSpPr>
        <p:spPr bwMode="auto">
          <a:xfrm>
            <a:off x="1920875" y="516572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1–</a:t>
            </a:r>
            <a:fld id="{1356A23D-27E4-4FB0-A503-D5C35A04FE3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16" y="1357766"/>
            <a:ext cx="4822969" cy="49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512763"/>
            <a:ext cx="8024812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The Scientific Method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2715</Words>
  <Application>Microsoft Office PowerPoint</Application>
  <PresentationFormat>On-screen Show (4:3)</PresentationFormat>
  <Paragraphs>232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What Is Marketing Research?</vt:lpstr>
      <vt:lpstr>Marketing Research Defined</vt:lpstr>
      <vt:lpstr>Marketing Research Defined (cont’d.)</vt:lpstr>
      <vt:lpstr>Applied Marketing Research</vt:lpstr>
      <vt:lpstr>Basic Marketing Research</vt:lpstr>
      <vt:lpstr>The Scientific Method</vt:lpstr>
      <vt:lpstr>EXHIBIT 1.1 The Scientific Method</vt:lpstr>
      <vt:lpstr>Marketing Research and Strategic Management Orientation</vt:lpstr>
      <vt:lpstr>PowerPoint Presentation</vt:lpstr>
      <vt:lpstr>The Marketing Concept</vt:lpstr>
      <vt:lpstr>PowerPoint Presentation</vt:lpstr>
      <vt:lpstr>Keeping Customers and Building Relationships</vt:lpstr>
      <vt:lpstr>Marketing Research: A Means For Implementing the Marketing Concept</vt:lpstr>
      <vt:lpstr>Marketing Research and Marketing Management</vt:lpstr>
      <vt:lpstr>PowerPoint Presentation</vt:lpstr>
      <vt:lpstr>Identifying and Evaluating Opportunities</vt:lpstr>
      <vt:lpstr>Analyzing and Selecting Target Markets</vt:lpstr>
      <vt:lpstr>Planning and Implementing a Marketing Mix</vt:lpstr>
      <vt:lpstr>Types of Marketing Mix Research: Product Research and Pricing Research</vt:lpstr>
      <vt:lpstr>Types of Marketing Mix Research: Distribution Research</vt:lpstr>
      <vt:lpstr>Types of Marketing Mix Research: Promotion Research</vt:lpstr>
      <vt:lpstr>The Integrated Marketing Mix</vt:lpstr>
      <vt:lpstr>Analyzing Marketing Performance</vt:lpstr>
      <vt:lpstr>Analyzing Marketing Performance (cont’d.)</vt:lpstr>
      <vt:lpstr>When is Marketing Research Needed?</vt:lpstr>
      <vt:lpstr>When is Marketing Research Needed? (cont’d.)</vt:lpstr>
      <vt:lpstr>PowerPoint Presentation</vt:lpstr>
      <vt:lpstr>Marketing Research in the Twenty-First Century</vt:lpstr>
      <vt:lpstr>Marketing Research in the Twenty-First Century (cont’d.)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211</cp:revision>
  <dcterms:created xsi:type="dcterms:W3CDTF">2003-02-17T02:06:55Z</dcterms:created>
  <dcterms:modified xsi:type="dcterms:W3CDTF">2017-09-17T15:45:09Z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1566533521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