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10/15/2017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9.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13.emf"/></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txBox="1">
            <a:spLocks noChangeArrowheads="1"/>
          </p:cNvSpPr>
          <p:nvPr/>
        </p:nvSpPr>
        <p:spPr>
          <a:xfrm>
            <a:off x="1981200" y="1987550"/>
            <a:ext cx="7442200" cy="1828800"/>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2100" kern="1200" cap="none">
                <a:solidFill>
                  <a:schemeClr val="bg2">
                    <a:lumMod val="75000"/>
                  </a:schemeClr>
                </a:solidFill>
                <a:effectLst/>
                <a:latin typeface="+mn-lt"/>
                <a:ea typeface="+mn-ea"/>
                <a:cs typeface="+mn-cs"/>
              </a:defRPr>
            </a:lvl1pPr>
            <a:lvl2pPr marL="457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a:buFontTx/>
              <a:buNone/>
            </a:pPr>
            <a:r>
              <a:rPr lang="en-US" sz="5400" b="1" dirty="0" smtClean="0"/>
              <a:t>Introduction to XHTML </a:t>
            </a:r>
          </a:p>
          <a:p>
            <a:pPr algn="ctr">
              <a:buFontTx/>
              <a:buNone/>
            </a:pPr>
            <a:r>
              <a:rPr lang="en-US" sz="5400" b="1" dirty="0" err="1" smtClean="0"/>
              <a:t>Cont</a:t>
            </a:r>
            <a:r>
              <a:rPr lang="en-US" sz="5400" b="1" dirty="0" smtClean="0"/>
              <a:t>:</a:t>
            </a:r>
          </a:p>
        </p:txBody>
      </p:sp>
    </p:spTree>
    <p:extLst>
      <p:ext uri="{BB962C8B-B14F-4D97-AF65-F5344CB8AC3E}">
        <p14:creationId xmlns:p14="http://schemas.microsoft.com/office/powerpoint/2010/main" val="73742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769" y="297934"/>
            <a:ext cx="3497431" cy="646331"/>
          </a:xfrm>
          <a:prstGeom prst="rect">
            <a:avLst/>
          </a:prstGeom>
        </p:spPr>
        <p:txBody>
          <a:bodyPr wrap="square">
            <a:spAutoFit/>
          </a:bodyPr>
          <a:lstStyle/>
          <a:p>
            <a:r>
              <a:rPr lang="en-US" sz="3600" b="1" cap="all" dirty="0" smtClean="0">
                <a:ln w="3175" cmpd="sng">
                  <a:noFill/>
                </a:ln>
              </a:rPr>
              <a:t>Forms Cont.</a:t>
            </a:r>
            <a:endParaRPr lang="en-US" sz="3600" b="1" cap="all" dirty="0">
              <a:ln w="3175" cmpd="sng">
                <a:noFill/>
              </a:ln>
            </a:endParaRPr>
          </a:p>
        </p:txBody>
      </p:sp>
      <p:sp>
        <p:nvSpPr>
          <p:cNvPr id="5" name="Rectangle 3"/>
          <p:cNvSpPr txBox="1">
            <a:spLocks noChangeArrowheads="1"/>
          </p:cNvSpPr>
          <p:nvPr/>
        </p:nvSpPr>
        <p:spPr>
          <a:xfrm>
            <a:off x="1023769" y="1303338"/>
            <a:ext cx="8001000" cy="4906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t>The </a:t>
            </a:r>
            <a:r>
              <a:rPr lang="en-US" sz="2400" b="1" dirty="0" err="1"/>
              <a:t>br</a:t>
            </a:r>
            <a:r>
              <a:rPr lang="en-US" sz="2400" b="1" dirty="0"/>
              <a:t> element causes most browsers to render a line break</a:t>
            </a:r>
          </a:p>
          <a:p>
            <a:r>
              <a:rPr lang="en-US" sz="2400" b="1" dirty="0"/>
              <a:t>Any markup or text following a </a:t>
            </a:r>
            <a:r>
              <a:rPr lang="en-US" sz="2400" b="1" dirty="0" err="1"/>
              <a:t>br</a:t>
            </a:r>
            <a:r>
              <a:rPr lang="en-US" sz="2400" b="1" dirty="0"/>
              <a:t> element is rendered on the next line</a:t>
            </a:r>
          </a:p>
        </p:txBody>
      </p:sp>
    </p:spTree>
    <p:extLst>
      <p:ext uri="{BB962C8B-B14F-4D97-AF65-F5344CB8AC3E}">
        <p14:creationId xmlns:p14="http://schemas.microsoft.com/office/powerpoint/2010/main" val="4197201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p:cNvGraphicFramePr>
            <a:graphicFrameLocks noChangeAspect="1"/>
          </p:cNvGraphicFramePr>
          <p:nvPr>
            <p:extLst>
              <p:ext uri="{D42A27DB-BD31-4B8C-83A1-F6EECF244321}">
                <p14:modId xmlns:p14="http://schemas.microsoft.com/office/powerpoint/2010/main" val="1758998310"/>
              </p:ext>
            </p:extLst>
          </p:nvPr>
        </p:nvGraphicFramePr>
        <p:xfrm>
          <a:off x="0" y="0"/>
          <a:ext cx="7213600" cy="6797574"/>
        </p:xfrm>
        <a:graphic>
          <a:graphicData uri="http://schemas.openxmlformats.org/presentationml/2006/ole">
            <mc:AlternateContent xmlns:mc="http://schemas.openxmlformats.org/markup-compatibility/2006">
              <mc:Choice xmlns:v="urn:schemas-microsoft-com:vml" Requires="v">
                <p:oleObj spid="_x0000_s28679" name="Document" r:id="rId3" imgW="7158434" imgH="6745460" progId="Word.Document.8">
                  <p:embed/>
                </p:oleObj>
              </mc:Choice>
              <mc:Fallback>
                <p:oleObj name="Document" r:id="rId3" imgW="7158434" imgH="674546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7213600" cy="6797574"/>
                      </a:xfrm>
                      <a:prstGeom prst="rect">
                        <a:avLst/>
                      </a:prstGeom>
                    </p:spPr>
                  </p:pic>
                </p:oleObj>
              </mc:Fallback>
            </mc:AlternateContent>
          </a:graphicData>
        </a:graphic>
      </p:graphicFrame>
      <p:sp>
        <p:nvSpPr>
          <p:cNvPr id="3" name="Text Box 6"/>
          <p:cNvSpPr txBox="1">
            <a:spLocks noChangeArrowheads="1"/>
          </p:cNvSpPr>
          <p:nvPr/>
        </p:nvSpPr>
        <p:spPr bwMode="auto">
          <a:xfrm>
            <a:off x="7691552" y="3004799"/>
            <a:ext cx="1887415" cy="338554"/>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smtClean="0">
                <a:solidFill>
                  <a:schemeClr val="bg1"/>
                </a:solidFill>
                <a:latin typeface="Times New Roman" panose="02020603050405020304" pitchFamily="18" charset="0"/>
              </a:rPr>
              <a:t>Hidden text </a:t>
            </a:r>
            <a:r>
              <a:rPr lang="en-US" dirty="0">
                <a:solidFill>
                  <a:schemeClr val="bg1"/>
                </a:solidFill>
                <a:latin typeface="Times New Roman" panose="02020603050405020304" pitchFamily="18" charset="0"/>
              </a:rPr>
              <a:t>field</a:t>
            </a:r>
            <a:endParaRPr lang="en-US" b="1" dirty="0">
              <a:solidFill>
                <a:schemeClr val="bg1"/>
              </a:solidFill>
              <a:latin typeface="Courier New" panose="02070309020205020404" pitchFamily="49" charset="0"/>
            </a:endParaRPr>
          </a:p>
        </p:txBody>
      </p:sp>
      <p:cxnSp>
        <p:nvCxnSpPr>
          <p:cNvPr id="5" name="Straight Arrow Connector 4"/>
          <p:cNvCxnSpPr>
            <a:stCxn id="3" idx="1"/>
          </p:cNvCxnSpPr>
          <p:nvPr/>
        </p:nvCxnSpPr>
        <p:spPr>
          <a:xfrm flipH="1">
            <a:off x="2882900" y="3174076"/>
            <a:ext cx="4808652" cy="80102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7505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651207130"/>
              </p:ext>
            </p:extLst>
          </p:nvPr>
        </p:nvGraphicFramePr>
        <p:xfrm>
          <a:off x="0" y="17463"/>
          <a:ext cx="7023100" cy="6981100"/>
        </p:xfrm>
        <a:graphic>
          <a:graphicData uri="http://schemas.openxmlformats.org/presentationml/2006/ole">
            <mc:AlternateContent xmlns:mc="http://schemas.openxmlformats.org/markup-compatibility/2006">
              <mc:Choice xmlns:v="urn:schemas-microsoft-com:vml" Requires="v">
                <p:oleObj spid="_x0000_s29703" name="Document" r:id="rId3" imgW="7225534" imgH="7183832" progId="Word.Document.8">
                  <p:embed/>
                </p:oleObj>
              </mc:Choice>
              <mc:Fallback>
                <p:oleObj name="Document" r:id="rId3" imgW="7225534" imgH="718383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7463"/>
                        <a:ext cx="7023100" cy="6981100"/>
                      </a:xfrm>
                      <a:prstGeom prst="rect">
                        <a:avLst/>
                      </a:prstGeom>
                    </p:spPr>
                  </p:pic>
                </p:oleObj>
              </mc:Fallback>
            </mc:AlternateContent>
          </a:graphicData>
        </a:graphic>
      </p:graphicFrame>
      <p:sp>
        <p:nvSpPr>
          <p:cNvPr id="3" name="Text Box 5"/>
          <p:cNvSpPr txBox="1">
            <a:spLocks noChangeArrowheads="1"/>
          </p:cNvSpPr>
          <p:nvPr/>
        </p:nvSpPr>
        <p:spPr bwMode="auto">
          <a:xfrm>
            <a:off x="7023100" y="1231900"/>
            <a:ext cx="31242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Inserts a text area with 4 rows and 36 columns, whose initial text is “Enter comments here.”</a:t>
            </a:r>
            <a:endParaRPr lang="en-US" b="1" dirty="0">
              <a:solidFill>
                <a:schemeClr val="bg1"/>
              </a:solidFill>
              <a:latin typeface="Courier New" panose="02070309020205020404" pitchFamily="49" charset="0"/>
            </a:endParaRPr>
          </a:p>
        </p:txBody>
      </p:sp>
      <p:sp>
        <p:nvSpPr>
          <p:cNvPr id="4" name="Text Box 7"/>
          <p:cNvSpPr txBox="1">
            <a:spLocks noChangeArrowheads="1"/>
          </p:cNvSpPr>
          <p:nvPr/>
        </p:nvSpPr>
        <p:spPr bwMode="auto">
          <a:xfrm>
            <a:off x="7785100" y="2451100"/>
            <a:ext cx="2743200" cy="835025"/>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Inserts an input field that displays entered text as asterisks (or another character)</a:t>
            </a:r>
            <a:endParaRPr lang="en-US" b="1">
              <a:solidFill>
                <a:schemeClr val="bg1"/>
              </a:solidFill>
              <a:latin typeface="Courier New" panose="02070309020205020404" pitchFamily="49" charset="0"/>
            </a:endParaRPr>
          </a:p>
        </p:txBody>
      </p:sp>
      <p:sp>
        <p:nvSpPr>
          <p:cNvPr id="5" name="Text Box 9"/>
          <p:cNvSpPr txBox="1">
            <a:spLocks noChangeArrowheads="1"/>
          </p:cNvSpPr>
          <p:nvPr/>
        </p:nvSpPr>
        <p:spPr bwMode="auto">
          <a:xfrm>
            <a:off x="7404100" y="4457699"/>
            <a:ext cx="2743200" cy="590550"/>
          </a:xfrm>
          <a:prstGeom prst="rect">
            <a:avLst/>
          </a:prstGeom>
          <a:solidFill>
            <a:srgbClr val="F0F7F7"/>
          </a:solidFill>
          <a:ln w="9525">
            <a:solidFill>
              <a:schemeClr val="tx1"/>
            </a:solidFill>
            <a:miter lim="800000"/>
            <a:headEnd/>
            <a:tailEnd/>
          </a:ln>
        </p:spPr>
        <p:txBody>
          <a:bodyPr>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Inserts several checkboxes with different labels</a:t>
            </a:r>
            <a:endParaRPr lang="en-US" b="1" dirty="0">
              <a:solidFill>
                <a:schemeClr val="bg1"/>
              </a:solidFill>
              <a:latin typeface="Courier New" panose="02070309020205020404" pitchFamily="49" charset="0"/>
            </a:endParaRPr>
          </a:p>
        </p:txBody>
      </p:sp>
      <p:cxnSp>
        <p:nvCxnSpPr>
          <p:cNvPr id="7" name="Straight Arrow Connector 6"/>
          <p:cNvCxnSpPr/>
          <p:nvPr/>
        </p:nvCxnSpPr>
        <p:spPr>
          <a:xfrm flipH="1" flipV="1">
            <a:off x="3187700" y="901700"/>
            <a:ext cx="3835400" cy="6223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a:stCxn id="4" idx="1"/>
          </p:cNvCxnSpPr>
          <p:nvPr/>
        </p:nvCxnSpPr>
        <p:spPr>
          <a:xfrm flipH="1" flipV="1">
            <a:off x="2832100" y="2408237"/>
            <a:ext cx="4953000" cy="46037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flipH="1" flipV="1">
            <a:off x="5549900" y="4703400"/>
            <a:ext cx="1854200" cy="6545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617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3240726862"/>
              </p:ext>
            </p:extLst>
          </p:nvPr>
        </p:nvGraphicFramePr>
        <p:xfrm>
          <a:off x="0" y="14288"/>
          <a:ext cx="7860882" cy="6843712"/>
        </p:xfrm>
        <a:graphic>
          <a:graphicData uri="http://schemas.openxmlformats.org/presentationml/2006/ole">
            <mc:AlternateContent xmlns:mc="http://schemas.openxmlformats.org/markup-compatibility/2006">
              <mc:Choice xmlns:v="urn:schemas-microsoft-com:vml" Requires="v">
                <p:oleObj spid="_x0000_s30726" name="Document" r:id="rId3" imgW="7244654" imgH="6307808" progId="Word.Document.8">
                  <p:embed/>
                </p:oleObj>
              </mc:Choice>
              <mc:Fallback>
                <p:oleObj name="Document" r:id="rId3" imgW="7244654" imgH="630780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88"/>
                        <a:ext cx="7860882" cy="6843712"/>
                      </a:xfrm>
                      <a:prstGeom prst="rect">
                        <a:avLst/>
                      </a:prstGeom>
                    </p:spPr>
                  </p:pic>
                </p:oleObj>
              </mc:Fallback>
            </mc:AlternateContent>
          </a:graphicData>
        </a:graphic>
      </p:graphicFrame>
      <p:sp>
        <p:nvSpPr>
          <p:cNvPr id="3" name="Text Box 5"/>
          <p:cNvSpPr txBox="1">
            <a:spLocks noChangeArrowheads="1"/>
          </p:cNvSpPr>
          <p:nvPr/>
        </p:nvSpPr>
        <p:spPr bwMode="auto">
          <a:xfrm>
            <a:off x="8521700" y="3898900"/>
            <a:ext cx="3502080"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Inserts a group of radio buttons, only one of which can be selected</a:t>
            </a:r>
            <a:endParaRPr lang="en-US" b="1">
              <a:solidFill>
                <a:schemeClr val="bg1"/>
              </a:solidFill>
              <a:latin typeface="Courier New" panose="02070309020205020404" pitchFamily="49" charset="0"/>
            </a:endParaRPr>
          </a:p>
        </p:txBody>
      </p:sp>
      <p:sp>
        <p:nvSpPr>
          <p:cNvPr id="4" name="Text Box 7"/>
          <p:cNvSpPr txBox="1">
            <a:spLocks noChangeArrowheads="1"/>
          </p:cNvSpPr>
          <p:nvPr/>
        </p:nvSpPr>
        <p:spPr bwMode="auto">
          <a:xfrm>
            <a:off x="7683500" y="1689099"/>
            <a:ext cx="2821120"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Initially sets this radio button as selected</a:t>
            </a:r>
            <a:endParaRPr lang="en-US" b="1">
              <a:solidFill>
                <a:schemeClr val="bg1"/>
              </a:solidFill>
              <a:latin typeface="Courier New" panose="02070309020205020404" pitchFamily="49" charset="0"/>
            </a:endParaRPr>
          </a:p>
        </p:txBody>
      </p:sp>
      <p:cxnSp>
        <p:nvCxnSpPr>
          <p:cNvPr id="6" name="Straight Arrow Connector 5"/>
          <p:cNvCxnSpPr/>
          <p:nvPr/>
        </p:nvCxnSpPr>
        <p:spPr>
          <a:xfrm flipH="1">
            <a:off x="5702300" y="2032000"/>
            <a:ext cx="1955800" cy="3556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flipH="1" flipV="1">
            <a:off x="5702300" y="3898900"/>
            <a:ext cx="2793791" cy="25457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8051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2246459518"/>
              </p:ext>
            </p:extLst>
          </p:nvPr>
        </p:nvGraphicFramePr>
        <p:xfrm>
          <a:off x="0" y="15875"/>
          <a:ext cx="8218243" cy="6842125"/>
        </p:xfrm>
        <a:graphic>
          <a:graphicData uri="http://schemas.openxmlformats.org/presentationml/2006/ole">
            <mc:AlternateContent xmlns:mc="http://schemas.openxmlformats.org/markup-compatibility/2006">
              <mc:Choice xmlns:v="urn:schemas-microsoft-com:vml" Requires="v">
                <p:oleObj spid="_x0000_s31749" name="Document" r:id="rId3" imgW="7311394" imgH="6088622" progId="Word.Document.8">
                  <p:embed/>
                </p:oleObj>
              </mc:Choice>
              <mc:Fallback>
                <p:oleObj name="Document" r:id="rId3" imgW="7311394" imgH="608862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8218243" cy="6842125"/>
                      </a:xfrm>
                      <a:prstGeom prst="rect">
                        <a:avLst/>
                      </a:prstGeom>
                    </p:spPr>
                  </p:pic>
                </p:oleObj>
              </mc:Fallback>
            </mc:AlternateContent>
          </a:graphicData>
        </a:graphic>
      </p:graphicFrame>
      <p:sp>
        <p:nvSpPr>
          <p:cNvPr id="3" name="Text Box 5"/>
          <p:cNvSpPr txBox="1">
            <a:spLocks noChangeArrowheads="1"/>
          </p:cNvSpPr>
          <p:nvPr/>
        </p:nvSpPr>
        <p:spPr bwMode="auto">
          <a:xfrm>
            <a:off x="8218243" y="317212"/>
            <a:ext cx="3303823"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Create a drop-down list named “rating”</a:t>
            </a:r>
            <a:endParaRPr lang="en-US" b="1">
              <a:solidFill>
                <a:schemeClr val="bg1"/>
              </a:solidFill>
              <a:latin typeface="Courier New" panose="02070309020205020404" pitchFamily="49" charset="0"/>
            </a:endParaRPr>
          </a:p>
        </p:txBody>
      </p:sp>
      <p:sp>
        <p:nvSpPr>
          <p:cNvPr id="4" name="Text Box 7"/>
          <p:cNvSpPr txBox="1">
            <a:spLocks noChangeArrowheads="1"/>
          </p:cNvSpPr>
          <p:nvPr/>
        </p:nvSpPr>
        <p:spPr bwMode="auto">
          <a:xfrm>
            <a:off x="7975599" y="1752600"/>
            <a:ext cx="3303823"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Sets “Amazing” as the initially selected option</a:t>
            </a:r>
            <a:endParaRPr lang="en-US" b="1">
              <a:solidFill>
                <a:schemeClr val="bg1"/>
              </a:solidFill>
              <a:latin typeface="Courier New" panose="02070309020205020404" pitchFamily="49" charset="0"/>
            </a:endParaRPr>
          </a:p>
        </p:txBody>
      </p:sp>
      <p:cxnSp>
        <p:nvCxnSpPr>
          <p:cNvPr id="6" name="Straight Arrow Connector 5"/>
          <p:cNvCxnSpPr>
            <a:stCxn id="3" idx="1"/>
          </p:cNvCxnSpPr>
          <p:nvPr/>
        </p:nvCxnSpPr>
        <p:spPr>
          <a:xfrm flipH="1">
            <a:off x="4109121" y="609600"/>
            <a:ext cx="4109122" cy="29238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9" name="Straight Arrow Connector 8"/>
          <p:cNvCxnSpPr/>
          <p:nvPr/>
        </p:nvCxnSpPr>
        <p:spPr>
          <a:xfrm flipH="1" flipV="1">
            <a:off x="5346700" y="1333500"/>
            <a:ext cx="2628899" cy="71148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8014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form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28600"/>
            <a:ext cx="5944500" cy="637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5689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17" y="412234"/>
            <a:ext cx="4195379" cy="646331"/>
          </a:xfrm>
          <a:prstGeom prst="rect">
            <a:avLst/>
          </a:prstGeom>
        </p:spPr>
        <p:txBody>
          <a:bodyPr wrap="none">
            <a:spAutoFit/>
          </a:bodyPr>
          <a:lstStyle/>
          <a:p>
            <a:r>
              <a:rPr lang="en-US" sz="3600" b="1" cap="all" dirty="0">
                <a:ln w="3175" cmpd="sng">
                  <a:noFill/>
                </a:ln>
              </a:rPr>
              <a:t>Internal Linking</a:t>
            </a:r>
          </a:p>
        </p:txBody>
      </p:sp>
      <p:sp>
        <p:nvSpPr>
          <p:cNvPr id="3" name="Rectangle 3"/>
          <p:cNvSpPr txBox="1">
            <a:spLocks noChangeArrowheads="1"/>
          </p:cNvSpPr>
          <p:nvPr/>
        </p:nvSpPr>
        <p:spPr>
          <a:xfrm>
            <a:off x="1036317" y="1341438"/>
            <a:ext cx="8001000" cy="4906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t>The a tag can be used to link to another section of the same document by specifying the element’s id as the link’s </a:t>
            </a:r>
            <a:r>
              <a:rPr lang="en-US" sz="2400" b="1" dirty="0" err="1"/>
              <a:t>href</a:t>
            </a:r>
            <a:r>
              <a:rPr lang="en-US" sz="2400" b="1" dirty="0"/>
              <a:t>.</a:t>
            </a:r>
          </a:p>
          <a:p>
            <a:r>
              <a:rPr lang="en-US" sz="2400" b="1" dirty="0"/>
              <a:t>To link internally to an element with its id attribute set, use the syntax #id.</a:t>
            </a:r>
          </a:p>
        </p:txBody>
      </p:sp>
    </p:spTree>
    <p:extLst>
      <p:ext uri="{BB962C8B-B14F-4D97-AF65-F5344CB8AC3E}">
        <p14:creationId xmlns:p14="http://schemas.microsoft.com/office/powerpoint/2010/main" val="2573792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3106268557"/>
              </p:ext>
            </p:extLst>
          </p:nvPr>
        </p:nvGraphicFramePr>
        <p:xfrm>
          <a:off x="0" y="15875"/>
          <a:ext cx="7289800" cy="7007293"/>
        </p:xfrm>
        <a:graphic>
          <a:graphicData uri="http://schemas.openxmlformats.org/presentationml/2006/ole">
            <mc:AlternateContent xmlns:mc="http://schemas.openxmlformats.org/markup-compatibility/2006">
              <mc:Choice xmlns:v="urn:schemas-microsoft-com:vml" Requires="v">
                <p:oleObj spid="_x0000_s32773" name="Document" r:id="rId3" imgW="7244654" imgH="6965006" progId="Word.Document.8">
                  <p:embed/>
                </p:oleObj>
              </mc:Choice>
              <mc:Fallback>
                <p:oleObj name="Document" r:id="rId3" imgW="7244654" imgH="6965006"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5875"/>
                        <a:ext cx="7289800" cy="7007293"/>
                      </a:xfrm>
                      <a:prstGeom prst="rect">
                        <a:avLst/>
                      </a:prstGeom>
                    </p:spPr>
                  </p:pic>
                </p:oleObj>
              </mc:Fallback>
            </mc:AlternateContent>
          </a:graphicData>
        </a:graphic>
      </p:graphicFrame>
      <p:sp>
        <p:nvSpPr>
          <p:cNvPr id="3" name="Text Box 5"/>
          <p:cNvSpPr txBox="1">
            <a:spLocks noChangeArrowheads="1"/>
          </p:cNvSpPr>
          <p:nvPr/>
        </p:nvSpPr>
        <p:spPr bwMode="auto">
          <a:xfrm>
            <a:off x="7289800" y="1752599"/>
            <a:ext cx="2570264"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Sets the </a:t>
            </a:r>
            <a:r>
              <a:rPr lang="en-US">
                <a:solidFill>
                  <a:schemeClr val="bg1"/>
                </a:solidFill>
                <a:latin typeface="Courier New" panose="02070309020205020404" pitchFamily="49" charset="0"/>
              </a:rPr>
              <a:t>id</a:t>
            </a:r>
            <a:r>
              <a:rPr lang="en-US">
                <a:solidFill>
                  <a:schemeClr val="bg1"/>
                </a:solidFill>
                <a:latin typeface="Times New Roman" panose="02020603050405020304" pitchFamily="18" charset="0"/>
              </a:rPr>
              <a:t> attribute for the </a:t>
            </a:r>
            <a:r>
              <a:rPr lang="en-US">
                <a:solidFill>
                  <a:schemeClr val="bg1"/>
                </a:solidFill>
                <a:latin typeface="Courier New" panose="02070309020205020404" pitchFamily="49" charset="0"/>
              </a:rPr>
              <a:t>h1</a:t>
            </a:r>
            <a:r>
              <a:rPr lang="en-US">
                <a:solidFill>
                  <a:schemeClr val="bg1"/>
                </a:solidFill>
                <a:latin typeface="Times New Roman" panose="02020603050405020304" pitchFamily="18" charset="0"/>
              </a:rPr>
              <a:t> element</a:t>
            </a:r>
            <a:endParaRPr lang="en-US" b="1">
              <a:solidFill>
                <a:schemeClr val="bg1"/>
              </a:solidFill>
              <a:latin typeface="Courier New" panose="02070309020205020404" pitchFamily="49" charset="0"/>
            </a:endParaRPr>
          </a:p>
        </p:txBody>
      </p:sp>
      <p:sp>
        <p:nvSpPr>
          <p:cNvPr id="4" name="Text Box 7"/>
          <p:cNvSpPr txBox="1">
            <a:spLocks noChangeArrowheads="1"/>
          </p:cNvSpPr>
          <p:nvPr/>
        </p:nvSpPr>
        <p:spPr bwMode="auto">
          <a:xfrm>
            <a:off x="8140699" y="4622800"/>
            <a:ext cx="3013413"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Creates a link to the element in this document with </a:t>
            </a:r>
            <a:r>
              <a:rPr lang="en-US">
                <a:solidFill>
                  <a:schemeClr val="bg1"/>
                </a:solidFill>
                <a:latin typeface="Courier New" panose="02070309020205020404" pitchFamily="49" charset="0"/>
              </a:rPr>
              <a:t>id</a:t>
            </a:r>
            <a:r>
              <a:rPr lang="en-US">
                <a:solidFill>
                  <a:schemeClr val="bg1"/>
                </a:solidFill>
                <a:latin typeface="Times New Roman" panose="02020603050405020304" pitchFamily="18" charset="0"/>
              </a:rPr>
              <a:t> = </a:t>
            </a:r>
            <a:r>
              <a:rPr lang="en-US">
                <a:solidFill>
                  <a:schemeClr val="bg1"/>
                </a:solidFill>
                <a:latin typeface="Courier New" panose="02070309020205020404" pitchFamily="49" charset="0"/>
              </a:rPr>
              <a:t>bugs</a:t>
            </a:r>
            <a:endParaRPr lang="en-US" b="1">
              <a:solidFill>
                <a:schemeClr val="bg1"/>
              </a:solidFill>
              <a:latin typeface="Courier New" panose="02070309020205020404" pitchFamily="49" charset="0"/>
            </a:endParaRPr>
          </a:p>
        </p:txBody>
      </p:sp>
      <p:cxnSp>
        <p:nvCxnSpPr>
          <p:cNvPr id="6" name="Straight Arrow Connector 5"/>
          <p:cNvCxnSpPr/>
          <p:nvPr/>
        </p:nvCxnSpPr>
        <p:spPr>
          <a:xfrm flipH="1">
            <a:off x="4610100" y="2044700"/>
            <a:ext cx="2679700" cy="8001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flipH="1" flipV="1">
            <a:off x="2463800" y="3759200"/>
            <a:ext cx="5549900" cy="111442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72913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339787762"/>
              </p:ext>
            </p:extLst>
          </p:nvPr>
        </p:nvGraphicFramePr>
        <p:xfrm>
          <a:off x="0" y="14288"/>
          <a:ext cx="6819900" cy="6986281"/>
        </p:xfrm>
        <a:graphic>
          <a:graphicData uri="http://schemas.openxmlformats.org/presentationml/2006/ole">
            <mc:AlternateContent xmlns:mc="http://schemas.openxmlformats.org/markup-compatibility/2006">
              <mc:Choice xmlns:v="urn:schemas-microsoft-com:vml" Requires="v">
                <p:oleObj spid="_x0000_s33797" name="Document" r:id="rId3" imgW="7225534" imgH="7403018" progId="Word.Document.8">
                  <p:embed/>
                </p:oleObj>
              </mc:Choice>
              <mc:Fallback>
                <p:oleObj name="Document" r:id="rId3" imgW="7225534" imgH="7403018"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88"/>
                        <a:ext cx="6819900" cy="6986281"/>
                      </a:xfrm>
                      <a:prstGeom prst="rect">
                        <a:avLst/>
                      </a:prstGeom>
                    </p:spPr>
                  </p:pic>
                </p:oleObj>
              </mc:Fallback>
            </mc:AlternateContent>
          </a:graphicData>
        </a:graphic>
      </p:graphicFrame>
      <p:sp>
        <p:nvSpPr>
          <p:cNvPr id="3" name="Text Box 5"/>
          <p:cNvSpPr txBox="1">
            <a:spLocks noChangeArrowheads="1"/>
          </p:cNvSpPr>
          <p:nvPr/>
        </p:nvSpPr>
        <p:spPr bwMode="auto">
          <a:xfrm>
            <a:off x="7315200" y="5905499"/>
            <a:ext cx="3867062" cy="600321"/>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ea typeface="Times New Roman" panose="02020603050405020304" pitchFamily="18" charset="0"/>
                <a:cs typeface="AGaramond" pitchFamily="18" charset="0"/>
              </a:rPr>
              <a:t>Creates a link to the element  in this document with </a:t>
            </a:r>
            <a:r>
              <a:rPr lang="en-US">
                <a:solidFill>
                  <a:schemeClr val="bg1"/>
                </a:solidFill>
                <a:latin typeface="Courier New" panose="02070309020205020404" pitchFamily="49" charset="0"/>
                <a:ea typeface="Times New Roman" panose="02020603050405020304" pitchFamily="18" charset="0"/>
                <a:cs typeface="AGaramond" pitchFamily="18" charset="0"/>
              </a:rPr>
              <a:t>id</a:t>
            </a:r>
            <a:r>
              <a:rPr lang="en-US">
                <a:solidFill>
                  <a:schemeClr val="bg1"/>
                </a:solidFill>
                <a:ea typeface="Times New Roman" panose="02020603050405020304" pitchFamily="18" charset="0"/>
                <a:cs typeface="AGaramond" pitchFamily="18" charset="0"/>
              </a:rPr>
              <a:t> = </a:t>
            </a:r>
            <a:r>
              <a:rPr lang="en-US">
                <a:solidFill>
                  <a:schemeClr val="bg1"/>
                </a:solidFill>
                <a:latin typeface="Courier New" panose="02070309020205020404" pitchFamily="49" charset="0"/>
                <a:ea typeface="Times New Roman" panose="02020603050405020304" pitchFamily="18" charset="0"/>
                <a:cs typeface="AGaramond" pitchFamily="18" charset="0"/>
              </a:rPr>
              <a:t>features</a:t>
            </a:r>
          </a:p>
        </p:txBody>
      </p:sp>
      <p:sp>
        <p:nvSpPr>
          <p:cNvPr id="4" name="Text Box 8"/>
          <p:cNvSpPr txBox="1">
            <a:spLocks noChangeArrowheads="1"/>
          </p:cNvSpPr>
          <p:nvPr/>
        </p:nvSpPr>
        <p:spPr bwMode="auto">
          <a:xfrm>
            <a:off x="6959599" y="2489199"/>
            <a:ext cx="3194529" cy="600321"/>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ea typeface="Times New Roman" panose="02020603050405020304" pitchFamily="18" charset="0"/>
                <a:cs typeface="AGaramond" pitchFamily="18" charset="0"/>
              </a:rPr>
              <a:t>Sets the </a:t>
            </a:r>
            <a:r>
              <a:rPr lang="en-US">
                <a:solidFill>
                  <a:schemeClr val="bg1"/>
                </a:solidFill>
                <a:latin typeface="Courier New" panose="02070309020205020404" pitchFamily="49" charset="0"/>
                <a:ea typeface="Times New Roman" panose="02020603050405020304" pitchFamily="18" charset="0"/>
                <a:cs typeface="AGaramond" pitchFamily="18" charset="0"/>
              </a:rPr>
              <a:t>id</a:t>
            </a:r>
            <a:r>
              <a:rPr lang="en-US">
                <a:solidFill>
                  <a:schemeClr val="bg1"/>
                </a:solidFill>
                <a:ea typeface="Times New Roman" panose="02020603050405020304" pitchFamily="18" charset="0"/>
                <a:cs typeface="AGaramond" pitchFamily="18" charset="0"/>
              </a:rPr>
              <a:t> attribute for this </a:t>
            </a:r>
            <a:r>
              <a:rPr lang="en-US">
                <a:solidFill>
                  <a:schemeClr val="bg1"/>
                </a:solidFill>
                <a:latin typeface="Courier New" panose="02070309020205020404" pitchFamily="49" charset="0"/>
                <a:ea typeface="Times New Roman" panose="02020603050405020304" pitchFamily="18" charset="0"/>
                <a:cs typeface="AGaramond" pitchFamily="18" charset="0"/>
              </a:rPr>
              <a:t>h1</a:t>
            </a:r>
            <a:r>
              <a:rPr lang="en-US">
                <a:solidFill>
                  <a:schemeClr val="bg1"/>
                </a:solidFill>
                <a:ea typeface="Times New Roman" panose="02020603050405020304" pitchFamily="18" charset="0"/>
                <a:cs typeface="AGaramond" pitchFamily="18" charset="0"/>
              </a:rPr>
              <a:t> element</a:t>
            </a:r>
          </a:p>
        </p:txBody>
      </p:sp>
      <p:cxnSp>
        <p:nvCxnSpPr>
          <p:cNvPr id="6" name="Straight Arrow Connector 5"/>
          <p:cNvCxnSpPr>
            <a:stCxn id="4" idx="1"/>
          </p:cNvCxnSpPr>
          <p:nvPr/>
        </p:nvCxnSpPr>
        <p:spPr>
          <a:xfrm flipH="1">
            <a:off x="1689100" y="2789360"/>
            <a:ext cx="5270499" cy="151594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a:stCxn id="3" idx="1"/>
          </p:cNvCxnSpPr>
          <p:nvPr/>
        </p:nvCxnSpPr>
        <p:spPr>
          <a:xfrm flipH="1" flipV="1">
            <a:off x="2336800" y="5181600"/>
            <a:ext cx="4978400" cy="102406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7180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internal_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499" y="0"/>
            <a:ext cx="4925663"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descr="internal_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498" y="3384550"/>
            <a:ext cx="4925663"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290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1069" y="399534"/>
            <a:ext cx="1717137" cy="646331"/>
          </a:xfrm>
          <a:prstGeom prst="rect">
            <a:avLst/>
          </a:prstGeom>
        </p:spPr>
        <p:txBody>
          <a:bodyPr wrap="none">
            <a:spAutoFit/>
          </a:bodyPr>
          <a:lstStyle/>
          <a:p>
            <a:r>
              <a:rPr lang="en-US" sz="3600" b="1" cap="all" dirty="0">
                <a:ln w="3175" cmpd="sng">
                  <a:noFill/>
                </a:ln>
              </a:rPr>
              <a:t>Forms</a:t>
            </a:r>
          </a:p>
        </p:txBody>
      </p:sp>
      <p:sp>
        <p:nvSpPr>
          <p:cNvPr id="3" name="Rectangle 3"/>
          <p:cNvSpPr txBox="1">
            <a:spLocks noChangeArrowheads="1"/>
          </p:cNvSpPr>
          <p:nvPr/>
        </p:nvSpPr>
        <p:spPr>
          <a:xfrm>
            <a:off x="1011069" y="1316038"/>
            <a:ext cx="9144000" cy="4906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t>XHTML provides forms for collecting information from </a:t>
            </a:r>
            <a:r>
              <a:rPr lang="en-US" sz="2400" b="1" dirty="0" smtClean="0"/>
              <a:t>users</a:t>
            </a:r>
          </a:p>
          <a:p>
            <a:endParaRPr lang="en-US" sz="2400" b="1" dirty="0"/>
          </a:p>
          <a:p>
            <a:r>
              <a:rPr lang="en-US" sz="2400" b="1" dirty="0"/>
              <a:t>Forms contain visual components, such as buttons, that users interact </a:t>
            </a:r>
            <a:r>
              <a:rPr lang="en-US" sz="2400" b="1" dirty="0" smtClean="0"/>
              <a:t>with</a:t>
            </a:r>
          </a:p>
          <a:p>
            <a:endParaRPr lang="en-US" sz="2400" b="1" dirty="0"/>
          </a:p>
          <a:p>
            <a:r>
              <a:rPr lang="en-US" sz="2400" b="1" dirty="0"/>
              <a:t>Forms may also contain nonvisual components, called hidden inputs, which are used to store any data that needs to be sent to the server, but is not entered by the user</a:t>
            </a:r>
          </a:p>
          <a:p>
            <a:pPr lvl="1"/>
            <a:endParaRPr lang="en-US" sz="2400" b="1" dirty="0"/>
          </a:p>
        </p:txBody>
      </p:sp>
    </p:spTree>
    <p:extLst>
      <p:ext uri="{BB962C8B-B14F-4D97-AF65-F5344CB8AC3E}">
        <p14:creationId xmlns:p14="http://schemas.microsoft.com/office/powerpoint/2010/main" val="2582796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7150" y="348734"/>
            <a:ext cx="3621504" cy="646331"/>
          </a:xfrm>
          <a:prstGeom prst="rect">
            <a:avLst/>
          </a:prstGeom>
        </p:spPr>
        <p:txBody>
          <a:bodyPr wrap="none">
            <a:spAutoFit/>
          </a:bodyPr>
          <a:lstStyle/>
          <a:p>
            <a:r>
              <a:rPr lang="en-US" sz="3600" b="1" cap="all" dirty="0">
                <a:ln w="3175" cmpd="sng">
                  <a:noFill/>
                </a:ln>
              </a:rPr>
              <a:t>meta Elements</a:t>
            </a:r>
          </a:p>
        </p:txBody>
      </p:sp>
      <p:sp>
        <p:nvSpPr>
          <p:cNvPr id="3" name="Rectangle 3"/>
          <p:cNvSpPr txBox="1">
            <a:spLocks noChangeArrowheads="1"/>
          </p:cNvSpPr>
          <p:nvPr/>
        </p:nvSpPr>
        <p:spPr>
          <a:xfrm>
            <a:off x="1257150" y="1134765"/>
            <a:ext cx="9614050" cy="5723235"/>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t>One way that search engines catalog </a:t>
            </a:r>
            <a:r>
              <a:rPr lang="en-US" sz="2400" b="1" dirty="0" smtClean="0"/>
              <a:t>pages, </a:t>
            </a:r>
            <a:r>
              <a:rPr lang="en-US" sz="2400" b="1" dirty="0"/>
              <a:t>is by reading the meta element’s contents. </a:t>
            </a:r>
          </a:p>
          <a:p>
            <a:pPr lvl="1"/>
            <a:r>
              <a:rPr lang="en-US" sz="2400" b="1" dirty="0"/>
              <a:t>The name attribute identifies the type of meta element</a:t>
            </a:r>
          </a:p>
          <a:p>
            <a:pPr lvl="1"/>
            <a:r>
              <a:rPr lang="en-US" sz="2400" b="1" dirty="0"/>
              <a:t>The content attribute </a:t>
            </a:r>
          </a:p>
          <a:p>
            <a:pPr lvl="2"/>
            <a:r>
              <a:rPr lang="en-US" sz="2400" b="1" dirty="0"/>
              <a:t>k</a:t>
            </a:r>
            <a:r>
              <a:rPr lang="en-US" sz="2400" b="1" dirty="0" smtClean="0"/>
              <a:t>eywords </a:t>
            </a:r>
            <a:r>
              <a:rPr lang="en-US" sz="2400" b="1" dirty="0"/>
              <a:t>meta element: provides search engines with a list of words that describe a page, which are compared with words in search requests</a:t>
            </a:r>
          </a:p>
          <a:p>
            <a:pPr lvl="2"/>
            <a:r>
              <a:rPr lang="en-US" sz="2400" b="1" dirty="0" smtClean="0"/>
              <a:t>description </a:t>
            </a:r>
            <a:r>
              <a:rPr lang="en-US" sz="2400" b="1" dirty="0"/>
              <a:t>meta element: provides a three- to four-line description of a site in sentence form, used by search engines to catalog your site. </a:t>
            </a:r>
            <a:r>
              <a:rPr lang="en-US" sz="2400" b="1" dirty="0"/>
              <a:t>This text is sometimes displayed as part of the search result</a:t>
            </a:r>
          </a:p>
        </p:txBody>
      </p:sp>
    </p:spTree>
    <p:extLst>
      <p:ext uri="{BB962C8B-B14F-4D97-AF65-F5344CB8AC3E}">
        <p14:creationId xmlns:p14="http://schemas.microsoft.com/office/powerpoint/2010/main" val="2625575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4156790073"/>
              </p:ext>
            </p:extLst>
          </p:nvPr>
        </p:nvGraphicFramePr>
        <p:xfrm>
          <a:off x="0" y="14288"/>
          <a:ext cx="6781800" cy="6976548"/>
        </p:xfrm>
        <a:graphic>
          <a:graphicData uri="http://schemas.openxmlformats.org/presentationml/2006/ole">
            <mc:AlternateContent xmlns:mc="http://schemas.openxmlformats.org/markup-compatibility/2006">
              <mc:Choice xmlns:v="urn:schemas-microsoft-com:vml" Requires="v">
                <p:oleObj spid="_x0000_s34819" name="Document" r:id="rId3" imgW="7364785" imgH="7575416" progId="Word.Document.8">
                  <p:embed/>
                </p:oleObj>
              </mc:Choice>
              <mc:Fallback>
                <p:oleObj name="Document" r:id="rId3" imgW="7364785" imgH="7575416" progId="Word.Documen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288"/>
                        <a:ext cx="6781800" cy="6976548"/>
                      </a:xfrm>
                      <a:prstGeom prst="rect">
                        <a:avLst/>
                      </a:prstGeom>
                      <a:noFill/>
                      <a:ln>
                        <a:noFill/>
                      </a:ln>
                      <a:effectLst/>
                    </p:spPr>
                  </p:pic>
                </p:oleObj>
              </mc:Fallback>
            </mc:AlternateContent>
          </a:graphicData>
        </a:graphic>
      </p:graphicFrame>
      <p:sp>
        <p:nvSpPr>
          <p:cNvPr id="3" name="Text Box 5"/>
          <p:cNvSpPr txBox="1">
            <a:spLocks noChangeArrowheads="1"/>
          </p:cNvSpPr>
          <p:nvPr/>
        </p:nvSpPr>
        <p:spPr bwMode="auto">
          <a:xfrm>
            <a:off x="7505700" y="1587500"/>
            <a:ext cx="3207608"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ea typeface="Times New Roman" panose="02020603050405020304" pitchFamily="18" charset="0"/>
                <a:cs typeface="AGaramond" pitchFamily="18" charset="0"/>
              </a:rPr>
              <a:t>Provides keywords describing the page for a search engine</a:t>
            </a:r>
            <a:endParaRPr lang="en-US">
              <a:solidFill>
                <a:schemeClr val="bg1"/>
              </a:solidFill>
              <a:latin typeface="Courier New" panose="02070309020205020404" pitchFamily="49" charset="0"/>
              <a:ea typeface="Times New Roman" panose="02020603050405020304" pitchFamily="18" charset="0"/>
              <a:cs typeface="AGaramond" pitchFamily="18" charset="0"/>
            </a:endParaRPr>
          </a:p>
        </p:txBody>
      </p:sp>
      <p:sp>
        <p:nvSpPr>
          <p:cNvPr id="4" name="Text Box 7"/>
          <p:cNvSpPr txBox="1">
            <a:spLocks noChangeArrowheads="1"/>
          </p:cNvSpPr>
          <p:nvPr/>
        </p:nvSpPr>
        <p:spPr bwMode="auto">
          <a:xfrm>
            <a:off x="7001647" y="3022600"/>
            <a:ext cx="4215714"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ea typeface="Times New Roman" panose="02020603050405020304" pitchFamily="18" charset="0"/>
                <a:cs typeface="AGaramond" pitchFamily="18" charset="0"/>
              </a:rPr>
              <a:t>Provides the site’s description in sentence form for a search engine</a:t>
            </a:r>
            <a:endParaRPr lang="en-US" dirty="0">
              <a:solidFill>
                <a:schemeClr val="bg1"/>
              </a:solidFill>
              <a:latin typeface="Courier New" panose="02070309020205020404" pitchFamily="49" charset="0"/>
              <a:ea typeface="Times New Roman" panose="02020603050405020304" pitchFamily="18" charset="0"/>
              <a:cs typeface="AGaramond" pitchFamily="18" charset="0"/>
            </a:endParaRPr>
          </a:p>
        </p:txBody>
      </p:sp>
      <p:cxnSp>
        <p:nvCxnSpPr>
          <p:cNvPr id="6" name="Straight Arrow Connector 5"/>
          <p:cNvCxnSpPr>
            <a:stCxn id="3" idx="1"/>
          </p:cNvCxnSpPr>
          <p:nvPr/>
        </p:nvCxnSpPr>
        <p:spPr>
          <a:xfrm flipH="1">
            <a:off x="4813300" y="1879888"/>
            <a:ext cx="2692400" cy="58391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a:stCxn id="4" idx="1"/>
          </p:cNvCxnSpPr>
          <p:nvPr/>
        </p:nvCxnSpPr>
        <p:spPr>
          <a:xfrm flipH="1" flipV="1">
            <a:off x="5308600" y="3213100"/>
            <a:ext cx="1693047" cy="10188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56615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me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9924" y="1100138"/>
            <a:ext cx="6950499"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3031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57300" y="558800"/>
            <a:ext cx="9093200" cy="876300"/>
          </a:xfrm>
          <a:prstGeom prst="rect">
            <a:avLst/>
          </a:prstGeom>
        </p:spPr>
        <p:txBody>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mn-lt"/>
                <a:ea typeface="+mn-ea"/>
                <a:cs typeface="+mn-cs"/>
              </a:rPr>
              <a:t>Software Engineering </a:t>
            </a:r>
            <a:r>
              <a:rPr lang="en-US" b="1" dirty="0" smtClean="0">
                <a:latin typeface="+mn-lt"/>
                <a:ea typeface="+mn-ea"/>
                <a:cs typeface="+mn-cs"/>
              </a:rPr>
              <a:t>Observation</a:t>
            </a:r>
            <a:endParaRPr lang="en-US" sz="3200" dirty="0" smtClean="0"/>
          </a:p>
        </p:txBody>
      </p:sp>
      <p:sp>
        <p:nvSpPr>
          <p:cNvPr id="3" name="Rectangle 3"/>
          <p:cNvSpPr txBox="1">
            <a:spLocks noChangeArrowheads="1"/>
          </p:cNvSpPr>
          <p:nvPr/>
        </p:nvSpPr>
        <p:spPr>
          <a:xfrm>
            <a:off x="1257300" y="1763713"/>
            <a:ext cx="8750300" cy="2012950"/>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0" indent="0">
              <a:buFontTx/>
              <a:buNone/>
            </a:pPr>
            <a:r>
              <a:rPr lang="en-US" sz="2400" b="1" dirty="0"/>
              <a:t>meta elements are not visible to users and must be placed inside the head section of your XHTML document. If meta elements are not placed in this section, they will not be read by search engines.</a:t>
            </a:r>
          </a:p>
        </p:txBody>
      </p:sp>
    </p:spTree>
    <p:extLst>
      <p:ext uri="{BB962C8B-B14F-4D97-AF65-F5344CB8AC3E}">
        <p14:creationId xmlns:p14="http://schemas.microsoft.com/office/powerpoint/2010/main" val="2960505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011069" y="1341438"/>
            <a:ext cx="8001000" cy="4906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r>
              <a:rPr lang="en-US" sz="2400" b="1" dirty="0"/>
              <a:t>A form begins with the form element </a:t>
            </a:r>
          </a:p>
          <a:p>
            <a:pPr lvl="1"/>
            <a:r>
              <a:rPr lang="en-US" sz="2400" b="1" dirty="0"/>
              <a:t>Attribute method specifies how the form’s data is sent to the web server</a:t>
            </a:r>
          </a:p>
          <a:p>
            <a:pPr lvl="1"/>
            <a:r>
              <a:rPr lang="en-US" sz="2400" b="1" dirty="0"/>
              <a:t>The action attribute of the form element specifies the script to which the form data will be sent</a:t>
            </a:r>
          </a:p>
        </p:txBody>
      </p:sp>
      <p:sp>
        <p:nvSpPr>
          <p:cNvPr id="3" name="Rectangle 2"/>
          <p:cNvSpPr/>
          <p:nvPr/>
        </p:nvSpPr>
        <p:spPr>
          <a:xfrm>
            <a:off x="1011069" y="399534"/>
            <a:ext cx="3497431" cy="646331"/>
          </a:xfrm>
          <a:prstGeom prst="rect">
            <a:avLst/>
          </a:prstGeom>
        </p:spPr>
        <p:txBody>
          <a:bodyPr wrap="square">
            <a:spAutoFit/>
          </a:bodyPr>
          <a:lstStyle/>
          <a:p>
            <a:r>
              <a:rPr lang="en-US" sz="3600" b="1" cap="all" dirty="0" smtClean="0">
                <a:ln w="3175" cmpd="sng">
                  <a:noFill/>
                </a:ln>
              </a:rPr>
              <a:t>Forms Cont.</a:t>
            </a:r>
            <a:endParaRPr lang="en-US" sz="3600" b="1" cap="all" dirty="0">
              <a:ln w="3175" cmpd="sng">
                <a:noFill/>
              </a:ln>
            </a:endParaRPr>
          </a:p>
        </p:txBody>
      </p:sp>
    </p:spTree>
    <p:extLst>
      <p:ext uri="{BB962C8B-B14F-4D97-AF65-F5344CB8AC3E}">
        <p14:creationId xmlns:p14="http://schemas.microsoft.com/office/powerpoint/2010/main" val="3776029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769" y="170934"/>
            <a:ext cx="3497431" cy="646331"/>
          </a:xfrm>
          <a:prstGeom prst="rect">
            <a:avLst/>
          </a:prstGeom>
        </p:spPr>
        <p:txBody>
          <a:bodyPr wrap="square">
            <a:spAutoFit/>
          </a:bodyPr>
          <a:lstStyle/>
          <a:p>
            <a:r>
              <a:rPr lang="en-US" sz="3600" b="1" cap="all" dirty="0" smtClean="0">
                <a:ln w="3175" cmpd="sng">
                  <a:noFill/>
                </a:ln>
              </a:rPr>
              <a:t>Forms Cont.</a:t>
            </a:r>
            <a:endParaRPr lang="en-US" sz="3600" b="1" cap="all" dirty="0">
              <a:ln w="3175" cmpd="sng">
                <a:noFill/>
              </a:ln>
            </a:endParaRPr>
          </a:p>
        </p:txBody>
      </p:sp>
      <p:sp>
        <p:nvSpPr>
          <p:cNvPr id="3" name="Rectangle 3"/>
          <p:cNvSpPr txBox="1">
            <a:spLocks noChangeArrowheads="1"/>
          </p:cNvSpPr>
          <p:nvPr/>
        </p:nvSpPr>
        <p:spPr>
          <a:xfrm>
            <a:off x="1023769" y="960438"/>
            <a:ext cx="9906000" cy="49069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nSpc>
                <a:spcPct val="80000"/>
              </a:lnSpc>
            </a:pPr>
            <a:r>
              <a:rPr lang="en-US" sz="2400" b="1" dirty="0"/>
              <a:t>The input element provides data to the script that processes the form</a:t>
            </a:r>
          </a:p>
          <a:p>
            <a:pPr lvl="1">
              <a:lnSpc>
                <a:spcPct val="80000"/>
              </a:lnSpc>
            </a:pPr>
            <a:r>
              <a:rPr lang="en-US" sz="2400" b="1" dirty="0"/>
              <a:t>The text input inserts a text box into the form, which allows the user to input data</a:t>
            </a:r>
          </a:p>
          <a:p>
            <a:pPr lvl="1">
              <a:lnSpc>
                <a:spcPct val="80000"/>
              </a:lnSpc>
            </a:pPr>
            <a:r>
              <a:rPr lang="en-US" sz="2400" b="1" dirty="0"/>
              <a:t>The label element provides users with information about the input element’s purpose</a:t>
            </a:r>
          </a:p>
          <a:p>
            <a:pPr lvl="1">
              <a:lnSpc>
                <a:spcPct val="80000"/>
              </a:lnSpc>
            </a:pPr>
            <a:r>
              <a:rPr lang="en-US" sz="2400" b="1" dirty="0"/>
              <a:t>The size attribute specifies the number of characters visible in the input element</a:t>
            </a:r>
          </a:p>
          <a:p>
            <a:pPr lvl="1">
              <a:lnSpc>
                <a:spcPct val="80000"/>
              </a:lnSpc>
            </a:pPr>
            <a:r>
              <a:rPr lang="en-US" sz="2400" b="1" dirty="0"/>
              <a:t>Optional attribute </a:t>
            </a:r>
            <a:r>
              <a:rPr lang="en-US" sz="2400" b="1" dirty="0" err="1"/>
              <a:t>maxlength</a:t>
            </a:r>
            <a:r>
              <a:rPr lang="en-US" sz="2400" b="1" dirty="0"/>
              <a:t> limits the number of characters input into a text box</a:t>
            </a:r>
          </a:p>
          <a:p>
            <a:pPr lvl="1">
              <a:lnSpc>
                <a:spcPct val="80000"/>
              </a:lnSpc>
            </a:pPr>
            <a:r>
              <a:rPr lang="en-US" sz="2400" b="1" dirty="0"/>
              <a:t>The submit input submits the data entered in the form to the web server for processing</a:t>
            </a:r>
          </a:p>
          <a:p>
            <a:pPr lvl="2">
              <a:lnSpc>
                <a:spcPct val="80000"/>
              </a:lnSpc>
            </a:pPr>
            <a:r>
              <a:rPr lang="en-US" sz="2400" b="1" dirty="0"/>
              <a:t>Most web browsers create a button that submits the form data when clicked </a:t>
            </a:r>
          </a:p>
          <a:p>
            <a:pPr lvl="1">
              <a:lnSpc>
                <a:spcPct val="80000"/>
              </a:lnSpc>
            </a:pPr>
            <a:r>
              <a:rPr lang="en-US" sz="2400" b="1" dirty="0"/>
              <a:t>The reset input allows a user to reset all form elements to their default values</a:t>
            </a:r>
          </a:p>
        </p:txBody>
      </p:sp>
    </p:spTree>
    <p:extLst>
      <p:ext uri="{BB962C8B-B14F-4D97-AF65-F5344CB8AC3E}">
        <p14:creationId xmlns:p14="http://schemas.microsoft.com/office/powerpoint/2010/main" val="293562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913874921"/>
              </p:ext>
            </p:extLst>
          </p:nvPr>
        </p:nvGraphicFramePr>
        <p:xfrm>
          <a:off x="0" y="11113"/>
          <a:ext cx="7188200" cy="6927918"/>
        </p:xfrm>
        <a:graphic>
          <a:graphicData uri="http://schemas.openxmlformats.org/presentationml/2006/ole">
            <mc:AlternateContent xmlns:mc="http://schemas.openxmlformats.org/markup-compatibility/2006">
              <mc:Choice xmlns:v="urn:schemas-microsoft-com:vml" Requires="v">
                <p:oleObj spid="_x0000_s26633" name="Document" r:id="rId3" imgW="7225534" imgH="6965006" progId="Word.Document.8">
                  <p:embed/>
                </p:oleObj>
              </mc:Choice>
              <mc:Fallback>
                <p:oleObj name="Document" r:id="rId3" imgW="7225534" imgH="6965006" progId="Word.Document.8">
                  <p:embed/>
                  <p:pic>
                    <p:nvPicPr>
                      <p:cNvPr id="0" name=""/>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113"/>
                        <a:ext cx="7188200" cy="6927918"/>
                      </a:xfrm>
                      <a:prstGeom prst="rect">
                        <a:avLst/>
                      </a:prstGeom>
                      <a:noFill/>
                      <a:ln>
                        <a:noFill/>
                      </a:ln>
                      <a:effectLst/>
                    </p:spPr>
                  </p:pic>
                </p:oleObj>
              </mc:Fallback>
            </mc:AlternateContent>
          </a:graphicData>
        </a:graphic>
      </p:graphicFrame>
      <p:sp>
        <p:nvSpPr>
          <p:cNvPr id="3" name="Text Box 5"/>
          <p:cNvSpPr txBox="1">
            <a:spLocks noChangeArrowheads="1"/>
          </p:cNvSpPr>
          <p:nvPr/>
        </p:nvSpPr>
        <p:spPr bwMode="auto">
          <a:xfrm>
            <a:off x="7404100" y="2997200"/>
            <a:ext cx="2569588" cy="590550"/>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Appends form data to the browser request</a:t>
            </a:r>
            <a:endParaRPr lang="en-US" b="1">
              <a:solidFill>
                <a:schemeClr val="bg1"/>
              </a:solidFill>
              <a:latin typeface="Courier New" panose="02070309020205020404" pitchFamily="49" charset="0"/>
            </a:endParaRPr>
          </a:p>
        </p:txBody>
      </p:sp>
      <p:sp>
        <p:nvSpPr>
          <p:cNvPr id="4" name="Text Box 7"/>
          <p:cNvSpPr txBox="1">
            <a:spLocks noChangeArrowheads="1"/>
          </p:cNvSpPr>
          <p:nvPr/>
        </p:nvSpPr>
        <p:spPr bwMode="auto">
          <a:xfrm>
            <a:off x="7886700" y="4546600"/>
            <a:ext cx="2569588" cy="590550"/>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No URL is used to process this form’s data</a:t>
            </a:r>
            <a:endParaRPr lang="en-US" b="1">
              <a:solidFill>
                <a:schemeClr val="bg1"/>
              </a:solidFill>
              <a:latin typeface="Courier New" panose="02070309020205020404" pitchFamily="49" charset="0"/>
            </a:endParaRPr>
          </a:p>
        </p:txBody>
      </p:sp>
      <p:sp>
        <p:nvSpPr>
          <p:cNvPr id="5" name="Text Box 9"/>
          <p:cNvSpPr txBox="1">
            <a:spLocks noChangeArrowheads="1"/>
          </p:cNvSpPr>
          <p:nvPr/>
        </p:nvSpPr>
        <p:spPr bwMode="auto">
          <a:xfrm>
            <a:off x="8496300" y="5765800"/>
            <a:ext cx="2569588" cy="590550"/>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Creates hidden inputs not visible to the user</a:t>
            </a:r>
            <a:endParaRPr lang="en-US" b="1">
              <a:solidFill>
                <a:schemeClr val="bg1"/>
              </a:solidFill>
              <a:latin typeface="Courier New" panose="02070309020205020404" pitchFamily="49" charset="0"/>
            </a:endParaRPr>
          </a:p>
        </p:txBody>
      </p:sp>
      <p:cxnSp>
        <p:nvCxnSpPr>
          <p:cNvPr id="7" name="Straight Arrow Connector 6"/>
          <p:cNvCxnSpPr>
            <a:stCxn id="3" idx="1"/>
          </p:cNvCxnSpPr>
          <p:nvPr/>
        </p:nvCxnSpPr>
        <p:spPr>
          <a:xfrm flipH="1">
            <a:off x="1828800" y="3292475"/>
            <a:ext cx="5575300" cy="107632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p:nvPr/>
        </p:nvCxnSpPr>
        <p:spPr>
          <a:xfrm flipH="1" flipV="1">
            <a:off x="3594100" y="4368800"/>
            <a:ext cx="4203700" cy="47307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flipH="1" flipV="1">
            <a:off x="3022600" y="5417378"/>
            <a:ext cx="5359400" cy="50399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0287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4006526736"/>
              </p:ext>
            </p:extLst>
          </p:nvPr>
        </p:nvGraphicFramePr>
        <p:xfrm>
          <a:off x="0" y="9525"/>
          <a:ext cx="10036212" cy="5375275"/>
        </p:xfrm>
        <a:graphic>
          <a:graphicData uri="http://schemas.openxmlformats.org/presentationml/2006/ole">
            <mc:AlternateContent xmlns:mc="http://schemas.openxmlformats.org/markup-compatibility/2006">
              <mc:Choice xmlns:v="urn:schemas-microsoft-com:vml" Requires="v">
                <p:oleObj spid="_x0000_s27657" name="Document" r:id="rId3" imgW="7292274" imgH="3905759" progId="Word.Document.8">
                  <p:embed/>
                </p:oleObj>
              </mc:Choice>
              <mc:Fallback>
                <p:oleObj name="Document" r:id="rId3" imgW="7292274" imgH="3905759"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525"/>
                        <a:ext cx="10036212" cy="5375275"/>
                      </a:xfrm>
                      <a:prstGeom prst="rect">
                        <a:avLst/>
                      </a:prstGeom>
                    </p:spPr>
                  </p:pic>
                </p:oleObj>
              </mc:Fallback>
            </mc:AlternateContent>
          </a:graphicData>
        </a:graphic>
      </p:graphicFrame>
      <p:sp>
        <p:nvSpPr>
          <p:cNvPr id="3" name="Text Box 6"/>
          <p:cNvSpPr txBox="1">
            <a:spLocks noChangeArrowheads="1"/>
          </p:cNvSpPr>
          <p:nvPr/>
        </p:nvSpPr>
        <p:spPr bwMode="auto">
          <a:xfrm>
            <a:off x="9596552" y="327918"/>
            <a:ext cx="1887415"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Creates a label for the text field</a:t>
            </a:r>
            <a:endParaRPr lang="en-US" b="1" dirty="0">
              <a:solidFill>
                <a:schemeClr val="bg1"/>
              </a:solidFill>
              <a:latin typeface="Courier New" panose="02070309020205020404" pitchFamily="49" charset="0"/>
            </a:endParaRPr>
          </a:p>
        </p:txBody>
      </p:sp>
      <p:sp>
        <p:nvSpPr>
          <p:cNvPr id="4" name="Text Box 8"/>
          <p:cNvSpPr txBox="1">
            <a:spLocks noChangeArrowheads="1"/>
          </p:cNvSpPr>
          <p:nvPr/>
        </p:nvSpPr>
        <p:spPr bwMode="auto">
          <a:xfrm>
            <a:off x="9010802" y="1460500"/>
            <a:ext cx="2473165" cy="1077218"/>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a:solidFill>
                  <a:schemeClr val="bg1"/>
                </a:solidFill>
                <a:latin typeface="Times New Roman" panose="02020603050405020304" pitchFamily="18" charset="0"/>
              </a:rPr>
              <a:t>Inserts a text box called “name” with 25 characters visible and a 30 character limit</a:t>
            </a:r>
            <a:endParaRPr lang="en-US" b="1">
              <a:solidFill>
                <a:schemeClr val="bg1"/>
              </a:solidFill>
              <a:latin typeface="Courier New" panose="02070309020205020404" pitchFamily="49" charset="0"/>
            </a:endParaRPr>
          </a:p>
        </p:txBody>
      </p:sp>
      <p:sp>
        <p:nvSpPr>
          <p:cNvPr id="5" name="Text Box 10"/>
          <p:cNvSpPr txBox="1">
            <a:spLocks noChangeArrowheads="1"/>
          </p:cNvSpPr>
          <p:nvPr/>
        </p:nvSpPr>
        <p:spPr bwMode="auto">
          <a:xfrm>
            <a:off x="9816382" y="2826890"/>
            <a:ext cx="1887415" cy="1077218"/>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Inserts a submit button with “Submit” written on it</a:t>
            </a:r>
            <a:endParaRPr lang="en-US" b="1" dirty="0">
              <a:solidFill>
                <a:schemeClr val="bg1"/>
              </a:solidFill>
              <a:latin typeface="Courier New" panose="02070309020205020404" pitchFamily="49" charset="0"/>
            </a:endParaRPr>
          </a:p>
        </p:txBody>
      </p:sp>
      <p:sp>
        <p:nvSpPr>
          <p:cNvPr id="6" name="Text Box 12"/>
          <p:cNvSpPr txBox="1">
            <a:spLocks noChangeArrowheads="1"/>
          </p:cNvSpPr>
          <p:nvPr/>
        </p:nvSpPr>
        <p:spPr bwMode="auto">
          <a:xfrm>
            <a:off x="8197261" y="4051965"/>
            <a:ext cx="2342998"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Inserts a reset button with “Clear” written on it</a:t>
            </a:r>
            <a:endParaRPr lang="en-US" b="1" dirty="0">
              <a:solidFill>
                <a:schemeClr val="bg1"/>
              </a:solidFill>
              <a:latin typeface="Courier New" panose="02070309020205020404" pitchFamily="49" charset="0"/>
            </a:endParaRPr>
          </a:p>
        </p:txBody>
      </p:sp>
      <p:sp>
        <p:nvSpPr>
          <p:cNvPr id="7" name="Text Box 14"/>
          <p:cNvSpPr txBox="1">
            <a:spLocks noChangeArrowheads="1"/>
          </p:cNvSpPr>
          <p:nvPr/>
        </p:nvSpPr>
        <p:spPr bwMode="auto">
          <a:xfrm>
            <a:off x="3845114" y="4369754"/>
            <a:ext cx="1952499" cy="584775"/>
          </a:xfrm>
          <a:prstGeom prst="rect">
            <a:avLst/>
          </a:prstGeom>
          <a:solidFill>
            <a:srgbClr val="F0F7F7"/>
          </a:solidFill>
          <a:ln w="9525">
            <a:solidFill>
              <a:schemeClr val="tx1"/>
            </a:solidFill>
            <a:miter lim="800000"/>
            <a:headEnd/>
            <a:tailEnd/>
          </a:ln>
        </p:spPr>
        <p:txBody>
          <a:bodyPr wrap="square">
            <a:spAutoFit/>
          </a:bodyPr>
          <a:lstStyle>
            <a:lvl1pPr eaLnBrk="0" hangingPunct="0">
              <a:defRPr sz="1600">
                <a:solidFill>
                  <a:srgbClr val="275AFF"/>
                </a:solidFill>
                <a:latin typeface="Arial" panose="020B0604020202020204" pitchFamily="34" charset="0"/>
                <a:cs typeface="Times New Roman" panose="02020603050405020304" pitchFamily="18" charset="0"/>
              </a:defRPr>
            </a:lvl1pPr>
            <a:lvl2pPr marL="742950" indent="-285750" eaLnBrk="0" hangingPunct="0">
              <a:defRPr sz="1600">
                <a:solidFill>
                  <a:srgbClr val="275AFF"/>
                </a:solidFill>
                <a:latin typeface="Arial" panose="020B0604020202020204" pitchFamily="34" charset="0"/>
                <a:cs typeface="Times New Roman" panose="02020603050405020304" pitchFamily="18" charset="0"/>
              </a:defRPr>
            </a:lvl2pPr>
            <a:lvl3pPr marL="1143000" indent="-228600" eaLnBrk="0" hangingPunct="0">
              <a:defRPr sz="1600">
                <a:solidFill>
                  <a:srgbClr val="275AFF"/>
                </a:solidFill>
                <a:latin typeface="Arial" panose="020B0604020202020204" pitchFamily="34" charset="0"/>
                <a:cs typeface="Times New Roman" panose="02020603050405020304" pitchFamily="18" charset="0"/>
              </a:defRPr>
            </a:lvl3pPr>
            <a:lvl4pPr marL="1600200" indent="-228600" eaLnBrk="0" hangingPunct="0">
              <a:defRPr sz="1600">
                <a:solidFill>
                  <a:srgbClr val="275AFF"/>
                </a:solidFill>
                <a:latin typeface="Arial" panose="020B0604020202020204" pitchFamily="34" charset="0"/>
                <a:cs typeface="Times New Roman" panose="02020603050405020304" pitchFamily="18" charset="0"/>
              </a:defRPr>
            </a:lvl4pPr>
            <a:lvl5pPr marL="2057400" indent="-228600" eaLnBrk="0" hangingPunct="0">
              <a:defRPr sz="1600">
                <a:solidFill>
                  <a:srgbClr val="275AFF"/>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25000"/>
              </a:spcAft>
              <a:buClr>
                <a:schemeClr val="tx1"/>
              </a:buClr>
              <a:defRPr sz="1600">
                <a:solidFill>
                  <a:srgbClr val="275AFF"/>
                </a:solidFill>
                <a:latin typeface="Arial" panose="020B0604020202020204" pitchFamily="34" charset="0"/>
                <a:cs typeface="Times New Roman" panose="02020603050405020304" pitchFamily="18" charset="0"/>
              </a:defRPr>
            </a:lvl9pPr>
          </a:lstStyle>
          <a:p>
            <a:pPr>
              <a:spcBef>
                <a:spcPct val="50000"/>
              </a:spcBef>
              <a:spcAft>
                <a:spcPct val="0"/>
              </a:spcAft>
              <a:buClrTx/>
            </a:pPr>
            <a:r>
              <a:rPr lang="en-US" dirty="0">
                <a:solidFill>
                  <a:schemeClr val="bg1"/>
                </a:solidFill>
                <a:latin typeface="Times New Roman" panose="02020603050405020304" pitchFamily="18" charset="0"/>
              </a:rPr>
              <a:t>Ends the XHTML form</a:t>
            </a:r>
            <a:endParaRPr lang="en-US" b="1" dirty="0">
              <a:solidFill>
                <a:schemeClr val="bg1"/>
              </a:solidFill>
              <a:latin typeface="Courier New" panose="02070309020205020404" pitchFamily="49" charset="0"/>
            </a:endParaRPr>
          </a:p>
        </p:txBody>
      </p:sp>
      <p:cxnSp>
        <p:nvCxnSpPr>
          <p:cNvPr id="9" name="Straight Arrow Connector 8"/>
          <p:cNvCxnSpPr/>
          <p:nvPr/>
        </p:nvCxnSpPr>
        <p:spPr>
          <a:xfrm flipH="1">
            <a:off x="3213100" y="632719"/>
            <a:ext cx="6362700" cy="11629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Straight Arrow Connector 9"/>
          <p:cNvCxnSpPr/>
          <p:nvPr/>
        </p:nvCxnSpPr>
        <p:spPr>
          <a:xfrm flipH="1" flipV="1">
            <a:off x="3860800" y="1460500"/>
            <a:ext cx="5150002" cy="53547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p:nvPr/>
        </p:nvCxnSpPr>
        <p:spPr>
          <a:xfrm flipH="1">
            <a:off x="4356101" y="3365499"/>
            <a:ext cx="5460281"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5" name="Straight Arrow Connector 14"/>
          <p:cNvCxnSpPr>
            <a:stCxn id="6" idx="1"/>
          </p:cNvCxnSpPr>
          <p:nvPr/>
        </p:nvCxnSpPr>
        <p:spPr>
          <a:xfrm flipH="1" flipV="1">
            <a:off x="4089400" y="3939483"/>
            <a:ext cx="4107861" cy="40487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a:stCxn id="7" idx="1"/>
          </p:cNvCxnSpPr>
          <p:nvPr/>
        </p:nvCxnSpPr>
        <p:spPr>
          <a:xfrm flipH="1" flipV="1">
            <a:off x="2177529" y="4369755"/>
            <a:ext cx="1667585" cy="29238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3760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for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5800" y="1022349"/>
            <a:ext cx="6565900" cy="3575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4014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769" y="170934"/>
            <a:ext cx="3497431" cy="646331"/>
          </a:xfrm>
          <a:prstGeom prst="rect">
            <a:avLst/>
          </a:prstGeom>
        </p:spPr>
        <p:txBody>
          <a:bodyPr wrap="square">
            <a:spAutoFit/>
          </a:bodyPr>
          <a:lstStyle/>
          <a:p>
            <a:r>
              <a:rPr lang="en-US" sz="3600" b="1" cap="all" dirty="0" smtClean="0">
                <a:ln w="3175" cmpd="sng">
                  <a:noFill/>
                </a:ln>
              </a:rPr>
              <a:t>Forms Cont.</a:t>
            </a:r>
            <a:endParaRPr lang="en-US" sz="3600" b="1" cap="all" dirty="0">
              <a:ln w="3175" cmpd="sng">
                <a:noFill/>
              </a:ln>
            </a:endParaRPr>
          </a:p>
        </p:txBody>
      </p:sp>
      <p:sp>
        <p:nvSpPr>
          <p:cNvPr id="3" name="Rectangle 3"/>
          <p:cNvSpPr txBox="1">
            <a:spLocks noChangeArrowheads="1"/>
          </p:cNvSpPr>
          <p:nvPr/>
        </p:nvSpPr>
        <p:spPr>
          <a:xfrm>
            <a:off x="1023769" y="973138"/>
            <a:ext cx="8001000" cy="55292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nSpc>
                <a:spcPct val="90000"/>
              </a:lnSpc>
            </a:pPr>
            <a:r>
              <a:rPr lang="en-US" sz="2400" b="1" dirty="0"/>
              <a:t>The </a:t>
            </a:r>
            <a:r>
              <a:rPr lang="en-US" sz="2400" b="1" dirty="0" err="1"/>
              <a:t>textarea</a:t>
            </a:r>
            <a:r>
              <a:rPr lang="en-US" sz="2400" b="1" dirty="0"/>
              <a:t> element inserts a multiline text box, called a text area, into a form</a:t>
            </a:r>
          </a:p>
          <a:p>
            <a:pPr lvl="1">
              <a:lnSpc>
                <a:spcPct val="90000"/>
              </a:lnSpc>
            </a:pPr>
            <a:r>
              <a:rPr lang="en-US" sz="2400" b="1" dirty="0"/>
              <a:t>The number of rows in the text area is specified with the rows attribute</a:t>
            </a:r>
          </a:p>
          <a:p>
            <a:pPr lvl="1">
              <a:lnSpc>
                <a:spcPct val="90000"/>
              </a:lnSpc>
            </a:pPr>
            <a:r>
              <a:rPr lang="en-US" sz="2400" b="1" dirty="0"/>
              <a:t>The number of columns (i.e., characters per line) is specified with the cols attribute</a:t>
            </a:r>
          </a:p>
          <a:p>
            <a:pPr>
              <a:lnSpc>
                <a:spcPct val="90000"/>
              </a:lnSpc>
            </a:pPr>
            <a:r>
              <a:rPr lang="en-US" sz="2400" b="1" dirty="0"/>
              <a:t>The password input inserts a password box into a form</a:t>
            </a:r>
          </a:p>
          <a:p>
            <a:pPr lvl="1">
              <a:lnSpc>
                <a:spcPct val="90000"/>
              </a:lnSpc>
            </a:pPr>
            <a:r>
              <a:rPr lang="en-US" sz="2400" b="1" dirty="0"/>
              <a:t>Allows users to enter sensitive information, such as credit card numbers and passwords, by “masking” the information input with another character, usually asterisks</a:t>
            </a:r>
          </a:p>
          <a:p>
            <a:pPr lvl="1">
              <a:lnSpc>
                <a:spcPct val="90000"/>
              </a:lnSpc>
            </a:pPr>
            <a:r>
              <a:rPr lang="en-US" sz="2400" b="1" dirty="0"/>
              <a:t>The actual value input is sent to the web server, not the asterisks that mask the input</a:t>
            </a:r>
          </a:p>
        </p:txBody>
      </p:sp>
    </p:spTree>
    <p:extLst>
      <p:ext uri="{BB962C8B-B14F-4D97-AF65-F5344CB8AC3E}">
        <p14:creationId xmlns:p14="http://schemas.microsoft.com/office/powerpoint/2010/main" val="374622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3769" y="170934"/>
            <a:ext cx="3497431" cy="646331"/>
          </a:xfrm>
          <a:prstGeom prst="rect">
            <a:avLst/>
          </a:prstGeom>
        </p:spPr>
        <p:txBody>
          <a:bodyPr wrap="square">
            <a:spAutoFit/>
          </a:bodyPr>
          <a:lstStyle/>
          <a:p>
            <a:r>
              <a:rPr lang="en-US" sz="3600" b="1" cap="all" dirty="0" smtClean="0">
                <a:ln w="3175" cmpd="sng">
                  <a:noFill/>
                </a:ln>
              </a:rPr>
              <a:t>Forms Cont.</a:t>
            </a:r>
            <a:endParaRPr lang="en-US" sz="3600" b="1" cap="all" dirty="0">
              <a:ln w="3175" cmpd="sng">
                <a:noFill/>
              </a:ln>
            </a:endParaRPr>
          </a:p>
        </p:txBody>
      </p:sp>
      <p:sp>
        <p:nvSpPr>
          <p:cNvPr id="4" name="Rectangle 3"/>
          <p:cNvSpPr txBox="1">
            <a:spLocks noChangeArrowheads="1"/>
          </p:cNvSpPr>
          <p:nvPr/>
        </p:nvSpPr>
        <p:spPr>
          <a:xfrm>
            <a:off x="1023768" y="973138"/>
            <a:ext cx="9441032" cy="5884862"/>
          </a:xfrm>
          <a:prstGeom prst="rect">
            <a:avLst/>
          </a:prstGeom>
        </p:spPr>
        <p:txBody>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lnSpc>
                <a:spcPct val="90000"/>
              </a:lnSpc>
            </a:pPr>
            <a:r>
              <a:rPr lang="en-US" sz="2400" b="1" dirty="0"/>
              <a:t>The checkbox input allows the user to make a selection</a:t>
            </a:r>
          </a:p>
          <a:p>
            <a:pPr lvl="1">
              <a:lnSpc>
                <a:spcPct val="90000"/>
              </a:lnSpc>
            </a:pPr>
            <a:r>
              <a:rPr lang="en-US" sz="2400" b="1" dirty="0"/>
              <a:t>When the checkbox is selected, a check mark appears in the checkbox. Otherwise, the checkbox is empty</a:t>
            </a:r>
          </a:p>
          <a:p>
            <a:pPr lvl="1">
              <a:lnSpc>
                <a:spcPct val="90000"/>
              </a:lnSpc>
            </a:pPr>
            <a:r>
              <a:rPr lang="en-US" sz="2400" b="1" dirty="0"/>
              <a:t>Checkboxes can be used individually and in groups. Checkboxes that are part of the same group have the same name</a:t>
            </a:r>
          </a:p>
          <a:p>
            <a:pPr>
              <a:lnSpc>
                <a:spcPct val="90000"/>
              </a:lnSpc>
            </a:pPr>
            <a:r>
              <a:rPr lang="en-US" sz="2400" b="1" dirty="0"/>
              <a:t>A radio button is similar in function and use to a checkbox, except that only one radio button in a group can be selected at any time</a:t>
            </a:r>
          </a:p>
          <a:p>
            <a:pPr lvl="1">
              <a:lnSpc>
                <a:spcPct val="90000"/>
              </a:lnSpc>
            </a:pPr>
            <a:r>
              <a:rPr lang="en-US" sz="2400" b="1" dirty="0"/>
              <a:t>All radio buttons in a group have the same name attribute but different value attributes.</a:t>
            </a:r>
          </a:p>
          <a:p>
            <a:pPr>
              <a:lnSpc>
                <a:spcPct val="90000"/>
              </a:lnSpc>
            </a:pPr>
            <a:r>
              <a:rPr lang="en-US" sz="2400" b="1" dirty="0"/>
              <a:t>The select input provides a drop-down list of items</a:t>
            </a:r>
          </a:p>
          <a:p>
            <a:pPr lvl="1">
              <a:lnSpc>
                <a:spcPct val="90000"/>
              </a:lnSpc>
            </a:pPr>
            <a:r>
              <a:rPr lang="en-US" sz="2400" b="1" dirty="0"/>
              <a:t>The name attribute identifies the drop-down list</a:t>
            </a:r>
          </a:p>
          <a:p>
            <a:pPr lvl="1">
              <a:lnSpc>
                <a:spcPct val="90000"/>
              </a:lnSpc>
            </a:pPr>
            <a:r>
              <a:rPr lang="en-US" sz="2400" b="1" dirty="0"/>
              <a:t>The option element adds items to the drop-down list</a:t>
            </a:r>
          </a:p>
        </p:txBody>
      </p:sp>
    </p:spTree>
    <p:extLst>
      <p:ext uri="{BB962C8B-B14F-4D97-AF65-F5344CB8AC3E}">
        <p14:creationId xmlns:p14="http://schemas.microsoft.com/office/powerpoint/2010/main" val="297785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209</TotalTime>
  <Words>872</Words>
  <Application>Microsoft Office PowerPoint</Application>
  <PresentationFormat>Widescreen</PresentationFormat>
  <Paragraphs>73</Paragraphs>
  <Slides>23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2" baseType="lpstr">
      <vt:lpstr>AGaramond</vt:lpstr>
      <vt:lpstr>Arial</vt:lpstr>
      <vt:lpstr>Century Gothic</vt:lpstr>
      <vt:lpstr>Courier New</vt:lpstr>
      <vt:lpstr>Times New Roman</vt:lpstr>
      <vt:lpstr>Wingdings 3</vt:lpstr>
      <vt:lpstr>Slice</vt:lpstr>
      <vt:lpstr>Microsoft Office Word 97 - 2003 Document</vt:lpstr>
      <vt:lpstr>Microsoft Word 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27</cp:revision>
  <dcterms:created xsi:type="dcterms:W3CDTF">2017-10-01T06:15:42Z</dcterms:created>
  <dcterms:modified xsi:type="dcterms:W3CDTF">2017-10-15T06:49:42Z</dcterms:modified>
</cp:coreProperties>
</file>