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9" r:id="rId1"/>
  </p:sldMasterIdLst>
  <p:notesMasterIdLst>
    <p:notesMasterId r:id="rId14"/>
  </p:notesMasterIdLst>
  <p:handoutMasterIdLst>
    <p:handoutMasterId r:id="rId15"/>
  </p:handoutMasterIdLst>
  <p:sldIdLst>
    <p:sldId id="287" r:id="rId2"/>
    <p:sldId id="311" r:id="rId3"/>
    <p:sldId id="312" r:id="rId4"/>
    <p:sldId id="313" r:id="rId5"/>
    <p:sldId id="314" r:id="rId6"/>
    <p:sldId id="315" r:id="rId7"/>
    <p:sldId id="316" r:id="rId8"/>
    <p:sldId id="317" r:id="rId9"/>
    <p:sldId id="318" r:id="rId10"/>
    <p:sldId id="319" r:id="rId11"/>
    <p:sldId id="320" r:id="rId12"/>
    <p:sldId id="310" r:id="rId13"/>
  </p:sldIdLst>
  <p:sldSz cx="9144000" cy="6858000" type="screen4x3"/>
  <p:notesSz cx="6858000" cy="9144000"/>
  <p:defaultTextStyle>
    <a:defPPr>
      <a:defRPr lang="x-none"/>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252" autoAdjust="0"/>
    <p:restoredTop sz="94689" autoAdjust="0"/>
  </p:normalViewPr>
  <p:slideViewPr>
    <p:cSldViewPr>
      <p:cViewPr>
        <p:scale>
          <a:sx n="71" d="100"/>
          <a:sy n="71" d="100"/>
        </p:scale>
        <p:origin x="-352" y="-528"/>
      </p:cViewPr>
      <p:guideLst>
        <p:guide orient="horz" pos="2160"/>
        <p:guide pos="2880"/>
      </p:guideLst>
    </p:cSldViewPr>
  </p:slideViewPr>
  <p:outlineViewPr>
    <p:cViewPr>
      <p:scale>
        <a:sx n="33" d="100"/>
        <a:sy n="33" d="100"/>
      </p:scale>
      <p:origin x="0" y="224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70660" name="Rectangle 4"/>
          <p:cNvSpPr>
            <a:spLocks noGrp="1" noChangeArrowheads="1"/>
          </p:cNvSpPr>
          <p:nvPr>
            <p:ph type="ftr" sz="quarter" idx="2"/>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23B2BDD0-B20C-4776-A456-CB69CC07ED28}" type="slidenum">
              <a:rPr lang="x-none"/>
              <a:pPr/>
              <a:t>‹#›</a:t>
            </a:fld>
            <a:endParaRPr lang="en-US"/>
          </a:p>
        </p:txBody>
      </p:sp>
    </p:spTree>
    <p:extLst>
      <p:ext uri="{BB962C8B-B14F-4D97-AF65-F5344CB8AC3E}">
        <p14:creationId xmlns:p14="http://schemas.microsoft.com/office/powerpoint/2010/main" val="3704332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963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696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3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963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4D3D75BA-C063-4C41-BC2A-F2A728BF14BE}" type="slidenum">
              <a:rPr lang="x-none"/>
              <a:pPr/>
              <a:t>‹#›</a:t>
            </a:fld>
            <a:endParaRPr lang="en-US"/>
          </a:p>
        </p:txBody>
      </p:sp>
    </p:spTree>
    <p:extLst>
      <p:ext uri="{BB962C8B-B14F-4D97-AF65-F5344CB8AC3E}">
        <p14:creationId xmlns:p14="http://schemas.microsoft.com/office/powerpoint/2010/main" val="268833719"/>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r" rtl="1"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r" rtl="1"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r" rtl="1"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r" rtl="1"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D4A8C5-3D6E-43C4-9AFC-43B0AA372824}" type="slidenum">
              <a:rPr lang="x-none"/>
              <a:pPr/>
              <a:t>1</a:t>
            </a:fld>
            <a:endParaRPr lang="en-US"/>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78178" name="Group 2"/>
          <p:cNvGrpSpPr>
            <a:grpSpLocks/>
          </p:cNvGrpSpPr>
          <p:nvPr/>
        </p:nvGrpSpPr>
        <p:grpSpPr bwMode="auto">
          <a:xfrm>
            <a:off x="0" y="0"/>
            <a:ext cx="9144000" cy="6858000"/>
            <a:chOff x="0" y="0"/>
            <a:chExt cx="5760" cy="4320"/>
          </a:xfrm>
        </p:grpSpPr>
        <p:sp>
          <p:nvSpPr>
            <p:cNvPr id="178179"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rtl="0"/>
              <a:endParaRPr lang="en-US" sz="2400">
                <a:latin typeface="Times New Roman" pitchFamily="18" charset="0"/>
              </a:endParaRPr>
            </a:p>
          </p:txBody>
        </p:sp>
        <p:sp>
          <p:nvSpPr>
            <p:cNvPr id="178180"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rtl="0"/>
              <a:endParaRPr lang="en-US" sz="2400">
                <a:latin typeface="Times New Roman" pitchFamily="18" charset="0"/>
              </a:endParaRPr>
            </a:p>
          </p:txBody>
        </p:sp>
        <p:grpSp>
          <p:nvGrpSpPr>
            <p:cNvPr id="178181" name="Group 5"/>
            <p:cNvGrpSpPr>
              <a:grpSpLocks/>
            </p:cNvGrpSpPr>
            <p:nvPr/>
          </p:nvGrpSpPr>
          <p:grpSpPr bwMode="auto">
            <a:xfrm>
              <a:off x="0" y="672"/>
              <a:ext cx="1806" cy="1989"/>
              <a:chOff x="0" y="672"/>
              <a:chExt cx="1806" cy="1989"/>
            </a:xfrm>
          </p:grpSpPr>
          <p:sp>
            <p:nvSpPr>
              <p:cNvPr id="178182"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rtl="0"/>
                <a:endParaRPr lang="en-US" sz="2400">
                  <a:latin typeface="Times New Roman" pitchFamily="18" charset="0"/>
                </a:endParaRPr>
              </a:p>
            </p:txBody>
          </p:sp>
          <p:sp>
            <p:nvSpPr>
              <p:cNvPr id="178183"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rtl="0"/>
                <a:endParaRPr lang="en-US" sz="2400">
                  <a:latin typeface="Times New Roman" pitchFamily="18" charset="0"/>
                </a:endParaRPr>
              </a:p>
            </p:txBody>
          </p:sp>
          <p:sp>
            <p:nvSpPr>
              <p:cNvPr id="178184"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rtl="0"/>
                <a:endParaRPr lang="en-US" sz="2400">
                  <a:latin typeface="Times New Roman" pitchFamily="18" charset="0"/>
                </a:endParaRPr>
              </a:p>
            </p:txBody>
          </p:sp>
          <p:sp>
            <p:nvSpPr>
              <p:cNvPr id="178185"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rtl="0"/>
                <a:endParaRPr lang="en-US" sz="2400">
                  <a:latin typeface="Times New Roman" pitchFamily="18" charset="0"/>
                </a:endParaRPr>
              </a:p>
            </p:txBody>
          </p:sp>
          <p:sp>
            <p:nvSpPr>
              <p:cNvPr id="178186"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rtl="0"/>
                <a:endParaRPr lang="en-US" sz="2400">
                  <a:latin typeface="Times New Roman" pitchFamily="18" charset="0"/>
                </a:endParaRPr>
              </a:p>
            </p:txBody>
          </p:sp>
          <p:sp>
            <p:nvSpPr>
              <p:cNvPr id="178187"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rtl="0"/>
                <a:endParaRPr lang="en-US" sz="2400">
                  <a:latin typeface="Times New Roman" pitchFamily="18" charset="0"/>
                </a:endParaRPr>
              </a:p>
            </p:txBody>
          </p:sp>
          <p:sp>
            <p:nvSpPr>
              <p:cNvPr id="178188"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rtl="0"/>
                <a:endParaRPr lang="en-US" sz="2400">
                  <a:latin typeface="Times New Roman" pitchFamily="18" charset="0"/>
                </a:endParaRPr>
              </a:p>
            </p:txBody>
          </p:sp>
          <p:sp>
            <p:nvSpPr>
              <p:cNvPr id="178189"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rtl="0"/>
                <a:endParaRPr lang="en-US" sz="2400">
                  <a:latin typeface="Times New Roman" pitchFamily="18" charset="0"/>
                </a:endParaRPr>
              </a:p>
            </p:txBody>
          </p:sp>
          <p:sp>
            <p:nvSpPr>
              <p:cNvPr id="178190"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rtl="0"/>
                <a:endParaRPr lang="en-US" sz="2400">
                  <a:latin typeface="Times New Roman" pitchFamily="18" charset="0"/>
                </a:endParaRPr>
              </a:p>
            </p:txBody>
          </p:sp>
          <p:sp>
            <p:nvSpPr>
              <p:cNvPr id="178191"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rtl="0"/>
                <a:endParaRPr lang="en-US" sz="2400">
                  <a:latin typeface="Times New Roman" pitchFamily="18" charset="0"/>
                </a:endParaRPr>
              </a:p>
            </p:txBody>
          </p:sp>
        </p:grpSp>
      </p:grpSp>
      <p:sp>
        <p:nvSpPr>
          <p:cNvPr id="178192"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178193" name="Rectangle 17"/>
          <p:cNvSpPr>
            <a:spLocks noGrp="1" noChangeArrowheads="1"/>
          </p:cNvSpPr>
          <p:nvPr>
            <p:ph type="ftr" sz="quarter" idx="3"/>
          </p:nvPr>
        </p:nvSpPr>
        <p:spPr/>
        <p:txBody>
          <a:bodyPr/>
          <a:lstStyle>
            <a:lvl1pPr>
              <a:defRPr/>
            </a:lvl1pPr>
          </a:lstStyle>
          <a:p>
            <a:endParaRPr lang="en-US"/>
          </a:p>
        </p:txBody>
      </p:sp>
      <p:sp>
        <p:nvSpPr>
          <p:cNvPr id="178194" name="Rectangle 18"/>
          <p:cNvSpPr>
            <a:spLocks noGrp="1" noChangeArrowheads="1"/>
          </p:cNvSpPr>
          <p:nvPr>
            <p:ph type="sldNum" sz="quarter" idx="4"/>
          </p:nvPr>
        </p:nvSpPr>
        <p:spPr/>
        <p:txBody>
          <a:bodyPr/>
          <a:lstStyle>
            <a:lvl1pPr>
              <a:defRPr/>
            </a:lvl1pPr>
          </a:lstStyle>
          <a:p>
            <a:fld id="{01FBB97B-98D3-4C25-B24D-B0406E2A47F5}" type="slidenum">
              <a:rPr lang="x-none"/>
              <a:pPr/>
              <a:t>‹#›</a:t>
            </a:fld>
            <a:endParaRPr lang="en-US"/>
          </a:p>
        </p:txBody>
      </p:sp>
      <p:sp>
        <p:nvSpPr>
          <p:cNvPr id="17819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7819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F70A993-83BD-4CEA-8D3C-A154FEA3A9CD}" type="slidenum">
              <a:rPr lang="x-none"/>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x-none"/>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2477947-1508-43F5-BBCB-EED8887EDA36}" type="slidenum">
              <a:rPr lang="x-none"/>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x-none"/>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AA39DC73-0E0D-48A9-8AD5-2E508D6FE891}" type="slidenum">
              <a:rPr lang="x-none"/>
              <a:pPr/>
              <a:t>‹#›</a:t>
            </a:fld>
            <a:endParaRPr lang="en-US"/>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x-none"/>
          </a:p>
        </p:txBody>
      </p:sp>
      <p:sp>
        <p:nvSpPr>
          <p:cNvPr id="3" name="SmartArt Placeholder 2"/>
          <p:cNvSpPr>
            <a:spLocks noGrp="1"/>
          </p:cNvSpPr>
          <p:nvPr>
            <p:ph type="dgm" idx="1"/>
          </p:nvPr>
        </p:nvSpPr>
        <p:spPr>
          <a:xfrm>
            <a:off x="457200" y="1981200"/>
            <a:ext cx="8229600" cy="3886200"/>
          </a:xfrm>
        </p:spPr>
        <p:txBody>
          <a:bodyPr/>
          <a:lstStyle/>
          <a:p>
            <a:endParaRPr lang="x-none"/>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39AA803E-AC3C-4D83-BF5A-5E5E78D33B98}" type="slidenum">
              <a:rPr lang="x-none"/>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x-none"/>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Content Placeholder 3"/>
          <p:cNvSpPr>
            <a:spLocks noGrp="1"/>
          </p:cNvSpPr>
          <p:nvPr>
            <p:ph sz="quarter" idx="2"/>
          </p:nvPr>
        </p:nvSpPr>
        <p:spPr>
          <a:xfrm>
            <a:off x="4648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Content Placeholder 4"/>
          <p:cNvSpPr>
            <a:spLocks noGrp="1"/>
          </p:cNvSpPr>
          <p:nvPr>
            <p:ph sz="quarter" idx="3"/>
          </p:nvPr>
        </p:nvSpPr>
        <p:spPr>
          <a:xfrm>
            <a:off x="4648200" y="40005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6" name="Footer Placeholder 5"/>
          <p:cNvSpPr>
            <a:spLocks noGrp="1"/>
          </p:cNvSpPr>
          <p:nvPr>
            <p:ph type="ftr" sz="quarter" idx="10"/>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1"/>
          </p:nvPr>
        </p:nvSpPr>
        <p:spPr>
          <a:xfrm>
            <a:off x="6553200" y="6248400"/>
            <a:ext cx="2133600" cy="457200"/>
          </a:xfrm>
        </p:spPr>
        <p:txBody>
          <a:bodyPr/>
          <a:lstStyle>
            <a:lvl1pPr>
              <a:defRPr/>
            </a:lvl1pPr>
          </a:lstStyle>
          <a:p>
            <a:fld id="{3BEB85D7-B950-4517-A213-1E7D0697493D}" type="slidenum">
              <a:rPr lang="x-none"/>
              <a:pPr/>
              <a:t>‹#›</a:t>
            </a:fld>
            <a:endParaRPr lang="en-US"/>
          </a:p>
        </p:txBody>
      </p:sp>
      <p:sp>
        <p:nvSpPr>
          <p:cNvPr id="8" name="Date Placeholder 7"/>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x-none"/>
          </a:p>
        </p:txBody>
      </p:sp>
      <p:sp>
        <p:nvSpPr>
          <p:cNvPr id="3" name="Table Placeholder 2"/>
          <p:cNvSpPr>
            <a:spLocks noGrp="1"/>
          </p:cNvSpPr>
          <p:nvPr>
            <p:ph type="tbl" idx="1"/>
          </p:nvPr>
        </p:nvSpPr>
        <p:spPr>
          <a:xfrm>
            <a:off x="457200" y="1981200"/>
            <a:ext cx="8229600" cy="3886200"/>
          </a:xfrm>
        </p:spPr>
        <p:txBody>
          <a:bodyPr/>
          <a:lstStyle/>
          <a:p>
            <a:endParaRPr lang="x-none"/>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109E9795-1F7A-4EB3-8012-21318F5602E7}" type="slidenum">
              <a:rPr lang="x-none"/>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x-none"/>
          </a:p>
        </p:txBody>
      </p:sp>
      <p:sp>
        <p:nvSpPr>
          <p:cNvPr id="3" name="Content Placeholder 2"/>
          <p:cNvSpPr>
            <a:spLocks noGrp="1"/>
          </p:cNvSpPr>
          <p:nvPr>
            <p:ph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Text Placeholder 3"/>
          <p:cNvSpPr>
            <a:spLocks noGrp="1"/>
          </p:cNvSpPr>
          <p:nvPr>
            <p:ph type="body"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32681CC8-D7BB-4A79-BF2D-D2C1FB42158F}" type="slidenum">
              <a:rPr lang="x-none"/>
              <a:pPr/>
              <a:t>‹#›</a:t>
            </a:fld>
            <a:endParaRPr lang="en-US"/>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x-none"/>
          </a:p>
        </p:txBody>
      </p:sp>
      <p:sp>
        <p:nvSpPr>
          <p:cNvPr id="3" name="Content Placeholder 2"/>
          <p:cNvSpPr>
            <a:spLocks noGrp="1"/>
          </p:cNvSpPr>
          <p:nvPr>
            <p:ph sz="half" idx="1"/>
          </p:nvPr>
        </p:nvSpPr>
        <p:spPr>
          <a:xfrm>
            <a:off x="457200" y="1981200"/>
            <a:ext cx="8229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Text Placeholder 3"/>
          <p:cNvSpPr>
            <a:spLocks noGrp="1"/>
          </p:cNvSpPr>
          <p:nvPr>
            <p:ph type="body" sz="half" idx="2"/>
          </p:nvPr>
        </p:nvSpPr>
        <p:spPr>
          <a:xfrm>
            <a:off x="457200" y="4000500"/>
            <a:ext cx="8229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3F0ACE76-6E69-41CF-BB34-2A76B851A5AD}" type="slidenum">
              <a:rPr lang="x-none"/>
              <a:pPr/>
              <a:t>‹#›</a:t>
            </a:fld>
            <a:endParaRPr lang="en-US"/>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DB4C770-56F3-437C-8B1D-11FA3C568893}" type="slidenum">
              <a:rPr lang="x-none"/>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x-non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158C0C5-F932-4E5F-83AB-FAA9E77223C4}" type="slidenum">
              <a:rPr lang="x-none"/>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80D2BEB3-F1DB-4A91-90AD-0BA110CC40B6}" type="slidenum">
              <a:rPr lang="x-none"/>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x-non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633E0996-8A22-4323-829D-23C2D76969EF}" type="slidenum">
              <a:rPr lang="x-none"/>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D330DBC2-C49C-45F4-A6A4-555AE8B6145A}" type="slidenum">
              <a:rPr lang="x-none"/>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10BD1FEA-C49D-468D-AB01-8AE430A35019}" type="slidenum">
              <a:rPr lang="x-none"/>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x-non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691AC4E2-FC2F-4B05-AF72-326CB8D98708}" type="slidenum">
              <a:rPr lang="x-none"/>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x-non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0F53BC1-027E-478F-9EA6-67FF2CA91898}" type="slidenum">
              <a:rPr lang="x-none"/>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lvl1pPr>
          </a:lstStyle>
          <a:p>
            <a:endParaRPr lang="en-US"/>
          </a:p>
        </p:txBody>
      </p:sp>
      <p:sp>
        <p:nvSpPr>
          <p:cNvPr id="17715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atin typeface="Arial Black" pitchFamily="34" charset="0"/>
              </a:defRPr>
            </a:lvl1pPr>
          </a:lstStyle>
          <a:p>
            <a:fld id="{BCD08AC8-96E6-42B2-8F5C-308A6E285F9F}" type="slidenum">
              <a:rPr lang="x-none"/>
              <a:pPr/>
              <a:t>‹#›</a:t>
            </a:fld>
            <a:endParaRPr lang="en-US"/>
          </a:p>
        </p:txBody>
      </p:sp>
      <p:grpSp>
        <p:nvGrpSpPr>
          <p:cNvPr id="177156" name="Group 4"/>
          <p:cNvGrpSpPr>
            <a:grpSpLocks/>
          </p:cNvGrpSpPr>
          <p:nvPr/>
        </p:nvGrpSpPr>
        <p:grpSpPr bwMode="auto">
          <a:xfrm>
            <a:off x="0" y="0"/>
            <a:ext cx="9144000" cy="546100"/>
            <a:chOff x="0" y="0"/>
            <a:chExt cx="5760" cy="344"/>
          </a:xfrm>
        </p:grpSpPr>
        <p:sp>
          <p:nvSpPr>
            <p:cNvPr id="17715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rtl="0"/>
              <a:endParaRPr lang="en-US" sz="2400">
                <a:latin typeface="Times New Roman" pitchFamily="18" charset="0"/>
              </a:endParaRPr>
            </a:p>
          </p:txBody>
        </p:sp>
        <p:sp>
          <p:nvSpPr>
            <p:cNvPr id="17715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lgn="l" rtl="0"/>
              <a:endParaRPr lang="en-US" sz="2400">
                <a:latin typeface="Times New Roman" pitchFamily="18" charset="0"/>
              </a:endParaRPr>
            </a:p>
          </p:txBody>
        </p:sp>
        <p:sp>
          <p:nvSpPr>
            <p:cNvPr id="17715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lgn="l" rtl="0"/>
              <a:endParaRPr lang="en-US">
                <a:solidFill>
                  <a:schemeClr val="hlink"/>
                </a:solidFill>
              </a:endParaRPr>
            </a:p>
          </p:txBody>
        </p:sp>
        <p:sp>
          <p:nvSpPr>
            <p:cNvPr id="17716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lgn="l" rtl="0"/>
              <a:endParaRPr lang="en-US">
                <a:solidFill>
                  <a:schemeClr val="hlink"/>
                </a:solidFill>
              </a:endParaRPr>
            </a:p>
          </p:txBody>
        </p:sp>
        <p:sp>
          <p:nvSpPr>
            <p:cNvPr id="17716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lgn="l" rtl="0"/>
              <a:endParaRPr lang="en-US">
                <a:solidFill>
                  <a:schemeClr val="accent2"/>
                </a:solidFill>
              </a:endParaRPr>
            </a:p>
          </p:txBody>
        </p:sp>
        <p:sp>
          <p:nvSpPr>
            <p:cNvPr id="17716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lgn="l" rtl="0"/>
              <a:endParaRPr lang="en-US">
                <a:solidFill>
                  <a:schemeClr val="hlink"/>
                </a:solidFill>
              </a:endParaRPr>
            </a:p>
          </p:txBody>
        </p:sp>
        <p:sp>
          <p:nvSpPr>
            <p:cNvPr id="17716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lgn="l" rtl="0"/>
              <a:endParaRPr lang="en-US" sz="2400">
                <a:latin typeface="Times New Roman" pitchFamily="18" charset="0"/>
              </a:endParaRPr>
            </a:p>
          </p:txBody>
        </p:sp>
        <p:sp>
          <p:nvSpPr>
            <p:cNvPr id="17716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lgn="l" rtl="0"/>
              <a:endParaRPr lang="en-US">
                <a:solidFill>
                  <a:schemeClr val="accent2"/>
                </a:solidFill>
              </a:endParaRPr>
            </a:p>
          </p:txBody>
        </p:sp>
        <p:sp>
          <p:nvSpPr>
            <p:cNvPr id="17716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lgn="l" rtl="0"/>
              <a:endParaRPr lang="en-US">
                <a:solidFill>
                  <a:schemeClr val="accent2"/>
                </a:solidFill>
              </a:endParaRPr>
            </a:p>
          </p:txBody>
        </p:sp>
      </p:grpSp>
      <p:sp>
        <p:nvSpPr>
          <p:cNvPr id="17716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716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716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vl1pPr>
          </a:lstStyle>
          <a:p>
            <a:endParaRPr 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 id="2147483746" r:id="rId17"/>
  </p:sldLayoutIdLst>
  <p:txStyles>
    <p:titleStyle>
      <a:lvl1pPr algn="l" rtl="1" fontAlgn="base">
        <a:spcBef>
          <a:spcPct val="0"/>
        </a:spcBef>
        <a:spcAft>
          <a:spcPct val="0"/>
        </a:spcAft>
        <a:defRPr sz="4400">
          <a:solidFill>
            <a:schemeClr val="tx1"/>
          </a:solidFill>
          <a:latin typeface="+mj-lt"/>
          <a:ea typeface="+mj-ea"/>
          <a:cs typeface="+mj-cs"/>
        </a:defRPr>
      </a:lvl1pPr>
      <a:lvl2pPr algn="l" rtl="1" fontAlgn="base">
        <a:spcBef>
          <a:spcPct val="0"/>
        </a:spcBef>
        <a:spcAft>
          <a:spcPct val="0"/>
        </a:spcAft>
        <a:defRPr sz="4400">
          <a:solidFill>
            <a:schemeClr val="tx1"/>
          </a:solidFill>
          <a:latin typeface="Arial" pitchFamily="34" charset="0"/>
          <a:cs typeface="Arial" pitchFamily="34" charset="0"/>
        </a:defRPr>
      </a:lvl2pPr>
      <a:lvl3pPr algn="l" rtl="1" fontAlgn="base">
        <a:spcBef>
          <a:spcPct val="0"/>
        </a:spcBef>
        <a:spcAft>
          <a:spcPct val="0"/>
        </a:spcAft>
        <a:defRPr sz="4400">
          <a:solidFill>
            <a:schemeClr val="tx1"/>
          </a:solidFill>
          <a:latin typeface="Arial" pitchFamily="34" charset="0"/>
          <a:cs typeface="Arial" pitchFamily="34" charset="0"/>
        </a:defRPr>
      </a:lvl3pPr>
      <a:lvl4pPr algn="l" rtl="1" fontAlgn="base">
        <a:spcBef>
          <a:spcPct val="0"/>
        </a:spcBef>
        <a:spcAft>
          <a:spcPct val="0"/>
        </a:spcAft>
        <a:defRPr sz="4400">
          <a:solidFill>
            <a:schemeClr val="tx1"/>
          </a:solidFill>
          <a:latin typeface="Arial" pitchFamily="34" charset="0"/>
          <a:cs typeface="Arial" pitchFamily="34" charset="0"/>
        </a:defRPr>
      </a:lvl4pPr>
      <a:lvl5pPr algn="l" rtl="1" fontAlgn="base">
        <a:spcBef>
          <a:spcPct val="0"/>
        </a:spcBef>
        <a:spcAft>
          <a:spcPct val="0"/>
        </a:spcAft>
        <a:defRPr sz="4400">
          <a:solidFill>
            <a:schemeClr val="tx1"/>
          </a:solidFill>
          <a:latin typeface="Arial" pitchFamily="34" charset="0"/>
          <a:cs typeface="Arial" pitchFamily="34" charset="0"/>
        </a:defRPr>
      </a:lvl5pPr>
      <a:lvl6pPr marL="457200" algn="l" rtl="1" fontAlgn="base">
        <a:spcBef>
          <a:spcPct val="0"/>
        </a:spcBef>
        <a:spcAft>
          <a:spcPct val="0"/>
        </a:spcAft>
        <a:defRPr sz="4400">
          <a:solidFill>
            <a:schemeClr val="tx1"/>
          </a:solidFill>
          <a:latin typeface="Arial" pitchFamily="34" charset="0"/>
          <a:cs typeface="Arial" pitchFamily="34" charset="0"/>
        </a:defRPr>
      </a:lvl6pPr>
      <a:lvl7pPr marL="914400" algn="l" rtl="1" fontAlgn="base">
        <a:spcBef>
          <a:spcPct val="0"/>
        </a:spcBef>
        <a:spcAft>
          <a:spcPct val="0"/>
        </a:spcAft>
        <a:defRPr sz="4400">
          <a:solidFill>
            <a:schemeClr val="tx1"/>
          </a:solidFill>
          <a:latin typeface="Arial" pitchFamily="34" charset="0"/>
          <a:cs typeface="Arial" pitchFamily="34" charset="0"/>
        </a:defRPr>
      </a:lvl7pPr>
      <a:lvl8pPr marL="1371600" algn="l" rtl="1" fontAlgn="base">
        <a:spcBef>
          <a:spcPct val="0"/>
        </a:spcBef>
        <a:spcAft>
          <a:spcPct val="0"/>
        </a:spcAft>
        <a:defRPr sz="4400">
          <a:solidFill>
            <a:schemeClr val="tx1"/>
          </a:solidFill>
          <a:latin typeface="Arial" pitchFamily="34" charset="0"/>
          <a:cs typeface="Arial" pitchFamily="34" charset="0"/>
        </a:defRPr>
      </a:lvl8pPr>
      <a:lvl9pPr marL="1828800" algn="l" rtl="1"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r" rtl="1"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r" rtl="1"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r" rtl="1"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r" rtl="1"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3" name="Rectangle 3"/>
          <p:cNvSpPr>
            <a:spLocks noGrp="1" noChangeArrowheads="1"/>
          </p:cNvSpPr>
          <p:nvPr>
            <p:ph type="subTitle" idx="1"/>
          </p:nvPr>
        </p:nvSpPr>
        <p:spPr>
          <a:xfrm>
            <a:off x="179512" y="5981700"/>
            <a:ext cx="6019800" cy="1752600"/>
          </a:xfrm>
        </p:spPr>
        <p:txBody>
          <a:bodyPr/>
          <a:lstStyle/>
          <a:p>
            <a:pPr algn="l">
              <a:lnSpc>
                <a:spcPct val="80000"/>
              </a:lnSpc>
            </a:pPr>
            <a:r>
              <a:rPr lang="en-US" sz="2000" b="1" dirty="0" smtClean="0">
                <a:latin typeface="Times New Roman"/>
                <a:cs typeface="Times New Roman"/>
              </a:rPr>
              <a:t>Alhanouf </a:t>
            </a:r>
            <a:r>
              <a:rPr lang="en-US" sz="2000" b="1" dirty="0" err="1" smtClean="0">
                <a:latin typeface="Times New Roman"/>
                <a:cs typeface="Times New Roman"/>
              </a:rPr>
              <a:t>Alshedi</a:t>
            </a:r>
            <a:endParaRPr lang="en-US" sz="2000" b="1" dirty="0">
              <a:latin typeface="Times New Roman"/>
              <a:cs typeface="Times New Roman"/>
            </a:endParaRPr>
          </a:p>
          <a:p>
            <a:pPr algn="l">
              <a:lnSpc>
                <a:spcPct val="80000"/>
              </a:lnSpc>
            </a:pPr>
            <a:r>
              <a:rPr lang="en-US" sz="2000" dirty="0" smtClean="0">
                <a:latin typeface="Times New Roman"/>
                <a:cs typeface="Times New Roman"/>
              </a:rPr>
              <a:t>Email: </a:t>
            </a:r>
            <a:r>
              <a:rPr lang="en-US" sz="2000" dirty="0" err="1" smtClean="0">
                <a:latin typeface="Times New Roman"/>
                <a:cs typeface="Times New Roman"/>
              </a:rPr>
              <a:t>aalshedi@ksu.edu.sa</a:t>
            </a:r>
            <a:endParaRPr lang="en-US" sz="2000" dirty="0">
              <a:latin typeface="Times New Roman"/>
              <a:cs typeface="Times New Roman"/>
            </a:endParaRPr>
          </a:p>
        </p:txBody>
      </p:sp>
      <p:sp>
        <p:nvSpPr>
          <p:cNvPr id="4" name="Title 1"/>
          <p:cNvSpPr>
            <a:spLocks noGrp="1"/>
          </p:cNvSpPr>
          <p:nvPr>
            <p:ph type="ctrTitle"/>
          </p:nvPr>
        </p:nvSpPr>
        <p:spPr>
          <a:xfrm>
            <a:off x="2332112" y="1844824"/>
            <a:ext cx="6811888" cy="2209800"/>
          </a:xfrm>
        </p:spPr>
        <p:txBody>
          <a:bodyPr>
            <a:normAutofit/>
          </a:bodyPr>
          <a:lstStyle/>
          <a:p>
            <a:pPr algn="ctr"/>
            <a:r>
              <a:rPr lang="en-US" sz="4000" dirty="0" smtClean="0">
                <a:solidFill>
                  <a:schemeClr val="bg1"/>
                </a:solidFill>
                <a:latin typeface="Times New Roman"/>
                <a:cs typeface="Times New Roman"/>
              </a:rPr>
              <a:t>X-ray film basic structure</a:t>
            </a:r>
            <a:endParaRPr lang="en-US" sz="4000" dirty="0">
              <a:solidFill>
                <a:schemeClr val="bg1"/>
              </a:solidFill>
              <a:latin typeface="Times New Roman"/>
              <a:cs typeface="Times New Roman"/>
            </a:endParaRPr>
          </a:p>
        </p:txBody>
      </p:sp>
      <p:sp>
        <p:nvSpPr>
          <p:cNvPr id="5" name="Rectangle 3"/>
          <p:cNvSpPr txBox="1">
            <a:spLocks noChangeArrowheads="1"/>
          </p:cNvSpPr>
          <p:nvPr/>
        </p:nvSpPr>
        <p:spPr bwMode="auto">
          <a:xfrm>
            <a:off x="2915816" y="4293096"/>
            <a:ext cx="60198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r" rtl="1" fontAlgn="base">
              <a:spcBef>
                <a:spcPct val="20000"/>
              </a:spcBef>
              <a:spcAft>
                <a:spcPct val="0"/>
              </a:spcAft>
              <a:buClr>
                <a:schemeClr val="bg2"/>
              </a:buClr>
              <a:buSzPct val="75000"/>
              <a:buFont typeface="Wingdings" pitchFamily="2" charset="2"/>
              <a:buNone/>
              <a:defRPr sz="3400">
                <a:solidFill>
                  <a:schemeClr val="tx1"/>
                </a:solidFill>
                <a:latin typeface="+mn-lt"/>
                <a:ea typeface="+mn-ea"/>
                <a:cs typeface="+mn-cs"/>
              </a:defRPr>
            </a:lvl1pPr>
            <a:lvl2pPr marL="742950" indent="-285750" algn="r" rtl="1"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r" rtl="1"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r" rtl="1"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r>
              <a:rPr lang="en-US" dirty="0" smtClean="0">
                <a:latin typeface="Times New Roman"/>
                <a:cs typeface="Times New Roman"/>
              </a:rPr>
              <a:t>2</a:t>
            </a:r>
            <a:r>
              <a:rPr lang="en-US" baseline="30000" dirty="0" smtClean="0">
                <a:latin typeface="Times New Roman"/>
                <a:cs typeface="Times New Roman"/>
              </a:rPr>
              <a:t>ed</a:t>
            </a:r>
            <a:r>
              <a:rPr lang="en-US" dirty="0" smtClean="0">
                <a:latin typeface="Times New Roman"/>
                <a:cs typeface="Times New Roman"/>
              </a:rPr>
              <a:t> Lecture</a:t>
            </a:r>
          </a:p>
          <a:p>
            <a:endParaRPr lang="en-US" dirty="0">
              <a:latin typeface="Times New Roman"/>
              <a:cs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dirty="0">
                <a:solidFill>
                  <a:srgbClr val="00007D"/>
                </a:solidFill>
                <a:latin typeface="Times New Roman"/>
                <a:cs typeface="Times New Roman"/>
              </a:rPr>
              <a:t>Storage conditions of  x-ray films </a:t>
            </a:r>
            <a:endParaRPr lang="en-US" sz="3600" u="sng" dirty="0">
              <a:solidFill>
                <a:srgbClr val="00007D"/>
              </a:solidFill>
              <a:latin typeface="Times New Roman"/>
              <a:cs typeface="Times New Roman"/>
            </a:endParaRPr>
          </a:p>
        </p:txBody>
      </p:sp>
      <p:sp>
        <p:nvSpPr>
          <p:cNvPr id="4" name="Rectangle 3"/>
          <p:cNvSpPr>
            <a:spLocks noGrp="1" noChangeArrowheads="1"/>
          </p:cNvSpPr>
          <p:nvPr>
            <p:ph idx="1"/>
          </p:nvPr>
        </p:nvSpPr>
        <p:spPr>
          <a:xfrm>
            <a:off x="395536" y="1772816"/>
            <a:ext cx="8229600" cy="3886200"/>
          </a:xfrm>
        </p:spPr>
        <p:style>
          <a:lnRef idx="2">
            <a:schemeClr val="accent3"/>
          </a:lnRef>
          <a:fillRef idx="1">
            <a:schemeClr val="lt1"/>
          </a:fillRef>
          <a:effectRef idx="0">
            <a:schemeClr val="accent3"/>
          </a:effectRef>
          <a:fontRef idx="minor">
            <a:schemeClr val="dk1"/>
          </a:fontRef>
        </p:style>
        <p:txBody>
          <a:bodyPr/>
          <a:lstStyle/>
          <a:p>
            <a:pPr algn="l" eaLnBrk="1" hangingPunct="1">
              <a:lnSpc>
                <a:spcPts val="4000"/>
              </a:lnSpc>
              <a:spcBef>
                <a:spcPts val="1200"/>
              </a:spcBef>
            </a:pPr>
            <a:r>
              <a:rPr lang="en-US" sz="2800" dirty="0">
                <a:latin typeface="Times New Roman" charset="0"/>
              </a:rPr>
              <a:t>The films should be kept in cool ,dry and dark place </a:t>
            </a:r>
          </a:p>
          <a:p>
            <a:pPr algn="l" eaLnBrk="1" hangingPunct="1">
              <a:lnSpc>
                <a:spcPts val="4000"/>
              </a:lnSpc>
              <a:spcBef>
                <a:spcPts val="1200"/>
              </a:spcBef>
            </a:pPr>
            <a:r>
              <a:rPr lang="en-US" sz="2800" dirty="0">
                <a:latin typeface="Times New Roman" charset="0"/>
              </a:rPr>
              <a:t>Keep films away from dust, high temperature, any bad effective gases, x-ray, gamma ray or any other penetrating rays.</a:t>
            </a:r>
            <a:endParaRPr lang="ar-sa" sz="2800" dirty="0">
              <a:latin typeface="Times New Roman" charset="0"/>
            </a:endParaRPr>
          </a:p>
          <a:p>
            <a:pPr algn="l" eaLnBrk="1" hangingPunct="1">
              <a:lnSpc>
                <a:spcPts val="4000"/>
              </a:lnSpc>
              <a:spcBef>
                <a:spcPts val="1200"/>
              </a:spcBef>
            </a:pPr>
            <a:r>
              <a:rPr lang="en-US" sz="2800" dirty="0">
                <a:latin typeface="Times New Roman" charset="0"/>
              </a:rPr>
              <a:t>Store vertically to avoid any harmful effect caused by pressure</a:t>
            </a:r>
          </a:p>
          <a:p>
            <a:pPr algn="l" eaLnBrk="1" hangingPunct="1">
              <a:lnSpc>
                <a:spcPts val="4000"/>
              </a:lnSpc>
              <a:spcBef>
                <a:spcPts val="1200"/>
              </a:spcBef>
            </a:pPr>
            <a:r>
              <a:rPr lang="en-US" sz="2800" dirty="0">
                <a:latin typeface="Times New Roman" charset="0"/>
              </a:rPr>
              <a:t>Each packet of film has a date of expiry, after this date film will not give a satisfactory results.</a:t>
            </a:r>
            <a:endParaRPr lang="ar-sa" sz="2800" dirty="0">
              <a:latin typeface="Times New Roman" charset="0"/>
            </a:endParaRPr>
          </a:p>
          <a:p>
            <a:pPr algn="l" eaLnBrk="1" fontAlgn="ctr" hangingPunct="1">
              <a:buFontTx/>
              <a:buNone/>
            </a:pPr>
            <a:endParaRPr lang="en-US" sz="2800" dirty="0">
              <a:latin typeface="Times New Roman" charset="0"/>
            </a:endParaRPr>
          </a:p>
          <a:p>
            <a:pPr algn="l" eaLnBrk="1" fontAlgn="ctr" hangingPunct="1"/>
            <a:endParaRPr lang="en-US" sz="2800" dirty="0">
              <a:latin typeface="Times New Roman" charset="0"/>
            </a:endParaRPr>
          </a:p>
        </p:txBody>
      </p:sp>
    </p:spTree>
    <p:extLst>
      <p:ext uri="{BB962C8B-B14F-4D97-AF65-F5344CB8AC3E}">
        <p14:creationId xmlns:p14="http://schemas.microsoft.com/office/powerpoint/2010/main" val="409654120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93304"/>
            <a:ext cx="8229600" cy="1371600"/>
          </a:xfrm>
        </p:spPr>
        <p:txBody>
          <a:bodyPr/>
          <a:lstStyle/>
          <a:p>
            <a:r>
              <a:rPr lang="en-US" sz="3600" b="1" u="sng" dirty="0">
                <a:solidFill>
                  <a:srgbClr val="00007D"/>
                </a:solidFill>
                <a:latin typeface="Times New Roman"/>
                <a:cs typeface="Times New Roman"/>
              </a:rPr>
              <a:t>Film </a:t>
            </a:r>
            <a:r>
              <a:rPr lang="en-US" sz="3600" b="1" u="sng" dirty="0" smtClean="0">
                <a:solidFill>
                  <a:srgbClr val="00007D"/>
                </a:solidFill>
                <a:latin typeface="Times New Roman"/>
                <a:cs typeface="Times New Roman"/>
              </a:rPr>
              <a:t>selection</a:t>
            </a:r>
            <a:br>
              <a:rPr lang="en-US" sz="3600" b="1" u="sng" dirty="0" smtClean="0">
                <a:solidFill>
                  <a:srgbClr val="00007D"/>
                </a:solidFill>
                <a:latin typeface="Times New Roman"/>
                <a:cs typeface="Times New Roman"/>
              </a:rPr>
            </a:br>
            <a:r>
              <a:rPr lang="en-US" sz="2400" dirty="0" smtClean="0">
                <a:solidFill>
                  <a:schemeClr val="bg2"/>
                </a:solidFill>
                <a:latin typeface="Times New Roman" charset="0"/>
              </a:rPr>
              <a:t>The </a:t>
            </a:r>
            <a:r>
              <a:rPr lang="en-US" sz="2400" dirty="0">
                <a:solidFill>
                  <a:schemeClr val="bg2"/>
                </a:solidFill>
                <a:latin typeface="Times New Roman" charset="0"/>
              </a:rPr>
              <a:t>selection of a film when exposing any particular component depends on a number of different factors. Listed below are some </a:t>
            </a:r>
            <a:r>
              <a:rPr lang="en-US" sz="3600" dirty="0">
                <a:solidFill>
                  <a:schemeClr val="bg1"/>
                </a:solidFill>
                <a:latin typeface="Times New Roman" charset="0"/>
              </a:rPr>
              <a:t>of the factors that must be considered when selecting a film</a:t>
            </a:r>
            <a:endParaRPr lang="en-US" sz="3600" dirty="0">
              <a:solidFill>
                <a:srgbClr val="00007D"/>
              </a:solidFill>
              <a:latin typeface="Times New Roman"/>
              <a:cs typeface="Times New Roman"/>
            </a:endParaRPr>
          </a:p>
        </p:txBody>
      </p:sp>
      <p:sp>
        <p:nvSpPr>
          <p:cNvPr id="3" name="Content Placeholder 2"/>
          <p:cNvSpPr>
            <a:spLocks noGrp="1"/>
          </p:cNvSpPr>
          <p:nvPr>
            <p:ph idx="1"/>
          </p:nvPr>
        </p:nvSpPr>
        <p:spPr>
          <a:xfrm>
            <a:off x="395536" y="2060848"/>
            <a:ext cx="8229600" cy="3886200"/>
          </a:xfrm>
        </p:spPr>
        <p:txBody>
          <a:bodyPr/>
          <a:lstStyle/>
          <a:p>
            <a:pPr algn="just" eaLnBrk="1" hangingPunct="1">
              <a:lnSpc>
                <a:spcPts val="3700"/>
              </a:lnSpc>
              <a:spcBef>
                <a:spcPts val="600"/>
              </a:spcBef>
            </a:pPr>
            <a:r>
              <a:rPr lang="en-US" sz="2600" dirty="0" smtClean="0">
                <a:latin typeface="Times New Roman" charset="0"/>
              </a:rPr>
              <a:t>Composition</a:t>
            </a:r>
            <a:r>
              <a:rPr lang="en-US" sz="2600" dirty="0">
                <a:latin typeface="Times New Roman" charset="0"/>
              </a:rPr>
              <a:t>, shape, and size of the part being examined .</a:t>
            </a:r>
            <a:endParaRPr lang="ar-sa" sz="2600" dirty="0">
              <a:latin typeface="Times New Roman" charset="0"/>
            </a:endParaRPr>
          </a:p>
          <a:p>
            <a:pPr algn="just" eaLnBrk="1" hangingPunct="1">
              <a:lnSpc>
                <a:spcPts val="3700"/>
              </a:lnSpc>
              <a:spcBef>
                <a:spcPts val="600"/>
              </a:spcBef>
            </a:pPr>
            <a:r>
              <a:rPr lang="en-US" sz="2600" dirty="0">
                <a:latin typeface="Times New Roman" charset="0"/>
              </a:rPr>
              <a:t>Kilo voltages (</a:t>
            </a:r>
            <a:r>
              <a:rPr lang="en-US" sz="2600" dirty="0" err="1">
                <a:latin typeface="Times New Roman" charset="0"/>
              </a:rPr>
              <a:t>kv</a:t>
            </a:r>
            <a:r>
              <a:rPr lang="en-US" sz="2600" dirty="0">
                <a:latin typeface="Times New Roman" charset="0"/>
              </a:rPr>
              <a:t>) available with the x-ray equipment or Relative importance of high radiographic detail</a:t>
            </a:r>
            <a:r>
              <a:rPr lang="ar-sa" sz="2600" dirty="0">
                <a:latin typeface="Times New Roman" charset="0"/>
              </a:rPr>
              <a:t>. </a:t>
            </a:r>
          </a:p>
          <a:p>
            <a:pPr algn="just" eaLnBrk="1" hangingPunct="1">
              <a:lnSpc>
                <a:spcPts val="3700"/>
              </a:lnSpc>
              <a:spcBef>
                <a:spcPts val="600"/>
              </a:spcBef>
            </a:pPr>
            <a:r>
              <a:rPr lang="en-US" sz="2600" dirty="0">
                <a:latin typeface="Times New Roman" charset="0"/>
              </a:rPr>
              <a:t>Selecting the proper film and developing the optimal radiographic technique usually involves arriving at a balance between a number of opposing factors. For example, if high resolution and contrast sensitivity is of overall importance, a slower and finer grained film should be used in place of a faster film</a:t>
            </a:r>
            <a:r>
              <a:rPr lang="ar-sa" sz="2600" dirty="0">
                <a:latin typeface="Times New Roman" charset="0"/>
              </a:rPr>
              <a:t>.</a:t>
            </a:r>
            <a:endParaRPr lang="en-US" sz="2600" dirty="0">
              <a:latin typeface="Times New Roman" charset="0"/>
            </a:endParaRPr>
          </a:p>
          <a:p>
            <a:endParaRPr lang="en-US" sz="2600" dirty="0"/>
          </a:p>
        </p:txBody>
      </p:sp>
    </p:spTree>
    <p:extLst>
      <p:ext uri="{BB962C8B-B14F-4D97-AF65-F5344CB8AC3E}">
        <p14:creationId xmlns:p14="http://schemas.microsoft.com/office/powerpoint/2010/main" val="39118089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7D"/>
                </a:solidFill>
                <a:latin typeface="Times New Roman"/>
                <a:cs typeface="Times New Roman"/>
              </a:rPr>
              <a:t>Any Question?</a:t>
            </a:r>
            <a:endParaRPr lang="en-US" sz="4000" dirty="0">
              <a:solidFill>
                <a:srgbClr val="00007D"/>
              </a:solidFill>
              <a:latin typeface="Times New Roman"/>
              <a:cs typeface="Times New Roman"/>
            </a:endParaRPr>
          </a:p>
        </p:txBody>
      </p:sp>
      <p:sp>
        <p:nvSpPr>
          <p:cNvPr id="4" name="Title 1"/>
          <p:cNvSpPr txBox="1">
            <a:spLocks/>
          </p:cNvSpPr>
          <p:nvPr/>
        </p:nvSpPr>
        <p:spPr bwMode="auto">
          <a:xfrm>
            <a:off x="2555776" y="270892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1" fontAlgn="base">
              <a:spcBef>
                <a:spcPct val="0"/>
              </a:spcBef>
              <a:spcAft>
                <a:spcPct val="0"/>
              </a:spcAft>
              <a:defRPr sz="4400">
                <a:solidFill>
                  <a:schemeClr val="tx1"/>
                </a:solidFill>
                <a:latin typeface="+mj-lt"/>
                <a:ea typeface="+mj-ea"/>
                <a:cs typeface="+mj-cs"/>
              </a:defRPr>
            </a:lvl1pPr>
            <a:lvl2pPr algn="l" rtl="1" fontAlgn="base">
              <a:spcBef>
                <a:spcPct val="0"/>
              </a:spcBef>
              <a:spcAft>
                <a:spcPct val="0"/>
              </a:spcAft>
              <a:defRPr sz="4400">
                <a:solidFill>
                  <a:schemeClr val="tx1"/>
                </a:solidFill>
                <a:latin typeface="Arial" pitchFamily="34" charset="0"/>
                <a:cs typeface="Arial" pitchFamily="34" charset="0"/>
              </a:defRPr>
            </a:lvl2pPr>
            <a:lvl3pPr algn="l" rtl="1" fontAlgn="base">
              <a:spcBef>
                <a:spcPct val="0"/>
              </a:spcBef>
              <a:spcAft>
                <a:spcPct val="0"/>
              </a:spcAft>
              <a:defRPr sz="4400">
                <a:solidFill>
                  <a:schemeClr val="tx1"/>
                </a:solidFill>
                <a:latin typeface="Arial" pitchFamily="34" charset="0"/>
                <a:cs typeface="Arial" pitchFamily="34" charset="0"/>
              </a:defRPr>
            </a:lvl3pPr>
            <a:lvl4pPr algn="l" rtl="1" fontAlgn="base">
              <a:spcBef>
                <a:spcPct val="0"/>
              </a:spcBef>
              <a:spcAft>
                <a:spcPct val="0"/>
              </a:spcAft>
              <a:defRPr sz="4400">
                <a:solidFill>
                  <a:schemeClr val="tx1"/>
                </a:solidFill>
                <a:latin typeface="Arial" pitchFamily="34" charset="0"/>
                <a:cs typeface="Arial" pitchFamily="34" charset="0"/>
              </a:defRPr>
            </a:lvl4pPr>
            <a:lvl5pPr algn="l" rtl="1" fontAlgn="base">
              <a:spcBef>
                <a:spcPct val="0"/>
              </a:spcBef>
              <a:spcAft>
                <a:spcPct val="0"/>
              </a:spcAft>
              <a:defRPr sz="4400">
                <a:solidFill>
                  <a:schemeClr val="tx1"/>
                </a:solidFill>
                <a:latin typeface="Arial" pitchFamily="34" charset="0"/>
                <a:cs typeface="Arial" pitchFamily="34" charset="0"/>
              </a:defRPr>
            </a:lvl5pPr>
            <a:lvl6pPr marL="457200" algn="l" rtl="1" fontAlgn="base">
              <a:spcBef>
                <a:spcPct val="0"/>
              </a:spcBef>
              <a:spcAft>
                <a:spcPct val="0"/>
              </a:spcAft>
              <a:defRPr sz="4400">
                <a:solidFill>
                  <a:schemeClr val="tx1"/>
                </a:solidFill>
                <a:latin typeface="Arial" pitchFamily="34" charset="0"/>
                <a:cs typeface="Arial" pitchFamily="34" charset="0"/>
              </a:defRPr>
            </a:lvl6pPr>
            <a:lvl7pPr marL="914400" algn="l" rtl="1" fontAlgn="base">
              <a:spcBef>
                <a:spcPct val="0"/>
              </a:spcBef>
              <a:spcAft>
                <a:spcPct val="0"/>
              </a:spcAft>
              <a:defRPr sz="4400">
                <a:solidFill>
                  <a:schemeClr val="tx1"/>
                </a:solidFill>
                <a:latin typeface="Arial" pitchFamily="34" charset="0"/>
                <a:cs typeface="Arial" pitchFamily="34" charset="0"/>
              </a:defRPr>
            </a:lvl7pPr>
            <a:lvl8pPr marL="1371600" algn="l" rtl="1" fontAlgn="base">
              <a:spcBef>
                <a:spcPct val="0"/>
              </a:spcBef>
              <a:spcAft>
                <a:spcPct val="0"/>
              </a:spcAft>
              <a:defRPr sz="4400">
                <a:solidFill>
                  <a:schemeClr val="tx1"/>
                </a:solidFill>
                <a:latin typeface="Arial" pitchFamily="34" charset="0"/>
                <a:cs typeface="Arial" pitchFamily="34" charset="0"/>
              </a:defRPr>
            </a:lvl8pPr>
            <a:lvl9pPr marL="1828800" algn="l" rtl="1" fontAlgn="base">
              <a:spcBef>
                <a:spcPct val="0"/>
              </a:spcBef>
              <a:spcAft>
                <a:spcPct val="0"/>
              </a:spcAft>
              <a:defRPr sz="4400">
                <a:solidFill>
                  <a:schemeClr val="tx1"/>
                </a:solidFill>
                <a:latin typeface="Arial" pitchFamily="34" charset="0"/>
                <a:cs typeface="Arial" pitchFamily="34" charset="0"/>
              </a:defRPr>
            </a:lvl9pPr>
          </a:lstStyle>
          <a:p>
            <a:r>
              <a:rPr lang="en-US" sz="7200" dirty="0" smtClean="0">
                <a:latin typeface="Times New Roman"/>
                <a:cs typeface="Times New Roman"/>
              </a:rPr>
              <a:t>Thank You</a:t>
            </a:r>
            <a:endParaRPr lang="en-US" sz="7200" dirty="0">
              <a:latin typeface="Times New Roman"/>
              <a:cs typeface="Times New Roman"/>
            </a:endParaRPr>
          </a:p>
        </p:txBody>
      </p:sp>
    </p:spTree>
    <p:extLst>
      <p:ext uri="{BB962C8B-B14F-4D97-AF65-F5344CB8AC3E}">
        <p14:creationId xmlns:p14="http://schemas.microsoft.com/office/powerpoint/2010/main" val="9820944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2">
                    <a:tint val="100000"/>
                    <a:shade val="90000"/>
                    <a:satMod val="250000"/>
                    <a:alpha val="100000"/>
                  </a:schemeClr>
                </a:solidFill>
                <a:latin typeface="Times New Roman"/>
                <a:cs typeface="Times New Roman"/>
              </a:rPr>
              <a:t>Basic structure of the film</a:t>
            </a:r>
            <a:endParaRPr lang="en-US" sz="3600" dirty="0">
              <a:latin typeface="Times New Roman"/>
              <a:cs typeface="Times New Roman"/>
            </a:endParaRPr>
          </a:p>
        </p:txBody>
      </p:sp>
      <p:pic>
        <p:nvPicPr>
          <p:cNvPr id="4" name="Picture 5" descr="Untitlen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8625" y="1714500"/>
            <a:ext cx="828675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5"/>
          <p:cNvSpPr>
            <a:spLocks noChangeArrowheads="1"/>
          </p:cNvSpPr>
          <p:nvPr/>
        </p:nvSpPr>
        <p:spPr bwMode="auto">
          <a:xfrm>
            <a:off x="899592" y="5805264"/>
            <a:ext cx="70565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b="1" u="none" dirty="0">
                <a:latin typeface="Times New Roman"/>
                <a:cs typeface="Times New Roman"/>
              </a:rPr>
              <a:t>  Cross-section through a double/single emulsion film</a:t>
            </a:r>
          </a:p>
        </p:txBody>
      </p:sp>
    </p:spTree>
    <p:extLst>
      <p:ext uri="{BB962C8B-B14F-4D97-AF65-F5344CB8AC3E}">
        <p14:creationId xmlns:p14="http://schemas.microsoft.com/office/powerpoint/2010/main" val="9043832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2"/>
                </a:solidFill>
                <a:latin typeface="Times New Roman"/>
                <a:cs typeface="Times New Roman"/>
              </a:rPr>
              <a:t>X-</a:t>
            </a:r>
            <a:r>
              <a:rPr lang="en-US" dirty="0" smtClean="0">
                <a:solidFill>
                  <a:schemeClr val="bg2"/>
                </a:solidFill>
                <a:latin typeface="Times New Roman"/>
                <a:cs typeface="Times New Roman"/>
              </a:rPr>
              <a:t>Ray film construction </a:t>
            </a:r>
            <a:endParaRPr lang="en-US" dirty="0">
              <a:solidFill>
                <a:schemeClr val="bg2"/>
              </a:solidFill>
              <a:latin typeface="Times New Roman"/>
              <a:cs typeface="Times New Roman"/>
            </a:endParaRPr>
          </a:p>
        </p:txBody>
      </p:sp>
      <p:sp>
        <p:nvSpPr>
          <p:cNvPr id="3" name="Content Placeholder 2"/>
          <p:cNvSpPr>
            <a:spLocks noGrp="1"/>
          </p:cNvSpPr>
          <p:nvPr>
            <p:ph idx="1"/>
          </p:nvPr>
        </p:nvSpPr>
        <p:spPr>
          <a:xfrm>
            <a:off x="457200" y="1700808"/>
            <a:ext cx="8229600" cy="727720"/>
          </a:xfrm>
        </p:spPr>
        <p:txBody>
          <a:bodyPr/>
          <a:lstStyle/>
          <a:p>
            <a:pPr marL="0" indent="0" algn="l">
              <a:buNone/>
            </a:pPr>
            <a:r>
              <a:rPr lang="en-US" sz="2800" b="1" dirty="0">
                <a:solidFill>
                  <a:srgbClr val="00007D"/>
                </a:solidFill>
                <a:latin typeface="Times New Roman"/>
                <a:cs typeface="Times New Roman"/>
              </a:rPr>
              <a:t>1-Film </a:t>
            </a:r>
            <a:r>
              <a:rPr lang="en-US" sz="2800" b="1" dirty="0" smtClean="0">
                <a:solidFill>
                  <a:srgbClr val="00007D"/>
                </a:solidFill>
                <a:latin typeface="Times New Roman"/>
                <a:cs typeface="Times New Roman"/>
              </a:rPr>
              <a:t>base:</a:t>
            </a:r>
            <a:endParaRPr lang="en-US" sz="2800" b="1" dirty="0">
              <a:solidFill>
                <a:srgbClr val="00007D"/>
              </a:solidFill>
              <a:latin typeface="Times New Roman"/>
              <a:cs typeface="Times New Roman"/>
            </a:endParaRPr>
          </a:p>
        </p:txBody>
      </p:sp>
      <p:sp>
        <p:nvSpPr>
          <p:cNvPr id="4" name="Rectangle 3"/>
          <p:cNvSpPr txBox="1">
            <a:spLocks noChangeArrowheads="1"/>
          </p:cNvSpPr>
          <p:nvPr/>
        </p:nvSpPr>
        <p:spPr bwMode="auto">
          <a:xfrm>
            <a:off x="467544" y="1988840"/>
            <a:ext cx="8064896" cy="44656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r" rtl="1"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r" rtl="1"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r" rtl="1"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r" rtl="1"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9pPr>
          </a:lstStyle>
          <a:p>
            <a:pPr algn="just">
              <a:lnSpc>
                <a:spcPct val="80000"/>
              </a:lnSpc>
              <a:buFont typeface="Wingdings 2" charset="0"/>
              <a:buNone/>
            </a:pPr>
            <a:endParaRPr lang="ar-sa" sz="2800" dirty="0" smtClean="0">
              <a:latin typeface="Times New Roman"/>
              <a:cs typeface="Times New Roman"/>
            </a:endParaRPr>
          </a:p>
          <a:p>
            <a:pPr algn="just">
              <a:lnSpc>
                <a:spcPct val="80000"/>
              </a:lnSpc>
            </a:pPr>
            <a:r>
              <a:rPr lang="en-US" sz="2800" dirty="0" smtClean="0">
                <a:latin typeface="Times New Roman"/>
                <a:cs typeface="Times New Roman"/>
              </a:rPr>
              <a:t>The film</a:t>
            </a:r>
            <a:r>
              <a:rPr lang="ar-sa" sz="2800" dirty="0" smtClean="0">
                <a:latin typeface="Times New Roman"/>
                <a:cs typeface="Times New Roman"/>
              </a:rPr>
              <a:t> </a:t>
            </a:r>
            <a:r>
              <a:rPr lang="en-US" sz="2800" b="1" dirty="0" smtClean="0">
                <a:latin typeface="Times New Roman"/>
                <a:cs typeface="Times New Roman"/>
              </a:rPr>
              <a:t>base</a:t>
            </a:r>
            <a:r>
              <a:rPr lang="ar-sa" sz="2800" dirty="0" smtClean="0">
                <a:latin typeface="Times New Roman"/>
                <a:cs typeface="Times New Roman"/>
              </a:rPr>
              <a:t> </a:t>
            </a:r>
            <a:r>
              <a:rPr lang="en-US" sz="2800" dirty="0" smtClean="0">
                <a:latin typeface="Times New Roman"/>
                <a:cs typeface="Times New Roman"/>
              </a:rPr>
              <a:t>provides the structural support to the emulsion layer and it transmit light so image can</a:t>
            </a:r>
            <a:r>
              <a:rPr lang="ar-sa" sz="2800" dirty="0" smtClean="0">
                <a:latin typeface="Times New Roman"/>
                <a:cs typeface="Times New Roman"/>
              </a:rPr>
              <a:t> </a:t>
            </a:r>
            <a:r>
              <a:rPr lang="en-US" sz="2800" dirty="0" smtClean="0">
                <a:latin typeface="Times New Roman"/>
                <a:cs typeface="Times New Roman"/>
              </a:rPr>
              <a:t>be viewed . </a:t>
            </a:r>
          </a:p>
          <a:p>
            <a:pPr algn="l">
              <a:lnSpc>
                <a:spcPct val="80000"/>
              </a:lnSpc>
            </a:pPr>
            <a:endParaRPr lang="en-US" sz="2800" dirty="0" smtClean="0">
              <a:latin typeface="Times New Roman"/>
              <a:cs typeface="Times New Roman"/>
            </a:endParaRPr>
          </a:p>
          <a:p>
            <a:pPr algn="l">
              <a:lnSpc>
                <a:spcPct val="80000"/>
              </a:lnSpc>
              <a:spcBef>
                <a:spcPts val="600"/>
              </a:spcBef>
              <a:buFont typeface="Wingdings 2" charset="0"/>
              <a:buNone/>
            </a:pPr>
            <a:r>
              <a:rPr lang="en-US" sz="2800" dirty="0" smtClean="0">
                <a:solidFill>
                  <a:schemeClr val="hlink"/>
                </a:solidFill>
                <a:latin typeface="Times New Roman"/>
                <a:cs typeface="Times New Roman"/>
              </a:rPr>
              <a:t>Characteristics of film base</a:t>
            </a:r>
            <a:r>
              <a:rPr lang="en-US" sz="2800" dirty="0" smtClean="0">
                <a:latin typeface="Times New Roman"/>
                <a:cs typeface="Times New Roman"/>
              </a:rPr>
              <a:t> :</a:t>
            </a:r>
          </a:p>
          <a:p>
            <a:pPr algn="l">
              <a:lnSpc>
                <a:spcPct val="80000"/>
              </a:lnSpc>
              <a:spcBef>
                <a:spcPts val="600"/>
              </a:spcBef>
            </a:pPr>
            <a:r>
              <a:rPr lang="en-US" sz="2800" dirty="0" smtClean="0">
                <a:latin typeface="Times New Roman"/>
                <a:cs typeface="Times New Roman"/>
              </a:rPr>
              <a:t>1- Strong but flexible</a:t>
            </a:r>
          </a:p>
          <a:p>
            <a:pPr algn="l">
              <a:lnSpc>
                <a:spcPct val="80000"/>
              </a:lnSpc>
              <a:spcBef>
                <a:spcPts val="600"/>
              </a:spcBef>
            </a:pPr>
            <a:r>
              <a:rPr lang="en-US" sz="2800" dirty="0" smtClean="0">
                <a:latin typeface="Times New Roman"/>
                <a:cs typeface="Times New Roman"/>
              </a:rPr>
              <a:t>2-Transparent to light</a:t>
            </a:r>
          </a:p>
          <a:p>
            <a:pPr algn="l">
              <a:lnSpc>
                <a:spcPct val="80000"/>
              </a:lnSpc>
              <a:spcBef>
                <a:spcPts val="600"/>
              </a:spcBef>
            </a:pPr>
            <a:r>
              <a:rPr lang="en-US" sz="2800" dirty="0" smtClean="0">
                <a:latin typeface="Times New Roman"/>
                <a:cs typeface="Times New Roman"/>
              </a:rPr>
              <a:t>3-Uniform in thickness and color </a:t>
            </a:r>
          </a:p>
          <a:p>
            <a:pPr algn="l">
              <a:lnSpc>
                <a:spcPct val="80000"/>
              </a:lnSpc>
              <a:spcBef>
                <a:spcPts val="600"/>
              </a:spcBef>
            </a:pPr>
            <a:r>
              <a:rPr lang="en-US" sz="2800" dirty="0" smtClean="0">
                <a:latin typeface="Times New Roman"/>
                <a:cs typeface="Times New Roman"/>
              </a:rPr>
              <a:t>4- Made  recently from  cellulose triacetate and polyester.  </a:t>
            </a:r>
            <a:endParaRPr lang="en-US" sz="2800" dirty="0">
              <a:latin typeface="Times New Roman"/>
              <a:cs typeface="Times New Roman"/>
            </a:endParaRPr>
          </a:p>
        </p:txBody>
      </p:sp>
    </p:spTree>
    <p:extLst>
      <p:ext uri="{BB962C8B-B14F-4D97-AF65-F5344CB8AC3E}">
        <p14:creationId xmlns:p14="http://schemas.microsoft.com/office/powerpoint/2010/main" val="8338327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371600"/>
          </a:xfrm>
        </p:spPr>
        <p:txBody>
          <a:bodyPr/>
          <a:lstStyle/>
          <a:p>
            <a:r>
              <a:rPr lang="en-US" sz="3200" b="1" dirty="0">
                <a:solidFill>
                  <a:schemeClr val="tx2"/>
                </a:solidFill>
                <a:latin typeface="Times New Roman"/>
                <a:cs typeface="Times New Roman"/>
              </a:rPr>
              <a:t> </a:t>
            </a:r>
            <a:r>
              <a:rPr lang="en-US" sz="2800" b="1" dirty="0">
                <a:solidFill>
                  <a:srgbClr val="00007D"/>
                </a:solidFill>
                <a:latin typeface="Times New Roman"/>
                <a:cs typeface="Times New Roman"/>
              </a:rPr>
              <a:t>2-The emulsion layer:</a:t>
            </a:r>
          </a:p>
        </p:txBody>
      </p:sp>
      <p:sp>
        <p:nvSpPr>
          <p:cNvPr id="4" name="Rectangle 3"/>
          <p:cNvSpPr>
            <a:spLocks noGrp="1" noChangeArrowheads="1"/>
          </p:cNvSpPr>
          <p:nvPr>
            <p:ph idx="1"/>
          </p:nvPr>
        </p:nvSpPr>
        <p:spPr>
          <a:xfrm>
            <a:off x="467544" y="1340768"/>
            <a:ext cx="8229600" cy="3886200"/>
          </a:xfrm>
        </p:spPr>
        <p:txBody>
          <a:bodyPr/>
          <a:lstStyle/>
          <a:p>
            <a:pPr eaLnBrk="1" hangingPunct="1">
              <a:buFont typeface="Wingdings 2" charset="0"/>
              <a:buNone/>
            </a:pPr>
            <a:endParaRPr lang="en-US" sz="1100" dirty="0">
              <a:solidFill>
                <a:schemeClr val="tx2"/>
              </a:solidFill>
              <a:latin typeface="Times New Roman"/>
              <a:cs typeface="Times New Roman"/>
            </a:endParaRPr>
          </a:p>
          <a:p>
            <a:pPr algn="just" eaLnBrk="1" hangingPunct="1"/>
            <a:r>
              <a:rPr lang="en-US" sz="2800" dirty="0">
                <a:latin typeface="Times New Roman"/>
                <a:cs typeface="Times New Roman"/>
              </a:rPr>
              <a:t>Is the most important  components of  </a:t>
            </a:r>
            <a:r>
              <a:rPr lang="ar-sa" sz="2800" dirty="0">
                <a:latin typeface="Times New Roman"/>
                <a:cs typeface="Times New Roman"/>
              </a:rPr>
              <a:t> </a:t>
            </a:r>
            <a:r>
              <a:rPr lang="en-US" sz="2800" dirty="0">
                <a:latin typeface="Times New Roman"/>
                <a:cs typeface="Times New Roman"/>
              </a:rPr>
              <a:t>X-ray films </a:t>
            </a:r>
          </a:p>
          <a:p>
            <a:pPr algn="just" eaLnBrk="1" hangingPunct="1"/>
            <a:r>
              <a:rPr lang="en-US" sz="2800" dirty="0">
                <a:latin typeface="Times New Roman"/>
                <a:cs typeface="Times New Roman"/>
              </a:rPr>
              <a:t>Emulsion layer consist </a:t>
            </a:r>
            <a:r>
              <a:rPr lang="en-US" sz="2800" dirty="0" smtClean="0">
                <a:latin typeface="Times New Roman"/>
                <a:cs typeface="Times New Roman"/>
              </a:rPr>
              <a:t>of sensitive </a:t>
            </a:r>
            <a:r>
              <a:rPr lang="en-US" sz="2800" dirty="0">
                <a:latin typeface="Times New Roman"/>
                <a:cs typeface="Times New Roman"/>
              </a:rPr>
              <a:t>silver halide crystals suspended in gelatin</a:t>
            </a:r>
          </a:p>
          <a:p>
            <a:pPr algn="just" eaLnBrk="1" hangingPunct="1"/>
            <a:r>
              <a:rPr lang="en-US" sz="2800" dirty="0">
                <a:latin typeface="Times New Roman"/>
                <a:cs typeface="Times New Roman"/>
              </a:rPr>
              <a:t>The crystals are tiny sand like made of two types, silver bromide (Br) and  silver iodide (Ag). a mixture of 10% silver iodide and 90% silver bromide</a:t>
            </a:r>
            <a:r>
              <a:rPr lang="ar-sa" sz="2800" dirty="0">
                <a:latin typeface="Times New Roman"/>
                <a:cs typeface="Times New Roman"/>
              </a:rPr>
              <a:t> </a:t>
            </a:r>
            <a:r>
              <a:rPr lang="en-US" sz="2800" dirty="0">
                <a:latin typeface="Times New Roman"/>
                <a:cs typeface="Times New Roman"/>
              </a:rPr>
              <a:t>are used in medical x-ray films. </a:t>
            </a:r>
          </a:p>
          <a:p>
            <a:pPr algn="just" eaLnBrk="1" hangingPunct="1"/>
            <a:r>
              <a:rPr lang="en-US" sz="2800" dirty="0">
                <a:latin typeface="Times New Roman"/>
                <a:cs typeface="Times New Roman"/>
              </a:rPr>
              <a:t>The emulsion is coated on both sides in case of double emulsion  x-ray film.</a:t>
            </a:r>
            <a:r>
              <a:rPr lang="en-US" dirty="0">
                <a:latin typeface="Times New Roman"/>
                <a:cs typeface="Times New Roman"/>
              </a:rPr>
              <a:t> </a:t>
            </a:r>
          </a:p>
          <a:p>
            <a:pPr eaLnBrk="1" hangingPunct="1"/>
            <a:endParaRPr lang="en-US" dirty="0">
              <a:latin typeface="Times New Roman"/>
              <a:cs typeface="Times New Roman"/>
            </a:endParaRPr>
          </a:p>
        </p:txBody>
      </p:sp>
    </p:spTree>
    <p:extLst>
      <p:ext uri="{BB962C8B-B14F-4D97-AF65-F5344CB8AC3E}">
        <p14:creationId xmlns:p14="http://schemas.microsoft.com/office/powerpoint/2010/main" val="14781183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lm3"/>
          <p:cNvPicPr>
            <a:picLocks noChangeAspect="1" noChangeArrowheads="1"/>
          </p:cNvPicPr>
          <p:nvPr/>
        </p:nvPicPr>
        <p:blipFill>
          <a:blip r:embed="rId2"/>
          <a:srcRect/>
          <a:stretch>
            <a:fillRect/>
          </a:stretch>
        </p:blipFill>
        <p:spPr bwMode="auto">
          <a:xfrm>
            <a:off x="1691680" y="620688"/>
            <a:ext cx="5870774" cy="2667219"/>
          </a:xfrm>
          <a:prstGeom prst="rect">
            <a:avLst/>
          </a:prstGeom>
          <a:ln>
            <a:noFill/>
          </a:ln>
          <a:effectLst>
            <a:outerShdw blurRad="292100" dist="139700" dir="2700000" algn="tl" rotWithShape="0">
              <a:srgbClr val="333333">
                <a:alpha val="65000"/>
              </a:srgbClr>
            </a:outerShdw>
          </a:effectLst>
        </p:spPr>
      </p:pic>
      <p:sp>
        <p:nvSpPr>
          <p:cNvPr id="5" name="Rectangle 3"/>
          <p:cNvSpPr>
            <a:spLocks noGrp="1" noChangeArrowheads="1"/>
          </p:cNvSpPr>
          <p:nvPr>
            <p:ph idx="1"/>
          </p:nvPr>
        </p:nvSpPr>
        <p:spPr>
          <a:xfrm>
            <a:off x="642938" y="3643313"/>
            <a:ext cx="8143875" cy="3756025"/>
          </a:xfrm>
        </p:spPr>
        <p:txBody>
          <a:bodyPr/>
          <a:lstStyle/>
          <a:p>
            <a:pPr marL="0" indent="0" algn="just" eaLnBrk="1" hangingPunct="1">
              <a:spcBef>
                <a:spcPts val="1200"/>
              </a:spcBef>
              <a:spcAft>
                <a:spcPts val="600"/>
              </a:spcAft>
              <a:buNone/>
            </a:pPr>
            <a:r>
              <a:rPr lang="en-US" sz="2800" b="1" dirty="0">
                <a:solidFill>
                  <a:srgbClr val="00007D"/>
                </a:solidFill>
                <a:latin typeface="Times New Roman" charset="0"/>
              </a:rPr>
              <a:t>3- </a:t>
            </a:r>
            <a:r>
              <a:rPr lang="en-US" sz="2800" b="1" dirty="0" smtClean="0">
                <a:solidFill>
                  <a:srgbClr val="00007D"/>
                </a:solidFill>
                <a:latin typeface="Times New Roman" charset="0"/>
              </a:rPr>
              <a:t>Adhesive (subbing layer) </a:t>
            </a:r>
            <a:r>
              <a:rPr lang="en-US" sz="2400" dirty="0">
                <a:solidFill>
                  <a:schemeClr val="tx2"/>
                </a:solidFill>
                <a:latin typeface="Arial" charset="0"/>
              </a:rPr>
              <a:t>: </a:t>
            </a:r>
            <a:r>
              <a:rPr lang="en-US" sz="2400" dirty="0">
                <a:latin typeface="Times New Roman" charset="0"/>
              </a:rPr>
              <a:t>is a thin layer applied  between the base and the emulsion  made from pure gelatin glue and some color dye this binds the</a:t>
            </a:r>
            <a:r>
              <a:rPr lang="ar-sa" sz="2400" dirty="0">
                <a:latin typeface="Times New Roman" charset="0"/>
              </a:rPr>
              <a:t> </a:t>
            </a:r>
            <a:r>
              <a:rPr lang="en-US" sz="2400" b="1" dirty="0">
                <a:latin typeface="Times New Roman" charset="0"/>
              </a:rPr>
              <a:t>emulsion</a:t>
            </a:r>
            <a:r>
              <a:rPr lang="ar-sa" sz="2400" dirty="0">
                <a:latin typeface="Times New Roman" charset="0"/>
              </a:rPr>
              <a:t> </a:t>
            </a:r>
            <a:r>
              <a:rPr lang="en-US" sz="2400" dirty="0">
                <a:latin typeface="Times New Roman" charset="0"/>
              </a:rPr>
              <a:t>layer to the film Base. </a:t>
            </a:r>
          </a:p>
          <a:p>
            <a:pPr marL="0" indent="0" algn="just" eaLnBrk="1" hangingPunct="1">
              <a:spcBef>
                <a:spcPts val="1200"/>
              </a:spcBef>
              <a:spcAft>
                <a:spcPts val="600"/>
              </a:spcAft>
              <a:buNone/>
            </a:pPr>
            <a:r>
              <a:rPr lang="en-US" sz="2800" b="1" dirty="0" smtClean="0">
                <a:solidFill>
                  <a:srgbClr val="00007D"/>
                </a:solidFill>
                <a:latin typeface="Times New Roman" charset="0"/>
              </a:rPr>
              <a:t>4</a:t>
            </a:r>
            <a:r>
              <a:rPr lang="en-US" sz="2800" b="1" dirty="0">
                <a:solidFill>
                  <a:srgbClr val="00007D"/>
                </a:solidFill>
                <a:latin typeface="Times New Roman" charset="0"/>
              </a:rPr>
              <a:t>- Super-coat</a:t>
            </a:r>
            <a:r>
              <a:rPr lang="ar-sa" sz="2800" b="1" dirty="0">
                <a:solidFill>
                  <a:srgbClr val="00007D"/>
                </a:solidFill>
                <a:latin typeface="Times New Roman" charset="0"/>
              </a:rPr>
              <a:t> </a:t>
            </a:r>
            <a:r>
              <a:rPr lang="en-US" sz="2800" b="1" dirty="0">
                <a:solidFill>
                  <a:srgbClr val="00007D"/>
                </a:solidFill>
                <a:latin typeface="Times New Roman" charset="0"/>
              </a:rPr>
              <a:t> layer (protective  layer) </a:t>
            </a:r>
            <a:r>
              <a:rPr lang="en-US" sz="2400" b="1" dirty="0">
                <a:solidFill>
                  <a:srgbClr val="00007D"/>
                </a:solidFill>
                <a:latin typeface="Times New Roman" charset="0"/>
              </a:rPr>
              <a:t>: </a:t>
            </a:r>
            <a:r>
              <a:rPr lang="en-US" sz="2400" dirty="0">
                <a:latin typeface="Times New Roman" charset="0"/>
              </a:rPr>
              <a:t>Covering the emulsion is a thin  layer of pure and clear  gelatin that serves to protect the emulsion from mechanical damage</a:t>
            </a:r>
            <a:r>
              <a:rPr lang="ar-sa" sz="2400" dirty="0">
                <a:latin typeface="Times New Roman" charset="0"/>
              </a:rPr>
              <a:t>. </a:t>
            </a:r>
            <a:endParaRPr lang="en-US" sz="2400" dirty="0">
              <a:latin typeface="Times New Roman" charset="0"/>
            </a:endParaRPr>
          </a:p>
        </p:txBody>
      </p:sp>
    </p:spTree>
    <p:extLst>
      <p:ext uri="{BB962C8B-B14F-4D97-AF65-F5344CB8AC3E}">
        <p14:creationId xmlns:p14="http://schemas.microsoft.com/office/powerpoint/2010/main" val="185682612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395536" y="2639144"/>
            <a:ext cx="8229600" cy="3886200"/>
          </a:xfrm>
        </p:spPr>
        <p:txBody>
          <a:bodyPr>
            <a:noAutofit/>
          </a:bodyPr>
          <a:lstStyle/>
          <a:p>
            <a:pPr algn="just" eaLnBrk="1" hangingPunct="1">
              <a:lnSpc>
                <a:spcPct val="90000"/>
              </a:lnSpc>
            </a:pPr>
            <a:r>
              <a:rPr lang="en-US" sz="2600" dirty="0">
                <a:solidFill>
                  <a:schemeClr val="bg2"/>
                </a:solidFill>
                <a:effectLst>
                  <a:outerShdw blurRad="38100" dist="38100" dir="2700000" algn="tl">
                    <a:srgbClr val="323232"/>
                  </a:outerShdw>
                </a:effectLst>
                <a:latin typeface="Times New Roman"/>
                <a:cs typeface="Times New Roman"/>
              </a:rPr>
              <a:t>1) FILM SPEED:</a:t>
            </a:r>
            <a:r>
              <a:rPr lang="en-US" sz="2600" dirty="0">
                <a:solidFill>
                  <a:schemeClr val="bg2"/>
                </a:solidFill>
                <a:latin typeface="Times New Roman"/>
                <a:cs typeface="Times New Roman"/>
              </a:rPr>
              <a:t> </a:t>
            </a:r>
            <a:r>
              <a:rPr lang="en-US" sz="2600" dirty="0">
                <a:latin typeface="Times New Roman"/>
                <a:cs typeface="Times New Roman"/>
              </a:rPr>
              <a:t>Is the film’s ability to respond to light or x-ray, it describes the sensitivity of the film emulsion to </a:t>
            </a:r>
            <a:r>
              <a:rPr lang="en-US" sz="2600" dirty="0" smtClean="0">
                <a:latin typeface="Times New Roman"/>
                <a:cs typeface="Times New Roman"/>
              </a:rPr>
              <a:t>exposure</a:t>
            </a:r>
            <a:endParaRPr lang="en-US" sz="2600" dirty="0">
              <a:latin typeface="Times New Roman"/>
              <a:cs typeface="Times New Roman"/>
            </a:endParaRPr>
          </a:p>
          <a:p>
            <a:pPr algn="just" eaLnBrk="1" hangingPunct="1">
              <a:lnSpc>
                <a:spcPct val="90000"/>
              </a:lnSpc>
            </a:pPr>
            <a:r>
              <a:rPr lang="en-US" sz="2600" dirty="0">
                <a:solidFill>
                  <a:srgbClr val="00007D"/>
                </a:solidFill>
                <a:effectLst>
                  <a:outerShdw blurRad="38100" dist="38100" dir="2700000" algn="tl">
                    <a:srgbClr val="323232"/>
                  </a:outerShdw>
                </a:effectLst>
                <a:latin typeface="Times New Roman"/>
                <a:cs typeface="Times New Roman"/>
              </a:rPr>
              <a:t>2</a:t>
            </a:r>
            <a:r>
              <a:rPr lang="en-US" sz="2600" dirty="0" smtClean="0">
                <a:solidFill>
                  <a:srgbClr val="00007D"/>
                </a:solidFill>
                <a:effectLst>
                  <a:outerShdw blurRad="38100" dist="38100" dir="2700000" algn="tl">
                    <a:srgbClr val="323232"/>
                  </a:outerShdw>
                </a:effectLst>
                <a:latin typeface="Times New Roman"/>
                <a:cs typeface="Times New Roman"/>
              </a:rPr>
              <a:t>) LATITUDE</a:t>
            </a:r>
            <a:r>
              <a:rPr lang="en-US" sz="2600" dirty="0">
                <a:solidFill>
                  <a:srgbClr val="00007D"/>
                </a:solidFill>
                <a:effectLst>
                  <a:outerShdw blurRad="38100" dist="38100" dir="2700000" algn="tl">
                    <a:srgbClr val="323232"/>
                  </a:outerShdw>
                </a:effectLst>
                <a:latin typeface="Times New Roman"/>
                <a:cs typeface="Times New Roman"/>
              </a:rPr>
              <a:t>:</a:t>
            </a:r>
            <a:r>
              <a:rPr lang="en-US" sz="2600" dirty="0">
                <a:solidFill>
                  <a:srgbClr val="00007D"/>
                </a:solidFill>
                <a:latin typeface="Times New Roman"/>
                <a:cs typeface="Times New Roman"/>
              </a:rPr>
              <a:t> </a:t>
            </a:r>
            <a:r>
              <a:rPr lang="en-US" sz="2600" dirty="0">
                <a:latin typeface="Times New Roman"/>
                <a:cs typeface="Times New Roman"/>
              </a:rPr>
              <a:t>Is the film’s ability to record an acceptable range of densities (</a:t>
            </a:r>
            <a:r>
              <a:rPr lang="en-US" sz="2600" dirty="0">
                <a:solidFill>
                  <a:schemeClr val="tx2"/>
                </a:solidFill>
                <a:latin typeface="Times New Roman"/>
                <a:cs typeface="Times New Roman"/>
              </a:rPr>
              <a:t>deferent variation in </a:t>
            </a:r>
            <a:r>
              <a:rPr lang="en-US" sz="2600" dirty="0">
                <a:solidFill>
                  <a:srgbClr val="00007D"/>
                </a:solidFill>
                <a:latin typeface="Times New Roman"/>
                <a:cs typeface="Times New Roman"/>
              </a:rPr>
              <a:t>exposure  between different parts of the object) </a:t>
            </a:r>
          </a:p>
          <a:p>
            <a:pPr algn="just" eaLnBrk="1" hangingPunct="1">
              <a:lnSpc>
                <a:spcPct val="90000"/>
              </a:lnSpc>
            </a:pPr>
            <a:r>
              <a:rPr lang="en-US" sz="2600" dirty="0">
                <a:solidFill>
                  <a:srgbClr val="00007D"/>
                </a:solidFill>
                <a:effectLst>
                  <a:outerShdw blurRad="38100" dist="38100" dir="2700000" algn="tl">
                    <a:srgbClr val="323232"/>
                  </a:outerShdw>
                </a:effectLst>
                <a:latin typeface="Times New Roman"/>
                <a:cs typeface="Times New Roman"/>
              </a:rPr>
              <a:t>3) CONTRAST:</a:t>
            </a:r>
            <a:r>
              <a:rPr lang="en-US" sz="2600" dirty="0">
                <a:solidFill>
                  <a:srgbClr val="00007D"/>
                </a:solidFill>
                <a:latin typeface="Times New Roman"/>
                <a:cs typeface="Times New Roman"/>
              </a:rPr>
              <a:t> </a:t>
            </a:r>
            <a:r>
              <a:rPr lang="en-US" sz="2600" dirty="0">
                <a:latin typeface="Times New Roman"/>
                <a:cs typeface="Times New Roman"/>
              </a:rPr>
              <a:t>Is the film ability to record differences in density across the film.</a:t>
            </a:r>
          </a:p>
          <a:p>
            <a:pPr algn="just" eaLnBrk="1" hangingPunct="1">
              <a:lnSpc>
                <a:spcPct val="90000"/>
              </a:lnSpc>
            </a:pPr>
            <a:r>
              <a:rPr lang="en-US" sz="2600" dirty="0">
                <a:latin typeface="Times New Roman"/>
                <a:cs typeface="Times New Roman"/>
              </a:rPr>
              <a:t>As a Film latitude increases the film contrast decreases.</a:t>
            </a:r>
          </a:p>
        </p:txBody>
      </p:sp>
      <p:sp>
        <p:nvSpPr>
          <p:cNvPr id="6" name="Title 5"/>
          <p:cNvSpPr>
            <a:spLocks noGrp="1"/>
          </p:cNvSpPr>
          <p:nvPr>
            <p:ph type="title"/>
          </p:nvPr>
        </p:nvSpPr>
        <p:spPr>
          <a:xfrm>
            <a:off x="-36512" y="1700808"/>
            <a:ext cx="8784976" cy="892552"/>
          </a:xfrm>
          <a:prstGeom prst="rect">
            <a:avLst/>
          </a:prstGeom>
        </p:spPr>
        <p:txBody>
          <a:bodyPr wrap="square">
            <a:spAutoFit/>
          </a:bodyPr>
          <a:lstStyle/>
          <a:p>
            <a:pPr marL="411163" algn="just"/>
            <a:r>
              <a:rPr lang="en-US" sz="2600" b="0" u="none" dirty="0">
                <a:effectLst>
                  <a:outerShdw blurRad="38100" dist="38100" dir="2700000" algn="tl">
                    <a:srgbClr val="FFFFFF"/>
                  </a:outerShdw>
                </a:effectLst>
                <a:latin typeface="Times New Roman" charset="0"/>
                <a:cs typeface="Times New Roman" charset="0"/>
              </a:rPr>
              <a:t>Characteristic of a  X-ray film is a graph in which a film </a:t>
            </a:r>
            <a:r>
              <a:rPr lang="en-US" sz="2600" b="0" u="none" dirty="0" smtClean="0">
                <a:effectLst>
                  <a:outerShdw blurRad="38100" dist="38100" dir="2700000" algn="tl">
                    <a:srgbClr val="FFFFFF"/>
                  </a:outerShdw>
                </a:effectLst>
                <a:latin typeface="Times New Roman" charset="0"/>
                <a:cs typeface="Times New Roman" charset="0"/>
              </a:rPr>
              <a:t>or film </a:t>
            </a:r>
            <a:r>
              <a:rPr lang="en-US" sz="2600" b="0" u="none" dirty="0">
                <a:effectLst>
                  <a:outerShdw blurRad="38100" dist="38100" dir="2700000" algn="tl">
                    <a:srgbClr val="FFFFFF"/>
                  </a:outerShdw>
                </a:effectLst>
                <a:latin typeface="Times New Roman" charset="0"/>
                <a:cs typeface="Times New Roman" charset="0"/>
              </a:rPr>
              <a:t>screen system responds to different amount of exposure</a:t>
            </a:r>
            <a:r>
              <a:rPr lang="en-US" sz="2600" b="0" u="none" dirty="0">
                <a:effectLst>
                  <a:outerShdw blurRad="38100" dist="38100" dir="2700000" algn="tl">
                    <a:srgbClr val="FFFFFF"/>
                  </a:outerShdw>
                </a:effectLst>
              </a:rPr>
              <a:t>.</a:t>
            </a:r>
          </a:p>
        </p:txBody>
      </p:sp>
      <p:sp>
        <p:nvSpPr>
          <p:cNvPr id="7" name="Rectangle 2"/>
          <p:cNvSpPr txBox="1">
            <a:spLocks noChangeArrowheads="1"/>
          </p:cNvSpPr>
          <p:nvPr/>
        </p:nvSpPr>
        <p:spPr bwMode="auto">
          <a:xfrm>
            <a:off x="0" y="836712"/>
            <a:ext cx="6338540" cy="7143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1" fontAlgn="base">
              <a:spcBef>
                <a:spcPct val="0"/>
              </a:spcBef>
              <a:spcAft>
                <a:spcPct val="0"/>
              </a:spcAft>
              <a:defRPr sz="4400">
                <a:solidFill>
                  <a:schemeClr val="tx1"/>
                </a:solidFill>
                <a:latin typeface="+mj-lt"/>
                <a:ea typeface="+mj-ea"/>
                <a:cs typeface="+mj-cs"/>
              </a:defRPr>
            </a:lvl1pPr>
            <a:lvl2pPr algn="l" rtl="1" fontAlgn="base">
              <a:spcBef>
                <a:spcPct val="0"/>
              </a:spcBef>
              <a:spcAft>
                <a:spcPct val="0"/>
              </a:spcAft>
              <a:defRPr sz="4400">
                <a:solidFill>
                  <a:schemeClr val="tx1"/>
                </a:solidFill>
                <a:latin typeface="Arial" pitchFamily="34" charset="0"/>
                <a:cs typeface="Arial" pitchFamily="34" charset="0"/>
              </a:defRPr>
            </a:lvl2pPr>
            <a:lvl3pPr algn="l" rtl="1" fontAlgn="base">
              <a:spcBef>
                <a:spcPct val="0"/>
              </a:spcBef>
              <a:spcAft>
                <a:spcPct val="0"/>
              </a:spcAft>
              <a:defRPr sz="4400">
                <a:solidFill>
                  <a:schemeClr val="tx1"/>
                </a:solidFill>
                <a:latin typeface="Arial" pitchFamily="34" charset="0"/>
                <a:cs typeface="Arial" pitchFamily="34" charset="0"/>
              </a:defRPr>
            </a:lvl3pPr>
            <a:lvl4pPr algn="l" rtl="1" fontAlgn="base">
              <a:spcBef>
                <a:spcPct val="0"/>
              </a:spcBef>
              <a:spcAft>
                <a:spcPct val="0"/>
              </a:spcAft>
              <a:defRPr sz="4400">
                <a:solidFill>
                  <a:schemeClr val="tx1"/>
                </a:solidFill>
                <a:latin typeface="Arial" pitchFamily="34" charset="0"/>
                <a:cs typeface="Arial" pitchFamily="34" charset="0"/>
              </a:defRPr>
            </a:lvl4pPr>
            <a:lvl5pPr algn="l" rtl="1" fontAlgn="base">
              <a:spcBef>
                <a:spcPct val="0"/>
              </a:spcBef>
              <a:spcAft>
                <a:spcPct val="0"/>
              </a:spcAft>
              <a:defRPr sz="4400">
                <a:solidFill>
                  <a:schemeClr val="tx1"/>
                </a:solidFill>
                <a:latin typeface="Arial" pitchFamily="34" charset="0"/>
                <a:cs typeface="Arial" pitchFamily="34" charset="0"/>
              </a:defRPr>
            </a:lvl5pPr>
            <a:lvl6pPr marL="457200" algn="l" rtl="1" fontAlgn="base">
              <a:spcBef>
                <a:spcPct val="0"/>
              </a:spcBef>
              <a:spcAft>
                <a:spcPct val="0"/>
              </a:spcAft>
              <a:defRPr sz="4400">
                <a:solidFill>
                  <a:schemeClr val="tx1"/>
                </a:solidFill>
                <a:latin typeface="Arial" pitchFamily="34" charset="0"/>
                <a:cs typeface="Arial" pitchFamily="34" charset="0"/>
              </a:defRPr>
            </a:lvl6pPr>
            <a:lvl7pPr marL="914400" algn="l" rtl="1" fontAlgn="base">
              <a:spcBef>
                <a:spcPct val="0"/>
              </a:spcBef>
              <a:spcAft>
                <a:spcPct val="0"/>
              </a:spcAft>
              <a:defRPr sz="4400">
                <a:solidFill>
                  <a:schemeClr val="tx1"/>
                </a:solidFill>
                <a:latin typeface="Arial" pitchFamily="34" charset="0"/>
                <a:cs typeface="Arial" pitchFamily="34" charset="0"/>
              </a:defRPr>
            </a:lvl7pPr>
            <a:lvl8pPr marL="1371600" algn="l" rtl="1" fontAlgn="base">
              <a:spcBef>
                <a:spcPct val="0"/>
              </a:spcBef>
              <a:spcAft>
                <a:spcPct val="0"/>
              </a:spcAft>
              <a:defRPr sz="4400">
                <a:solidFill>
                  <a:schemeClr val="tx1"/>
                </a:solidFill>
                <a:latin typeface="Arial" pitchFamily="34" charset="0"/>
                <a:cs typeface="Arial" pitchFamily="34" charset="0"/>
              </a:defRPr>
            </a:lvl8pPr>
            <a:lvl9pPr marL="1828800" algn="l" rtl="1" fontAlgn="base">
              <a:spcBef>
                <a:spcPct val="0"/>
              </a:spcBef>
              <a:spcAft>
                <a:spcPct val="0"/>
              </a:spcAft>
              <a:defRPr sz="4400">
                <a:solidFill>
                  <a:schemeClr val="tx1"/>
                </a:solidFill>
                <a:latin typeface="Arial" pitchFamily="34" charset="0"/>
                <a:cs typeface="Arial" pitchFamily="34" charset="0"/>
              </a:defRPr>
            </a:lvl9pPr>
          </a:lstStyle>
          <a:p>
            <a:pPr algn="ctr" fontAlgn="auto">
              <a:spcAft>
                <a:spcPts val="0"/>
              </a:spcAft>
              <a:defRPr/>
            </a:pPr>
            <a:r>
              <a:rPr lang="en-US" sz="3200" b="1" u="sng" dirty="0" smtClean="0">
                <a:solidFill>
                  <a:srgbClr val="00007D"/>
                </a:solidFill>
                <a:latin typeface="Times New Roman"/>
                <a:cs typeface="Times New Roman"/>
              </a:rPr>
              <a:t>Characteristics of X-ray Film</a:t>
            </a:r>
            <a:r>
              <a:rPr lang="en-US" sz="3200" b="1" dirty="0" smtClean="0">
                <a:solidFill>
                  <a:srgbClr val="00007D"/>
                </a:solidFill>
                <a:latin typeface="Times New Roman"/>
                <a:cs typeface="Times New Roman"/>
              </a:rPr>
              <a:t>:</a:t>
            </a:r>
          </a:p>
        </p:txBody>
      </p:sp>
    </p:spTree>
    <p:extLst>
      <p:ext uri="{BB962C8B-B14F-4D97-AF65-F5344CB8AC3E}">
        <p14:creationId xmlns:p14="http://schemas.microsoft.com/office/powerpoint/2010/main" val="179363006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200"/>
            <a:ext cx="8229600" cy="1371600"/>
          </a:xfrm>
        </p:spPr>
        <p:txBody>
          <a:bodyPr/>
          <a:lstStyle/>
          <a:p>
            <a:r>
              <a:rPr lang="en-US" sz="3200" b="1" u="sng" dirty="0">
                <a:solidFill>
                  <a:schemeClr val="accent2"/>
                </a:solidFill>
                <a:latin typeface="Times New Roman"/>
                <a:cs typeface="Times New Roman"/>
              </a:rPr>
              <a:t>How is the image produced ?</a:t>
            </a:r>
            <a:endParaRPr lang="en-US" sz="3200" dirty="0">
              <a:latin typeface="Times New Roman"/>
              <a:cs typeface="Times New Roman"/>
            </a:endParaRPr>
          </a:p>
        </p:txBody>
      </p:sp>
      <p:sp>
        <p:nvSpPr>
          <p:cNvPr id="4" name="Rectangle 3"/>
          <p:cNvSpPr>
            <a:spLocks noGrp="1" noChangeArrowheads="1"/>
          </p:cNvSpPr>
          <p:nvPr>
            <p:ph idx="1"/>
          </p:nvPr>
        </p:nvSpPr>
        <p:spPr>
          <a:xfrm>
            <a:off x="145727" y="1310406"/>
            <a:ext cx="4786313" cy="5214938"/>
          </a:xfrm>
        </p:spPr>
        <p:txBody>
          <a:bodyPr/>
          <a:lstStyle/>
          <a:p>
            <a:pPr algn="just" eaLnBrk="1" hangingPunct="1">
              <a:lnSpc>
                <a:spcPts val="3500"/>
              </a:lnSpc>
              <a:spcBef>
                <a:spcPct val="0"/>
              </a:spcBef>
            </a:pPr>
            <a:r>
              <a:rPr lang="en-US" sz="2200" dirty="0">
                <a:latin typeface="Times New Roman" charset="0"/>
                <a:cs typeface="Times New Roman" charset="0"/>
              </a:rPr>
              <a:t>When a radiograph of an object is made on a film, x-ray must pass through parts of different thickness. The area of the x-ray film located underneath the thick parts will receive less radiation, causing less exposure to the halide crystals and producing light areas on the finished  radiographs. so the amount of radiation transmitted determines  the amount of density (opacity) on the film.</a:t>
            </a:r>
          </a:p>
          <a:p>
            <a:pPr algn="just" eaLnBrk="1" hangingPunct="1">
              <a:lnSpc>
                <a:spcPts val="3500"/>
              </a:lnSpc>
              <a:spcBef>
                <a:spcPct val="0"/>
              </a:spcBef>
              <a:buFont typeface="Wingdings" charset="0"/>
              <a:buNone/>
            </a:pPr>
            <a:endParaRPr lang="en-US" sz="2200" dirty="0">
              <a:latin typeface="Times New Roman" charset="0"/>
              <a:cs typeface="Times New Roman" charset="0"/>
            </a:endParaRPr>
          </a:p>
          <a:p>
            <a:pPr eaLnBrk="1" hangingPunct="1">
              <a:buFontTx/>
              <a:buNone/>
            </a:pPr>
            <a:r>
              <a:rPr lang="ar-sa" sz="2200" dirty="0">
                <a:latin typeface="Times New Roman" charset="0"/>
                <a:cs typeface="Times New Roman" charset="0"/>
              </a:rPr>
              <a:t> </a:t>
            </a:r>
            <a:endParaRPr lang="en-US" sz="2200" dirty="0">
              <a:latin typeface="Times New Roman" charset="0"/>
              <a:cs typeface="Times New Roman" charset="0"/>
            </a:endParaRPr>
          </a:p>
        </p:txBody>
      </p:sp>
      <p:pic>
        <p:nvPicPr>
          <p:cNvPr id="5" name="Content Placeholder 3" descr="contrast.jpg"/>
          <p:cNvPicPr>
            <a:picLocks noChangeAspect="1"/>
          </p:cNvPicPr>
          <p:nvPr/>
        </p:nvPicPr>
        <p:blipFill>
          <a:blip r:embed="rId2"/>
          <a:stretch>
            <a:fillRect/>
          </a:stretch>
        </p:blipFill>
        <p:spPr bwMode="auto">
          <a:xfrm>
            <a:off x="5148064" y="1408192"/>
            <a:ext cx="3600400" cy="5029533"/>
          </a:xfrm>
          <a:prstGeom prst="rect">
            <a:avLst/>
          </a:prstGeom>
          <a:noFill/>
          <a:ln w="9525">
            <a:noFill/>
            <a:miter lim="800000"/>
            <a:headEnd/>
            <a:tailEnd/>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6206080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71600"/>
          </a:xfrm>
        </p:spPr>
        <p:txBody>
          <a:bodyPr/>
          <a:lstStyle/>
          <a:p>
            <a:r>
              <a:rPr lang="en-US" sz="3600" dirty="0" smtClean="0">
                <a:solidFill>
                  <a:srgbClr val="00007D"/>
                </a:solidFill>
                <a:latin typeface="Times New Roman"/>
                <a:cs typeface="Times New Roman"/>
              </a:rPr>
              <a:t>Cont.</a:t>
            </a:r>
            <a:endParaRPr lang="en-US" sz="3600" dirty="0">
              <a:solidFill>
                <a:srgbClr val="00007D"/>
              </a:solidFill>
              <a:latin typeface="Times New Roman"/>
              <a:cs typeface="Times New Roman"/>
            </a:endParaRPr>
          </a:p>
        </p:txBody>
      </p:sp>
      <p:sp>
        <p:nvSpPr>
          <p:cNvPr id="4" name="Content Placeholder 3"/>
          <p:cNvSpPr>
            <a:spLocks noGrp="1"/>
          </p:cNvSpPr>
          <p:nvPr>
            <p:ph idx="1"/>
          </p:nvPr>
        </p:nvSpPr>
        <p:spPr>
          <a:xfrm>
            <a:off x="0" y="1556792"/>
            <a:ext cx="8229600" cy="3886200"/>
          </a:xfrm>
        </p:spPr>
        <p:txBody>
          <a:bodyPr/>
          <a:lstStyle/>
          <a:p>
            <a:pPr marL="0" indent="0" algn="just" eaLnBrk="1" hangingPunct="1">
              <a:lnSpc>
                <a:spcPts val="2900"/>
              </a:lnSpc>
              <a:spcBef>
                <a:spcPts val="1200"/>
              </a:spcBef>
              <a:buNone/>
            </a:pPr>
            <a:r>
              <a:rPr lang="en-US" sz="3000" dirty="0" smtClean="0">
                <a:latin typeface="Times New Roman" charset="0"/>
                <a:cs typeface="Times New Roman" charset="0"/>
              </a:rPr>
              <a:t>- When </a:t>
            </a:r>
            <a:r>
              <a:rPr lang="en-US" sz="3000" dirty="0">
                <a:latin typeface="Times New Roman" charset="0"/>
                <a:cs typeface="Times New Roman" charset="0"/>
              </a:rPr>
              <a:t>x-rays, or light strike the </a:t>
            </a:r>
          </a:p>
          <a:p>
            <a:pPr algn="just" eaLnBrk="1" hangingPunct="1">
              <a:lnSpc>
                <a:spcPts val="2900"/>
              </a:lnSpc>
              <a:spcBef>
                <a:spcPts val="1200"/>
              </a:spcBef>
              <a:buFont typeface="Wingdings" charset="0"/>
              <a:buNone/>
            </a:pPr>
            <a:r>
              <a:rPr lang="en-US" sz="3000" dirty="0">
                <a:latin typeface="Times New Roman" charset="0"/>
                <a:cs typeface="Times New Roman" charset="0"/>
              </a:rPr>
              <a:t>    crystals of the sensitive silver </a:t>
            </a:r>
          </a:p>
          <a:p>
            <a:pPr algn="just" eaLnBrk="1" hangingPunct="1">
              <a:lnSpc>
                <a:spcPts val="2900"/>
              </a:lnSpc>
              <a:spcBef>
                <a:spcPts val="1200"/>
              </a:spcBef>
              <a:buFont typeface="Wingdings" charset="0"/>
              <a:buNone/>
            </a:pPr>
            <a:r>
              <a:rPr lang="en-US" sz="3000" dirty="0">
                <a:latin typeface="Times New Roman" charset="0"/>
                <a:cs typeface="Times New Roman" charset="0"/>
              </a:rPr>
              <a:t>    halide (</a:t>
            </a:r>
            <a:r>
              <a:rPr lang="en-US" sz="3000" dirty="0" err="1">
                <a:latin typeface="Times New Roman" charset="0"/>
                <a:cs typeface="Times New Roman" charset="0"/>
              </a:rPr>
              <a:t>AgBr</a:t>
            </a:r>
            <a:r>
              <a:rPr lang="en-US" sz="3000" dirty="0">
                <a:latin typeface="Times New Roman" charset="0"/>
                <a:cs typeface="Times New Roman" charset="0"/>
              </a:rPr>
              <a:t>) in the emulsion, </a:t>
            </a:r>
          </a:p>
          <a:p>
            <a:pPr algn="just" eaLnBrk="1" hangingPunct="1">
              <a:lnSpc>
                <a:spcPts val="2900"/>
              </a:lnSpc>
              <a:spcBef>
                <a:spcPts val="1200"/>
              </a:spcBef>
              <a:buFont typeface="Wingdings" charset="0"/>
              <a:buNone/>
            </a:pPr>
            <a:r>
              <a:rPr lang="en-US" sz="3000" dirty="0">
                <a:latin typeface="Times New Roman" charset="0"/>
                <a:cs typeface="Times New Roman" charset="0"/>
              </a:rPr>
              <a:t>   some of the Br</a:t>
            </a:r>
            <a:r>
              <a:rPr lang="ar-sa" sz="3000" dirty="0">
                <a:latin typeface="Times New Roman" charset="0"/>
                <a:cs typeface="Times New Roman" charset="0"/>
              </a:rPr>
              <a:t>- </a:t>
            </a:r>
            <a:r>
              <a:rPr lang="en-US" sz="3000" dirty="0">
                <a:latin typeface="Times New Roman" charset="0"/>
                <a:cs typeface="Times New Roman" charset="0"/>
              </a:rPr>
              <a:t>ions are liberated</a:t>
            </a:r>
          </a:p>
          <a:p>
            <a:pPr algn="just" eaLnBrk="1" hangingPunct="1">
              <a:lnSpc>
                <a:spcPts val="2900"/>
              </a:lnSpc>
              <a:spcBef>
                <a:spcPts val="1200"/>
              </a:spcBef>
              <a:buFont typeface="Wingdings" charset="0"/>
              <a:buNone/>
            </a:pPr>
            <a:r>
              <a:rPr lang="en-US" sz="3000" dirty="0">
                <a:latin typeface="Times New Roman" charset="0"/>
                <a:cs typeface="Times New Roman" charset="0"/>
              </a:rPr>
              <a:t>    and captured by the Ag</a:t>
            </a:r>
            <a:r>
              <a:rPr lang="ar-sa" sz="3000" dirty="0">
                <a:latin typeface="Times New Roman" charset="0"/>
                <a:cs typeface="Times New Roman" charset="0"/>
              </a:rPr>
              <a:t>+  </a:t>
            </a:r>
            <a:r>
              <a:rPr lang="en-US" sz="3000" dirty="0">
                <a:latin typeface="Times New Roman" charset="0"/>
                <a:cs typeface="Times New Roman" charset="0"/>
              </a:rPr>
              <a:t>ions</a:t>
            </a:r>
            <a:r>
              <a:rPr lang="ar-sa" sz="3000" dirty="0">
                <a:latin typeface="Times New Roman" charset="0"/>
                <a:cs typeface="Times New Roman" charset="0"/>
              </a:rPr>
              <a:t>.</a:t>
            </a:r>
            <a:r>
              <a:rPr lang="ar-sa" sz="3000" b="1" dirty="0">
                <a:latin typeface="Times New Roman" charset="0"/>
                <a:cs typeface="Times New Roman" charset="0"/>
              </a:rPr>
              <a:t> </a:t>
            </a:r>
            <a:endParaRPr lang="en-US" sz="3000" b="1" dirty="0" smtClean="0">
              <a:latin typeface="Times New Roman" charset="0"/>
              <a:cs typeface="Times New Roman" charset="0"/>
            </a:endParaRPr>
          </a:p>
          <a:p>
            <a:pPr algn="just" eaLnBrk="1" hangingPunct="1">
              <a:lnSpc>
                <a:spcPts val="2900"/>
              </a:lnSpc>
              <a:spcBef>
                <a:spcPts val="1200"/>
              </a:spcBef>
              <a:buFont typeface="Wingdings" charset="0"/>
              <a:buNone/>
            </a:pPr>
            <a:r>
              <a:rPr lang="en-US" sz="3000" dirty="0" smtClean="0">
                <a:latin typeface="Times New Roman" charset="0"/>
                <a:cs typeface="Times New Roman" charset="0"/>
              </a:rPr>
              <a:t>- This </a:t>
            </a:r>
            <a:r>
              <a:rPr lang="en-US" sz="3000" dirty="0">
                <a:latin typeface="Times New Roman" charset="0"/>
                <a:cs typeface="Times New Roman" charset="0"/>
              </a:rPr>
              <a:t>change is invisible so called a "latent (hidden) image." However, the exposed grains are now more sensitive to the reduction process when exposed to a chemical solution (developer), and the reaction results in the formation of Gray, metallic silver. </a:t>
            </a:r>
          </a:p>
          <a:p>
            <a:endParaRPr lang="en-US" sz="3000" dirty="0"/>
          </a:p>
        </p:txBody>
      </p:sp>
      <p:pic>
        <p:nvPicPr>
          <p:cNvPr id="5" name="Picture 4" descr="latent imag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1455192"/>
            <a:ext cx="3384376" cy="2621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2322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208"/>
            <a:ext cx="8229600" cy="1371600"/>
          </a:xfrm>
        </p:spPr>
        <p:txBody>
          <a:bodyPr/>
          <a:lstStyle/>
          <a:p>
            <a:r>
              <a:rPr lang="en-US" sz="3600" b="1" u="sng" dirty="0">
                <a:solidFill>
                  <a:srgbClr val="00007D"/>
                </a:solidFill>
                <a:latin typeface="Times New Roman"/>
                <a:cs typeface="Times New Roman"/>
              </a:rPr>
              <a:t>Handling of films </a:t>
            </a:r>
          </a:p>
        </p:txBody>
      </p:sp>
      <p:sp>
        <p:nvSpPr>
          <p:cNvPr id="4" name="Rectangle 3"/>
          <p:cNvSpPr>
            <a:spLocks noGrp="1" noChangeArrowheads="1"/>
          </p:cNvSpPr>
          <p:nvPr>
            <p:ph idx="1"/>
          </p:nvPr>
        </p:nvSpPr>
        <p:spPr>
          <a:xfrm>
            <a:off x="323528" y="766936"/>
            <a:ext cx="8229600" cy="3886200"/>
          </a:xfrm>
        </p:spPr>
        <p:txBody>
          <a:bodyPr>
            <a:noAutofit/>
          </a:bodyPr>
          <a:lstStyle/>
          <a:p>
            <a:pPr marL="381000" indent="-381000" algn="just" eaLnBrk="1" hangingPunct="1">
              <a:lnSpc>
                <a:spcPct val="60000"/>
              </a:lnSpc>
              <a:buFontTx/>
              <a:buNone/>
            </a:pPr>
            <a:r>
              <a:rPr lang="ar-sa" sz="2700" b="1" dirty="0">
                <a:latin typeface="Times New Roman"/>
                <a:cs typeface="Times New Roman"/>
              </a:rPr>
              <a:t/>
            </a:r>
            <a:br>
              <a:rPr lang="ar-sa" sz="2700" b="1" dirty="0">
                <a:latin typeface="Times New Roman"/>
                <a:cs typeface="Times New Roman"/>
              </a:rPr>
            </a:br>
            <a:endParaRPr lang="en-US" sz="2700" b="1" dirty="0">
              <a:latin typeface="Times New Roman"/>
              <a:cs typeface="Times New Roman"/>
            </a:endParaRPr>
          </a:p>
          <a:p>
            <a:pPr marL="381000" indent="-381000" algn="just" eaLnBrk="1" hangingPunct="1">
              <a:lnSpc>
                <a:spcPct val="60000"/>
              </a:lnSpc>
              <a:buFontTx/>
              <a:buNone/>
            </a:pPr>
            <a:endParaRPr lang="en-US" sz="2700" b="1" dirty="0">
              <a:latin typeface="Times New Roman"/>
              <a:cs typeface="Times New Roman"/>
            </a:endParaRPr>
          </a:p>
          <a:p>
            <a:pPr marL="381000" indent="-381000" algn="just" eaLnBrk="1" hangingPunct="1">
              <a:lnSpc>
                <a:spcPct val="90000"/>
              </a:lnSpc>
            </a:pPr>
            <a:r>
              <a:rPr lang="en-US" sz="2700" dirty="0">
                <a:latin typeface="Times New Roman"/>
                <a:cs typeface="Times New Roman"/>
              </a:rPr>
              <a:t>The film should be handled carefully by the edges to avoid physical strains.</a:t>
            </a:r>
            <a:endParaRPr lang="ar-sa" sz="2700" dirty="0">
              <a:latin typeface="Times New Roman"/>
              <a:cs typeface="Times New Roman"/>
            </a:endParaRPr>
          </a:p>
          <a:p>
            <a:pPr marL="381000" indent="-381000" algn="just" eaLnBrk="1" hangingPunct="1">
              <a:lnSpc>
                <a:spcPct val="60000"/>
              </a:lnSpc>
              <a:buFontTx/>
              <a:buNone/>
            </a:pPr>
            <a:endParaRPr lang="ar-sa" sz="2700" dirty="0">
              <a:latin typeface="Times New Roman"/>
              <a:cs typeface="Times New Roman"/>
            </a:endParaRPr>
          </a:p>
          <a:p>
            <a:pPr marL="381000" indent="-381000" algn="just" eaLnBrk="1" hangingPunct="1">
              <a:lnSpc>
                <a:spcPct val="60000"/>
              </a:lnSpc>
            </a:pPr>
            <a:r>
              <a:rPr lang="en-US" sz="2700" dirty="0">
                <a:latin typeface="Times New Roman"/>
                <a:cs typeface="Times New Roman"/>
              </a:rPr>
              <a:t>Hands must be clean, dry and free of lotions, etc.</a:t>
            </a:r>
          </a:p>
          <a:p>
            <a:pPr marL="0" indent="0" algn="just" eaLnBrk="1" hangingPunct="1">
              <a:lnSpc>
                <a:spcPct val="60000"/>
              </a:lnSpc>
              <a:buNone/>
            </a:pPr>
            <a:endParaRPr lang="ar-sa" sz="2700" dirty="0">
              <a:latin typeface="Times New Roman"/>
              <a:cs typeface="Times New Roman"/>
            </a:endParaRPr>
          </a:p>
          <a:p>
            <a:pPr marL="381000" indent="-381000" algn="just" eaLnBrk="1" hangingPunct="1">
              <a:lnSpc>
                <a:spcPct val="60000"/>
              </a:lnSpc>
            </a:pPr>
            <a:r>
              <a:rPr lang="en-US" sz="2700" dirty="0">
                <a:latin typeface="Times New Roman"/>
                <a:cs typeface="Times New Roman"/>
              </a:rPr>
              <a:t>Film should not be dropped or slide across a </a:t>
            </a:r>
            <a:r>
              <a:rPr lang="en-US" sz="2700" dirty="0" smtClean="0">
                <a:latin typeface="Times New Roman"/>
                <a:cs typeface="Times New Roman"/>
              </a:rPr>
              <a:t>surface</a:t>
            </a:r>
            <a:endParaRPr lang="en-US" sz="2700" dirty="0">
              <a:latin typeface="Times New Roman"/>
              <a:cs typeface="Times New Roman"/>
            </a:endParaRPr>
          </a:p>
          <a:p>
            <a:pPr marL="381000" indent="-381000" algn="just" eaLnBrk="1" hangingPunct="1">
              <a:lnSpc>
                <a:spcPct val="60000"/>
              </a:lnSpc>
              <a:buFontTx/>
              <a:buNone/>
            </a:pPr>
            <a:endParaRPr lang="ar-sa" sz="2700" dirty="0">
              <a:latin typeface="Times New Roman"/>
              <a:cs typeface="Times New Roman"/>
            </a:endParaRPr>
          </a:p>
          <a:p>
            <a:pPr marL="381000" indent="-381000" algn="just" eaLnBrk="1" hangingPunct="1">
              <a:lnSpc>
                <a:spcPct val="60000"/>
              </a:lnSpc>
            </a:pPr>
            <a:r>
              <a:rPr lang="en-US" sz="2700" dirty="0">
                <a:latin typeface="Times New Roman"/>
                <a:cs typeface="Times New Roman"/>
              </a:rPr>
              <a:t>Film should not be bent or pinched </a:t>
            </a:r>
            <a:endParaRPr lang="en-US" sz="2700" dirty="0" smtClean="0">
              <a:latin typeface="Times New Roman"/>
              <a:cs typeface="Times New Roman"/>
            </a:endParaRPr>
          </a:p>
          <a:p>
            <a:pPr marL="381000" indent="-381000" algn="just" eaLnBrk="1" hangingPunct="1">
              <a:lnSpc>
                <a:spcPct val="60000"/>
              </a:lnSpc>
            </a:pPr>
            <a:endParaRPr lang="en-US" sz="2700" dirty="0">
              <a:latin typeface="Times New Roman"/>
              <a:cs typeface="Times New Roman"/>
            </a:endParaRPr>
          </a:p>
          <a:p>
            <a:pPr marL="381000" indent="-381000" algn="just" eaLnBrk="1" hangingPunct="1">
              <a:lnSpc>
                <a:spcPct val="90000"/>
              </a:lnSpc>
            </a:pPr>
            <a:r>
              <a:rPr lang="en-US" sz="2700" dirty="0">
                <a:latin typeface="Times New Roman"/>
                <a:cs typeface="Times New Roman"/>
              </a:rPr>
              <a:t>Film should be opened in opened in dark room using recommended safelight system </a:t>
            </a:r>
          </a:p>
          <a:p>
            <a:pPr marL="381000" indent="-381000" algn="just" eaLnBrk="1" hangingPunct="1">
              <a:lnSpc>
                <a:spcPct val="90000"/>
              </a:lnSpc>
              <a:spcBef>
                <a:spcPts val="1200"/>
              </a:spcBef>
            </a:pPr>
            <a:r>
              <a:rPr lang="en-US" sz="2700" dirty="0">
                <a:latin typeface="Times New Roman"/>
                <a:cs typeface="Times New Roman"/>
              </a:rPr>
              <a:t>The best conditions of usage should be: Temperature: 18-24 c, humidity: 50%RH-65%RH. </a:t>
            </a:r>
            <a:r>
              <a:rPr lang="ar-sa" sz="2700" dirty="0">
                <a:latin typeface="Times New Roman"/>
                <a:cs typeface="Times New Roman"/>
              </a:rPr>
              <a:t/>
            </a:r>
            <a:br>
              <a:rPr lang="ar-sa" sz="2700" dirty="0">
                <a:latin typeface="Times New Roman"/>
                <a:cs typeface="Times New Roman"/>
              </a:rPr>
            </a:br>
            <a:r>
              <a:rPr lang="ar-sa" sz="2700" dirty="0">
                <a:latin typeface="Times New Roman"/>
                <a:cs typeface="Times New Roman"/>
              </a:rPr>
              <a:t/>
            </a:r>
            <a:br>
              <a:rPr lang="ar-sa" sz="2700" dirty="0">
                <a:latin typeface="Times New Roman"/>
                <a:cs typeface="Times New Roman"/>
              </a:rPr>
            </a:br>
            <a:endParaRPr lang="en-US" sz="2700" dirty="0">
              <a:latin typeface="Times New Roman"/>
              <a:cs typeface="Times New Roman"/>
            </a:endParaRPr>
          </a:p>
        </p:txBody>
      </p:sp>
    </p:spTree>
    <p:extLst>
      <p:ext uri="{BB962C8B-B14F-4D97-AF65-F5344CB8AC3E}">
        <p14:creationId xmlns:p14="http://schemas.microsoft.com/office/powerpoint/2010/main" val="15377936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2146</TotalTime>
  <Words>538</Words>
  <Application>Microsoft Macintosh PowerPoint</Application>
  <PresentationFormat>On-screen Show (4:3)</PresentationFormat>
  <Paragraphs>66</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Pixel</vt:lpstr>
      <vt:lpstr>X-ray film basic structure</vt:lpstr>
      <vt:lpstr>Basic structure of the film</vt:lpstr>
      <vt:lpstr>X-Ray film construction </vt:lpstr>
      <vt:lpstr> 2-The emulsion layer:</vt:lpstr>
      <vt:lpstr>PowerPoint Presentation</vt:lpstr>
      <vt:lpstr>Characteristic of a  X-ray film is a graph in which a film or film screen system responds to different amount of exposure.</vt:lpstr>
      <vt:lpstr>How is the image produced ?</vt:lpstr>
      <vt:lpstr>Cont.</vt:lpstr>
      <vt:lpstr>Handling of films </vt:lpstr>
      <vt:lpstr>Storage conditions of  x-ray films </vt:lpstr>
      <vt:lpstr>Film selection The selection of a film when exposing any particular component depends on a number of different factors. Listed below are some of the factors that must be considered when selecting a film</vt:lpstr>
      <vt:lpstr>Any Question?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Skeletal</dc:title>
  <dc:creator>Customer</dc:creator>
  <cp:lastModifiedBy>Alhanouf Fahad</cp:lastModifiedBy>
  <cp:revision>58</cp:revision>
  <dcterms:created xsi:type="dcterms:W3CDTF">2012-01-31T13:48:23Z</dcterms:created>
  <dcterms:modified xsi:type="dcterms:W3CDTF">2014-10-11T21:28:31Z</dcterms:modified>
</cp:coreProperties>
</file>