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57" r:id="rId8"/>
    <p:sldId id="258" r:id="rId9"/>
    <p:sldId id="259" r:id="rId10"/>
    <p:sldId id="260" r:id="rId11"/>
    <p:sldId id="261" r:id="rId12"/>
    <p:sldId id="262"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D4274D-DC02-48F4-AFF0-B6E164018CD4}" type="datetimeFigureOut">
              <a:rPr lang="en-US" smtClean="0"/>
              <a:pPr/>
              <a:t>4/5/2014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4274D-DC02-48F4-AFF0-B6E164018CD4}" type="datetimeFigureOut">
              <a:rPr lang="en-US" smtClean="0"/>
              <a:pPr/>
              <a:t>4/5/2014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4274D-DC02-48F4-AFF0-B6E164018CD4}" type="datetimeFigureOut">
              <a:rPr lang="en-US" smtClean="0"/>
              <a:pPr/>
              <a:t>4/5/2014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4274D-DC02-48F4-AFF0-B6E164018CD4}" type="datetimeFigureOut">
              <a:rPr lang="en-US" smtClean="0"/>
              <a:pPr/>
              <a:t>4/5/2014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4274D-DC02-48F4-AFF0-B6E164018CD4}" type="datetimeFigureOut">
              <a:rPr lang="en-US" smtClean="0"/>
              <a:pPr/>
              <a:t>4/5/2014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D4274D-DC02-48F4-AFF0-B6E164018CD4}" type="datetimeFigureOut">
              <a:rPr lang="en-US" smtClean="0"/>
              <a:pPr/>
              <a:t>4/5/2014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D4274D-DC02-48F4-AFF0-B6E164018CD4}" type="datetimeFigureOut">
              <a:rPr lang="en-US" smtClean="0"/>
              <a:pPr/>
              <a:t>4/5/2014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D4274D-DC02-48F4-AFF0-B6E164018CD4}" type="datetimeFigureOut">
              <a:rPr lang="en-US" smtClean="0"/>
              <a:pPr/>
              <a:t>4/5/2014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4274D-DC02-48F4-AFF0-B6E164018CD4}" type="datetimeFigureOut">
              <a:rPr lang="en-US" smtClean="0"/>
              <a:pPr/>
              <a:t>4/5/2014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4274D-DC02-48F4-AFF0-B6E164018CD4}" type="datetimeFigureOut">
              <a:rPr lang="en-US" smtClean="0"/>
              <a:pPr/>
              <a:t>4/5/2014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4274D-DC02-48F4-AFF0-B6E164018CD4}" type="datetimeFigureOut">
              <a:rPr lang="en-US" smtClean="0"/>
              <a:pPr/>
              <a:t>4/5/2014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E76F9-1407-4897-A60D-461594A2E47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4274D-DC02-48F4-AFF0-B6E164018CD4}" type="datetimeFigureOut">
              <a:rPr lang="en-US" smtClean="0"/>
              <a:pPr/>
              <a:t>4/5/2014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E76F9-1407-4897-A60D-461594A2E47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مفهوم الاتصال الثقافي : عوائق الاتصال ومآلاته المعاصرة</a:t>
            </a:r>
            <a:endParaRPr lang="en-GB" dirty="0"/>
          </a:p>
        </p:txBody>
      </p:sp>
      <p:sp>
        <p:nvSpPr>
          <p:cNvPr id="3" name="Subtitle 2"/>
          <p:cNvSpPr>
            <a:spLocks noGrp="1"/>
          </p:cNvSpPr>
          <p:nvPr>
            <p:ph type="subTitle" idx="1"/>
          </p:nvPr>
        </p:nvSpPr>
        <p:spPr/>
        <p:txBody>
          <a:bodyPr/>
          <a:lstStyle/>
          <a:p>
            <a:r>
              <a:rPr lang="ar-SA" dirty="0" smtClean="0"/>
              <a:t>المحاضرة السادسة</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تعريف العولمة</a:t>
            </a:r>
            <a:endParaRPr lang="en-GB" b="1" dirty="0"/>
          </a:p>
        </p:txBody>
      </p:sp>
      <p:sp>
        <p:nvSpPr>
          <p:cNvPr id="3" name="Content Placeholder 2"/>
          <p:cNvSpPr>
            <a:spLocks noGrp="1"/>
          </p:cNvSpPr>
          <p:nvPr>
            <p:ph idx="1"/>
          </p:nvPr>
        </p:nvSpPr>
        <p:spPr/>
        <p:txBody>
          <a:bodyPr/>
          <a:lstStyle/>
          <a:p>
            <a:pPr algn="just" rtl="1"/>
            <a:r>
              <a:rPr lang="ar-SA" b="1" dirty="0" smtClean="0"/>
              <a:t>العولمة هي: </a:t>
            </a:r>
            <a:r>
              <a:rPr lang="ar-SA" dirty="0" smtClean="0"/>
              <a:t>عملية تأثير متبادلة دولياً، تنشأ من التبادل العالمي في: الرؤى الفكرية/ المنتجات الاقتصادية/ الأعمال الصغيرة/ الهندسة والمعمار/ الموسيقا/ وغيرها من الجوانب الثقافية. تتقدم عملية العولمة من </a:t>
            </a:r>
            <a:r>
              <a:rPr lang="ar-SA" dirty="0" smtClean="0"/>
              <a:t>خلال:</a:t>
            </a:r>
          </a:p>
          <a:p>
            <a:pPr algn="just" rtl="1"/>
            <a:r>
              <a:rPr lang="ar-SA" dirty="0" smtClean="0"/>
              <a:t>1/ </a:t>
            </a:r>
            <a:r>
              <a:rPr lang="ar-SA" dirty="0" smtClean="0"/>
              <a:t>تطور وسائل </a:t>
            </a:r>
            <a:r>
              <a:rPr lang="ar-SA" dirty="0" smtClean="0"/>
              <a:t>النقل. 2/ النقلة النوعية في وسائل </a:t>
            </a:r>
            <a:r>
              <a:rPr lang="ar-SA" dirty="0" smtClean="0"/>
              <a:t>الاتصال والإعلام، مما يخلق عملية اعتماد متبادلة مابين الجزء الاقتصادي والجزء الثقافي من هذه العملية.</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46" y="0"/>
            <a:ext cx="3357554" cy="857232"/>
          </a:xfrm>
        </p:spPr>
        <p:txBody>
          <a:bodyPr/>
          <a:lstStyle/>
          <a:p>
            <a:r>
              <a:rPr lang="ar-SA" b="1" dirty="0" smtClean="0"/>
              <a:t>تعريف العولمة</a:t>
            </a:r>
            <a:endParaRPr lang="en-GB" b="1" dirty="0"/>
          </a:p>
        </p:txBody>
      </p:sp>
      <p:sp>
        <p:nvSpPr>
          <p:cNvPr id="4" name="Content Placeholder 2"/>
          <p:cNvSpPr>
            <a:spLocks noGrp="1"/>
          </p:cNvSpPr>
          <p:nvPr>
            <p:ph idx="1"/>
          </p:nvPr>
        </p:nvSpPr>
        <p:spPr>
          <a:xfrm>
            <a:off x="3500430" y="642918"/>
            <a:ext cx="5643570" cy="6000768"/>
          </a:xfrm>
          <a:solidFill>
            <a:schemeClr val="accent3">
              <a:lumMod val="60000"/>
              <a:lumOff val="40000"/>
            </a:schemeClr>
          </a:solidFill>
        </p:spPr>
        <p:txBody>
          <a:bodyPr>
            <a:normAutofit fontScale="92500" lnSpcReduction="20000"/>
          </a:bodyPr>
          <a:lstStyle/>
          <a:p>
            <a:pPr algn="just" rtl="1"/>
            <a:r>
              <a:rPr lang="ar-SA" dirty="0" smtClean="0"/>
              <a:t>أفضل الأمثلة على التأثير العولمي هو نشوء المدن الكبرى (ميقا سيتي) مثل نيويورك/ شنقهاي/ هونغ كونغ/ لندن/ حيث تنشأ في هذه المدن الثقافة المسماة ب(</a:t>
            </a:r>
            <a:r>
              <a:rPr lang="ar-SA" b="1" dirty="0" smtClean="0"/>
              <a:t>المتروبوليتان</a:t>
            </a:r>
            <a:r>
              <a:rPr lang="ar-SA" dirty="0" smtClean="0"/>
              <a:t>) والتي تظهر فيها تفاصيل تنتمي لثقافات متعددة ، فترى مطعم كباب تركي بجواره مخبز برتزل ألماني وكشك فلافل لبناني ، وفي وسط الساحة عازف من أفريقيا ومجموعة سيّاح من حول العالم يتحدثون كلهم الإنجليزية ، وطابع المعمار يختلف تماما من مبنى لمبنى ، وناطحات سحاب ذات تشكيلات لها مدلولات مختلفة، والأهم من هذا كله: البراندات متعددة الجنسيات: (ماكدونالدز_ستاربكس_هارديز_زارا_أتش أن أم_ الخ الخ )</a:t>
            </a:r>
            <a:endParaRPr lang="en-GB" dirty="0" smtClean="0"/>
          </a:p>
        </p:txBody>
      </p:sp>
      <p:pic>
        <p:nvPicPr>
          <p:cNvPr id="6" name="Picture 5" descr="mega.jpg"/>
          <p:cNvPicPr>
            <a:picLocks noChangeAspect="1"/>
          </p:cNvPicPr>
          <p:nvPr/>
        </p:nvPicPr>
        <p:blipFill>
          <a:blip r:embed="rId2"/>
          <a:stretch>
            <a:fillRect/>
          </a:stretch>
        </p:blipFill>
        <p:spPr>
          <a:xfrm>
            <a:off x="142844" y="142852"/>
            <a:ext cx="3302690" cy="2071702"/>
          </a:xfrm>
          <a:prstGeom prst="rect">
            <a:avLst/>
          </a:prstGeom>
        </p:spPr>
      </p:pic>
      <p:pic>
        <p:nvPicPr>
          <p:cNvPr id="7" name="Picture 6" descr="new-york-night-lights.jpg"/>
          <p:cNvPicPr>
            <a:picLocks noChangeAspect="1"/>
          </p:cNvPicPr>
          <p:nvPr/>
        </p:nvPicPr>
        <p:blipFill>
          <a:blip r:embed="rId3"/>
          <a:stretch>
            <a:fillRect/>
          </a:stretch>
        </p:blipFill>
        <p:spPr>
          <a:xfrm>
            <a:off x="20111" y="2500306"/>
            <a:ext cx="3408881" cy="38576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brans.jpg"/>
          <p:cNvPicPr>
            <a:picLocks noGrp="1" noChangeAspect="1"/>
          </p:cNvPicPr>
          <p:nvPr>
            <p:ph idx="1"/>
          </p:nvPr>
        </p:nvPicPr>
        <p:blipFill>
          <a:blip r:embed="rId2"/>
          <a:srcRect/>
          <a:stretch>
            <a:fillRect/>
          </a:stretch>
        </p:blipFill>
        <p:spPr bwMode="auto">
          <a:xfrm>
            <a:off x="0" y="0"/>
            <a:ext cx="4482519" cy="3357562"/>
          </a:xfrm>
          <a:prstGeom prst="rect">
            <a:avLst/>
          </a:prstGeom>
          <a:noFill/>
          <a:ln w="9525">
            <a:noFill/>
            <a:miter lim="800000"/>
            <a:headEnd/>
            <a:tailEnd/>
          </a:ln>
        </p:spPr>
      </p:pic>
      <p:pic>
        <p:nvPicPr>
          <p:cNvPr id="5" name="Picture 4" descr="فثؤا.jpg"/>
          <p:cNvPicPr>
            <a:picLocks noChangeAspect="1"/>
          </p:cNvPicPr>
          <p:nvPr/>
        </p:nvPicPr>
        <p:blipFill>
          <a:blip r:embed="rId3"/>
          <a:srcRect/>
          <a:stretch>
            <a:fillRect/>
          </a:stretch>
        </p:blipFill>
        <p:spPr bwMode="auto">
          <a:xfrm>
            <a:off x="2286000" y="3500438"/>
            <a:ext cx="3643313" cy="3357562"/>
          </a:xfrm>
          <a:prstGeom prst="rect">
            <a:avLst/>
          </a:prstGeom>
          <a:noFill/>
          <a:ln w="9525">
            <a:noFill/>
            <a:miter lim="800000"/>
            <a:headEnd/>
            <a:tailEnd/>
          </a:ln>
        </p:spPr>
      </p:pic>
      <p:pic>
        <p:nvPicPr>
          <p:cNvPr id="6" name="Picture 5" descr="9194547-globalization-globe-with-different-association-terms-wordcloud-vector-illustration.jpg"/>
          <p:cNvPicPr>
            <a:picLocks noChangeAspect="1"/>
          </p:cNvPicPr>
          <p:nvPr/>
        </p:nvPicPr>
        <p:blipFill>
          <a:blip r:embed="rId4"/>
          <a:srcRect/>
          <a:stretch>
            <a:fillRect/>
          </a:stretch>
        </p:blipFill>
        <p:spPr bwMode="auto">
          <a:xfrm>
            <a:off x="5143504" y="0"/>
            <a:ext cx="3571871" cy="35718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سؤال المليون؟؟؟</a:t>
            </a:r>
            <a:endParaRPr lang="en-GB" b="1" dirty="0"/>
          </a:p>
        </p:txBody>
      </p:sp>
      <p:sp>
        <p:nvSpPr>
          <p:cNvPr id="3" name="Content Placeholder 2"/>
          <p:cNvSpPr>
            <a:spLocks noGrp="1"/>
          </p:cNvSpPr>
          <p:nvPr>
            <p:ph idx="1"/>
          </p:nvPr>
        </p:nvSpPr>
        <p:spPr/>
        <p:txBody>
          <a:bodyPr/>
          <a:lstStyle/>
          <a:p>
            <a:pPr algn="r"/>
            <a:r>
              <a:rPr lang="ar-SA" dirty="0" smtClean="0"/>
              <a:t>من الذي سينتصر في النهاية ؟ </a:t>
            </a:r>
          </a:p>
          <a:p>
            <a:pPr algn="r"/>
            <a:r>
              <a:rPr lang="ar-SA" dirty="0" smtClean="0"/>
              <a:t>الاقتصاد العولمي المبني على اقتصاد السوق الحرة؟</a:t>
            </a:r>
          </a:p>
          <a:p>
            <a:pPr algn="r"/>
            <a:r>
              <a:rPr lang="ar-SA" dirty="0" smtClean="0"/>
              <a:t>أم نظرية صدام الحضارات التي تفترض أن العالم لن يتحاور ولن يتواصل بل سيتنافس لدرجة الصراع ؟</a:t>
            </a:r>
          </a:p>
          <a:p>
            <a:pPr algn="r"/>
            <a:endParaRPr lang="ar-SA" dirty="0" smtClean="0"/>
          </a:p>
          <a:p>
            <a:pPr algn="r"/>
            <a:r>
              <a:rPr lang="ar-SA" dirty="0" smtClean="0"/>
              <a:t>هذا ما أنتظر إجاباتكن عليه في المحاضرة القادمة إن شاء الله</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ar-SA" b="1" dirty="0" smtClean="0"/>
              <a:t>الاتصال الثقافي في عصر السوق الحرة</a:t>
            </a:r>
            <a:endParaRPr lang="en-GB" b="1" dirty="0"/>
          </a:p>
        </p:txBody>
      </p:sp>
      <p:sp>
        <p:nvSpPr>
          <p:cNvPr id="3" name="Content Placeholder 2"/>
          <p:cNvSpPr>
            <a:spLocks noGrp="1"/>
          </p:cNvSpPr>
          <p:nvPr>
            <p:ph idx="1"/>
          </p:nvPr>
        </p:nvSpPr>
        <p:spPr>
          <a:xfrm>
            <a:off x="214282" y="1285860"/>
            <a:ext cx="8786874" cy="5214974"/>
          </a:xfrm>
        </p:spPr>
        <p:txBody>
          <a:bodyPr>
            <a:normAutofit lnSpcReduction="10000"/>
          </a:bodyPr>
          <a:lstStyle/>
          <a:p>
            <a:pPr algn="just" rtl="1"/>
            <a:r>
              <a:rPr lang="ar-SA" dirty="0" smtClean="0"/>
              <a:t>قفزنا بالتاريخ إلى حقبة السوق الحرة، لأن المؤرخين لم يتفقوا بعد على تحديد نهاية عصر الحداثة الذي عاصر أحداثا تاريخية حاسمة كالحربين العالميتين وقنبلة هيروشيما وتراجع نفوذ الدول الاستعمارية في مستعمراتها في مقابل صحوة الشعوب وانتشار مد الثقافة الاشتراكية في الدول المستعمرة. </a:t>
            </a:r>
          </a:p>
          <a:p>
            <a:pPr algn="just" rtl="1"/>
            <a:r>
              <a:rPr lang="ar-SA" dirty="0" smtClean="0"/>
              <a:t>لأنه بنظرة بسيطة لهذا التاريخ الطويل والمزدحم يمكننا الحكم بأن الاتصال الثقافي بين الشعوب وصل إلى مراحل حرجة أوصلتها حد مراجعة الذات بعد الصحوة من كارثتي الحربين.</a:t>
            </a:r>
          </a:p>
          <a:p>
            <a:pPr algn="just" rtl="1"/>
            <a:r>
              <a:rPr lang="ar-SA" dirty="0" smtClean="0"/>
              <a:t>جاء عصر السوق الحرة ليثبت من جديد فعالية الاقتصاد الرأسمالي وقدرته على إدارة الصراعات بإبداعية تتفوّق على صرامة الاقتصادات الاشتراكية.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0"/>
            <a:ext cx="4286248" cy="1143000"/>
          </a:xfrm>
        </p:spPr>
        <p:txBody>
          <a:bodyPr>
            <a:normAutofit fontScale="90000"/>
          </a:bodyPr>
          <a:lstStyle/>
          <a:p>
            <a:r>
              <a:rPr lang="ar-SA" b="1" dirty="0" smtClean="0"/>
              <a:t>الاتصال الثقافي في عصر السوق الحرة</a:t>
            </a:r>
            <a:endParaRPr lang="en-GB" b="1" dirty="0"/>
          </a:p>
        </p:txBody>
      </p:sp>
      <p:sp>
        <p:nvSpPr>
          <p:cNvPr id="3" name="Content Placeholder 2"/>
          <p:cNvSpPr>
            <a:spLocks noGrp="1"/>
          </p:cNvSpPr>
          <p:nvPr>
            <p:ph idx="1"/>
          </p:nvPr>
        </p:nvSpPr>
        <p:spPr>
          <a:xfrm>
            <a:off x="4643438" y="1214422"/>
            <a:ext cx="4357718" cy="5500726"/>
          </a:xfrm>
          <a:solidFill>
            <a:schemeClr val="accent1">
              <a:lumMod val="20000"/>
              <a:lumOff val="80000"/>
            </a:schemeClr>
          </a:solidFill>
          <a:ln>
            <a:solidFill>
              <a:schemeClr val="accent3"/>
            </a:solidFill>
          </a:ln>
        </p:spPr>
        <p:txBody>
          <a:bodyPr>
            <a:normAutofit fontScale="77500" lnSpcReduction="20000"/>
          </a:bodyPr>
          <a:lstStyle/>
          <a:p>
            <a:pPr algn="just" rtl="1"/>
            <a:r>
              <a:rPr lang="ar-SA" dirty="0" smtClean="0">
                <a:solidFill>
                  <a:schemeClr val="tx1">
                    <a:lumMod val="95000"/>
                    <a:lumOff val="5000"/>
                  </a:schemeClr>
                </a:solidFill>
              </a:rPr>
              <a:t>بحلول عام 1989، أي في التاريخ الذي انهار فيه جدار برلين معلنا نهاية حقبة الحرب الباردة بين الكتلتين الشرقية (الاشتراكية) والغربية (الرأسمالية)، بدأت الدول التابعة للكتلة الشرقية في التفكك واعتناق أصول الاقتصاد الحر الرأسمالي، والذي تعود جذور تمدّده عالميا إلى نهاية السبعينات الميلادية، وتقوم مبادئه على: </a:t>
            </a:r>
          </a:p>
          <a:p>
            <a:pPr algn="just" rtl="1"/>
            <a:r>
              <a:rPr lang="ar-SA" dirty="0" smtClean="0">
                <a:solidFill>
                  <a:schemeClr val="tx1">
                    <a:lumMod val="95000"/>
                    <a:lumOff val="5000"/>
                  </a:schemeClr>
                </a:solidFill>
              </a:rPr>
              <a:t> 1) تقليل الرقابة على عالم الاقتصاد. 2) وجعله  خاضعا لقوى العرض والطلب من دون تدخل من السياسيين.</a:t>
            </a:r>
          </a:p>
          <a:p>
            <a:pPr algn="just" rtl="1"/>
            <a:r>
              <a:rPr lang="ar-SA" dirty="0" smtClean="0">
                <a:solidFill>
                  <a:schemeClr val="tx1">
                    <a:lumMod val="95000"/>
                    <a:lumOff val="5000"/>
                  </a:schemeClr>
                </a:solidFill>
              </a:rPr>
              <a:t> 3) والحث الشديد على الإنتاج الفائق.</a:t>
            </a:r>
          </a:p>
          <a:p>
            <a:pPr algn="just" rtl="1"/>
            <a:r>
              <a:rPr lang="ar-SA" dirty="0" smtClean="0">
                <a:solidFill>
                  <a:schemeClr val="tx1">
                    <a:lumMod val="95000"/>
                    <a:lumOff val="5000"/>
                  </a:schemeClr>
                </a:solidFill>
              </a:rPr>
              <a:t> 4) بالإضافة إلى تبنّي نمط الشركات متعددة الجنسيات</a:t>
            </a:r>
          </a:p>
          <a:p>
            <a:endParaRPr lang="en-GB" dirty="0"/>
          </a:p>
        </p:txBody>
      </p:sp>
      <p:pic>
        <p:nvPicPr>
          <p:cNvPr id="4" name="Picture 3" descr="berlin09-1.jpg"/>
          <p:cNvPicPr>
            <a:picLocks noChangeAspect="1"/>
          </p:cNvPicPr>
          <p:nvPr/>
        </p:nvPicPr>
        <p:blipFill>
          <a:blip r:embed="rId2"/>
          <a:srcRect l="26228" b="12296"/>
          <a:stretch>
            <a:fillRect/>
          </a:stretch>
        </p:blipFill>
        <p:spPr bwMode="auto">
          <a:xfrm>
            <a:off x="142844" y="142852"/>
            <a:ext cx="4383118" cy="3473500"/>
          </a:xfrm>
          <a:prstGeom prst="rect">
            <a:avLst/>
          </a:prstGeom>
          <a:noFill/>
          <a:ln w="9525">
            <a:noFill/>
            <a:miter lim="800000"/>
            <a:headEnd/>
            <a:tailEnd/>
          </a:ln>
        </p:spPr>
      </p:pic>
      <p:sp>
        <p:nvSpPr>
          <p:cNvPr id="5" name="Content Placeholder 2"/>
          <p:cNvSpPr txBox="1">
            <a:spLocks/>
          </p:cNvSpPr>
          <p:nvPr/>
        </p:nvSpPr>
        <p:spPr>
          <a:xfrm>
            <a:off x="142844" y="3714752"/>
            <a:ext cx="4429124" cy="2928958"/>
          </a:xfrm>
          <a:prstGeom prst="rect">
            <a:avLst/>
          </a:prstGeom>
          <a:solidFill>
            <a:schemeClr val="accent1">
              <a:lumMod val="20000"/>
              <a:lumOff val="80000"/>
            </a:schemeClr>
          </a:solidFill>
          <a:ln>
            <a:solidFill>
              <a:schemeClr val="accent3"/>
            </a:solidFill>
          </a:ln>
        </p:spPr>
        <p:txBody>
          <a:bodyPr vert="horz" lIns="91440" tIns="45720" rIns="91440" bIns="45720" rtlCol="0">
            <a:normAutofit/>
          </a:bodyPr>
          <a:lstStyle/>
          <a:p>
            <a:pPr algn="just" rtl="1"/>
            <a:r>
              <a:rPr lang="ar-SA" sz="2800" dirty="0" smtClean="0"/>
              <a:t>أتاحت فلسفة السوق الحرة للدول ذات الإنتاج الفائق مثل الولايات المتحدة والصين وبريطانيا أن تغرق العالم بمنتجات رخيصة الثمن وبكميات هائلة، مما جعل مفاصل الاقتصاد العالمي تنتعش وتزدهر.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72264" cy="857232"/>
          </a:xfrm>
        </p:spPr>
        <p:txBody>
          <a:bodyPr>
            <a:normAutofit fontScale="90000"/>
          </a:bodyPr>
          <a:lstStyle/>
          <a:p>
            <a:r>
              <a:rPr lang="ar-SA" b="1" dirty="0" smtClean="0"/>
              <a:t> عصر السوق الحرة والاتصال الثقافي</a:t>
            </a:r>
            <a:endParaRPr lang="en-GB" b="1" dirty="0"/>
          </a:p>
        </p:txBody>
      </p:sp>
      <p:sp>
        <p:nvSpPr>
          <p:cNvPr id="3" name="Content Placeholder 2"/>
          <p:cNvSpPr>
            <a:spLocks noGrp="1"/>
          </p:cNvSpPr>
          <p:nvPr>
            <p:ph idx="1"/>
          </p:nvPr>
        </p:nvSpPr>
        <p:spPr>
          <a:xfrm>
            <a:off x="4286248" y="714356"/>
            <a:ext cx="4686304" cy="5929354"/>
          </a:xfrm>
          <a:solidFill>
            <a:schemeClr val="bg2">
              <a:lumMod val="90000"/>
            </a:schemeClr>
          </a:solidFill>
        </p:spPr>
        <p:txBody>
          <a:bodyPr>
            <a:normAutofit lnSpcReduction="10000"/>
          </a:bodyPr>
          <a:lstStyle/>
          <a:p>
            <a:pPr algn="just" rtl="1"/>
            <a:r>
              <a:rPr lang="ar-SA" dirty="0" smtClean="0">
                <a:solidFill>
                  <a:schemeClr val="tx1">
                    <a:lumMod val="95000"/>
                    <a:lumOff val="5000"/>
                  </a:schemeClr>
                </a:solidFill>
              </a:rPr>
              <a:t>بحلول منتصف التسعينات الميلادية، أعلن الرئيس الأمريكي كلنتون عن ميلاد نظام عالمي جديد، يكون فيه الاقتصاد الحر هو القلب النابض الذي يحسّن من اقتصادات دول العالم ويعتمد على منح الفرص المتكافئة للبشر للمنافسة.</a:t>
            </a:r>
          </a:p>
          <a:p>
            <a:pPr algn="just" rtl="1"/>
            <a:r>
              <a:rPr lang="ar-SA" dirty="0" smtClean="0"/>
              <a:t>هذه الفلسفة لم تأتِ دون أن تؤثر ثقافيا وسياسيا على ثقافات العالم، فقد بدأت الدول ذات الإنتاج الفائق تصدّر جزءا من ثقافتها مع كل منتج ترسله حول العالم.</a:t>
            </a:r>
          </a:p>
          <a:p>
            <a:pPr algn="r"/>
            <a:endParaRPr lang="en-GB" dirty="0" smtClean="0">
              <a:solidFill>
                <a:srgbClr val="FF0000"/>
              </a:solidFill>
            </a:endParaRPr>
          </a:p>
          <a:p>
            <a:endParaRPr lang="en-GB" dirty="0"/>
          </a:p>
        </p:txBody>
      </p:sp>
      <p:pic>
        <p:nvPicPr>
          <p:cNvPr id="4" name="Picture 3" descr="paper-preview-wallpaper-global-media-13124.jpg"/>
          <p:cNvPicPr>
            <a:picLocks noChangeAspect="1"/>
          </p:cNvPicPr>
          <p:nvPr/>
        </p:nvPicPr>
        <p:blipFill>
          <a:blip r:embed="rId2"/>
          <a:srcRect/>
          <a:stretch>
            <a:fillRect/>
          </a:stretch>
        </p:blipFill>
        <p:spPr bwMode="auto">
          <a:xfrm>
            <a:off x="142844" y="1714488"/>
            <a:ext cx="4000528" cy="40005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14818"/>
            <a:ext cx="2928926" cy="2143116"/>
          </a:xfrm>
        </p:spPr>
        <p:txBody>
          <a:bodyPr>
            <a:normAutofit fontScale="90000"/>
          </a:bodyPr>
          <a:lstStyle/>
          <a:p>
            <a:r>
              <a:rPr lang="ar-SA" b="1" dirty="0" smtClean="0"/>
              <a:t>نظرية صدام الحضارات في مواجهة نظرية العولمة</a:t>
            </a:r>
            <a:endParaRPr lang="en-GB" b="1" dirty="0"/>
          </a:p>
        </p:txBody>
      </p:sp>
      <p:sp>
        <p:nvSpPr>
          <p:cNvPr id="3" name="Content Placeholder 2"/>
          <p:cNvSpPr>
            <a:spLocks noGrp="1"/>
          </p:cNvSpPr>
          <p:nvPr>
            <p:ph idx="1"/>
          </p:nvPr>
        </p:nvSpPr>
        <p:spPr>
          <a:xfrm>
            <a:off x="3143240" y="285728"/>
            <a:ext cx="6000760" cy="6429420"/>
          </a:xfrm>
        </p:spPr>
        <p:txBody>
          <a:bodyPr>
            <a:normAutofit fontScale="70000" lnSpcReduction="20000"/>
          </a:bodyPr>
          <a:lstStyle/>
          <a:p>
            <a:pPr algn="just" rtl="1"/>
            <a:r>
              <a:rPr lang="ar-SA" dirty="0" smtClean="0"/>
              <a:t>طرح المفكر اليميني الأمريكي سامويل هانتقتون فكرته حول صدام الحضارات عام 1993 ليحدث ضجة كبيرة في العالم.</a:t>
            </a:r>
          </a:p>
          <a:p>
            <a:pPr algn="just" rtl="1"/>
            <a:r>
              <a:rPr lang="ar-SA" dirty="0" smtClean="0"/>
              <a:t>حيث رسم هنتنقتون صورة مفرطة في السوداوية لمستقبل العالم ومصير التواصل بينه ، وسمى هذه الصورة (واقعية).</a:t>
            </a:r>
          </a:p>
          <a:p>
            <a:pPr algn="just" rtl="1"/>
            <a:r>
              <a:rPr lang="ar-SA" dirty="0" smtClean="0"/>
              <a:t>أهم الملاحظات التي طرحها هنتنقتون في كتابه كانت:</a:t>
            </a:r>
          </a:p>
          <a:p>
            <a:pPr algn="just" rtl="1"/>
            <a:r>
              <a:rPr lang="ar-SA" dirty="0" smtClean="0"/>
              <a:t>_حتمية الصراعات بين الدول في بداية الألفية.</a:t>
            </a:r>
          </a:p>
          <a:p>
            <a:pPr algn="just" rtl="1"/>
            <a:r>
              <a:rPr lang="ar-SA" dirty="0" smtClean="0"/>
              <a:t>_الحروب التي ستجري في العالم لن تكون أساساتها اقتصادية بل ثقافية / عرقية / دينية/ قبائلية، وعلى رأسها الصراع بين الإسلام والغرب.</a:t>
            </a:r>
          </a:p>
          <a:p>
            <a:pPr algn="just" rtl="1"/>
            <a:r>
              <a:rPr lang="ar-SA" dirty="0" smtClean="0"/>
              <a:t>_الغرب سيتفوّق حتما لأن محاولات الدول غير الغربية لمجاراته لن تنجح، لأنها تفتقر للعناصر الكامنة التي شكّلت الثقافة الغربية، أي أنها يمكن أن تتمدّن وتصبح حديثة، ولكنها لن تكون غربية أبدا.</a:t>
            </a:r>
          </a:p>
          <a:p>
            <a:pPr algn="just" rtl="1"/>
            <a:r>
              <a:rPr lang="ar-SA" dirty="0" smtClean="0"/>
              <a:t>_المذهبيات الفكرية ستكون هي الستايل المسيطر على نمط الحروب، وستكون الصراعات داخل الحضارة الواحدة (بين المذاهب أو بين القبائل) أعنف من الصراعات بين الحضارتين المختلفتين.</a:t>
            </a:r>
          </a:p>
          <a:p>
            <a:pPr algn="just" rtl="1"/>
            <a:r>
              <a:rPr lang="ar-SA" dirty="0" smtClean="0"/>
              <a:t>_والأهم هو أن على الغرب أن يسابق للتفوق العسكري والحضاري وأن لايترك الفرصة للحضارات المنافسة (وعلى رأسها الإسلام) أن تتمكن حضاريا.</a:t>
            </a:r>
            <a:endParaRPr lang="en-GB" dirty="0"/>
          </a:p>
        </p:txBody>
      </p:sp>
      <p:pic>
        <p:nvPicPr>
          <p:cNvPr id="4" name="Picture 3" descr="huntengton.jpg"/>
          <p:cNvPicPr>
            <a:picLocks noChangeAspect="1"/>
          </p:cNvPicPr>
          <p:nvPr/>
        </p:nvPicPr>
        <p:blipFill>
          <a:blip r:embed="rId2"/>
          <a:stretch>
            <a:fillRect/>
          </a:stretch>
        </p:blipFill>
        <p:spPr>
          <a:xfrm>
            <a:off x="142844" y="214290"/>
            <a:ext cx="3005861" cy="2500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3071802" cy="2214554"/>
          </a:xfrm>
        </p:spPr>
        <p:txBody>
          <a:bodyPr>
            <a:normAutofit fontScale="90000"/>
          </a:bodyPr>
          <a:lstStyle/>
          <a:p>
            <a:r>
              <a:rPr lang="ar-SA" b="1" dirty="0" smtClean="0"/>
              <a:t>نظرية صدام الحضارات في مواجهة نظرية العولمة</a:t>
            </a:r>
            <a:endParaRPr lang="en-GB" dirty="0"/>
          </a:p>
        </p:txBody>
      </p:sp>
      <p:sp>
        <p:nvSpPr>
          <p:cNvPr id="3" name="Content Placeholder 2"/>
          <p:cNvSpPr>
            <a:spLocks noGrp="1"/>
          </p:cNvSpPr>
          <p:nvPr>
            <p:ph idx="1"/>
          </p:nvPr>
        </p:nvSpPr>
        <p:spPr>
          <a:xfrm>
            <a:off x="142844" y="2643182"/>
            <a:ext cx="8786874" cy="3929090"/>
          </a:xfrm>
        </p:spPr>
        <p:txBody>
          <a:bodyPr>
            <a:normAutofit fontScale="85000" lnSpcReduction="10000"/>
          </a:bodyPr>
          <a:lstStyle/>
          <a:p>
            <a:pPr algn="just" rtl="1"/>
            <a:r>
              <a:rPr lang="ar-SA" dirty="0" smtClean="0"/>
              <a:t>أحدثت نظرية صدام الحضارات استياءً واسعا ناتجا من كونها تختزل العالم بعد الحديث (عالم مابعد الحرب الباردة) بكل تعقيداته الاقتصادية والثقافية والعرقية والدينية إلى (علامات_أو لصقات) توضع على جغرافية معيّنة ليصدر منها نبوءة سياسية بهذا الحجم..</a:t>
            </a:r>
          </a:p>
          <a:p>
            <a:pPr algn="just" rtl="1"/>
            <a:r>
              <a:rPr lang="ar-SA" dirty="0" smtClean="0"/>
              <a:t>ولذلك تعرّضت نظريته للنقد من قبل اقتصاديين رأوا أن تفسير تصاعد العنف في العالم بعد انهيار الكتلة الشرقية لم يكن مردّه لاستيقاظ عناصر ثقافية كامنة كالعرق والدين والقبيلة، بل مردّه إلى اضطراب الخريطة الاقتصادية للعالم وازدياد عدد الفقراء وانخفاض الفرص، مما خلق أجواء مناسبة لنمو الإرهاب والعنف الطائفي ، وجعل منها _وهذا هو بيت القصيد_ مصادر ارتزاق للمتورطين في هذه الأحداث.</a:t>
            </a:r>
            <a:endParaRPr lang="en-GB" dirty="0"/>
          </a:p>
        </p:txBody>
      </p:sp>
      <p:pic>
        <p:nvPicPr>
          <p:cNvPr id="4" name="Picture 3" descr="clash.jpg"/>
          <p:cNvPicPr>
            <a:picLocks noChangeAspect="1"/>
          </p:cNvPicPr>
          <p:nvPr/>
        </p:nvPicPr>
        <p:blipFill>
          <a:blip r:embed="rId2"/>
          <a:stretch>
            <a:fillRect/>
          </a:stretch>
        </p:blipFill>
        <p:spPr>
          <a:xfrm>
            <a:off x="3643306" y="142852"/>
            <a:ext cx="5295917" cy="23437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0" y="142852"/>
            <a:ext cx="5143536" cy="939784"/>
          </a:xfrm>
        </p:spPr>
        <p:txBody>
          <a:bodyPr>
            <a:normAutofit fontScale="90000"/>
          </a:bodyPr>
          <a:lstStyle/>
          <a:p>
            <a:r>
              <a:rPr lang="ar-SA" b="1" dirty="0" smtClean="0"/>
              <a:t>نظرية صدام الحضارات في مواجهة نظرية العولمة</a:t>
            </a:r>
            <a:endParaRPr lang="en-GB" dirty="0"/>
          </a:p>
        </p:txBody>
      </p:sp>
      <p:sp>
        <p:nvSpPr>
          <p:cNvPr id="3" name="Content Placeholder 2"/>
          <p:cNvSpPr>
            <a:spLocks noGrp="1"/>
          </p:cNvSpPr>
          <p:nvPr>
            <p:ph idx="1"/>
          </p:nvPr>
        </p:nvSpPr>
        <p:spPr>
          <a:xfrm>
            <a:off x="2643174" y="1357298"/>
            <a:ext cx="6357982" cy="5286412"/>
          </a:xfrm>
        </p:spPr>
        <p:txBody>
          <a:bodyPr>
            <a:normAutofit fontScale="92500" lnSpcReduction="10000"/>
          </a:bodyPr>
          <a:lstStyle/>
          <a:p>
            <a:pPr algn="just" rtl="1"/>
            <a:r>
              <a:rPr lang="ar-SA" dirty="0" smtClean="0"/>
              <a:t>كتب هانتنقتون أطروحته فيما يتجاوز ال500 صفحة من التحليل السياسي المعمق والذي يستشهد بشواهد تاريخية معاصرة من نزاعات أتت بعد الحرب الباردة، ولكن أطروحته السوداوية المفرطة في الانحياز للغرب _ورغم واقعيتها في بعض عناصرها_ لم تعجب الكثير من المفكّرين </a:t>
            </a:r>
            <a:r>
              <a:rPr lang="ar-SA" dirty="0" smtClean="0"/>
              <a:t>والنقّاد </a:t>
            </a:r>
            <a:r>
              <a:rPr lang="ar-SA" dirty="0" smtClean="0"/>
              <a:t>الذين عاصروه كإدوارد سعيد مثلا، والذي كتب مقالته (صدام الجهالات) للرد على هانتنقتون بالقول أن الصراع ليس حتمية إلا عند من يستفيد من الصراع، كما أن العناصر التي تتقاتل داخلنا ليست عناصر حضارة، بل عناصر جهالة.</a:t>
            </a:r>
            <a:endParaRPr lang="en-GB" dirty="0"/>
          </a:p>
        </p:txBody>
      </p:sp>
      <p:pic>
        <p:nvPicPr>
          <p:cNvPr id="4" name="Picture 3" descr="220px-Edward_Said.jpg"/>
          <p:cNvPicPr>
            <a:picLocks noChangeAspect="1"/>
          </p:cNvPicPr>
          <p:nvPr/>
        </p:nvPicPr>
        <p:blipFill>
          <a:blip r:embed="rId2"/>
          <a:stretch>
            <a:fillRect/>
          </a:stretch>
        </p:blipFill>
        <p:spPr>
          <a:xfrm>
            <a:off x="142844" y="2071678"/>
            <a:ext cx="2387998" cy="30718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29180" cy="1143000"/>
          </a:xfrm>
        </p:spPr>
        <p:txBody>
          <a:bodyPr>
            <a:normAutofit fontScale="90000"/>
          </a:bodyPr>
          <a:lstStyle/>
          <a:p>
            <a:r>
              <a:rPr lang="ar-SA" b="1" dirty="0" smtClean="0"/>
              <a:t>نظرية صدام الحضارات في مواجهة نظرية العولمة</a:t>
            </a:r>
            <a:endParaRPr lang="en-GB" dirty="0"/>
          </a:p>
        </p:txBody>
      </p:sp>
      <p:sp>
        <p:nvSpPr>
          <p:cNvPr id="3" name="Content Placeholder 2"/>
          <p:cNvSpPr>
            <a:spLocks noGrp="1"/>
          </p:cNvSpPr>
          <p:nvPr>
            <p:ph idx="1"/>
          </p:nvPr>
        </p:nvSpPr>
        <p:spPr>
          <a:xfrm>
            <a:off x="4786314" y="214290"/>
            <a:ext cx="4357686" cy="6411939"/>
          </a:xfrm>
        </p:spPr>
        <p:txBody>
          <a:bodyPr>
            <a:normAutofit fontScale="92500" lnSpcReduction="10000"/>
          </a:bodyPr>
          <a:lstStyle/>
          <a:p>
            <a:pPr algn="just" rtl="1"/>
            <a:r>
              <a:rPr lang="ar-SA" dirty="0" smtClean="0"/>
              <a:t>أهم الانتقادات التي وجهها إدوارد سعيد لأطروحة صدام الحضارات هي أنها تختزل _وبشكل مخل_ كل التعقيدات الثقافية التي يحفل بها العالمان الإسلامي والغربي، والذي يفترض هانتنقتون أنهما لن يلتقيا ولن يتحابا، ولن يمكنهما الاستفادة من بعضهما البعض، فهذه الفرضية زيادة على أنها ساذجة وغير واقعية، هي تفسّر الأحداث المعاصرة التي تزايد فيها العنف تفسيرات غير واقعية، وتزيد الأمور سوءا بدلا من من أن تحاول إيجاد حلول.</a:t>
            </a:r>
            <a:endParaRPr lang="en-GB" dirty="0"/>
          </a:p>
        </p:txBody>
      </p:sp>
      <p:pic>
        <p:nvPicPr>
          <p:cNvPr id="4" name="Picture 3" descr="the-clash-of-civilizations.jpg"/>
          <p:cNvPicPr>
            <a:picLocks noChangeAspect="1"/>
          </p:cNvPicPr>
          <p:nvPr/>
        </p:nvPicPr>
        <p:blipFill>
          <a:blip r:embed="rId2"/>
          <a:stretch>
            <a:fillRect/>
          </a:stretch>
        </p:blipFill>
        <p:spPr>
          <a:xfrm>
            <a:off x="214282" y="1928802"/>
            <a:ext cx="4511873" cy="45005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71858" cy="1143000"/>
          </a:xfrm>
        </p:spPr>
        <p:txBody>
          <a:bodyPr>
            <a:normAutofit/>
          </a:bodyPr>
          <a:lstStyle/>
          <a:p>
            <a:r>
              <a:rPr lang="ar-SA" b="1" dirty="0" smtClean="0"/>
              <a:t>العولمة تنتصر !</a:t>
            </a:r>
            <a:endParaRPr lang="en-GB" dirty="0"/>
          </a:p>
        </p:txBody>
      </p:sp>
      <p:sp>
        <p:nvSpPr>
          <p:cNvPr id="3" name="Content Placeholder 2"/>
          <p:cNvSpPr>
            <a:spLocks noGrp="1"/>
          </p:cNvSpPr>
          <p:nvPr>
            <p:ph idx="1"/>
          </p:nvPr>
        </p:nvSpPr>
        <p:spPr>
          <a:xfrm>
            <a:off x="457200" y="857232"/>
            <a:ext cx="8229600" cy="5268931"/>
          </a:xfrm>
        </p:spPr>
        <p:txBody>
          <a:bodyPr>
            <a:normAutofit fontScale="92500"/>
          </a:bodyPr>
          <a:lstStyle/>
          <a:p>
            <a:pPr algn="just" rtl="1"/>
            <a:r>
              <a:rPr lang="ar-SA" dirty="0" smtClean="0"/>
              <a:t>جاءت الألفية الجديدة لتفنّد أطروحة صدام الحضارات، ولتثبت للعالم (بالفعل لا بالقول) أن فتح السوق الحرة بين الثقافات كفيل بإيجاد قنوات للحوار والتواصل الثقافي، لأن المال هو الذي يتكلم في هذه الحالة، والفرص متوافرة تقريبا للجميع، ولم تعد هناك تلك التقسيمات السياسية الصارمة التي تجعل العالم إلى (متقدم / متخلف_غني / فقير) بل أصبحت هناك شركات كبرى عابرة للقارات تتجاوز الحدود الثقافية وتصلها بعضها ببعض.</a:t>
            </a:r>
          </a:p>
          <a:p>
            <a:pPr algn="just" rtl="1"/>
            <a:r>
              <a:rPr lang="ar-SA" dirty="0" smtClean="0"/>
              <a:t>طرح الرئيس جورج دبليو بوش مصطلح العولمة بحلول الألفية، وهو يشير فيها </a:t>
            </a:r>
            <a:r>
              <a:rPr lang="ar-SA" b="1" dirty="0" smtClean="0"/>
              <a:t>إلى النظام السياسي الاقتصادي الذي بموجبه تطلق الحرية للاقتصاد للازدهار حول العالم من أجل تشكيل ارتباط ثقافي بين الحضارات أو الدول.</a:t>
            </a:r>
          </a:p>
          <a:p>
            <a:pPr algn="just" rtl="1"/>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1107</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مفهوم الاتصال الثقافي : عوائق الاتصال ومآلاته المعاصرة</vt:lpstr>
      <vt:lpstr>الاتصال الثقافي في عصر السوق الحرة</vt:lpstr>
      <vt:lpstr>الاتصال الثقافي في عصر السوق الحرة</vt:lpstr>
      <vt:lpstr> عصر السوق الحرة والاتصال الثقافي</vt:lpstr>
      <vt:lpstr>نظرية صدام الحضارات في مواجهة نظرية العولمة</vt:lpstr>
      <vt:lpstr>نظرية صدام الحضارات في مواجهة نظرية العولمة</vt:lpstr>
      <vt:lpstr>نظرية صدام الحضارات في مواجهة نظرية العولمة</vt:lpstr>
      <vt:lpstr>نظرية صدام الحضارات في مواجهة نظرية العولمة</vt:lpstr>
      <vt:lpstr>العولمة تنتصر !</vt:lpstr>
      <vt:lpstr>تعريف العولمة</vt:lpstr>
      <vt:lpstr>تعريف العولمة</vt:lpstr>
      <vt:lpstr>Slide 12</vt:lpstr>
      <vt:lpstr>سؤال المليون؟؟؟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الاتصال الثقافي : عوائق الاتصال ومآلاته المعاصرة</dc:title>
  <dc:creator>ba</dc:creator>
  <cp:lastModifiedBy>ba</cp:lastModifiedBy>
  <cp:revision>8</cp:revision>
  <dcterms:created xsi:type="dcterms:W3CDTF">2014-03-30T14:00:02Z</dcterms:created>
  <dcterms:modified xsi:type="dcterms:W3CDTF">2014-04-05T20:44:25Z</dcterms:modified>
</cp:coreProperties>
</file>