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75" r:id="rId3"/>
    <p:sldId id="276" r:id="rId4"/>
    <p:sldId id="277" r:id="rId5"/>
    <p:sldId id="278" r:id="rId6"/>
    <p:sldId id="279" r:id="rId7"/>
    <p:sldId id="280" r:id="rId8"/>
    <p:sldId id="281" r:id="rId9"/>
    <p:sldId id="282" r:id="rId10"/>
    <p:sldId id="283" r:id="rId11"/>
    <p:sldId id="271" r:id="rId12"/>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94660"/>
  </p:normalViewPr>
  <p:slideViewPr>
    <p:cSldViewPr snapToGrid="0">
      <p:cViewPr varScale="1">
        <p:scale>
          <a:sx n="82" d="100"/>
          <a:sy n="82" d="100"/>
        </p:scale>
        <p:origin x="18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BCB8D-8216-5042-BD47-F075E0662D7A}"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83B10-06F9-8B47-8AA0-5E09F6CFB632}" type="slidenum">
              <a:rPr lang="en-US" smtClean="0"/>
              <a:t>‹#›</a:t>
            </a:fld>
            <a:endParaRPr lang="en-US"/>
          </a:p>
        </p:txBody>
      </p:sp>
    </p:spTree>
    <p:extLst>
      <p:ext uri="{BB962C8B-B14F-4D97-AF65-F5344CB8AC3E}">
        <p14:creationId xmlns:p14="http://schemas.microsoft.com/office/powerpoint/2010/main" val="26337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3485" y="-303481"/>
            <a:ext cx="9144000" cy="2387600"/>
          </a:xfrm>
        </p:spPr>
        <p:txBody>
          <a:bodyPr>
            <a:normAutofit/>
          </a:bodyPr>
          <a:lstStyle/>
          <a:p>
            <a:pPr rtl="1"/>
            <a:r>
              <a:rPr lang="en-US" sz="4800" dirty="0">
                <a:solidFill>
                  <a:schemeClr val="accent1">
                    <a:lumMod val="75000"/>
                  </a:schemeClr>
                </a:solidFill>
                <a:latin typeface="Traditional Arabic" panose="02020603050405020304" pitchFamily="18" charset="-78"/>
                <a:cs typeface="Traditional Arabic" panose="02020603050405020304" pitchFamily="18" charset="-78"/>
              </a:rPr>
              <a:t>Writing an Abstract</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2659395" y="2710833"/>
            <a:ext cx="5912313" cy="1655762"/>
          </a:xfrm>
        </p:spPr>
        <p:txBody>
          <a:bodyPr>
            <a:noAutofit/>
          </a:bodyPr>
          <a:lstStyle/>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Osama A Samarkandi, PhD, RN </a:t>
            </a:r>
          </a:p>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BSc, GMD, BSN, MSN, NIAC</a:t>
            </a:r>
            <a:br>
              <a:rPr lang="en-US" sz="3600" dirty="0">
                <a:solidFill>
                  <a:schemeClr val="accent1">
                    <a:lumMod val="75000"/>
                  </a:schemeClr>
                </a:solidFill>
                <a:latin typeface="Traditional Arabic" panose="02020603050405020304" pitchFamily="18" charset="-78"/>
                <a:cs typeface="Traditional Arabic" panose="02020603050405020304" pitchFamily="18" charset="-78"/>
              </a:rPr>
            </a:br>
            <a:endParaRPr lang="en-US" sz="3600" dirty="0">
              <a:solidFill>
                <a:schemeClr val="accent1">
                  <a:lumMod val="75000"/>
                </a:schemeClr>
              </a:solidFill>
              <a:latin typeface="Traditional Arabic" panose="02020603050405020304" pitchFamily="18" charset="-78"/>
              <a:cs typeface="Traditional Arabic" panose="02020603050405020304" pitchFamily="18" charset="-78"/>
            </a:endParaRPr>
          </a:p>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270305"/>
            <a:ext cx="10515600" cy="1325563"/>
          </a:xfrm>
        </p:spPr>
        <p:txBody>
          <a:bodyPr/>
          <a:lstStyle/>
          <a:p>
            <a:r>
              <a:rPr lang="en-US" altLang="en-US" dirty="0">
                <a:solidFill>
                  <a:schemeClr val="bg1"/>
                </a:solidFill>
              </a:rPr>
              <a:t>Example: International Paramedic Practice </a:t>
            </a:r>
          </a:p>
        </p:txBody>
      </p:sp>
      <p:sp>
        <p:nvSpPr>
          <p:cNvPr id="3" name="Content Placeholder 2"/>
          <p:cNvSpPr>
            <a:spLocks noGrp="1"/>
          </p:cNvSpPr>
          <p:nvPr>
            <p:ph idx="1"/>
          </p:nvPr>
        </p:nvSpPr>
        <p:spPr/>
        <p:txBody>
          <a:bodyPr/>
          <a:lstStyle/>
          <a:p>
            <a:pPr marL="0" indent="0">
              <a:buNone/>
              <a:defRPr/>
            </a:pPr>
            <a:r>
              <a:rPr lang="en-US" b="1" i="1" dirty="0">
                <a:solidFill>
                  <a:schemeClr val="accent1">
                    <a:lumMod val="75000"/>
                  </a:schemeClr>
                </a:solidFill>
              </a:rPr>
              <a:t>b) Abstract</a:t>
            </a:r>
            <a:endParaRPr lang="en-US" dirty="0">
              <a:solidFill>
                <a:schemeClr val="accent1">
                  <a:lumMod val="75000"/>
                </a:schemeClr>
              </a:solidFill>
            </a:endParaRPr>
          </a:p>
          <a:p>
            <a:pPr>
              <a:defRPr/>
            </a:pPr>
            <a:r>
              <a:rPr lang="en-US" dirty="0">
                <a:solidFill>
                  <a:schemeClr val="accent1">
                    <a:lumMod val="75000"/>
                  </a:schemeClr>
                </a:solidFill>
              </a:rPr>
              <a:t>An </a:t>
            </a:r>
            <a:r>
              <a:rPr lang="en-US" b="1" dirty="0">
                <a:solidFill>
                  <a:schemeClr val="accent1">
                    <a:lumMod val="75000"/>
                  </a:schemeClr>
                </a:solidFill>
              </a:rPr>
              <a:t>abstract </a:t>
            </a:r>
            <a:r>
              <a:rPr lang="en-US" dirty="0">
                <a:solidFill>
                  <a:schemeClr val="accent1">
                    <a:lumMod val="75000"/>
                  </a:schemeClr>
                </a:solidFill>
              </a:rPr>
              <a:t>of between 150 and 200 words should be included, giving a brief outline of the content of the article, including major findings. Please also supply </a:t>
            </a:r>
            <a:r>
              <a:rPr lang="en-US" b="1" dirty="0">
                <a:solidFill>
                  <a:schemeClr val="accent1">
                    <a:lumMod val="75000"/>
                  </a:schemeClr>
                </a:solidFill>
              </a:rPr>
              <a:t>5-6</a:t>
            </a:r>
            <a:r>
              <a:rPr lang="en-US" dirty="0">
                <a:solidFill>
                  <a:schemeClr val="accent1">
                    <a:lumMod val="75000"/>
                  </a:schemeClr>
                </a:solidFill>
              </a:rPr>
              <a:t> </a:t>
            </a:r>
            <a:r>
              <a:rPr lang="en-US" b="1" dirty="0">
                <a:solidFill>
                  <a:schemeClr val="accent1">
                    <a:lumMod val="75000"/>
                  </a:schemeClr>
                </a:solidFill>
              </a:rPr>
              <a:t>key words </a:t>
            </a:r>
            <a:r>
              <a:rPr lang="en-US" dirty="0">
                <a:solidFill>
                  <a:schemeClr val="accent1">
                    <a:lumMod val="75000"/>
                  </a:schemeClr>
                </a:solidFill>
              </a:rPr>
              <a:t>that reflect the main points of the article. </a:t>
            </a:r>
            <a:r>
              <a:rPr lang="en-GB" dirty="0">
                <a:solidFill>
                  <a:schemeClr val="accent1">
                    <a:lumMod val="75000"/>
                  </a:schemeClr>
                </a:solidFill>
              </a:rPr>
              <a:t>The key words will be used in database searches, so consider your choice carefully.</a:t>
            </a:r>
            <a:endParaRPr lang="en-US" dirty="0">
              <a:solidFill>
                <a:schemeClr val="accent1">
                  <a:lumMod val="75000"/>
                </a:schemeClr>
              </a:solidFill>
            </a:endParaRPr>
          </a:p>
          <a:p>
            <a:pPr>
              <a:defRPr/>
            </a:pP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2108622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270306"/>
            <a:ext cx="10515600" cy="1325563"/>
          </a:xfrm>
        </p:spPr>
        <p:txBody>
          <a:bodyPr/>
          <a:lstStyle/>
          <a:p>
            <a:r>
              <a:rPr lang="en-US" altLang="en-US" dirty="0">
                <a:solidFill>
                  <a:schemeClr val="bg1"/>
                </a:solidFill>
              </a:rPr>
              <a:t>Two Types of Abstracts</a:t>
            </a:r>
          </a:p>
        </p:txBody>
      </p:sp>
      <p:sp>
        <p:nvSpPr>
          <p:cNvPr id="3" name="Content Placeholder 2"/>
          <p:cNvSpPr>
            <a:spLocks noGrp="1"/>
          </p:cNvSpPr>
          <p:nvPr>
            <p:ph idx="1"/>
          </p:nvPr>
        </p:nvSpPr>
        <p:spPr>
          <a:xfrm>
            <a:off x="1981200" y="1600200"/>
            <a:ext cx="8229600" cy="5029200"/>
          </a:xfrm>
        </p:spPr>
        <p:txBody>
          <a:bodyPr>
            <a:noAutofit/>
          </a:bodyPr>
          <a:lstStyle/>
          <a:p>
            <a:pPr>
              <a:defRPr/>
            </a:pPr>
            <a:r>
              <a:rPr lang="en-US" sz="2200" dirty="0" smtClean="0">
                <a:solidFill>
                  <a:schemeClr val="accent1">
                    <a:lumMod val="75000"/>
                  </a:schemeClr>
                </a:solidFill>
              </a:rPr>
              <a:t>Informational Abstracts</a:t>
            </a:r>
          </a:p>
          <a:p>
            <a:pPr lvl="1">
              <a:defRPr/>
            </a:pPr>
            <a:r>
              <a:rPr lang="en-US" sz="2200" dirty="0" smtClean="0">
                <a:solidFill>
                  <a:schemeClr val="accent1">
                    <a:lumMod val="75000"/>
                  </a:schemeClr>
                </a:solidFill>
              </a:rPr>
              <a:t>Communicate contents of reports</a:t>
            </a:r>
          </a:p>
          <a:p>
            <a:pPr lvl="2">
              <a:defRPr/>
            </a:pPr>
            <a:r>
              <a:rPr lang="en-US" sz="2200" dirty="0" smtClean="0">
                <a:solidFill>
                  <a:schemeClr val="accent1">
                    <a:lumMod val="75000"/>
                  </a:schemeClr>
                </a:solidFill>
              </a:rPr>
              <a:t>Short, &lt; ~10% </a:t>
            </a:r>
          </a:p>
          <a:p>
            <a:pPr lvl="2">
              <a:defRPr/>
            </a:pPr>
            <a:r>
              <a:rPr lang="en-US" sz="2200" dirty="0" smtClean="0">
                <a:solidFill>
                  <a:schemeClr val="accent1">
                    <a:lumMod val="75000"/>
                  </a:schemeClr>
                </a:solidFill>
              </a:rPr>
              <a:t>Allow readers to decide whether they want to read the report</a:t>
            </a:r>
          </a:p>
          <a:p>
            <a:pPr lvl="1">
              <a:defRPr/>
            </a:pPr>
            <a:r>
              <a:rPr lang="en-US" sz="2200" dirty="0" smtClean="0">
                <a:solidFill>
                  <a:schemeClr val="accent1">
                    <a:lumMod val="75000"/>
                  </a:schemeClr>
                </a:solidFill>
              </a:rPr>
              <a:t>Highlights essential points - Includes:</a:t>
            </a:r>
          </a:p>
          <a:p>
            <a:pPr lvl="2">
              <a:defRPr/>
            </a:pPr>
            <a:r>
              <a:rPr lang="en-US" sz="2200" dirty="0" smtClean="0">
                <a:solidFill>
                  <a:schemeClr val="accent1">
                    <a:lumMod val="75000"/>
                  </a:schemeClr>
                </a:solidFill>
              </a:rPr>
              <a:t>Purpose</a:t>
            </a:r>
          </a:p>
          <a:p>
            <a:pPr lvl="2">
              <a:defRPr/>
            </a:pPr>
            <a:r>
              <a:rPr lang="en-US" sz="2200" dirty="0" smtClean="0">
                <a:solidFill>
                  <a:schemeClr val="accent1">
                    <a:lumMod val="75000"/>
                  </a:schemeClr>
                </a:solidFill>
              </a:rPr>
              <a:t>Methods</a:t>
            </a:r>
          </a:p>
          <a:p>
            <a:pPr lvl="2">
              <a:defRPr/>
            </a:pPr>
            <a:r>
              <a:rPr lang="en-US" sz="2200" dirty="0" smtClean="0">
                <a:solidFill>
                  <a:schemeClr val="accent1">
                    <a:lumMod val="75000"/>
                  </a:schemeClr>
                </a:solidFill>
              </a:rPr>
              <a:t>Scope</a:t>
            </a:r>
          </a:p>
          <a:p>
            <a:pPr lvl="2">
              <a:defRPr/>
            </a:pPr>
            <a:r>
              <a:rPr lang="en-US" sz="2200" dirty="0" smtClean="0">
                <a:solidFill>
                  <a:schemeClr val="accent1">
                    <a:lumMod val="75000"/>
                  </a:schemeClr>
                </a:solidFill>
              </a:rPr>
              <a:t>Results</a:t>
            </a:r>
          </a:p>
          <a:p>
            <a:pPr lvl="2">
              <a:defRPr/>
            </a:pPr>
            <a:r>
              <a:rPr lang="en-US" sz="2200" dirty="0" smtClean="0">
                <a:solidFill>
                  <a:schemeClr val="accent1">
                    <a:lumMod val="75000"/>
                  </a:schemeClr>
                </a:solidFill>
              </a:rPr>
              <a:t>Conclusions</a:t>
            </a:r>
          </a:p>
          <a:p>
            <a:pPr lvl="2">
              <a:defRPr/>
            </a:pPr>
            <a:r>
              <a:rPr lang="en-US" sz="2200" dirty="0" smtClean="0">
                <a:solidFill>
                  <a:schemeClr val="accent1">
                    <a:lumMod val="75000"/>
                  </a:schemeClr>
                </a:solidFill>
              </a:rPr>
              <a:t>Recommendations</a:t>
            </a:r>
            <a:endParaRPr lang="en-US" sz="2200" dirty="0">
              <a:solidFill>
                <a:schemeClr val="accent1">
                  <a:lumMod val="75000"/>
                </a:schemeClr>
              </a:solidFill>
            </a:endParaRPr>
          </a:p>
        </p:txBody>
      </p:sp>
    </p:spTree>
    <p:custDataLst>
      <p:tags r:id="rId1"/>
    </p:custDataLst>
    <p:extLst>
      <p:ext uri="{BB962C8B-B14F-4D97-AF65-F5344CB8AC3E}">
        <p14:creationId xmlns:p14="http://schemas.microsoft.com/office/powerpoint/2010/main" val="209958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01302"/>
            <a:ext cx="10515600" cy="1325563"/>
          </a:xfrm>
        </p:spPr>
        <p:txBody>
          <a:bodyPr/>
          <a:lstStyle/>
          <a:p>
            <a:r>
              <a:rPr lang="en-US" altLang="en-US" dirty="0">
                <a:solidFill>
                  <a:schemeClr val="bg1"/>
                </a:solidFill>
              </a:rPr>
              <a:t>Two Types of Abstracts</a:t>
            </a:r>
          </a:p>
        </p:txBody>
      </p:sp>
      <p:sp>
        <p:nvSpPr>
          <p:cNvPr id="3" name="Content Placeholder 2"/>
          <p:cNvSpPr>
            <a:spLocks noGrp="1"/>
          </p:cNvSpPr>
          <p:nvPr>
            <p:ph idx="1"/>
          </p:nvPr>
        </p:nvSpPr>
        <p:spPr/>
        <p:txBody>
          <a:bodyPr>
            <a:normAutofit/>
          </a:bodyPr>
          <a:lstStyle/>
          <a:p>
            <a:pPr>
              <a:defRPr/>
            </a:pPr>
            <a:r>
              <a:rPr lang="en-US" dirty="0" smtClean="0">
                <a:solidFill>
                  <a:schemeClr val="accent1">
                    <a:lumMod val="75000"/>
                  </a:schemeClr>
                </a:solidFill>
              </a:rPr>
              <a:t>Descriptive Abstracts</a:t>
            </a:r>
          </a:p>
          <a:p>
            <a:pPr lvl="1">
              <a:defRPr/>
            </a:pPr>
            <a:r>
              <a:rPr lang="en-US" dirty="0" smtClean="0">
                <a:solidFill>
                  <a:schemeClr val="accent1">
                    <a:lumMod val="75000"/>
                  </a:schemeClr>
                </a:solidFill>
              </a:rPr>
              <a:t>Tell what the report contains:</a:t>
            </a:r>
          </a:p>
          <a:p>
            <a:pPr lvl="2">
              <a:defRPr/>
            </a:pPr>
            <a:r>
              <a:rPr lang="en-US" dirty="0" smtClean="0">
                <a:solidFill>
                  <a:schemeClr val="accent1">
                    <a:lumMod val="75000"/>
                  </a:schemeClr>
                </a:solidFill>
              </a:rPr>
              <a:t>Purpose</a:t>
            </a:r>
          </a:p>
          <a:p>
            <a:pPr lvl="2">
              <a:defRPr/>
            </a:pPr>
            <a:r>
              <a:rPr lang="en-US" dirty="0" smtClean="0">
                <a:solidFill>
                  <a:schemeClr val="accent1">
                    <a:lumMod val="75000"/>
                  </a:schemeClr>
                </a:solidFill>
              </a:rPr>
              <a:t>Methods</a:t>
            </a:r>
          </a:p>
          <a:p>
            <a:pPr lvl="2">
              <a:defRPr/>
            </a:pPr>
            <a:r>
              <a:rPr lang="en-US" dirty="0" smtClean="0">
                <a:solidFill>
                  <a:schemeClr val="accent1">
                    <a:lumMod val="75000"/>
                  </a:schemeClr>
                </a:solidFill>
              </a:rPr>
              <a:t>Scope</a:t>
            </a:r>
          </a:p>
          <a:p>
            <a:pPr lvl="2">
              <a:defRPr/>
            </a:pPr>
            <a:r>
              <a:rPr lang="en-US" dirty="0" smtClean="0">
                <a:solidFill>
                  <a:schemeClr val="accent1">
                    <a:lumMod val="75000"/>
                  </a:schemeClr>
                </a:solidFill>
              </a:rPr>
              <a:t>Conclusions</a:t>
            </a:r>
          </a:p>
          <a:p>
            <a:pPr lvl="2">
              <a:defRPr/>
            </a:pPr>
            <a:r>
              <a:rPr lang="en-US" dirty="0" smtClean="0">
                <a:solidFill>
                  <a:schemeClr val="accent1">
                    <a:lumMod val="75000"/>
                  </a:schemeClr>
                </a:solidFill>
              </a:rPr>
              <a:t>Recommendations</a:t>
            </a:r>
          </a:p>
          <a:p>
            <a:pPr lvl="1">
              <a:defRPr/>
            </a:pPr>
            <a:r>
              <a:rPr lang="en-US" dirty="0" smtClean="0">
                <a:solidFill>
                  <a:schemeClr val="accent1">
                    <a:lumMod val="75000"/>
                  </a:schemeClr>
                </a:solidFill>
              </a:rPr>
              <a:t>Very short, ~ 100 words</a:t>
            </a:r>
          </a:p>
          <a:p>
            <a:pPr lvl="1">
              <a:defRPr/>
            </a:pPr>
            <a:r>
              <a:rPr lang="en-US" dirty="0" smtClean="0">
                <a:solidFill>
                  <a:schemeClr val="accent1">
                    <a:lumMod val="75000"/>
                  </a:schemeClr>
                </a:solidFill>
              </a:rPr>
              <a:t>Introduces the subject to the readers, who must then read to learn study results.</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28126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14214" y="-239309"/>
            <a:ext cx="10515600" cy="1325563"/>
          </a:xfrm>
        </p:spPr>
        <p:txBody>
          <a:bodyPr/>
          <a:lstStyle/>
          <a:p>
            <a:r>
              <a:rPr lang="en-US" altLang="en-US" dirty="0">
                <a:solidFill>
                  <a:schemeClr val="bg1"/>
                </a:solidFill>
              </a:rPr>
              <a:t>Qualities of a Good Abstract</a:t>
            </a:r>
          </a:p>
        </p:txBody>
      </p:sp>
      <p:sp>
        <p:nvSpPr>
          <p:cNvPr id="3" name="Content Placeholder 2"/>
          <p:cNvSpPr>
            <a:spLocks noGrp="1"/>
          </p:cNvSpPr>
          <p:nvPr>
            <p:ph idx="1"/>
          </p:nvPr>
        </p:nvSpPr>
        <p:spPr/>
        <p:txBody>
          <a:bodyPr>
            <a:normAutofit/>
          </a:bodyPr>
          <a:lstStyle/>
          <a:p>
            <a:pPr>
              <a:defRPr/>
            </a:pPr>
            <a:r>
              <a:rPr lang="en-US" dirty="0" smtClean="0">
                <a:solidFill>
                  <a:schemeClr val="accent1">
                    <a:lumMod val="75000"/>
                  </a:schemeClr>
                </a:solidFill>
              </a:rPr>
              <a:t>An effective abstract:</a:t>
            </a:r>
          </a:p>
          <a:p>
            <a:pPr lvl="1">
              <a:defRPr/>
            </a:pPr>
            <a:r>
              <a:rPr lang="en-US" dirty="0" smtClean="0">
                <a:solidFill>
                  <a:schemeClr val="accent1">
                    <a:lumMod val="75000"/>
                  </a:schemeClr>
                </a:solidFill>
              </a:rPr>
              <a:t>Uses one more well-developed paragraphs that are:</a:t>
            </a:r>
          </a:p>
          <a:p>
            <a:pPr lvl="2">
              <a:defRPr/>
            </a:pPr>
            <a:r>
              <a:rPr lang="en-US" dirty="0" smtClean="0">
                <a:solidFill>
                  <a:schemeClr val="accent1">
                    <a:lumMod val="75000"/>
                  </a:schemeClr>
                </a:solidFill>
              </a:rPr>
              <a:t>Coherent, concise and able to stand alone</a:t>
            </a:r>
          </a:p>
          <a:p>
            <a:pPr lvl="1">
              <a:defRPr/>
            </a:pPr>
            <a:r>
              <a:rPr lang="en-US" dirty="0" smtClean="0">
                <a:solidFill>
                  <a:schemeClr val="accent1">
                    <a:lumMod val="75000"/>
                  </a:schemeClr>
                </a:solidFill>
              </a:rPr>
              <a:t>Uses the appropriate structure and sections</a:t>
            </a:r>
          </a:p>
          <a:p>
            <a:pPr lvl="1">
              <a:defRPr/>
            </a:pPr>
            <a:r>
              <a:rPr lang="en-US" dirty="0" smtClean="0">
                <a:solidFill>
                  <a:schemeClr val="accent1">
                    <a:lumMod val="75000"/>
                  </a:schemeClr>
                </a:solidFill>
              </a:rPr>
              <a:t>Follows a strict chronological order</a:t>
            </a:r>
          </a:p>
          <a:p>
            <a:pPr lvl="1">
              <a:defRPr/>
            </a:pPr>
            <a:r>
              <a:rPr lang="en-US" dirty="0" smtClean="0">
                <a:solidFill>
                  <a:schemeClr val="accent1">
                    <a:lumMod val="75000"/>
                  </a:schemeClr>
                </a:solidFill>
              </a:rPr>
              <a:t>Provides logical connections</a:t>
            </a:r>
          </a:p>
          <a:p>
            <a:pPr lvl="1">
              <a:defRPr/>
            </a:pPr>
            <a:r>
              <a:rPr lang="en-US" dirty="0" smtClean="0">
                <a:solidFill>
                  <a:schemeClr val="accent1">
                    <a:lumMod val="75000"/>
                  </a:schemeClr>
                </a:solidFill>
              </a:rPr>
              <a:t>Adds no new information</a:t>
            </a:r>
          </a:p>
          <a:p>
            <a:pPr lvl="1">
              <a:defRPr/>
            </a:pPr>
            <a:r>
              <a:rPr lang="en-US" dirty="0" smtClean="0">
                <a:solidFill>
                  <a:schemeClr val="accent1">
                    <a:lumMod val="75000"/>
                  </a:schemeClr>
                </a:solidFill>
              </a:rPr>
              <a:t>Simply summarizes the report</a:t>
            </a:r>
          </a:p>
          <a:p>
            <a:pPr lvl="1">
              <a:defRPr/>
            </a:pPr>
            <a:r>
              <a:rPr lang="en-US" dirty="0" smtClean="0">
                <a:solidFill>
                  <a:schemeClr val="accent1">
                    <a:lumMod val="75000"/>
                  </a:schemeClr>
                </a:solidFill>
              </a:rPr>
              <a:t>Is intelligible to a wide audience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69008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285803"/>
            <a:ext cx="10515600" cy="1325563"/>
          </a:xfrm>
        </p:spPr>
        <p:txBody>
          <a:bodyPr/>
          <a:lstStyle/>
          <a:p>
            <a:r>
              <a:rPr lang="en-US" altLang="en-US" dirty="0">
                <a:solidFill>
                  <a:schemeClr val="bg1"/>
                </a:solidFill>
              </a:rPr>
              <a:t>4 Steps for Writing Effective Abstracts</a:t>
            </a:r>
          </a:p>
        </p:txBody>
      </p:sp>
      <p:sp>
        <p:nvSpPr>
          <p:cNvPr id="10243" name="Content Placeholder 2"/>
          <p:cNvSpPr>
            <a:spLocks noGrp="1"/>
          </p:cNvSpPr>
          <p:nvPr>
            <p:ph idx="1"/>
          </p:nvPr>
        </p:nvSpPr>
        <p:spPr/>
        <p:txBody>
          <a:bodyPr/>
          <a:lstStyle/>
          <a:p>
            <a:pPr marL="514350" indent="-514350">
              <a:buFontTx/>
              <a:buAutoNum type="arabicPeriod"/>
            </a:pPr>
            <a:r>
              <a:rPr lang="en-US" altLang="en-US" dirty="0">
                <a:solidFill>
                  <a:schemeClr val="accent1">
                    <a:lumMod val="75000"/>
                  </a:schemeClr>
                </a:solidFill>
              </a:rPr>
              <a:t>Read your report with the purpose of abstracting in mind. Look for these main parts:</a:t>
            </a:r>
          </a:p>
          <a:p>
            <a:pPr marL="914400" lvl="1" indent="-514350">
              <a:buFontTx/>
              <a:buAutoNum type="alphaLcParenR"/>
            </a:pPr>
            <a:r>
              <a:rPr lang="en-US" altLang="en-US" dirty="0">
                <a:solidFill>
                  <a:schemeClr val="accent1">
                    <a:lumMod val="75000"/>
                  </a:schemeClr>
                </a:solidFill>
              </a:rPr>
              <a:t>Purpose</a:t>
            </a:r>
          </a:p>
          <a:p>
            <a:pPr marL="914400" lvl="1" indent="-514350">
              <a:buFontTx/>
              <a:buAutoNum type="alphaLcParenR"/>
            </a:pPr>
            <a:r>
              <a:rPr lang="en-US" altLang="en-US" dirty="0">
                <a:solidFill>
                  <a:schemeClr val="accent1">
                    <a:lumMod val="75000"/>
                  </a:schemeClr>
                </a:solidFill>
              </a:rPr>
              <a:t>Methods</a:t>
            </a:r>
          </a:p>
          <a:p>
            <a:pPr marL="914400" lvl="1" indent="-514350">
              <a:buFontTx/>
              <a:buAutoNum type="alphaLcParenR"/>
            </a:pPr>
            <a:r>
              <a:rPr lang="en-US" altLang="en-US" dirty="0">
                <a:solidFill>
                  <a:schemeClr val="accent1">
                    <a:lumMod val="75000"/>
                  </a:schemeClr>
                </a:solidFill>
              </a:rPr>
              <a:t>Scope</a:t>
            </a:r>
          </a:p>
          <a:p>
            <a:pPr marL="914400" lvl="1" indent="-514350">
              <a:buFontTx/>
              <a:buAutoNum type="alphaLcParenR"/>
            </a:pPr>
            <a:r>
              <a:rPr lang="en-US" altLang="en-US" dirty="0">
                <a:solidFill>
                  <a:schemeClr val="accent1">
                    <a:lumMod val="75000"/>
                  </a:schemeClr>
                </a:solidFill>
              </a:rPr>
              <a:t>Results</a:t>
            </a:r>
          </a:p>
          <a:p>
            <a:pPr marL="914400" lvl="1" indent="-514350">
              <a:buFontTx/>
              <a:buAutoNum type="alphaLcParenR"/>
            </a:pPr>
            <a:r>
              <a:rPr lang="en-US" altLang="en-US" dirty="0">
                <a:solidFill>
                  <a:schemeClr val="accent1">
                    <a:lumMod val="75000"/>
                  </a:schemeClr>
                </a:solidFill>
              </a:rPr>
              <a:t>Conclusion(s)</a:t>
            </a:r>
          </a:p>
          <a:p>
            <a:pPr marL="914400" lvl="1" indent="-514350">
              <a:buFontTx/>
              <a:buAutoNum type="alphaLcParenR"/>
            </a:pPr>
            <a:r>
              <a:rPr lang="en-US" altLang="en-US" dirty="0">
                <a:solidFill>
                  <a:schemeClr val="accent1">
                    <a:lumMod val="75000"/>
                  </a:schemeClr>
                </a:solidFill>
              </a:rPr>
              <a:t>Recommendations</a:t>
            </a:r>
          </a:p>
        </p:txBody>
      </p:sp>
    </p:spTree>
    <p:custDataLst>
      <p:tags r:id="rId1"/>
    </p:custDataLst>
    <p:extLst>
      <p:ext uri="{BB962C8B-B14F-4D97-AF65-F5344CB8AC3E}">
        <p14:creationId xmlns:p14="http://schemas.microsoft.com/office/powerpoint/2010/main" val="191044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32299"/>
            <a:ext cx="10515600" cy="1325563"/>
          </a:xfrm>
        </p:spPr>
        <p:txBody>
          <a:bodyPr/>
          <a:lstStyle/>
          <a:p>
            <a:r>
              <a:rPr lang="en-US" altLang="en-US" dirty="0">
                <a:solidFill>
                  <a:schemeClr val="bg1"/>
                </a:solidFill>
              </a:rPr>
              <a:t>4 Steps for Writing Effective Abstracts</a:t>
            </a:r>
          </a:p>
        </p:txBody>
      </p:sp>
      <p:sp>
        <p:nvSpPr>
          <p:cNvPr id="11267" name="Content Placeholder 2"/>
          <p:cNvSpPr>
            <a:spLocks noGrp="1"/>
          </p:cNvSpPr>
          <p:nvPr>
            <p:ph idx="1"/>
          </p:nvPr>
        </p:nvSpPr>
        <p:spPr/>
        <p:txBody>
          <a:bodyPr/>
          <a:lstStyle/>
          <a:p>
            <a:pPr marL="514350" indent="-514350">
              <a:buFontTx/>
              <a:buAutoNum type="arabicPeriod" startAt="2"/>
            </a:pPr>
            <a:r>
              <a:rPr lang="en-US" altLang="en-US" dirty="0">
                <a:solidFill>
                  <a:schemeClr val="accent1">
                    <a:lumMod val="75000"/>
                  </a:schemeClr>
                </a:solidFill>
              </a:rPr>
              <a:t>After rereading your draft, write a rough draft without looking back at your report. Consider your main points. </a:t>
            </a:r>
          </a:p>
          <a:p>
            <a:pPr marL="914400" lvl="1" indent="-514350">
              <a:buFontTx/>
              <a:buAutoNum type="alphaLcParenR"/>
            </a:pPr>
            <a:r>
              <a:rPr lang="en-US" altLang="en-US" dirty="0">
                <a:solidFill>
                  <a:schemeClr val="accent1">
                    <a:lumMod val="75000"/>
                  </a:schemeClr>
                </a:solidFill>
              </a:rPr>
              <a:t>DO NOT copy key sentences from your report. </a:t>
            </a:r>
          </a:p>
          <a:p>
            <a:pPr marL="914400" lvl="1" indent="-514350">
              <a:buFontTx/>
              <a:buAutoNum type="alphaLcParenR"/>
            </a:pPr>
            <a:r>
              <a:rPr lang="en-US" altLang="en-US" dirty="0">
                <a:solidFill>
                  <a:schemeClr val="accent1">
                    <a:lumMod val="75000"/>
                  </a:schemeClr>
                </a:solidFill>
              </a:rPr>
              <a:t>DO NOT summarize information in a new way.</a:t>
            </a:r>
          </a:p>
          <a:p>
            <a:pPr marL="914400" lvl="1" indent="-514350">
              <a:buFontTx/>
              <a:buAutoNum type="alphaLcParenR"/>
            </a:pPr>
            <a:r>
              <a:rPr lang="en-US" altLang="en-US" dirty="0">
                <a:solidFill>
                  <a:schemeClr val="accent1">
                    <a:lumMod val="75000"/>
                  </a:schemeClr>
                </a:solidFill>
              </a:rPr>
              <a:t>You do not want to put in too much or too little information.</a:t>
            </a:r>
          </a:p>
        </p:txBody>
      </p:sp>
    </p:spTree>
    <p:custDataLst>
      <p:tags r:id="rId1"/>
    </p:custDataLst>
    <p:extLst>
      <p:ext uri="{BB962C8B-B14F-4D97-AF65-F5344CB8AC3E}">
        <p14:creationId xmlns:p14="http://schemas.microsoft.com/office/powerpoint/2010/main" val="187937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301302"/>
            <a:ext cx="10515600" cy="1325563"/>
          </a:xfrm>
        </p:spPr>
        <p:txBody>
          <a:bodyPr/>
          <a:lstStyle/>
          <a:p>
            <a:r>
              <a:rPr lang="en-US" altLang="en-US" dirty="0">
                <a:solidFill>
                  <a:schemeClr val="bg1"/>
                </a:solidFill>
              </a:rPr>
              <a:t>4 Steps for Writing Effective Abstracts</a:t>
            </a:r>
          </a:p>
        </p:txBody>
      </p:sp>
      <p:sp>
        <p:nvSpPr>
          <p:cNvPr id="12291" name="Content Placeholder 2"/>
          <p:cNvSpPr>
            <a:spLocks noGrp="1"/>
          </p:cNvSpPr>
          <p:nvPr>
            <p:ph idx="1"/>
          </p:nvPr>
        </p:nvSpPr>
        <p:spPr/>
        <p:txBody>
          <a:bodyPr/>
          <a:lstStyle/>
          <a:p>
            <a:pPr marL="514350" indent="-514350">
              <a:buFontTx/>
              <a:buAutoNum type="arabicPeriod" startAt="3"/>
            </a:pPr>
            <a:r>
              <a:rPr lang="en-US" altLang="en-US" dirty="0">
                <a:solidFill>
                  <a:schemeClr val="accent1">
                    <a:lumMod val="75000"/>
                  </a:schemeClr>
                </a:solidFill>
              </a:rPr>
              <a:t>Revise your rough draft to:</a:t>
            </a:r>
          </a:p>
          <a:p>
            <a:pPr marL="914400" lvl="1" indent="-514350">
              <a:buFontTx/>
              <a:buAutoNum type="alphaLcParenR"/>
            </a:pPr>
            <a:r>
              <a:rPr lang="en-US" altLang="en-US" dirty="0">
                <a:solidFill>
                  <a:schemeClr val="accent1">
                    <a:lumMod val="75000"/>
                  </a:schemeClr>
                </a:solidFill>
              </a:rPr>
              <a:t>Correct weaknesses in organization and coherence;</a:t>
            </a:r>
          </a:p>
          <a:p>
            <a:pPr marL="914400" lvl="1" indent="-514350">
              <a:buFontTx/>
              <a:buAutoNum type="alphaLcParenR"/>
            </a:pPr>
            <a:r>
              <a:rPr lang="en-US" altLang="en-US" dirty="0">
                <a:solidFill>
                  <a:schemeClr val="accent1">
                    <a:lumMod val="75000"/>
                  </a:schemeClr>
                </a:solidFill>
              </a:rPr>
              <a:t>Drop extra and fluffy information;</a:t>
            </a:r>
          </a:p>
          <a:p>
            <a:pPr marL="914400" lvl="1" indent="-514350">
              <a:buFontTx/>
              <a:buAutoNum type="alphaLcParenR"/>
            </a:pPr>
            <a:r>
              <a:rPr lang="en-US" altLang="en-US" dirty="0">
                <a:solidFill>
                  <a:schemeClr val="accent1">
                    <a:lumMod val="75000"/>
                  </a:schemeClr>
                </a:solidFill>
              </a:rPr>
              <a:t>Add important information originally left out;</a:t>
            </a:r>
          </a:p>
          <a:p>
            <a:pPr marL="914400" lvl="1" indent="-514350">
              <a:buFontTx/>
              <a:buAutoNum type="alphaLcParenR"/>
            </a:pPr>
            <a:r>
              <a:rPr lang="en-US" altLang="en-US" dirty="0">
                <a:solidFill>
                  <a:schemeClr val="accent1">
                    <a:lumMod val="75000"/>
                  </a:schemeClr>
                </a:solidFill>
              </a:rPr>
              <a:t>Eliminate wordiness;</a:t>
            </a:r>
          </a:p>
          <a:p>
            <a:pPr marL="914400" lvl="1" indent="-514350">
              <a:buFontTx/>
              <a:buAutoNum type="alphaLcParenR"/>
            </a:pPr>
            <a:r>
              <a:rPr lang="en-US" altLang="en-US" dirty="0">
                <a:solidFill>
                  <a:schemeClr val="accent1">
                    <a:lumMod val="75000"/>
                  </a:schemeClr>
                </a:solidFill>
              </a:rPr>
              <a:t>Correct mechanical, structure and grammar errors.</a:t>
            </a:r>
          </a:p>
        </p:txBody>
      </p:sp>
    </p:spTree>
    <p:custDataLst>
      <p:tags r:id="rId1"/>
    </p:custDataLst>
    <p:extLst>
      <p:ext uri="{BB962C8B-B14F-4D97-AF65-F5344CB8AC3E}">
        <p14:creationId xmlns:p14="http://schemas.microsoft.com/office/powerpoint/2010/main" val="152617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208312"/>
            <a:ext cx="10515600" cy="1325563"/>
          </a:xfrm>
        </p:spPr>
        <p:txBody>
          <a:bodyPr/>
          <a:lstStyle/>
          <a:p>
            <a:r>
              <a:rPr lang="en-US" altLang="en-US" dirty="0">
                <a:solidFill>
                  <a:schemeClr val="bg1"/>
                </a:solidFill>
              </a:rPr>
              <a:t>4 Steps for Writing Effective Abstracts</a:t>
            </a:r>
          </a:p>
        </p:txBody>
      </p:sp>
      <p:sp>
        <p:nvSpPr>
          <p:cNvPr id="13315" name="Content Placeholder 2"/>
          <p:cNvSpPr>
            <a:spLocks noGrp="1"/>
          </p:cNvSpPr>
          <p:nvPr>
            <p:ph idx="1"/>
          </p:nvPr>
        </p:nvSpPr>
        <p:spPr/>
        <p:txBody>
          <a:bodyPr/>
          <a:lstStyle/>
          <a:p>
            <a:pPr marL="514350" indent="-514350">
              <a:buFontTx/>
              <a:buAutoNum type="arabicPeriod" startAt="4"/>
            </a:pPr>
            <a:r>
              <a:rPr lang="en-US" altLang="en-US" dirty="0">
                <a:solidFill>
                  <a:schemeClr val="accent1">
                    <a:lumMod val="75000"/>
                  </a:schemeClr>
                </a:solidFill>
              </a:rPr>
              <a:t>Carefully proofread your final copy.</a:t>
            </a:r>
          </a:p>
          <a:p>
            <a:pPr marL="914400" lvl="1" indent="-514350">
              <a:buFontTx/>
              <a:buAutoNum type="alphaLcParenR"/>
            </a:pPr>
            <a:r>
              <a:rPr lang="en-US" altLang="en-US" dirty="0">
                <a:solidFill>
                  <a:schemeClr val="accent1">
                    <a:lumMod val="75000"/>
                  </a:schemeClr>
                </a:solidFill>
              </a:rPr>
              <a:t>Have a peer read it.</a:t>
            </a:r>
          </a:p>
          <a:p>
            <a:pPr marL="914400" lvl="1" indent="-514350">
              <a:buFontTx/>
              <a:buAutoNum type="alphaLcParenR"/>
            </a:pPr>
            <a:r>
              <a:rPr lang="en-US" altLang="en-US" dirty="0">
                <a:solidFill>
                  <a:schemeClr val="accent1">
                    <a:lumMod val="75000"/>
                  </a:schemeClr>
                </a:solidFill>
              </a:rPr>
              <a:t>Have a mentor or Prof. read it.</a:t>
            </a:r>
          </a:p>
          <a:p>
            <a:pPr marL="914400" lvl="1" indent="-514350">
              <a:buFontTx/>
              <a:buAutoNum type="alphaLcParenR"/>
            </a:pPr>
            <a:r>
              <a:rPr lang="en-US" altLang="en-US" dirty="0">
                <a:solidFill>
                  <a:schemeClr val="accent1">
                    <a:lumMod val="75000"/>
                  </a:schemeClr>
                </a:solidFill>
              </a:rPr>
              <a:t>Look at examples in your target journal and field of study.</a:t>
            </a:r>
          </a:p>
          <a:p>
            <a:pPr marL="914400" lvl="1" indent="-514350">
              <a:buFontTx/>
              <a:buAutoNum type="alphaLcParenR"/>
            </a:pPr>
            <a:r>
              <a:rPr lang="en-US" altLang="en-US" dirty="0">
                <a:solidFill>
                  <a:schemeClr val="accent1">
                    <a:lumMod val="75000"/>
                  </a:schemeClr>
                </a:solidFill>
              </a:rPr>
              <a:t>Consider an editorial service:</a:t>
            </a:r>
          </a:p>
          <a:p>
            <a:pPr marL="1314450" lvl="2" indent="-514350">
              <a:buFontTx/>
              <a:buAutoNum type="romanLcPeriod"/>
            </a:pPr>
            <a:r>
              <a:rPr lang="en-US" altLang="en-US" dirty="0">
                <a:solidFill>
                  <a:schemeClr val="accent1">
                    <a:lumMod val="75000"/>
                  </a:schemeClr>
                </a:solidFill>
              </a:rPr>
              <a:t>Some journals offer for a fee</a:t>
            </a:r>
          </a:p>
          <a:p>
            <a:pPr marL="1314450" lvl="2" indent="-514350">
              <a:buFontTx/>
              <a:buAutoNum type="romanLcPeriod"/>
            </a:pPr>
            <a:r>
              <a:rPr lang="en-US" altLang="en-US" dirty="0">
                <a:solidFill>
                  <a:schemeClr val="accent1">
                    <a:lumMod val="75000"/>
                  </a:schemeClr>
                </a:solidFill>
              </a:rPr>
              <a:t>Hire professional editor</a:t>
            </a:r>
          </a:p>
        </p:txBody>
      </p:sp>
    </p:spTree>
    <p:custDataLst>
      <p:tags r:id="rId1"/>
    </p:custDataLst>
    <p:extLst>
      <p:ext uri="{BB962C8B-B14F-4D97-AF65-F5344CB8AC3E}">
        <p14:creationId xmlns:p14="http://schemas.microsoft.com/office/powerpoint/2010/main" val="954647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2500" y="-270305"/>
            <a:ext cx="10515600" cy="1325563"/>
          </a:xfrm>
        </p:spPr>
        <p:txBody>
          <a:bodyPr/>
          <a:lstStyle/>
          <a:p>
            <a:r>
              <a:rPr lang="en-US" altLang="en-US" dirty="0">
                <a:solidFill>
                  <a:schemeClr val="bg1"/>
                </a:solidFill>
              </a:rPr>
              <a:t>Example: Prehospital &amp; Disaster Medicine</a:t>
            </a:r>
          </a:p>
        </p:txBody>
      </p:sp>
      <p:sp>
        <p:nvSpPr>
          <p:cNvPr id="3" name="Content Placeholder 2"/>
          <p:cNvSpPr>
            <a:spLocks noGrp="1"/>
          </p:cNvSpPr>
          <p:nvPr>
            <p:ph idx="1"/>
          </p:nvPr>
        </p:nvSpPr>
        <p:spPr>
          <a:xfrm>
            <a:off x="1841716" y="1055258"/>
            <a:ext cx="8458200" cy="5029200"/>
          </a:xfrm>
        </p:spPr>
        <p:txBody>
          <a:bodyPr>
            <a:normAutofit fontScale="85000" lnSpcReduction="20000"/>
          </a:bodyPr>
          <a:lstStyle/>
          <a:p>
            <a:pPr marL="0" indent="0">
              <a:buNone/>
              <a:defRPr/>
            </a:pPr>
            <a:r>
              <a:rPr lang="en-US" dirty="0" smtClean="0">
                <a:solidFill>
                  <a:schemeClr val="accent1">
                    <a:lumMod val="75000"/>
                  </a:schemeClr>
                </a:solidFill>
              </a:rPr>
              <a:t>Original Research—structured research that uses quantitative and/or qualitative data collection methods and analyses to establish a hypothesis or prove a cause and effect relationship is included in this category. The manuscript must be structured as follows:</a:t>
            </a:r>
          </a:p>
          <a:p>
            <a:pPr marL="0" indent="0">
              <a:buNone/>
              <a:defRPr/>
            </a:pPr>
            <a:r>
              <a:rPr lang="en-US" dirty="0" smtClean="0">
                <a:solidFill>
                  <a:schemeClr val="accent1">
                    <a:lumMod val="75000"/>
                  </a:schemeClr>
                </a:solidFill>
              </a:rPr>
              <a:t>Abstract—concise summary (not to exceed 375 words) in the following format:</a:t>
            </a:r>
          </a:p>
          <a:p>
            <a:pPr>
              <a:defRPr/>
            </a:pPr>
            <a:r>
              <a:rPr lang="en-US" dirty="0" smtClean="0">
                <a:solidFill>
                  <a:schemeClr val="accent1">
                    <a:lumMod val="75000"/>
                  </a:schemeClr>
                </a:solidFill>
              </a:rPr>
              <a:t>Introduction: Describes the need for the study</a:t>
            </a:r>
          </a:p>
          <a:p>
            <a:pPr>
              <a:defRPr/>
            </a:pPr>
            <a:r>
              <a:rPr lang="en-US" dirty="0" smtClean="0">
                <a:solidFill>
                  <a:schemeClr val="accent1">
                    <a:lumMod val="75000"/>
                  </a:schemeClr>
                </a:solidFill>
              </a:rPr>
              <a:t>Hypothesis/Problem: What was tested (experimental studies only) If qualitative, statement of problem addressed.</a:t>
            </a:r>
          </a:p>
          <a:p>
            <a:pPr>
              <a:defRPr/>
            </a:pPr>
            <a:r>
              <a:rPr lang="en-US" dirty="0" smtClean="0">
                <a:solidFill>
                  <a:schemeClr val="accent1">
                    <a:lumMod val="75000"/>
                  </a:schemeClr>
                </a:solidFill>
              </a:rPr>
              <a:t>Methods: Summary of methods used with subsections as appropriate (type of subjects, number of subjects, study design, statistical tests). If the work is qualitative, the types of instruments used and the scope and type of work must be described. Results: Summary of principal findings.</a:t>
            </a:r>
          </a:p>
          <a:p>
            <a:pPr>
              <a:defRPr/>
            </a:pPr>
            <a:r>
              <a:rPr lang="en-US" dirty="0" smtClean="0">
                <a:solidFill>
                  <a:schemeClr val="accent1">
                    <a:lumMod val="75000"/>
                  </a:schemeClr>
                </a:solidFill>
              </a:rPr>
              <a:t>Conclusion: Implications of findings.</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907314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545</Words>
  <Application>Microsoft Macintosh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Traditional Arabic</vt:lpstr>
      <vt:lpstr>Arial</vt:lpstr>
      <vt:lpstr>Times New Roman</vt:lpstr>
      <vt:lpstr>Office Theme</vt:lpstr>
      <vt:lpstr>Writing an Abstract</vt:lpstr>
      <vt:lpstr>Two Types of Abstracts</vt:lpstr>
      <vt:lpstr>Two Types of Abstracts</vt:lpstr>
      <vt:lpstr>Qualities of a Good Abstract</vt:lpstr>
      <vt:lpstr>4 Steps for Writing Effective Abstracts</vt:lpstr>
      <vt:lpstr>4 Steps for Writing Effective Abstracts</vt:lpstr>
      <vt:lpstr>4 Steps for Writing Effective Abstracts</vt:lpstr>
      <vt:lpstr>4 Steps for Writing Effective Abstracts</vt:lpstr>
      <vt:lpstr>Example: Prehospital &amp; Disaster Medicine</vt:lpstr>
      <vt:lpstr>Example: International Paramedic Practice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33</cp:revision>
  <dcterms:created xsi:type="dcterms:W3CDTF">2017-03-15T21:22:10Z</dcterms:created>
  <dcterms:modified xsi:type="dcterms:W3CDTF">2017-05-10T13:46:43Z</dcterms:modified>
</cp:coreProperties>
</file>