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handoutMasterIdLst>
    <p:handoutMasterId r:id="rId17"/>
  </p:handoutMasterIdLst>
  <p:sldIdLst>
    <p:sldId id="256" r:id="rId2"/>
    <p:sldId id="257" r:id="rId3"/>
    <p:sldId id="258" r:id="rId4"/>
    <p:sldId id="276" r:id="rId5"/>
    <p:sldId id="259" r:id="rId6"/>
    <p:sldId id="260" r:id="rId7"/>
    <p:sldId id="261" r:id="rId8"/>
    <p:sldId id="262" r:id="rId9"/>
    <p:sldId id="274" r:id="rId10"/>
    <p:sldId id="263" r:id="rId11"/>
    <p:sldId id="275" r:id="rId12"/>
    <p:sldId id="264" r:id="rId13"/>
    <p:sldId id="271"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3" autoAdjust="0"/>
    <p:restoredTop sz="92017" autoAdjust="0"/>
  </p:normalViewPr>
  <p:slideViewPr>
    <p:cSldViewPr snapToGrid="0">
      <p:cViewPr varScale="1">
        <p:scale>
          <a:sx n="85" d="100"/>
          <a:sy n="85" d="100"/>
        </p:scale>
        <p:origin x="7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A3D0B57-A425-4BE6-B0C2-9A63914DE937}" type="datetimeFigureOut">
              <a:rPr lang="en-US" smtClean="0"/>
              <a:t>9/2/2015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8B4DEC-90B4-4D74-8C55-0E759F861F3D}" type="slidenum">
              <a:rPr lang="en-US" smtClean="0"/>
              <a:t>‹#›</a:t>
            </a:fld>
            <a:endParaRPr lang="en-US"/>
          </a:p>
        </p:txBody>
      </p:sp>
    </p:spTree>
    <p:extLst>
      <p:ext uri="{BB962C8B-B14F-4D97-AF65-F5344CB8AC3E}">
        <p14:creationId xmlns:p14="http://schemas.microsoft.com/office/powerpoint/2010/main" val="22270343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2378294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396840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7678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3585059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2110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4086503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516658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691220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366444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6DF1EF-4C11-4DFF-9FB2-A3CBAB0C4790}" type="datetimeFigureOut">
              <a:rPr lang="en-US" smtClean="0"/>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4201624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6DF1EF-4C11-4DFF-9FB2-A3CBAB0C4790}"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2222272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6DF1EF-4C11-4DFF-9FB2-A3CBAB0C4790}" type="datetimeFigureOut">
              <a:rPr lang="en-US" smtClean="0"/>
              <a:t>9/2/2015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77808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6DF1EF-4C11-4DFF-9FB2-A3CBAB0C4790}" type="datetimeFigureOut">
              <a:rPr lang="en-US" smtClean="0"/>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2282062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DF1EF-4C11-4DFF-9FB2-A3CBAB0C4790}" type="datetimeFigureOut">
              <a:rPr lang="en-US" smtClean="0"/>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323944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6DF1EF-4C11-4DFF-9FB2-A3CBAB0C4790}" type="datetimeFigureOut">
              <a:rPr lang="en-US" smtClean="0"/>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A3DE4-7736-4D53-933F-A4E02BD677D5}" type="slidenum">
              <a:rPr lang="en-US" smtClean="0"/>
              <a:t>‹#›</a:t>
            </a:fld>
            <a:endParaRPr lang="en-US"/>
          </a:p>
        </p:txBody>
      </p:sp>
    </p:spTree>
    <p:extLst>
      <p:ext uri="{BB962C8B-B14F-4D97-AF65-F5344CB8AC3E}">
        <p14:creationId xmlns:p14="http://schemas.microsoft.com/office/powerpoint/2010/main" val="310287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0A3DE4-7736-4D53-933F-A4E02BD677D5}" type="slidenum">
              <a:rPr lang="en-US" smtClean="0"/>
              <a:t>‹#›</a:t>
            </a:fld>
            <a:endParaRPr lang="en-US"/>
          </a:p>
        </p:txBody>
      </p:sp>
      <p:sp>
        <p:nvSpPr>
          <p:cNvPr id="5" name="Date Placeholder 4"/>
          <p:cNvSpPr>
            <a:spLocks noGrp="1"/>
          </p:cNvSpPr>
          <p:nvPr>
            <p:ph type="dt" sz="half" idx="10"/>
          </p:nvPr>
        </p:nvSpPr>
        <p:spPr/>
        <p:txBody>
          <a:bodyPr/>
          <a:lstStyle/>
          <a:p>
            <a:fld id="{4E6DF1EF-4C11-4DFF-9FB2-A3CBAB0C4790}" type="datetimeFigureOut">
              <a:rPr lang="en-US" smtClean="0"/>
              <a:t>9/2/2015</a:t>
            </a:fld>
            <a:endParaRPr lang="en-US"/>
          </a:p>
        </p:txBody>
      </p:sp>
    </p:spTree>
    <p:extLst>
      <p:ext uri="{BB962C8B-B14F-4D97-AF65-F5344CB8AC3E}">
        <p14:creationId xmlns:p14="http://schemas.microsoft.com/office/powerpoint/2010/main" val="214737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6DF1EF-4C11-4DFF-9FB2-A3CBAB0C4790}" type="datetimeFigureOut">
              <a:rPr lang="en-US" smtClean="0"/>
              <a:t>9/2/2015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20A3DE4-7736-4D53-933F-A4E02BD677D5}" type="slidenum">
              <a:rPr lang="en-US" smtClean="0"/>
              <a:t>‹#›</a:t>
            </a:fld>
            <a:endParaRPr lang="en-US"/>
          </a:p>
        </p:txBody>
      </p:sp>
    </p:spTree>
    <p:extLst>
      <p:ext uri="{BB962C8B-B14F-4D97-AF65-F5344CB8AC3E}">
        <p14:creationId xmlns:p14="http://schemas.microsoft.com/office/powerpoint/2010/main" val="3046836552"/>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633" y="0"/>
            <a:ext cx="4745614" cy="1992923"/>
          </a:xfrm>
          <a:prstGeom prst="rect">
            <a:avLst/>
          </a:prstGeom>
        </p:spPr>
      </p:pic>
      <p:sp>
        <p:nvSpPr>
          <p:cNvPr id="2" name="Title 1"/>
          <p:cNvSpPr>
            <a:spLocks noGrp="1"/>
          </p:cNvSpPr>
          <p:nvPr>
            <p:ph type="ctrTitle"/>
          </p:nvPr>
        </p:nvSpPr>
        <p:spPr>
          <a:xfrm>
            <a:off x="1507067" y="2404533"/>
            <a:ext cx="6359118" cy="2057913"/>
          </a:xfrm>
        </p:spPr>
        <p:txBody>
          <a:bodyPr/>
          <a:lstStyle/>
          <a:p>
            <a:pPr algn="ctr"/>
            <a:r>
              <a:rPr lang="en-US" dirty="0"/>
              <a:t/>
            </a:r>
            <a:br>
              <a:rPr lang="en-US" dirty="0"/>
            </a:br>
            <a:r>
              <a:rPr lang="en-US" dirty="0" smtClean="0"/>
              <a:t/>
            </a:r>
            <a:br>
              <a:rPr lang="en-US" dirty="0" smtClean="0"/>
            </a:br>
            <a:r>
              <a:rPr lang="en-US" dirty="0"/>
              <a:t/>
            </a:r>
            <a:br>
              <a:rPr lang="en-US" dirty="0"/>
            </a:br>
            <a:r>
              <a:rPr lang="en-US" dirty="0" smtClean="0"/>
              <a:t>Workshop #1:</a:t>
            </a:r>
            <a:br>
              <a:rPr lang="en-US" dirty="0" smtClean="0"/>
            </a:br>
            <a:r>
              <a:rPr lang="en-US" dirty="0" smtClean="0"/>
              <a:t> Introduction to Graduation Project</a:t>
            </a:r>
            <a:endParaRPr lang="en-US" dirty="0"/>
          </a:p>
        </p:txBody>
      </p:sp>
      <p:sp>
        <p:nvSpPr>
          <p:cNvPr id="3" name="Subtitle 2"/>
          <p:cNvSpPr>
            <a:spLocks noGrp="1"/>
          </p:cNvSpPr>
          <p:nvPr>
            <p:ph type="subTitle" idx="1"/>
          </p:nvPr>
        </p:nvSpPr>
        <p:spPr>
          <a:xfrm>
            <a:off x="1507067" y="4462447"/>
            <a:ext cx="7766936" cy="1703891"/>
          </a:xfrm>
        </p:spPr>
        <p:txBody>
          <a:bodyPr>
            <a:normAutofit/>
          </a:bodyPr>
          <a:lstStyle/>
          <a:p>
            <a:r>
              <a:rPr lang="en-US" dirty="0" smtClean="0"/>
              <a:t>Wednesday September 2</a:t>
            </a:r>
            <a:r>
              <a:rPr lang="en-US" baseline="30000" dirty="0" smtClean="0"/>
              <a:t>nd</a:t>
            </a:r>
            <a:r>
              <a:rPr lang="en-US" dirty="0" smtClean="0"/>
              <a:t> at 10 am </a:t>
            </a:r>
          </a:p>
          <a:p>
            <a:r>
              <a:rPr lang="en-US" dirty="0" smtClean="0"/>
              <a:t>Capstone Committee</a:t>
            </a:r>
          </a:p>
          <a:p>
            <a:r>
              <a:rPr lang="en-US" dirty="0" smtClean="0"/>
              <a:t>Department of Computer Science</a:t>
            </a:r>
          </a:p>
          <a:p>
            <a:endParaRPr lang="en-US" dirty="0"/>
          </a:p>
        </p:txBody>
      </p:sp>
    </p:spTree>
    <p:extLst>
      <p:ext uri="{BB962C8B-B14F-4D97-AF65-F5344CB8AC3E}">
        <p14:creationId xmlns:p14="http://schemas.microsoft.com/office/powerpoint/2010/main" val="1520162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90000"/>
              </a:lnSpc>
              <a:spcBef>
                <a:spcPct val="0"/>
              </a:spcBef>
            </a:pPr>
            <a:r>
              <a:rPr lang="en-US" sz="3600" kern="1200" dirty="0">
                <a:solidFill>
                  <a:schemeClr val="accent1"/>
                </a:solidFill>
                <a:latin typeface="+mj-lt"/>
                <a:ea typeface="+mj-ea"/>
                <a:cs typeface="+mj-cs"/>
              </a:rPr>
              <a:t>Mark Allocation </a:t>
            </a:r>
            <a:r>
              <a:rPr lang="en-US" sz="3600" kern="1200" dirty="0" smtClean="0">
                <a:solidFill>
                  <a:schemeClr val="accent1"/>
                </a:solidFill>
                <a:latin typeface="+mj-lt"/>
                <a:ea typeface="+mj-ea"/>
                <a:cs typeface="+mj-cs"/>
              </a:rPr>
              <a:t>Policy  (1</a:t>
            </a:r>
            <a:r>
              <a:rPr lang="en-US" sz="3600" kern="1200" baseline="30000" dirty="0" smtClean="0">
                <a:solidFill>
                  <a:schemeClr val="accent1"/>
                </a:solidFill>
                <a:latin typeface="+mj-lt"/>
                <a:ea typeface="+mj-ea"/>
                <a:cs typeface="+mj-cs"/>
              </a:rPr>
              <a:t>st</a:t>
            </a:r>
            <a:r>
              <a:rPr lang="en-US" sz="3600" kern="1200" dirty="0" smtClean="0">
                <a:solidFill>
                  <a:schemeClr val="accent1"/>
                </a:solidFill>
                <a:latin typeface="+mj-lt"/>
                <a:ea typeface="+mj-ea"/>
                <a:cs typeface="+mj-cs"/>
              </a:rPr>
              <a:t> Semester)</a:t>
            </a:r>
            <a:endParaRPr lang="en-US" sz="3600" kern="1200" dirty="0">
              <a:solidFill>
                <a:schemeClr val="accent1"/>
              </a:solidFill>
              <a:latin typeface="+mj-lt"/>
              <a:ea typeface="+mj-ea"/>
              <a:cs typeface="+mj-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2849432"/>
              </p:ext>
            </p:extLst>
          </p:nvPr>
        </p:nvGraphicFramePr>
        <p:xfrm>
          <a:off x="677334" y="2133598"/>
          <a:ext cx="8884355" cy="2789784"/>
        </p:xfrm>
        <a:graphic>
          <a:graphicData uri="http://schemas.openxmlformats.org/drawingml/2006/table">
            <a:tbl>
              <a:tblPr>
                <a:tableStyleId>{5C22544A-7EE6-4342-B048-85BDC9FD1C3A}</a:tableStyleId>
              </a:tblPr>
              <a:tblGrid>
                <a:gridCol w="3094206"/>
                <a:gridCol w="1102885"/>
                <a:gridCol w="2665307"/>
                <a:gridCol w="1286700"/>
                <a:gridCol w="735257"/>
              </a:tblGrid>
              <a:tr h="858224">
                <a:tc>
                  <a:txBody>
                    <a:bodyPr/>
                    <a:lstStyle/>
                    <a:p>
                      <a:pPr marL="0" marR="0" algn="l">
                        <a:lnSpc>
                          <a:spcPct val="115000"/>
                        </a:lnSpc>
                        <a:spcBef>
                          <a:spcPts val="65"/>
                        </a:spcBef>
                        <a:spcAft>
                          <a:spcPts val="0"/>
                        </a:spcAft>
                      </a:pPr>
                      <a:r>
                        <a:rPr lang="en-US" sz="1600" b="1" dirty="0">
                          <a:effectLst/>
                        </a:rPr>
                        <a:t> </a:t>
                      </a:r>
                    </a:p>
                    <a:p>
                      <a:pPr marL="0" marR="675005" algn="l">
                        <a:lnSpc>
                          <a:spcPct val="115000"/>
                        </a:lnSpc>
                        <a:spcBef>
                          <a:spcPts val="0"/>
                        </a:spcBef>
                        <a:spcAft>
                          <a:spcPts val="0"/>
                        </a:spcAft>
                      </a:pPr>
                      <a:r>
                        <a:rPr lang="en-US" sz="1600" b="1" dirty="0">
                          <a:effectLst/>
                        </a:rPr>
                        <a:t>Criteria</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600" b="1">
                          <a:effectLst/>
                        </a:rPr>
                        <a:t> </a:t>
                      </a:r>
                    </a:p>
                    <a:p>
                      <a:pPr marL="80010" marR="0">
                        <a:lnSpc>
                          <a:spcPct val="115000"/>
                        </a:lnSpc>
                        <a:spcBef>
                          <a:spcPts val="0"/>
                        </a:spcBef>
                        <a:spcAft>
                          <a:spcPts val="0"/>
                        </a:spcAft>
                      </a:pPr>
                      <a:r>
                        <a:rPr lang="en-US" sz="1600" b="1">
                          <a:effectLst/>
                        </a:rPr>
                        <a:t>Supervisor</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600" b="1">
                          <a:effectLst/>
                        </a:rPr>
                        <a:t> </a:t>
                      </a:r>
                    </a:p>
                    <a:p>
                      <a:pPr marL="155575" marR="0">
                        <a:lnSpc>
                          <a:spcPct val="115000"/>
                        </a:lnSpc>
                        <a:spcBef>
                          <a:spcPts val="0"/>
                        </a:spcBef>
                        <a:spcAft>
                          <a:spcPts val="0"/>
                        </a:spcAft>
                      </a:pPr>
                      <a:r>
                        <a:rPr lang="en-US" sz="1600" b="1">
                          <a:effectLst/>
                        </a:rPr>
                        <a:t>Supervisory Committee</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600" b="1">
                          <a:effectLst/>
                        </a:rPr>
                        <a:t> </a:t>
                      </a:r>
                    </a:p>
                    <a:p>
                      <a:pPr marL="0" marR="0">
                        <a:lnSpc>
                          <a:spcPct val="115000"/>
                        </a:lnSpc>
                        <a:spcBef>
                          <a:spcPts val="0"/>
                        </a:spcBef>
                        <a:spcAft>
                          <a:spcPts val="0"/>
                        </a:spcAft>
                      </a:pPr>
                      <a:r>
                        <a:rPr lang="en-US" sz="1600" b="1">
                          <a:effectLst/>
                        </a:rPr>
                        <a:t>Examiner(s) </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0"/>
                        </a:spcBef>
                        <a:spcAft>
                          <a:spcPts val="0"/>
                        </a:spcAft>
                      </a:pPr>
                      <a:r>
                        <a:rPr lang="en-US" sz="1600" b="1">
                          <a:effectLst/>
                        </a:rPr>
                        <a:t> </a:t>
                      </a:r>
                    </a:p>
                    <a:p>
                      <a:pPr marL="67310" marR="0">
                        <a:lnSpc>
                          <a:spcPct val="115000"/>
                        </a:lnSpc>
                        <a:spcBef>
                          <a:spcPts val="0"/>
                        </a:spcBef>
                        <a:spcAft>
                          <a:spcPts val="0"/>
                        </a:spcAft>
                      </a:pPr>
                      <a:r>
                        <a:rPr lang="en-US" sz="1600" b="1">
                          <a:effectLst/>
                        </a:rPr>
                        <a:t>Total</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49255">
                <a:tc>
                  <a:txBody>
                    <a:bodyPr/>
                    <a:lstStyle/>
                    <a:p>
                      <a:pPr marL="64135" marR="0" algn="l">
                        <a:lnSpc>
                          <a:spcPct val="115000"/>
                        </a:lnSpc>
                        <a:spcBef>
                          <a:spcPts val="25"/>
                        </a:spcBef>
                        <a:spcAft>
                          <a:spcPts val="0"/>
                        </a:spcAft>
                      </a:pPr>
                      <a:r>
                        <a:rPr lang="en-US" sz="1600" b="1">
                          <a:effectLst/>
                        </a:rPr>
                        <a:t>Process</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gn="ctr">
                        <a:lnSpc>
                          <a:spcPct val="115000"/>
                        </a:lnSpc>
                        <a:spcBef>
                          <a:spcPts val="25"/>
                        </a:spcBef>
                        <a:spcAft>
                          <a:spcPts val="0"/>
                        </a:spcAft>
                      </a:pPr>
                      <a:r>
                        <a:rPr lang="en-US" sz="1600" b="1" dirty="0" smtClean="0">
                          <a:effectLst/>
                        </a:rPr>
                        <a:t>     15</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52475" marR="741045" algn="ctr">
                        <a:lnSpc>
                          <a:spcPct val="115000"/>
                        </a:lnSpc>
                        <a:spcBef>
                          <a:spcPts val="25"/>
                        </a:spcBef>
                        <a:spcAft>
                          <a:spcPts val="0"/>
                        </a:spcAft>
                      </a:pPr>
                      <a:r>
                        <a:rPr lang="en-US" sz="1600" b="1" dirty="0">
                          <a:effectLst/>
                        </a:rPr>
                        <a:t>-</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415290" marR="403225" algn="ctr">
                        <a:lnSpc>
                          <a:spcPct val="115000"/>
                        </a:lnSpc>
                        <a:spcBef>
                          <a:spcPts val="25"/>
                        </a:spcBef>
                        <a:spcAft>
                          <a:spcPts val="0"/>
                        </a:spcAft>
                      </a:pPr>
                      <a:r>
                        <a:rPr lang="en-US" sz="1600" b="1">
                          <a:effectLst/>
                        </a:rPr>
                        <a:t>-</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350" marR="120650" algn="ctr">
                        <a:lnSpc>
                          <a:spcPct val="115000"/>
                        </a:lnSpc>
                        <a:spcBef>
                          <a:spcPts val="25"/>
                        </a:spcBef>
                        <a:spcAft>
                          <a:spcPts val="0"/>
                        </a:spcAft>
                      </a:pPr>
                      <a:r>
                        <a:rPr lang="en-US" sz="1600" b="1">
                          <a:effectLst/>
                        </a:rPr>
                        <a:t>15</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16461">
                <a:tc>
                  <a:txBody>
                    <a:bodyPr/>
                    <a:lstStyle/>
                    <a:p>
                      <a:pPr marL="64135" marR="0" algn="l">
                        <a:lnSpc>
                          <a:spcPct val="115000"/>
                        </a:lnSpc>
                        <a:spcBef>
                          <a:spcPts val="25"/>
                        </a:spcBef>
                        <a:spcAft>
                          <a:spcPts val="0"/>
                        </a:spcAft>
                      </a:pPr>
                      <a:r>
                        <a:rPr lang="en-US" sz="1600" b="1">
                          <a:effectLst/>
                        </a:rPr>
                        <a:t>Proposal</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329565" marR="318135" algn="ctr">
                        <a:lnSpc>
                          <a:spcPct val="115000"/>
                        </a:lnSpc>
                        <a:spcBef>
                          <a:spcPts val="25"/>
                        </a:spcBef>
                        <a:spcAft>
                          <a:spcPts val="0"/>
                        </a:spcAft>
                      </a:pPr>
                      <a:r>
                        <a:rPr lang="en-US" sz="1600" b="1" dirty="0">
                          <a:effectLst/>
                        </a:rPr>
                        <a:t>-</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600" b="1" dirty="0">
                          <a:effectLst/>
                        </a:rPr>
                        <a:t>05</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415290" marR="403225" algn="ctr">
                        <a:lnSpc>
                          <a:spcPct val="115000"/>
                        </a:lnSpc>
                        <a:spcBef>
                          <a:spcPts val="25"/>
                        </a:spcBef>
                        <a:spcAft>
                          <a:spcPts val="0"/>
                        </a:spcAft>
                      </a:pPr>
                      <a:r>
                        <a:rPr lang="en-US" sz="1600" b="1">
                          <a:effectLst/>
                        </a:rPr>
                        <a:t>-</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985" marR="119380" algn="ctr">
                        <a:lnSpc>
                          <a:spcPct val="115000"/>
                        </a:lnSpc>
                        <a:spcBef>
                          <a:spcPts val="25"/>
                        </a:spcBef>
                        <a:spcAft>
                          <a:spcPts val="0"/>
                        </a:spcAft>
                      </a:pPr>
                      <a:r>
                        <a:rPr lang="en-US" sz="1600" b="1">
                          <a:effectLst/>
                        </a:rPr>
                        <a:t>05</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16461">
                <a:tc>
                  <a:txBody>
                    <a:bodyPr/>
                    <a:lstStyle/>
                    <a:p>
                      <a:pPr marL="64135" marR="0" algn="l">
                        <a:lnSpc>
                          <a:spcPct val="115000"/>
                        </a:lnSpc>
                        <a:spcBef>
                          <a:spcPts val="25"/>
                        </a:spcBef>
                        <a:spcAft>
                          <a:spcPts val="0"/>
                        </a:spcAft>
                      </a:pPr>
                      <a:r>
                        <a:rPr lang="en-US" sz="1600" b="1" dirty="0">
                          <a:effectLst/>
                        </a:rPr>
                        <a:t>Midterm report</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gn="ctr">
                        <a:lnSpc>
                          <a:spcPct val="115000"/>
                        </a:lnSpc>
                        <a:spcBef>
                          <a:spcPts val="25"/>
                        </a:spcBef>
                        <a:spcAft>
                          <a:spcPts val="0"/>
                        </a:spcAft>
                      </a:pPr>
                      <a:r>
                        <a:rPr lang="en-US" sz="1600" b="1" dirty="0">
                          <a:effectLst/>
                        </a:rPr>
                        <a:t>  </a:t>
                      </a:r>
                      <a:r>
                        <a:rPr lang="en-US" sz="1600" b="1" dirty="0" smtClean="0">
                          <a:effectLst/>
                        </a:rPr>
                        <a:t>   -     </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600" b="1" dirty="0">
                          <a:effectLst/>
                        </a:rPr>
                        <a:t>-</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403225" algn="ctr">
                        <a:lnSpc>
                          <a:spcPct val="115000"/>
                        </a:lnSpc>
                        <a:spcBef>
                          <a:spcPts val="0"/>
                        </a:spcBef>
                        <a:spcAft>
                          <a:spcPts val="0"/>
                        </a:spcAft>
                      </a:pPr>
                      <a:r>
                        <a:rPr lang="en-US" sz="1600" b="1">
                          <a:effectLst/>
                        </a:rPr>
                        <a:t>      10</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2715" marR="120015" algn="ctr">
                        <a:lnSpc>
                          <a:spcPct val="115000"/>
                        </a:lnSpc>
                        <a:spcBef>
                          <a:spcPts val="0"/>
                        </a:spcBef>
                        <a:spcAft>
                          <a:spcPts val="0"/>
                        </a:spcAft>
                      </a:pPr>
                      <a:r>
                        <a:rPr lang="en-US" sz="1600" b="1">
                          <a:effectLst/>
                        </a:rPr>
                        <a:t>10</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16461">
                <a:tc>
                  <a:txBody>
                    <a:bodyPr/>
                    <a:lstStyle/>
                    <a:p>
                      <a:pPr marL="64135" marR="0" algn="l">
                        <a:lnSpc>
                          <a:spcPct val="115000"/>
                        </a:lnSpc>
                        <a:spcBef>
                          <a:spcPts val="25"/>
                        </a:spcBef>
                        <a:spcAft>
                          <a:spcPts val="0"/>
                        </a:spcAft>
                      </a:pPr>
                      <a:r>
                        <a:rPr lang="en-US" sz="1600" b="1" dirty="0">
                          <a:effectLst/>
                        </a:rPr>
                        <a:t>Poster Presentation</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gn="ctr">
                        <a:lnSpc>
                          <a:spcPct val="115000"/>
                        </a:lnSpc>
                        <a:spcBef>
                          <a:spcPts val="25"/>
                        </a:spcBef>
                        <a:spcAft>
                          <a:spcPts val="0"/>
                        </a:spcAft>
                      </a:pPr>
                      <a:r>
                        <a:rPr lang="en-US" sz="1600" b="1">
                          <a:effectLst/>
                        </a:rPr>
                        <a:t>      10</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600" b="1">
                          <a:effectLst/>
                        </a:rPr>
                        <a:t>-</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403225" algn="ctr">
                        <a:lnSpc>
                          <a:spcPct val="115000"/>
                        </a:lnSpc>
                        <a:spcBef>
                          <a:spcPts val="0"/>
                        </a:spcBef>
                        <a:spcAft>
                          <a:spcPts val="0"/>
                        </a:spcAft>
                      </a:pPr>
                      <a:r>
                        <a:rPr lang="en-US" sz="1600" b="1" dirty="0">
                          <a:effectLst/>
                        </a:rPr>
                        <a:t>      30</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2715" marR="120015" algn="ctr">
                        <a:lnSpc>
                          <a:spcPct val="115000"/>
                        </a:lnSpc>
                        <a:spcBef>
                          <a:spcPts val="0"/>
                        </a:spcBef>
                        <a:spcAft>
                          <a:spcPts val="0"/>
                        </a:spcAft>
                      </a:pPr>
                      <a:r>
                        <a:rPr lang="en-US" sz="1600" b="1">
                          <a:effectLst/>
                        </a:rPr>
                        <a:t>40</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16461">
                <a:tc>
                  <a:txBody>
                    <a:bodyPr/>
                    <a:lstStyle/>
                    <a:p>
                      <a:pPr marL="64135" marR="0" algn="l">
                        <a:lnSpc>
                          <a:spcPct val="115000"/>
                        </a:lnSpc>
                        <a:spcBef>
                          <a:spcPts val="25"/>
                        </a:spcBef>
                        <a:spcAft>
                          <a:spcPts val="0"/>
                        </a:spcAft>
                      </a:pPr>
                      <a:r>
                        <a:rPr lang="en-US" sz="1600" b="1" dirty="0">
                          <a:effectLst/>
                        </a:rPr>
                        <a:t>Report</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gn="ctr">
                        <a:lnSpc>
                          <a:spcPct val="115000"/>
                        </a:lnSpc>
                        <a:spcBef>
                          <a:spcPts val="25"/>
                        </a:spcBef>
                        <a:spcAft>
                          <a:spcPts val="0"/>
                        </a:spcAft>
                      </a:pPr>
                      <a:r>
                        <a:rPr lang="en-US" sz="1600" b="1">
                          <a:effectLst/>
                        </a:rPr>
                        <a:t>      15</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600" b="1">
                          <a:effectLst/>
                        </a:rPr>
                        <a:t> </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403225" algn="ctr">
                        <a:lnSpc>
                          <a:spcPct val="115000"/>
                        </a:lnSpc>
                        <a:spcBef>
                          <a:spcPts val="0"/>
                        </a:spcBef>
                        <a:spcAft>
                          <a:spcPts val="0"/>
                        </a:spcAft>
                      </a:pPr>
                      <a:r>
                        <a:rPr lang="en-US" sz="1600" b="1" dirty="0">
                          <a:effectLst/>
                        </a:rPr>
                        <a:t>      15</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2715" marR="120015" algn="ctr">
                        <a:lnSpc>
                          <a:spcPct val="115000"/>
                        </a:lnSpc>
                        <a:spcBef>
                          <a:spcPts val="0"/>
                        </a:spcBef>
                        <a:spcAft>
                          <a:spcPts val="0"/>
                        </a:spcAft>
                      </a:pPr>
                      <a:r>
                        <a:rPr lang="en-US" sz="1600" b="1" dirty="0">
                          <a:effectLst/>
                        </a:rPr>
                        <a:t>30</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16461">
                <a:tc>
                  <a:txBody>
                    <a:bodyPr/>
                    <a:lstStyle/>
                    <a:p>
                      <a:pPr marL="64135" marR="0" algn="l">
                        <a:lnSpc>
                          <a:spcPct val="115000"/>
                        </a:lnSpc>
                        <a:spcBef>
                          <a:spcPts val="0"/>
                        </a:spcBef>
                        <a:spcAft>
                          <a:spcPts val="0"/>
                        </a:spcAft>
                      </a:pPr>
                      <a:r>
                        <a:rPr lang="en-US" sz="1600" b="1" dirty="0">
                          <a:effectLst/>
                        </a:rPr>
                        <a:t>Total</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gn="ctr">
                        <a:lnSpc>
                          <a:spcPct val="115000"/>
                        </a:lnSpc>
                        <a:spcBef>
                          <a:spcPts val="0"/>
                        </a:spcBef>
                        <a:spcAft>
                          <a:spcPts val="0"/>
                        </a:spcAft>
                      </a:pPr>
                      <a:r>
                        <a:rPr lang="en-US" sz="1600" b="1">
                          <a:effectLst/>
                        </a:rPr>
                        <a:t>      40</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4055" algn="ctr">
                        <a:lnSpc>
                          <a:spcPct val="115000"/>
                        </a:lnSpc>
                        <a:spcBef>
                          <a:spcPts val="0"/>
                        </a:spcBef>
                        <a:spcAft>
                          <a:spcPts val="0"/>
                        </a:spcAft>
                      </a:pPr>
                      <a:r>
                        <a:rPr lang="en-US" sz="1600" b="1">
                          <a:effectLst/>
                        </a:rPr>
                        <a:t>05</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gn="ctr">
                        <a:lnSpc>
                          <a:spcPct val="115000"/>
                        </a:lnSpc>
                        <a:spcBef>
                          <a:spcPts val="0"/>
                        </a:spcBef>
                        <a:spcAft>
                          <a:spcPts val="0"/>
                        </a:spcAft>
                      </a:pPr>
                      <a:r>
                        <a:rPr lang="en-US" sz="1600" b="1">
                          <a:effectLst/>
                        </a:rPr>
                        <a:t>      55</a:t>
                      </a:r>
                      <a:endParaRPr lang="en-US" sz="16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21285" marR="0" algn="ctr">
                        <a:lnSpc>
                          <a:spcPct val="115000"/>
                        </a:lnSpc>
                        <a:spcBef>
                          <a:spcPts val="0"/>
                        </a:spcBef>
                        <a:spcAft>
                          <a:spcPts val="0"/>
                        </a:spcAft>
                      </a:pPr>
                      <a:r>
                        <a:rPr lang="en-US" sz="1600" b="1" dirty="0" smtClean="0">
                          <a:effectLst/>
                        </a:rPr>
                        <a:t>100</a:t>
                      </a:r>
                      <a:endPar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bl>
          </a:graphicData>
        </a:graphic>
      </p:graphicFrame>
    </p:spTree>
    <p:extLst>
      <p:ext uri="{BB962C8B-B14F-4D97-AF65-F5344CB8AC3E}">
        <p14:creationId xmlns:p14="http://schemas.microsoft.com/office/powerpoint/2010/main" val="1873081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a:t>
            </a:r>
            <a:r>
              <a:rPr lang="en-US" dirty="0"/>
              <a:t>(2</a:t>
            </a:r>
            <a:r>
              <a:rPr lang="en-US" baseline="30000" dirty="0"/>
              <a:t>nd</a:t>
            </a:r>
            <a:r>
              <a:rPr lang="en-US" dirty="0"/>
              <a:t> Semester)</a:t>
            </a:r>
          </a:p>
        </p:txBody>
      </p:sp>
      <p:sp>
        <p:nvSpPr>
          <p:cNvPr id="3" name="Content Placeholder 2"/>
          <p:cNvSpPr>
            <a:spLocks noGrp="1"/>
          </p:cNvSpPr>
          <p:nvPr>
            <p:ph idx="1"/>
          </p:nvPr>
        </p:nvSpPr>
        <p:spPr/>
        <p:txBody>
          <a:bodyPr/>
          <a:lstStyle/>
          <a:p>
            <a:r>
              <a:rPr lang="en-US" dirty="0" smtClean="0"/>
              <a:t>Students prepare a 20 min. presentation</a:t>
            </a:r>
          </a:p>
          <a:p>
            <a:endParaRPr lang="en-US" dirty="0" smtClean="0"/>
          </a:p>
          <a:p>
            <a:r>
              <a:rPr lang="en-US" dirty="0" smtClean="0"/>
              <a:t>Presentation include all aspects of the project</a:t>
            </a:r>
          </a:p>
          <a:p>
            <a:endParaRPr lang="en-US" dirty="0" smtClean="0"/>
          </a:p>
          <a:p>
            <a:r>
              <a:rPr lang="en-US" dirty="0" smtClean="0"/>
              <a:t>Presentation include a 5 min live demonstration of the product in case of software project</a:t>
            </a:r>
          </a:p>
          <a:p>
            <a:endParaRPr lang="en-US" dirty="0" smtClean="0"/>
          </a:p>
          <a:p>
            <a:r>
              <a:rPr lang="en-US" dirty="0" smtClean="0"/>
              <a:t>For research projects, the presentation must include experimental results.</a:t>
            </a:r>
          </a:p>
          <a:p>
            <a:endParaRPr lang="en-US" dirty="0"/>
          </a:p>
        </p:txBody>
      </p:sp>
    </p:spTree>
    <p:extLst>
      <p:ext uri="{BB962C8B-B14F-4D97-AF65-F5344CB8AC3E}">
        <p14:creationId xmlns:p14="http://schemas.microsoft.com/office/powerpoint/2010/main" val="2919468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90000"/>
              </a:lnSpc>
              <a:spcBef>
                <a:spcPct val="0"/>
              </a:spcBef>
            </a:pPr>
            <a:r>
              <a:rPr lang="en-US" sz="3600" kern="1200" dirty="0">
                <a:solidFill>
                  <a:schemeClr val="accent1"/>
                </a:solidFill>
                <a:latin typeface="+mj-lt"/>
                <a:ea typeface="+mj-ea"/>
                <a:cs typeface="+mj-cs"/>
              </a:rPr>
              <a:t>Mark Allocation </a:t>
            </a:r>
            <a:r>
              <a:rPr lang="en-US" sz="3600" kern="1200" dirty="0" smtClean="0">
                <a:solidFill>
                  <a:schemeClr val="accent1"/>
                </a:solidFill>
                <a:latin typeface="+mj-lt"/>
                <a:ea typeface="+mj-ea"/>
                <a:cs typeface="+mj-cs"/>
              </a:rPr>
              <a:t>Policy (2</a:t>
            </a:r>
            <a:r>
              <a:rPr lang="en-US" sz="3600" kern="1200" baseline="30000" dirty="0" smtClean="0">
                <a:solidFill>
                  <a:schemeClr val="accent1"/>
                </a:solidFill>
                <a:latin typeface="+mj-lt"/>
                <a:ea typeface="+mj-ea"/>
                <a:cs typeface="+mj-cs"/>
              </a:rPr>
              <a:t>nd</a:t>
            </a:r>
            <a:r>
              <a:rPr lang="en-US" sz="3600" kern="1200" dirty="0" smtClean="0">
                <a:solidFill>
                  <a:schemeClr val="accent1"/>
                </a:solidFill>
                <a:latin typeface="+mj-lt"/>
                <a:ea typeface="+mj-ea"/>
                <a:cs typeface="+mj-cs"/>
              </a:rPr>
              <a:t> Semester)</a:t>
            </a:r>
            <a:endParaRPr lang="en-US" sz="3600" kern="1200" dirty="0">
              <a:solidFill>
                <a:schemeClr val="accent1"/>
              </a:solidFill>
              <a:latin typeface="+mj-lt"/>
              <a:ea typeface="+mj-ea"/>
              <a:cs typeface="+mj-c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1515223"/>
              </p:ext>
            </p:extLst>
          </p:nvPr>
        </p:nvGraphicFramePr>
        <p:xfrm>
          <a:off x="773469" y="2463760"/>
          <a:ext cx="8500533" cy="2484245"/>
        </p:xfrm>
        <a:graphic>
          <a:graphicData uri="http://schemas.openxmlformats.org/drawingml/2006/table">
            <a:tbl>
              <a:tblPr>
                <a:tableStyleId>{5C22544A-7EE6-4342-B048-85BDC9FD1C3A}</a:tableStyleId>
              </a:tblPr>
              <a:tblGrid>
                <a:gridCol w="2192469"/>
                <a:gridCol w="1226279"/>
                <a:gridCol w="2219082"/>
                <a:gridCol w="1071281"/>
                <a:gridCol w="1173309"/>
                <a:gridCol w="618113"/>
              </a:tblGrid>
              <a:tr h="814145">
                <a:tc>
                  <a:txBody>
                    <a:bodyPr/>
                    <a:lstStyle/>
                    <a:p>
                      <a:pPr marL="0" marR="0">
                        <a:lnSpc>
                          <a:spcPct val="115000"/>
                        </a:lnSpc>
                        <a:spcBef>
                          <a:spcPts val="65"/>
                        </a:spcBef>
                        <a:spcAft>
                          <a:spcPts val="0"/>
                        </a:spcAft>
                      </a:pPr>
                      <a:r>
                        <a:rPr lang="en-US" sz="1400" b="1" dirty="0">
                          <a:effectLst/>
                        </a:rPr>
                        <a:t> </a:t>
                      </a:r>
                    </a:p>
                    <a:p>
                      <a:pPr marL="688975" marR="675005" algn="ctr">
                        <a:lnSpc>
                          <a:spcPct val="115000"/>
                        </a:lnSpc>
                        <a:spcBef>
                          <a:spcPts val="0"/>
                        </a:spcBef>
                        <a:spcAft>
                          <a:spcPts val="0"/>
                        </a:spcAft>
                      </a:pPr>
                      <a:r>
                        <a:rPr lang="en-US" sz="1400" b="1" dirty="0">
                          <a:effectLst/>
                        </a:rPr>
                        <a:t>Criteria</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400" b="1">
                          <a:effectLst/>
                        </a:rPr>
                        <a:t> </a:t>
                      </a:r>
                    </a:p>
                    <a:p>
                      <a:pPr marL="80010" marR="0">
                        <a:lnSpc>
                          <a:spcPct val="115000"/>
                        </a:lnSpc>
                        <a:spcBef>
                          <a:spcPts val="0"/>
                        </a:spcBef>
                        <a:spcAft>
                          <a:spcPts val="0"/>
                        </a:spcAft>
                      </a:pPr>
                      <a:r>
                        <a:rPr lang="en-US" sz="1400" b="1">
                          <a:effectLst/>
                        </a:rPr>
                        <a:t>Supervisor</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400" b="1">
                          <a:effectLst/>
                        </a:rPr>
                        <a:t> </a:t>
                      </a:r>
                    </a:p>
                    <a:p>
                      <a:pPr marL="155575" marR="0">
                        <a:lnSpc>
                          <a:spcPct val="115000"/>
                        </a:lnSpc>
                        <a:spcBef>
                          <a:spcPts val="0"/>
                        </a:spcBef>
                        <a:spcAft>
                          <a:spcPts val="0"/>
                        </a:spcAft>
                      </a:pPr>
                      <a:r>
                        <a:rPr lang="en-US" sz="1400" b="1">
                          <a:effectLst/>
                        </a:rPr>
                        <a:t>Supervisory Committee</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400" b="1">
                          <a:effectLst/>
                        </a:rPr>
                        <a:t> </a:t>
                      </a:r>
                    </a:p>
                    <a:p>
                      <a:pPr marL="0" marR="0">
                        <a:lnSpc>
                          <a:spcPct val="115000"/>
                        </a:lnSpc>
                        <a:spcBef>
                          <a:spcPts val="0"/>
                        </a:spcBef>
                        <a:spcAft>
                          <a:spcPts val="0"/>
                        </a:spcAft>
                      </a:pPr>
                      <a:r>
                        <a:rPr lang="en-US" sz="1400" b="1">
                          <a:effectLst/>
                        </a:rPr>
                        <a:t>Examiner 1</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65"/>
                        </a:spcBef>
                        <a:spcAft>
                          <a:spcPts val="0"/>
                        </a:spcAft>
                      </a:pPr>
                      <a:r>
                        <a:rPr lang="en-US" sz="1400" b="1">
                          <a:effectLst/>
                        </a:rPr>
                        <a:t> </a:t>
                      </a:r>
                    </a:p>
                    <a:p>
                      <a:pPr marL="0" marR="0">
                        <a:lnSpc>
                          <a:spcPct val="115000"/>
                        </a:lnSpc>
                        <a:spcBef>
                          <a:spcPts val="65"/>
                        </a:spcBef>
                        <a:spcAft>
                          <a:spcPts val="0"/>
                        </a:spcAft>
                      </a:pPr>
                      <a:r>
                        <a:rPr lang="en-US" sz="1400" b="1">
                          <a:effectLst/>
                        </a:rPr>
                        <a:t>   Examiner 2</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0"/>
                        </a:spcBef>
                        <a:spcAft>
                          <a:spcPts val="0"/>
                        </a:spcAft>
                      </a:pPr>
                      <a:r>
                        <a:rPr lang="en-US" sz="1400" b="1">
                          <a:effectLst/>
                        </a:rPr>
                        <a:t> </a:t>
                      </a:r>
                    </a:p>
                    <a:p>
                      <a:pPr marL="67310" marR="0">
                        <a:lnSpc>
                          <a:spcPct val="115000"/>
                        </a:lnSpc>
                        <a:spcBef>
                          <a:spcPts val="0"/>
                        </a:spcBef>
                        <a:spcAft>
                          <a:spcPts val="0"/>
                        </a:spcAft>
                      </a:pPr>
                      <a:r>
                        <a:rPr lang="en-US" sz="1400" b="1">
                          <a:effectLst/>
                        </a:rPr>
                        <a:t>Total</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34020">
                <a:tc>
                  <a:txBody>
                    <a:bodyPr/>
                    <a:lstStyle/>
                    <a:p>
                      <a:pPr marL="64135" marR="0">
                        <a:lnSpc>
                          <a:spcPct val="115000"/>
                        </a:lnSpc>
                        <a:spcBef>
                          <a:spcPts val="25"/>
                        </a:spcBef>
                        <a:spcAft>
                          <a:spcPts val="0"/>
                        </a:spcAft>
                      </a:pPr>
                      <a:r>
                        <a:rPr lang="en-US" sz="1400" b="1" dirty="0" smtClean="0">
                          <a:effectLst/>
                        </a:rPr>
                        <a:t>Process</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nSpc>
                          <a:spcPct val="115000"/>
                        </a:lnSpc>
                        <a:spcBef>
                          <a:spcPts val="25"/>
                        </a:spcBef>
                        <a:spcAft>
                          <a:spcPts val="0"/>
                        </a:spcAft>
                      </a:pPr>
                      <a:r>
                        <a:rPr lang="en-US" sz="1400" b="1">
                          <a:effectLst/>
                        </a:rPr>
                        <a:t>       20</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52475" marR="741045" algn="ctr">
                        <a:lnSpc>
                          <a:spcPct val="115000"/>
                        </a:lnSpc>
                        <a:spcBef>
                          <a:spcPts val="25"/>
                        </a:spcBef>
                        <a:spcAft>
                          <a:spcPts val="0"/>
                        </a:spcAft>
                      </a:pPr>
                      <a:r>
                        <a:rPr lang="en-US" sz="1400" b="1" dirty="0">
                          <a:effectLst/>
                        </a:rPr>
                        <a:t>-</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415290" marR="403225" algn="ctr">
                        <a:lnSpc>
                          <a:spcPct val="115000"/>
                        </a:lnSpc>
                        <a:spcBef>
                          <a:spcPts val="25"/>
                        </a:spcBef>
                        <a:spcAft>
                          <a:spcPts val="0"/>
                        </a:spcAft>
                      </a:pPr>
                      <a:r>
                        <a:rPr lang="en-US" sz="1400" b="1" dirty="0">
                          <a:effectLst/>
                        </a:rPr>
                        <a:t>-</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415290" marR="403225" algn="ctr">
                        <a:lnSpc>
                          <a:spcPct val="115000"/>
                        </a:lnSpc>
                        <a:spcBef>
                          <a:spcPts val="25"/>
                        </a:spcBef>
                        <a:spcAft>
                          <a:spcPts val="0"/>
                        </a:spcAft>
                      </a:pPr>
                      <a:r>
                        <a:rPr lang="en-US" sz="1400" b="1">
                          <a:effectLst/>
                        </a:rPr>
                        <a:t> </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350" marR="120650" algn="ctr">
                        <a:lnSpc>
                          <a:spcPct val="115000"/>
                        </a:lnSpc>
                        <a:spcBef>
                          <a:spcPts val="25"/>
                        </a:spcBef>
                        <a:spcAft>
                          <a:spcPts val="0"/>
                        </a:spcAft>
                      </a:pPr>
                      <a:r>
                        <a:rPr lang="en-US" sz="1400" b="1">
                          <a:effectLst/>
                        </a:rPr>
                        <a:t>20</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34020">
                <a:tc>
                  <a:txBody>
                    <a:bodyPr/>
                    <a:lstStyle/>
                    <a:p>
                      <a:pPr marL="64135" marR="0">
                        <a:lnSpc>
                          <a:spcPct val="115000"/>
                        </a:lnSpc>
                        <a:spcBef>
                          <a:spcPts val="25"/>
                        </a:spcBef>
                        <a:spcAft>
                          <a:spcPts val="0"/>
                        </a:spcAft>
                      </a:pPr>
                      <a:r>
                        <a:rPr lang="en-US" sz="1400" b="1" dirty="0" smtClean="0">
                          <a:effectLst/>
                        </a:rPr>
                        <a:t>Demo</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nSpc>
                          <a:spcPct val="115000"/>
                        </a:lnSpc>
                        <a:spcBef>
                          <a:spcPts val="25"/>
                        </a:spcBef>
                        <a:spcAft>
                          <a:spcPts val="0"/>
                        </a:spcAft>
                      </a:pPr>
                      <a:r>
                        <a:rPr lang="en-US" sz="1400" b="1">
                          <a:effectLst/>
                        </a:rPr>
                        <a:t>       05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400" b="1" dirty="0">
                          <a:effectLst/>
                        </a:rPr>
                        <a:t>-</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25"/>
                        </a:spcBef>
                        <a:spcAft>
                          <a:spcPts val="0"/>
                        </a:spcAft>
                      </a:pPr>
                      <a:r>
                        <a:rPr lang="en-US" sz="1400" b="1">
                          <a:effectLst/>
                        </a:rPr>
                        <a:t>      05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25"/>
                        </a:spcBef>
                        <a:spcAft>
                          <a:spcPts val="0"/>
                        </a:spcAft>
                      </a:pPr>
                      <a:r>
                        <a:rPr lang="en-US" sz="1400" b="1">
                          <a:effectLst/>
                        </a:rPr>
                        <a:t>        05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350" marR="120650" algn="ctr">
                        <a:lnSpc>
                          <a:spcPct val="115000"/>
                        </a:lnSpc>
                        <a:spcBef>
                          <a:spcPts val="0"/>
                        </a:spcBef>
                        <a:spcAft>
                          <a:spcPts val="0"/>
                        </a:spcAft>
                      </a:pPr>
                      <a:r>
                        <a:rPr lang="en-US" sz="1400" b="1">
                          <a:effectLst/>
                        </a:rPr>
                        <a:t>15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34020">
                <a:tc>
                  <a:txBody>
                    <a:bodyPr/>
                    <a:lstStyle/>
                    <a:p>
                      <a:pPr marL="64135" marR="0">
                        <a:lnSpc>
                          <a:spcPct val="115000"/>
                        </a:lnSpc>
                        <a:spcBef>
                          <a:spcPts val="25"/>
                        </a:spcBef>
                        <a:spcAft>
                          <a:spcPts val="0"/>
                        </a:spcAft>
                      </a:pPr>
                      <a:r>
                        <a:rPr lang="en-US" sz="1400" b="1" dirty="0" smtClean="0">
                          <a:effectLst/>
                        </a:rPr>
                        <a:t>Presentation</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nSpc>
                          <a:spcPct val="115000"/>
                        </a:lnSpc>
                        <a:spcBef>
                          <a:spcPts val="25"/>
                        </a:spcBef>
                        <a:spcAft>
                          <a:spcPts val="0"/>
                        </a:spcAft>
                      </a:pPr>
                      <a:r>
                        <a:rPr lang="en-US" sz="1400" b="1">
                          <a:effectLst/>
                        </a:rPr>
                        <a:t>       05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25"/>
                        </a:spcBef>
                        <a:spcAft>
                          <a:spcPts val="0"/>
                        </a:spcAft>
                      </a:pPr>
                      <a:r>
                        <a:rPr lang="en-US" sz="1400" b="1">
                          <a:effectLst/>
                        </a:rPr>
                        <a:t>05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25"/>
                        </a:spcBef>
                        <a:spcAft>
                          <a:spcPts val="0"/>
                        </a:spcAft>
                      </a:pPr>
                      <a:r>
                        <a:rPr lang="en-US" sz="1400" b="1" dirty="0">
                          <a:effectLst/>
                        </a:rPr>
                        <a:t>      10</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25"/>
                        </a:spcBef>
                        <a:spcAft>
                          <a:spcPts val="0"/>
                        </a:spcAft>
                      </a:pPr>
                      <a:r>
                        <a:rPr lang="en-US" sz="1400" b="1">
                          <a:effectLst/>
                        </a:rPr>
                        <a:t>        10</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350" marR="120650" algn="ctr">
                        <a:lnSpc>
                          <a:spcPct val="115000"/>
                        </a:lnSpc>
                        <a:spcBef>
                          <a:spcPts val="25"/>
                        </a:spcBef>
                        <a:spcAft>
                          <a:spcPts val="0"/>
                        </a:spcAft>
                      </a:pPr>
                      <a:r>
                        <a:rPr lang="en-US" sz="1400" b="1">
                          <a:effectLst/>
                        </a:rPr>
                        <a:t>30</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34020">
                <a:tc>
                  <a:txBody>
                    <a:bodyPr/>
                    <a:lstStyle/>
                    <a:p>
                      <a:pPr marL="64135" marR="0">
                        <a:lnSpc>
                          <a:spcPct val="115000"/>
                        </a:lnSpc>
                        <a:spcBef>
                          <a:spcPts val="60"/>
                        </a:spcBef>
                        <a:spcAft>
                          <a:spcPts val="0"/>
                        </a:spcAft>
                      </a:pPr>
                      <a:r>
                        <a:rPr lang="en-US" sz="1400" b="1" dirty="0" smtClean="0">
                          <a:effectLst/>
                        </a:rPr>
                        <a:t>Report</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nSpc>
                          <a:spcPct val="115000"/>
                        </a:lnSpc>
                        <a:spcBef>
                          <a:spcPts val="60"/>
                        </a:spcBef>
                        <a:spcAft>
                          <a:spcPts val="0"/>
                        </a:spcAft>
                      </a:pPr>
                      <a:r>
                        <a:rPr lang="en-US" sz="1400" b="1">
                          <a:effectLst/>
                        </a:rPr>
                        <a:t>       15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3420" algn="ctr">
                        <a:lnSpc>
                          <a:spcPct val="115000"/>
                        </a:lnSpc>
                        <a:spcBef>
                          <a:spcPts val="60"/>
                        </a:spcBef>
                        <a:spcAft>
                          <a:spcPts val="0"/>
                        </a:spcAft>
                      </a:pPr>
                      <a:r>
                        <a:rPr lang="en-US" sz="1400" b="1">
                          <a:effectLst/>
                        </a:rPr>
                        <a:t>-</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90525">
                        <a:lnSpc>
                          <a:spcPct val="115000"/>
                        </a:lnSpc>
                        <a:spcBef>
                          <a:spcPts val="60"/>
                        </a:spcBef>
                        <a:spcAft>
                          <a:spcPts val="0"/>
                        </a:spcAft>
                      </a:pPr>
                      <a:r>
                        <a:rPr lang="en-US" sz="1400" b="1" dirty="0">
                          <a:effectLst/>
                        </a:rPr>
                        <a:t>      10</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90525">
                        <a:lnSpc>
                          <a:spcPct val="115000"/>
                        </a:lnSpc>
                        <a:spcBef>
                          <a:spcPts val="60"/>
                        </a:spcBef>
                        <a:spcAft>
                          <a:spcPts val="0"/>
                        </a:spcAft>
                      </a:pPr>
                      <a:r>
                        <a:rPr lang="en-US" sz="1400" b="1" dirty="0">
                          <a:effectLst/>
                        </a:rPr>
                        <a:t>        10</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3350" marR="120650" algn="ctr">
                        <a:lnSpc>
                          <a:spcPct val="115000"/>
                        </a:lnSpc>
                        <a:spcBef>
                          <a:spcPts val="0"/>
                        </a:spcBef>
                        <a:spcAft>
                          <a:spcPts val="0"/>
                        </a:spcAft>
                      </a:pPr>
                      <a:r>
                        <a:rPr lang="en-US" sz="1400" b="1">
                          <a:effectLst/>
                        </a:rPr>
                        <a:t>35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334020">
                <a:tc>
                  <a:txBody>
                    <a:bodyPr/>
                    <a:lstStyle/>
                    <a:p>
                      <a:pPr marL="64135" marR="0">
                        <a:lnSpc>
                          <a:spcPct val="115000"/>
                        </a:lnSpc>
                        <a:spcBef>
                          <a:spcPts val="0"/>
                        </a:spcBef>
                        <a:spcAft>
                          <a:spcPts val="0"/>
                        </a:spcAft>
                      </a:pPr>
                      <a:r>
                        <a:rPr lang="en-US" sz="1400" b="1">
                          <a:effectLst/>
                        </a:rPr>
                        <a:t>Total</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270510">
                        <a:lnSpc>
                          <a:spcPct val="115000"/>
                        </a:lnSpc>
                        <a:spcBef>
                          <a:spcPts val="0"/>
                        </a:spcBef>
                        <a:spcAft>
                          <a:spcPts val="0"/>
                        </a:spcAft>
                      </a:pPr>
                      <a:r>
                        <a:rPr lang="en-US" sz="1400" b="1">
                          <a:effectLst/>
                        </a:rPr>
                        <a:t>       45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706120" marR="694055" algn="ctr">
                        <a:lnSpc>
                          <a:spcPct val="115000"/>
                        </a:lnSpc>
                        <a:spcBef>
                          <a:spcPts val="0"/>
                        </a:spcBef>
                        <a:spcAft>
                          <a:spcPts val="0"/>
                        </a:spcAft>
                      </a:pPr>
                      <a:r>
                        <a:rPr lang="en-US" sz="1400" b="1">
                          <a:effectLst/>
                        </a:rPr>
                        <a:t>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0"/>
                        </a:spcBef>
                        <a:spcAft>
                          <a:spcPts val="0"/>
                        </a:spcAft>
                      </a:pPr>
                      <a:r>
                        <a:rPr lang="en-US" sz="1400" b="1">
                          <a:effectLst/>
                        </a:rPr>
                        <a:t>      25</a:t>
                      </a:r>
                      <a:endParaRPr lang="en-US" sz="14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356870">
                        <a:lnSpc>
                          <a:spcPct val="115000"/>
                        </a:lnSpc>
                        <a:spcBef>
                          <a:spcPts val="0"/>
                        </a:spcBef>
                        <a:spcAft>
                          <a:spcPts val="0"/>
                        </a:spcAft>
                      </a:pPr>
                      <a:r>
                        <a:rPr lang="en-US" sz="1400" b="1" dirty="0">
                          <a:effectLst/>
                        </a:rPr>
                        <a:t>        25</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21285" marR="0">
                        <a:lnSpc>
                          <a:spcPct val="115000"/>
                        </a:lnSpc>
                        <a:spcBef>
                          <a:spcPts val="0"/>
                        </a:spcBef>
                        <a:spcAft>
                          <a:spcPts val="0"/>
                        </a:spcAft>
                      </a:pPr>
                      <a:r>
                        <a:rPr lang="en-US" sz="1400" b="1" dirty="0">
                          <a:effectLst/>
                        </a:rPr>
                        <a:t>100</a:t>
                      </a:r>
                      <a:endParaRPr lang="en-U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bl>
          </a:graphicData>
        </a:graphic>
      </p:graphicFrame>
    </p:spTree>
    <p:extLst>
      <p:ext uri="{BB962C8B-B14F-4D97-AF65-F5344CB8AC3E}">
        <p14:creationId xmlns:p14="http://schemas.microsoft.com/office/powerpoint/2010/main" val="1592012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Software/Product Template</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Introduction</a:t>
            </a:r>
            <a:endParaRPr lang="en-US" dirty="0"/>
          </a:p>
          <a:p>
            <a:r>
              <a:rPr lang="en-US" dirty="0" smtClean="0"/>
              <a:t>Problem Description</a:t>
            </a:r>
            <a:endParaRPr lang="en-US" dirty="0"/>
          </a:p>
          <a:p>
            <a:r>
              <a:rPr lang="en-US" dirty="0"/>
              <a:t>Literature Review</a:t>
            </a:r>
          </a:p>
          <a:p>
            <a:r>
              <a:rPr lang="en-US" dirty="0" smtClean="0"/>
              <a:t>Software </a:t>
            </a:r>
            <a:r>
              <a:rPr lang="en-US" dirty="0"/>
              <a:t>Project Management Plan (SPMP)</a:t>
            </a:r>
          </a:p>
          <a:p>
            <a:r>
              <a:rPr lang="en-US" dirty="0" smtClean="0"/>
              <a:t>Software </a:t>
            </a:r>
            <a:r>
              <a:rPr lang="en-US" dirty="0"/>
              <a:t>Requirement Specification (SRS)</a:t>
            </a:r>
          </a:p>
          <a:p>
            <a:r>
              <a:rPr lang="en-US" dirty="0" smtClean="0"/>
              <a:t>Software </a:t>
            </a:r>
            <a:r>
              <a:rPr lang="en-US" dirty="0"/>
              <a:t>Design Description (SDD</a:t>
            </a:r>
            <a:r>
              <a:rPr lang="en-US" dirty="0" smtClean="0"/>
              <a:t>)</a:t>
            </a:r>
          </a:p>
          <a:p>
            <a:r>
              <a:rPr lang="en-US" dirty="0" smtClean="0"/>
              <a:t>Software </a:t>
            </a:r>
            <a:r>
              <a:rPr lang="en-US" dirty="0"/>
              <a:t>Test Documentation (STD</a:t>
            </a:r>
            <a:r>
              <a:rPr lang="en-US" dirty="0" smtClean="0"/>
              <a:t>)</a:t>
            </a:r>
          </a:p>
          <a:p>
            <a:r>
              <a:rPr lang="en-US" dirty="0" smtClean="0"/>
              <a:t>Conclusion</a:t>
            </a:r>
            <a:endParaRPr lang="en-US" dirty="0"/>
          </a:p>
        </p:txBody>
      </p:sp>
    </p:spTree>
    <p:extLst>
      <p:ext uri="{BB962C8B-B14F-4D97-AF65-F5344CB8AC3E}">
        <p14:creationId xmlns:p14="http://schemas.microsoft.com/office/powerpoint/2010/main" val="354288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Template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Problem Description</a:t>
            </a:r>
          </a:p>
          <a:p>
            <a:r>
              <a:rPr lang="en-US" dirty="0" smtClean="0"/>
              <a:t>Proposed Approach</a:t>
            </a:r>
          </a:p>
          <a:p>
            <a:r>
              <a:rPr lang="en-US" dirty="0" smtClean="0"/>
              <a:t>Literature Review (Background)</a:t>
            </a:r>
          </a:p>
          <a:p>
            <a:r>
              <a:rPr lang="en-US" dirty="0" smtClean="0"/>
              <a:t>Results  </a:t>
            </a:r>
          </a:p>
          <a:p>
            <a:pPr lvl="1"/>
            <a:r>
              <a:rPr lang="en-US" dirty="0" smtClean="0"/>
              <a:t>Preliminary Results (Semester 1)</a:t>
            </a:r>
          </a:p>
          <a:p>
            <a:pPr lvl="1"/>
            <a:r>
              <a:rPr lang="en-US" dirty="0" smtClean="0"/>
              <a:t>Experimental Results (Semester 2)</a:t>
            </a:r>
          </a:p>
          <a:p>
            <a:r>
              <a:rPr lang="en-US" dirty="0" smtClean="0"/>
              <a:t>Analysis and Discussion</a:t>
            </a:r>
          </a:p>
          <a:p>
            <a:r>
              <a:rPr lang="en-US" dirty="0" smtClean="0"/>
              <a:t>Conclusion</a:t>
            </a:r>
          </a:p>
        </p:txBody>
      </p:sp>
    </p:spTree>
    <p:extLst>
      <p:ext uri="{BB962C8B-B14F-4D97-AF65-F5344CB8AC3E}">
        <p14:creationId xmlns:p14="http://schemas.microsoft.com/office/powerpoint/2010/main" val="3293135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341568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Objectives</a:t>
            </a:r>
            <a:endParaRPr lang="en-US" dirty="0"/>
          </a:p>
        </p:txBody>
      </p:sp>
      <p:sp>
        <p:nvSpPr>
          <p:cNvPr id="3" name="Content Placeholder 2"/>
          <p:cNvSpPr>
            <a:spLocks noGrp="1"/>
          </p:cNvSpPr>
          <p:nvPr>
            <p:ph idx="1"/>
          </p:nvPr>
        </p:nvSpPr>
        <p:spPr/>
        <p:txBody>
          <a:bodyPr/>
          <a:lstStyle/>
          <a:p>
            <a:endParaRPr lang="en-US" dirty="0"/>
          </a:p>
          <a:p>
            <a:r>
              <a:rPr lang="en-US" dirty="0" smtClean="0"/>
              <a:t>To teach senior </a:t>
            </a:r>
            <a:r>
              <a:rPr lang="en-US" dirty="0"/>
              <a:t>students how to tackle large-scale real-world </a:t>
            </a:r>
            <a:r>
              <a:rPr lang="en-US" dirty="0" smtClean="0"/>
              <a:t>projects</a:t>
            </a:r>
          </a:p>
          <a:p>
            <a:endParaRPr lang="en-US" dirty="0"/>
          </a:p>
          <a:p>
            <a:r>
              <a:rPr lang="en-US" dirty="0"/>
              <a:t>I</a:t>
            </a:r>
            <a:r>
              <a:rPr lang="en-US" dirty="0" smtClean="0"/>
              <a:t>ntroduce </a:t>
            </a:r>
            <a:r>
              <a:rPr lang="en-US" dirty="0"/>
              <a:t>senior students </a:t>
            </a:r>
            <a:r>
              <a:rPr lang="en-US" dirty="0" smtClean="0"/>
              <a:t>to </a:t>
            </a:r>
            <a:r>
              <a:rPr lang="en-US" dirty="0"/>
              <a:t>scientific </a:t>
            </a:r>
            <a:r>
              <a:rPr lang="en-US" dirty="0" smtClean="0"/>
              <a:t>research</a:t>
            </a:r>
          </a:p>
          <a:p>
            <a:endParaRPr lang="en-US" dirty="0" smtClean="0"/>
          </a:p>
          <a:p>
            <a:r>
              <a:rPr lang="en-US" dirty="0" smtClean="0"/>
              <a:t>To help create a </a:t>
            </a:r>
            <a:r>
              <a:rPr lang="en-US" dirty="0"/>
              <a:t>bridge between course-work and industry </a:t>
            </a:r>
            <a:endParaRPr lang="en-US" dirty="0" smtClean="0"/>
          </a:p>
          <a:p>
            <a:endParaRPr lang="en-US" dirty="0" smtClean="0"/>
          </a:p>
          <a:p>
            <a:r>
              <a:rPr lang="en-US" dirty="0"/>
              <a:t>To help create a bridge </a:t>
            </a:r>
            <a:r>
              <a:rPr lang="en-US" dirty="0" smtClean="0"/>
              <a:t>course work and postgraduate studies</a:t>
            </a:r>
            <a:endParaRPr lang="en-US" dirty="0"/>
          </a:p>
        </p:txBody>
      </p:sp>
    </p:spTree>
    <p:extLst>
      <p:ext uri="{BB962C8B-B14F-4D97-AF65-F5344CB8AC3E}">
        <p14:creationId xmlns:p14="http://schemas.microsoft.com/office/powerpoint/2010/main" val="4164712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21323"/>
            <a:ext cx="8596668" cy="1320800"/>
          </a:xfrm>
        </p:spPr>
        <p:txBody>
          <a:bodyPr/>
          <a:lstStyle/>
          <a:p>
            <a:r>
              <a:rPr lang="en-US" dirty="0" smtClean="0"/>
              <a:t>Overview of the Graduation Project (GP)</a:t>
            </a:r>
            <a:endParaRPr lang="en-US" dirty="0"/>
          </a:p>
        </p:txBody>
      </p:sp>
      <p:sp>
        <p:nvSpPr>
          <p:cNvPr id="3" name="Content Placeholder 2"/>
          <p:cNvSpPr>
            <a:spLocks noGrp="1"/>
          </p:cNvSpPr>
          <p:nvPr>
            <p:ph idx="1"/>
          </p:nvPr>
        </p:nvSpPr>
        <p:spPr/>
        <p:txBody>
          <a:bodyPr>
            <a:normAutofit/>
          </a:bodyPr>
          <a:lstStyle/>
          <a:p>
            <a:r>
              <a:rPr lang="en-US" dirty="0"/>
              <a:t>CSC </a:t>
            </a:r>
            <a:r>
              <a:rPr lang="en-US" dirty="0" smtClean="0"/>
              <a:t>496:</a:t>
            </a:r>
          </a:p>
          <a:p>
            <a:pPr lvl="1"/>
            <a:r>
              <a:rPr lang="en-US" dirty="0" smtClean="0"/>
              <a:t>Complete the project proposal, project management plan, project requirement specification, </a:t>
            </a:r>
          </a:p>
          <a:p>
            <a:pPr lvl="1"/>
            <a:r>
              <a:rPr lang="en-US" dirty="0" smtClean="0"/>
              <a:t>Present their work through a poster session</a:t>
            </a:r>
          </a:p>
          <a:p>
            <a:pPr marL="457200" lvl="1" indent="0">
              <a:buNone/>
            </a:pPr>
            <a:endParaRPr lang="en-US" dirty="0" smtClean="0"/>
          </a:p>
          <a:p>
            <a:r>
              <a:rPr lang="en-US" dirty="0" smtClean="0"/>
              <a:t>CSC 497:</a:t>
            </a:r>
          </a:p>
          <a:p>
            <a:pPr lvl="1"/>
            <a:r>
              <a:rPr lang="en-US" dirty="0" smtClean="0"/>
              <a:t>Submit the final project and project report. </a:t>
            </a:r>
          </a:p>
          <a:p>
            <a:pPr lvl="1"/>
            <a:r>
              <a:rPr lang="en-US" dirty="0" smtClean="0"/>
              <a:t>Demonstrate and present the project </a:t>
            </a:r>
          </a:p>
          <a:p>
            <a:pPr lvl="1"/>
            <a:endParaRPr lang="en-US" dirty="0" smtClean="0"/>
          </a:p>
          <a:p>
            <a:r>
              <a:rPr lang="en-US" dirty="0" smtClean="0"/>
              <a:t>CSC </a:t>
            </a:r>
            <a:r>
              <a:rPr lang="en-US" dirty="0"/>
              <a:t>496 and CSC 497 </a:t>
            </a:r>
            <a:r>
              <a:rPr lang="en-US" dirty="0" smtClean="0"/>
              <a:t>are marked separately</a:t>
            </a:r>
            <a:endParaRPr lang="en-US" dirty="0"/>
          </a:p>
        </p:txBody>
      </p:sp>
    </p:spTree>
    <p:extLst>
      <p:ext uri="{BB962C8B-B14F-4D97-AF65-F5344CB8AC3E}">
        <p14:creationId xmlns:p14="http://schemas.microsoft.com/office/powerpoint/2010/main" val="2910987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Tracks</a:t>
            </a:r>
            <a:endParaRPr lang="en-US" dirty="0"/>
          </a:p>
        </p:txBody>
      </p:sp>
      <p:sp>
        <p:nvSpPr>
          <p:cNvPr id="3" name="Content Placeholder 2"/>
          <p:cNvSpPr>
            <a:spLocks noGrp="1"/>
          </p:cNvSpPr>
          <p:nvPr>
            <p:ph idx="1"/>
          </p:nvPr>
        </p:nvSpPr>
        <p:spPr/>
        <p:txBody>
          <a:bodyPr>
            <a:normAutofit/>
          </a:bodyPr>
          <a:lstStyle/>
          <a:p>
            <a:r>
              <a:rPr lang="en-US" dirty="0" smtClean="0"/>
              <a:t>Depending </a:t>
            </a:r>
            <a:r>
              <a:rPr lang="en-US" dirty="0"/>
              <a:t>on the purpose of the project, a graduation project may be categorized as </a:t>
            </a:r>
            <a:r>
              <a:rPr lang="en-US" dirty="0" smtClean="0"/>
              <a:t>either:</a:t>
            </a:r>
          </a:p>
          <a:p>
            <a:pPr lvl="1"/>
            <a:r>
              <a:rPr lang="en-US" dirty="0" smtClean="0"/>
              <a:t>Research-based </a:t>
            </a:r>
            <a:r>
              <a:rPr lang="en-US" dirty="0"/>
              <a:t>or a </a:t>
            </a:r>
            <a:r>
              <a:rPr lang="en-US" dirty="0" smtClean="0"/>
              <a:t>software-product</a:t>
            </a:r>
          </a:p>
          <a:p>
            <a:pPr lvl="1"/>
            <a:endParaRPr lang="en-US" dirty="0" smtClean="0"/>
          </a:p>
          <a:p>
            <a:r>
              <a:rPr lang="en-US" dirty="0" smtClean="0"/>
              <a:t>Research-based projects are </a:t>
            </a:r>
            <a:r>
              <a:rPr lang="en-US" dirty="0"/>
              <a:t>more related to asking scientific questions and investigating their </a:t>
            </a:r>
            <a:r>
              <a:rPr lang="en-US" dirty="0" smtClean="0"/>
              <a:t>answers</a:t>
            </a:r>
          </a:p>
          <a:p>
            <a:endParaRPr lang="en-US" dirty="0"/>
          </a:p>
          <a:p>
            <a:r>
              <a:rPr lang="en-US" dirty="0" smtClean="0"/>
              <a:t>Product-based projects are focused on a high-quality, functioning product that serves specific purpose, and does not necessarily answer any scientific question</a:t>
            </a:r>
            <a:endParaRPr lang="en-US" dirty="0"/>
          </a:p>
        </p:txBody>
      </p:sp>
    </p:spTree>
    <p:extLst>
      <p:ext uri="{BB962C8B-B14F-4D97-AF65-F5344CB8AC3E}">
        <p14:creationId xmlns:p14="http://schemas.microsoft.com/office/powerpoint/2010/main" val="488639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445" y="406400"/>
            <a:ext cx="8596668" cy="1320800"/>
          </a:xfrm>
        </p:spPr>
        <p:txBody>
          <a:bodyPr/>
          <a:lstStyle/>
          <a:p>
            <a:r>
              <a:rPr lang="en-US" dirty="0" smtClean="0"/>
              <a:t>GP Deliverables  (1</a:t>
            </a:r>
            <a:r>
              <a:rPr lang="en-US" baseline="30000" dirty="0" smtClean="0"/>
              <a:t>st</a:t>
            </a:r>
            <a:r>
              <a:rPr lang="en-US" dirty="0" smtClean="0"/>
              <a:t> Semester)</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1253387"/>
              </p:ext>
            </p:extLst>
          </p:nvPr>
        </p:nvGraphicFramePr>
        <p:xfrm>
          <a:off x="806288" y="1270000"/>
          <a:ext cx="7885310" cy="5445556"/>
        </p:xfrm>
        <a:graphic>
          <a:graphicData uri="http://schemas.openxmlformats.org/drawingml/2006/table">
            <a:tbl>
              <a:tblPr>
                <a:tableStyleId>{5C22544A-7EE6-4342-B048-85BDC9FD1C3A}</a:tableStyleId>
              </a:tblPr>
              <a:tblGrid>
                <a:gridCol w="1279078"/>
                <a:gridCol w="3795070"/>
                <a:gridCol w="1546140"/>
                <a:gridCol w="1265022"/>
              </a:tblGrid>
              <a:tr h="184337">
                <a:tc>
                  <a:txBody>
                    <a:bodyPr/>
                    <a:lstStyle/>
                    <a:p>
                      <a:pPr marL="111125" marR="0">
                        <a:lnSpc>
                          <a:spcPct val="115000"/>
                        </a:lnSpc>
                        <a:spcBef>
                          <a:spcPts val="60"/>
                        </a:spcBef>
                        <a:spcAft>
                          <a:spcPts val="0"/>
                        </a:spcAft>
                      </a:pPr>
                      <a:r>
                        <a:rPr lang="en-US" sz="1200" dirty="0">
                          <a:effectLst/>
                        </a:rPr>
                        <a:t>Deliverable</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1203325" marR="1190625" algn="ctr">
                        <a:lnSpc>
                          <a:spcPct val="115000"/>
                        </a:lnSpc>
                        <a:spcBef>
                          <a:spcPts val="60"/>
                        </a:spcBef>
                        <a:spcAft>
                          <a:spcPts val="0"/>
                        </a:spcAft>
                      </a:pPr>
                      <a:r>
                        <a:rPr lang="en-US" sz="1200">
                          <a:effectLst/>
                        </a:rPr>
                        <a:t>Purpose</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0">
                        <a:lnSpc>
                          <a:spcPct val="115000"/>
                        </a:lnSpc>
                        <a:spcBef>
                          <a:spcPts val="60"/>
                        </a:spcBef>
                        <a:spcAft>
                          <a:spcPts val="0"/>
                        </a:spcAft>
                      </a:pPr>
                      <a:r>
                        <a:rPr lang="en-US" sz="1200" dirty="0">
                          <a:effectLst/>
                        </a:rPr>
                        <a:t>Student information</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281940" marR="269240" algn="ctr">
                        <a:lnSpc>
                          <a:spcPct val="115000"/>
                        </a:lnSpc>
                        <a:spcBef>
                          <a:spcPts val="60"/>
                        </a:spcBef>
                        <a:spcAft>
                          <a:spcPts val="0"/>
                        </a:spcAft>
                      </a:pPr>
                      <a:r>
                        <a:rPr lang="en-US" sz="1200" dirty="0">
                          <a:effectLst/>
                        </a:rPr>
                        <a:t>Due</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r h="184337">
                <a:tc>
                  <a:txBody>
                    <a:bodyPr/>
                    <a:lstStyle/>
                    <a:p>
                      <a:pPr marL="0" marR="0">
                        <a:lnSpc>
                          <a:spcPct val="115000"/>
                        </a:lnSpc>
                        <a:spcBef>
                          <a:spcPts val="0"/>
                        </a:spcBef>
                        <a:spcAft>
                          <a:spcPts val="0"/>
                        </a:spcAft>
                      </a:pPr>
                      <a:r>
                        <a:rPr lang="en-US" sz="1200">
                          <a:effectLst/>
                        </a:rPr>
                        <a:t> </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gridSpan="3">
                  <a:txBody>
                    <a:bodyPr/>
                    <a:lstStyle/>
                    <a:p>
                      <a:pPr marL="1627505" marR="0">
                        <a:lnSpc>
                          <a:spcPct val="115000"/>
                        </a:lnSpc>
                        <a:spcBef>
                          <a:spcPts val="10"/>
                        </a:spcBef>
                        <a:spcAft>
                          <a:spcPts val="0"/>
                        </a:spcAft>
                      </a:pPr>
                      <a:r>
                        <a:rPr lang="en-US" sz="1200" dirty="0">
                          <a:effectLst/>
                        </a:rPr>
                        <a:t>Start of Semester 1</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hMerge="1">
                  <a:txBody>
                    <a:bodyPr/>
                    <a:lstStyle/>
                    <a:p>
                      <a:endParaRPr lang="en-US"/>
                    </a:p>
                  </a:txBody>
                  <a:tcPr/>
                </a:tc>
                <a:tc hMerge="1">
                  <a:txBody>
                    <a:bodyPr/>
                    <a:lstStyle/>
                    <a:p>
                      <a:endParaRPr lang="en-US"/>
                    </a:p>
                  </a:txBody>
                  <a:tcPr/>
                </a:tc>
              </a:tr>
              <a:tr h="1359175">
                <a:tc>
                  <a:txBody>
                    <a:bodyPr/>
                    <a:lstStyle/>
                    <a:p>
                      <a:pPr marL="254635" marR="0">
                        <a:lnSpc>
                          <a:spcPct val="115000"/>
                        </a:lnSpc>
                        <a:spcBef>
                          <a:spcPts val="10"/>
                        </a:spcBef>
                        <a:spcAft>
                          <a:spcPts val="0"/>
                        </a:spcAft>
                      </a:pPr>
                      <a:r>
                        <a:rPr lang="en-US" sz="1200" dirty="0">
                          <a:effectLst/>
                        </a:rPr>
                        <a:t>Project</a:t>
                      </a:r>
                    </a:p>
                    <a:p>
                      <a:pPr marL="208280" marR="0">
                        <a:lnSpc>
                          <a:spcPct val="115000"/>
                        </a:lnSpc>
                        <a:spcBef>
                          <a:spcPts val="0"/>
                        </a:spcBef>
                        <a:spcAft>
                          <a:spcPts val="0"/>
                        </a:spcAft>
                      </a:pPr>
                      <a:r>
                        <a:rPr lang="en-US" sz="1200" dirty="0">
                          <a:effectLst/>
                        </a:rPr>
                        <a:t>Proposal</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27305">
                        <a:lnSpc>
                          <a:spcPct val="115000"/>
                        </a:lnSpc>
                        <a:spcBef>
                          <a:spcPts val="25"/>
                        </a:spcBef>
                        <a:spcAft>
                          <a:spcPts val="0"/>
                        </a:spcAft>
                      </a:pPr>
                      <a:r>
                        <a:rPr lang="en-US" sz="1200" dirty="0">
                          <a:effectLst/>
                        </a:rPr>
                        <a:t>To document the problem statement, need for the project, project scope and expected benefits</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0" marR="0">
                        <a:lnSpc>
                          <a:spcPct val="115000"/>
                        </a:lnSpc>
                        <a:spcBef>
                          <a:spcPts val="40"/>
                        </a:spcBef>
                        <a:spcAft>
                          <a:spcPts val="0"/>
                        </a:spcAft>
                      </a:pPr>
                      <a:r>
                        <a:rPr lang="en-US" sz="1200" dirty="0">
                          <a:effectLst/>
                        </a:rPr>
                        <a:t> </a:t>
                      </a:r>
                    </a:p>
                    <a:p>
                      <a:pPr marL="99060" marR="0">
                        <a:lnSpc>
                          <a:spcPct val="115000"/>
                        </a:lnSpc>
                        <a:spcBef>
                          <a:spcPts val="0"/>
                        </a:spcBef>
                        <a:spcAft>
                          <a:spcPts val="0"/>
                        </a:spcAft>
                      </a:pPr>
                      <a:r>
                        <a:rPr lang="en-US" sz="1200" dirty="0">
                          <a:effectLst/>
                        </a:rPr>
                        <a:t>Submit to supervisory Committee (portal website: student side)</a:t>
                      </a:r>
                    </a:p>
                    <a:p>
                      <a:pPr marL="99060" marR="0">
                        <a:lnSpc>
                          <a:spcPct val="115000"/>
                        </a:lnSpc>
                        <a:spcBef>
                          <a:spcPts val="0"/>
                        </a:spcBef>
                        <a:spcAft>
                          <a:spcPts val="0"/>
                        </a:spcAft>
                      </a:pPr>
                      <a:r>
                        <a:rPr lang="en-US" sz="1200" dirty="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114300" marR="0">
                        <a:lnSpc>
                          <a:spcPct val="115000"/>
                        </a:lnSpc>
                        <a:spcBef>
                          <a:spcPts val="0"/>
                        </a:spcBef>
                        <a:spcAft>
                          <a:spcPts val="0"/>
                        </a:spcAft>
                      </a:pPr>
                      <a:r>
                        <a:rPr lang="en-US" sz="1200" dirty="0">
                          <a:effectLst/>
                        </a:rPr>
                        <a:t>2</a:t>
                      </a:r>
                      <a:r>
                        <a:rPr lang="en-US" sz="1200" baseline="30000" dirty="0">
                          <a:effectLst/>
                        </a:rPr>
                        <a:t>nd </a:t>
                      </a:r>
                      <a:r>
                        <a:rPr lang="en-US" sz="1200" dirty="0">
                          <a:effectLst/>
                        </a:rPr>
                        <a:t>week </a:t>
                      </a:r>
                      <a:r>
                        <a:rPr lang="en-US" sz="1200" dirty="0" smtClean="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r h="575950">
                <a:tc>
                  <a:txBody>
                    <a:bodyPr/>
                    <a:lstStyle/>
                    <a:p>
                      <a:pPr marL="0" marR="0" algn="ctr">
                        <a:lnSpc>
                          <a:spcPct val="115000"/>
                        </a:lnSpc>
                        <a:spcBef>
                          <a:spcPts val="10"/>
                        </a:spcBef>
                        <a:spcAft>
                          <a:spcPts val="0"/>
                        </a:spcAft>
                      </a:pPr>
                      <a:r>
                        <a:rPr lang="en-US" sz="1200" dirty="0">
                          <a:effectLst/>
                        </a:rPr>
                        <a:t>  Mid-term     Report</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0">
                        <a:lnSpc>
                          <a:spcPct val="115000"/>
                        </a:lnSpc>
                        <a:spcBef>
                          <a:spcPts val="0"/>
                        </a:spcBef>
                        <a:spcAft>
                          <a:spcPts val="0"/>
                        </a:spcAft>
                      </a:pPr>
                      <a:r>
                        <a:rPr lang="en-US" sz="1200" dirty="0">
                          <a:effectLst/>
                        </a:rPr>
                        <a:t>To assess the students’ progress in their proposed project.</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0" marR="0">
                        <a:lnSpc>
                          <a:spcPct val="115000"/>
                        </a:lnSpc>
                        <a:spcBef>
                          <a:spcPts val="50"/>
                        </a:spcBef>
                        <a:spcAft>
                          <a:spcPts val="0"/>
                        </a:spcAft>
                      </a:pPr>
                      <a:r>
                        <a:rPr lang="en-US" sz="1200" dirty="0">
                          <a:effectLst/>
                        </a:rPr>
                        <a:t>Submit to supervisory Committee (portal website: student side)</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79375" marR="0">
                        <a:lnSpc>
                          <a:spcPct val="115000"/>
                        </a:lnSpc>
                        <a:spcBef>
                          <a:spcPts val="485"/>
                        </a:spcBef>
                        <a:spcAft>
                          <a:spcPts val="0"/>
                        </a:spcAft>
                      </a:pPr>
                      <a:r>
                        <a:rPr lang="en-US" sz="1200" dirty="0">
                          <a:effectLst/>
                        </a:rPr>
                        <a:t>8</a:t>
                      </a:r>
                      <a:r>
                        <a:rPr lang="en-US" sz="1200" baseline="30000" dirty="0">
                          <a:effectLst/>
                        </a:rPr>
                        <a:t>th</a:t>
                      </a:r>
                      <a:r>
                        <a:rPr lang="en-US" sz="1200" dirty="0">
                          <a:effectLst/>
                        </a:rPr>
                        <a:t> </a:t>
                      </a:r>
                      <a:r>
                        <a:rPr lang="en-US" sz="1200" dirty="0" smtClean="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r h="907280">
                <a:tc>
                  <a:txBody>
                    <a:bodyPr/>
                    <a:lstStyle/>
                    <a:p>
                      <a:pPr marL="0" marR="0">
                        <a:lnSpc>
                          <a:spcPct val="115000"/>
                        </a:lnSpc>
                        <a:spcBef>
                          <a:spcPts val="10"/>
                        </a:spcBef>
                        <a:spcAft>
                          <a:spcPts val="0"/>
                        </a:spcAft>
                      </a:pPr>
                      <a:r>
                        <a:rPr lang="en-US" sz="1200">
                          <a:effectLst/>
                        </a:rPr>
                        <a:t> </a:t>
                      </a:r>
                    </a:p>
                    <a:p>
                      <a:pPr marL="254635" marR="0">
                        <a:lnSpc>
                          <a:spcPct val="115000"/>
                        </a:lnSpc>
                        <a:spcBef>
                          <a:spcPts val="0"/>
                        </a:spcBef>
                        <a:spcAft>
                          <a:spcPts val="0"/>
                        </a:spcAft>
                      </a:pPr>
                      <a:r>
                        <a:rPr lang="en-US" sz="1200">
                          <a:effectLst/>
                        </a:rPr>
                        <a:t>Project</a:t>
                      </a:r>
                    </a:p>
                    <a:p>
                      <a:pPr marL="262255" marR="0">
                        <a:lnSpc>
                          <a:spcPct val="115000"/>
                        </a:lnSpc>
                        <a:spcBef>
                          <a:spcPts val="0"/>
                        </a:spcBef>
                        <a:spcAft>
                          <a:spcPts val="0"/>
                        </a:spcAft>
                      </a:pPr>
                      <a:r>
                        <a:rPr lang="en-US" sz="1200">
                          <a:effectLst/>
                        </a:rPr>
                        <a:t>Report</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0">
                        <a:lnSpc>
                          <a:spcPct val="115000"/>
                        </a:lnSpc>
                        <a:spcBef>
                          <a:spcPts val="0"/>
                        </a:spcBef>
                        <a:spcAft>
                          <a:spcPts val="0"/>
                        </a:spcAft>
                      </a:pPr>
                      <a:r>
                        <a:rPr lang="en-US" sz="1200">
                          <a:effectLst/>
                        </a:rPr>
                        <a:t>To submit project deliverables in the form of a single report. This is the final report for CSC496</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0" marR="0">
                        <a:lnSpc>
                          <a:spcPct val="115000"/>
                        </a:lnSpc>
                        <a:spcBef>
                          <a:spcPts val="0"/>
                        </a:spcBef>
                        <a:spcAft>
                          <a:spcPts val="0"/>
                        </a:spcAft>
                      </a:pPr>
                      <a:r>
                        <a:rPr lang="en-US" sz="1200" dirty="0">
                          <a:effectLst/>
                        </a:rPr>
                        <a:t>Submit to supervisory Committee (portal website: student side) </a:t>
                      </a:r>
                    </a:p>
                    <a:p>
                      <a:pPr marL="0" marR="0">
                        <a:lnSpc>
                          <a:spcPct val="115000"/>
                        </a:lnSpc>
                        <a:spcBef>
                          <a:spcPts val="0"/>
                        </a:spcBef>
                        <a:spcAft>
                          <a:spcPts val="0"/>
                        </a:spcAft>
                      </a:pPr>
                      <a:r>
                        <a:rPr lang="en-US" sz="1200" dirty="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79375" marR="0">
                        <a:lnSpc>
                          <a:spcPct val="115000"/>
                        </a:lnSpc>
                        <a:spcBef>
                          <a:spcPts val="485"/>
                        </a:spcBef>
                        <a:spcAft>
                          <a:spcPts val="0"/>
                        </a:spcAft>
                      </a:pPr>
                      <a:r>
                        <a:rPr lang="en-US" sz="1200" dirty="0">
                          <a:effectLst/>
                        </a:rPr>
                        <a:t>14</a:t>
                      </a:r>
                      <a:r>
                        <a:rPr lang="en-US" sz="1200" baseline="30000" dirty="0">
                          <a:effectLst/>
                        </a:rPr>
                        <a:t>th </a:t>
                      </a:r>
                      <a:r>
                        <a:rPr lang="en-US" sz="1200" dirty="0" smtClean="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r h="818692">
                <a:tc>
                  <a:txBody>
                    <a:bodyPr/>
                    <a:lstStyle/>
                    <a:p>
                      <a:pPr marL="84455" marR="71755" algn="ctr">
                        <a:lnSpc>
                          <a:spcPct val="115000"/>
                        </a:lnSpc>
                        <a:spcBef>
                          <a:spcPts val="0"/>
                        </a:spcBef>
                        <a:spcAft>
                          <a:spcPts val="0"/>
                        </a:spcAft>
                      </a:pPr>
                      <a:r>
                        <a:rPr lang="en-US" sz="1200">
                          <a:effectLst/>
                        </a:rPr>
                        <a:t>Poster Session</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0">
                        <a:lnSpc>
                          <a:spcPct val="115000"/>
                        </a:lnSpc>
                        <a:spcBef>
                          <a:spcPts val="35"/>
                        </a:spcBef>
                        <a:spcAft>
                          <a:spcPts val="0"/>
                        </a:spcAft>
                      </a:pPr>
                      <a:r>
                        <a:rPr lang="en-US" sz="1200">
                          <a:effectLst/>
                        </a:rPr>
                        <a:t>Four examiners  are  invited  to  evaluate  each project in a poster session</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64135" marR="28575">
                        <a:lnSpc>
                          <a:spcPct val="115000"/>
                        </a:lnSpc>
                        <a:spcBef>
                          <a:spcPts val="35"/>
                        </a:spcBef>
                        <a:spcAft>
                          <a:spcPts val="0"/>
                        </a:spcAft>
                      </a:pPr>
                      <a:r>
                        <a:rPr lang="en-US" sz="1200" dirty="0">
                          <a:effectLst/>
                        </a:rPr>
                        <a:t>Present to Supervisor, Examiners</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a:txBody>
                    <a:bodyPr/>
                    <a:lstStyle/>
                    <a:p>
                      <a:pPr marL="100965" marR="0">
                        <a:lnSpc>
                          <a:spcPct val="115000"/>
                        </a:lnSpc>
                        <a:spcBef>
                          <a:spcPts val="35"/>
                        </a:spcBef>
                        <a:spcAft>
                          <a:spcPts val="0"/>
                        </a:spcAft>
                      </a:pPr>
                      <a:r>
                        <a:rPr lang="en-US" sz="1200" dirty="0">
                          <a:effectLst/>
                        </a:rPr>
                        <a:t>First week of Examination</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r h="0">
                <a:tc gridSpan="4">
                  <a:txBody>
                    <a:bodyPr/>
                    <a:lstStyle/>
                    <a:p>
                      <a:pPr marL="0" marR="0">
                        <a:lnSpc>
                          <a:spcPct val="115000"/>
                        </a:lnSpc>
                        <a:spcBef>
                          <a:spcPts val="0"/>
                        </a:spcBef>
                        <a:spcAft>
                          <a:spcPts val="0"/>
                        </a:spcAft>
                      </a:pPr>
                      <a:r>
                        <a:rPr lang="en-US" sz="1200" dirty="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880745" marR="0">
                        <a:lnSpc>
                          <a:spcPct val="115000"/>
                        </a:lnSpc>
                        <a:spcBef>
                          <a:spcPts val="0"/>
                        </a:spcBef>
                        <a:spcAft>
                          <a:spcPts val="0"/>
                        </a:spcAft>
                      </a:pPr>
                      <a:r>
                        <a:rPr lang="en-US" sz="1200" dirty="0" smtClean="0">
                          <a:effectLst/>
                        </a:rPr>
                        <a:t>                                       Grading </a:t>
                      </a:r>
                      <a:r>
                        <a:rPr lang="en-US" sz="1200" dirty="0">
                          <a:effectLst/>
                        </a:rPr>
                        <a:t>of Semester 1 and End of Semester </a:t>
                      </a:r>
                      <a:r>
                        <a:rPr lang="en-US" sz="1200" dirty="0" smtClean="0">
                          <a:effectLst/>
                        </a:rPr>
                        <a:t>1</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hMerge="1">
                  <a:txBody>
                    <a:bodyPr/>
                    <a:lstStyle/>
                    <a:p>
                      <a:pPr marL="880745" marR="0">
                        <a:lnSpc>
                          <a:spcPct val="115000"/>
                        </a:lnSpc>
                        <a:spcBef>
                          <a:spcPts val="0"/>
                        </a:spcBef>
                        <a:spcAft>
                          <a:spcPts val="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c hMerge="1">
                  <a:txBody>
                    <a:bodyPr/>
                    <a:lstStyle/>
                    <a:p>
                      <a:endParaRPr lang="en-US"/>
                    </a:p>
                  </a:txBody>
                  <a:tcPr/>
                </a:tc>
                <a:tc hMerge="1">
                  <a:txBody>
                    <a:bodyPr/>
                    <a:lstStyle/>
                    <a:p>
                      <a:pPr marL="0" marR="0">
                        <a:lnSpc>
                          <a:spcPct val="115000"/>
                        </a:lnSpc>
                        <a:spcBef>
                          <a:spcPts val="0"/>
                        </a:spcBef>
                        <a:spcAft>
                          <a:spcPts val="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597" marR="51597" marT="0" marB="0"/>
                </a:tc>
              </a:tr>
            </a:tbl>
          </a:graphicData>
        </a:graphic>
      </p:graphicFrame>
    </p:spTree>
    <p:extLst>
      <p:ext uri="{BB962C8B-B14F-4D97-AF65-F5344CB8AC3E}">
        <p14:creationId xmlns:p14="http://schemas.microsoft.com/office/powerpoint/2010/main" val="162135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347" y="406400"/>
            <a:ext cx="8596668" cy="1320800"/>
          </a:xfrm>
        </p:spPr>
        <p:txBody>
          <a:bodyPr/>
          <a:lstStyle/>
          <a:p>
            <a:r>
              <a:rPr lang="en-US" dirty="0" smtClean="0"/>
              <a:t>GP Deliverables (2</a:t>
            </a:r>
            <a:r>
              <a:rPr lang="en-US" baseline="30000" dirty="0" smtClean="0"/>
              <a:t>nd</a:t>
            </a:r>
            <a:r>
              <a:rPr lang="en-US" dirty="0" smtClean="0"/>
              <a:t> semester)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95771626"/>
              </p:ext>
            </p:extLst>
          </p:nvPr>
        </p:nvGraphicFramePr>
        <p:xfrm>
          <a:off x="797169" y="2230645"/>
          <a:ext cx="8276493" cy="2894510"/>
        </p:xfrm>
        <a:graphic>
          <a:graphicData uri="http://schemas.openxmlformats.org/drawingml/2006/table">
            <a:tbl>
              <a:tblPr>
                <a:tableStyleId>{5C22544A-7EE6-4342-B048-85BDC9FD1C3A}</a:tableStyleId>
              </a:tblPr>
              <a:tblGrid>
                <a:gridCol w="1599068"/>
                <a:gridCol w="4744485"/>
                <a:gridCol w="1932940"/>
              </a:tblGrid>
              <a:tr h="310856">
                <a:tc>
                  <a:txBody>
                    <a:bodyPr/>
                    <a:lstStyle/>
                    <a:p>
                      <a:pPr marL="0" marR="0">
                        <a:lnSpc>
                          <a:spcPct val="115000"/>
                        </a:lnSpc>
                        <a:spcBef>
                          <a:spcPts val="0"/>
                        </a:spcBef>
                        <a:spcAft>
                          <a:spcPts val="0"/>
                        </a:spcAft>
                      </a:pPr>
                      <a:r>
                        <a:rPr lang="en-US" sz="1200" dirty="0">
                          <a:effectLst/>
                        </a:rPr>
                        <a:t> </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gridSpan="2">
                  <a:txBody>
                    <a:bodyPr/>
                    <a:lstStyle/>
                    <a:p>
                      <a:pPr marL="1604645" marR="1592580" algn="ctr">
                        <a:lnSpc>
                          <a:spcPct val="115000"/>
                        </a:lnSpc>
                        <a:spcBef>
                          <a:spcPts val="10"/>
                        </a:spcBef>
                        <a:spcAft>
                          <a:spcPts val="0"/>
                        </a:spcAft>
                      </a:pPr>
                      <a:r>
                        <a:rPr lang="en-US" sz="1200" dirty="0">
                          <a:effectLst/>
                        </a:rPr>
                        <a:t>Start of Semester 2</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endParaRPr lang="en-US"/>
                    </a:p>
                  </a:txBody>
                  <a:tcPr/>
                </a:tc>
              </a:tr>
              <a:tr h="1301508">
                <a:tc>
                  <a:txBody>
                    <a:bodyPr/>
                    <a:lstStyle/>
                    <a:p>
                      <a:pPr marL="0" marR="0">
                        <a:lnSpc>
                          <a:spcPct val="115000"/>
                        </a:lnSpc>
                        <a:spcBef>
                          <a:spcPts val="100"/>
                        </a:spcBef>
                        <a:spcAft>
                          <a:spcPts val="0"/>
                        </a:spcAft>
                      </a:pPr>
                      <a:r>
                        <a:rPr lang="en-US" sz="1200" dirty="0">
                          <a:effectLst/>
                        </a:rPr>
                        <a:t> </a:t>
                      </a:r>
                    </a:p>
                    <a:p>
                      <a:pPr marL="101600" marR="0">
                        <a:lnSpc>
                          <a:spcPct val="115000"/>
                        </a:lnSpc>
                        <a:spcBef>
                          <a:spcPts val="0"/>
                        </a:spcBef>
                        <a:spcAft>
                          <a:spcPts val="0"/>
                        </a:spcAft>
                      </a:pPr>
                      <a:r>
                        <a:rPr lang="en-US" sz="1200" dirty="0">
                          <a:effectLst/>
                        </a:rPr>
                        <a:t>Final Report</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64135" marR="26670" algn="just">
                        <a:lnSpc>
                          <a:spcPct val="99000"/>
                        </a:lnSpc>
                        <a:spcBef>
                          <a:spcPts val="20"/>
                        </a:spcBef>
                        <a:spcAft>
                          <a:spcPts val="0"/>
                        </a:spcAft>
                      </a:pPr>
                      <a:r>
                        <a:rPr lang="en-US" sz="1200" dirty="0">
                          <a:effectLst/>
                        </a:rPr>
                        <a:t>To bind all project deliverables (including the recommended documents of Semester 2 shown in Table II) in a single report.</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15000"/>
                        </a:lnSpc>
                        <a:spcBef>
                          <a:spcPts val="80"/>
                        </a:spcBef>
                        <a:spcAft>
                          <a:spcPts val="0"/>
                        </a:spcAft>
                      </a:pPr>
                      <a:r>
                        <a:rPr lang="en-US" sz="1100" dirty="0">
                          <a:effectLst/>
                        </a:rPr>
                        <a:t> </a:t>
                      </a:r>
                    </a:p>
                    <a:p>
                      <a:pPr marL="86995" marR="0">
                        <a:lnSpc>
                          <a:spcPct val="115000"/>
                        </a:lnSpc>
                        <a:spcBef>
                          <a:spcPts val="0"/>
                        </a:spcBef>
                        <a:spcAft>
                          <a:spcPts val="0"/>
                        </a:spcAft>
                      </a:pPr>
                      <a:r>
                        <a:rPr lang="en-US" sz="1100" dirty="0">
                          <a:effectLst/>
                        </a:rPr>
                        <a:t>Submit to supervisory Committee (portal website: student side)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971290">
                <a:tc>
                  <a:txBody>
                    <a:bodyPr/>
                    <a:lstStyle/>
                    <a:p>
                      <a:pPr marL="285750" marR="273685" algn="ctr">
                        <a:lnSpc>
                          <a:spcPct val="115000"/>
                        </a:lnSpc>
                        <a:spcBef>
                          <a:spcPts val="0"/>
                        </a:spcBef>
                        <a:spcAft>
                          <a:spcPts val="0"/>
                        </a:spcAft>
                      </a:pPr>
                      <a:r>
                        <a:rPr lang="en-US" sz="1200" dirty="0">
                          <a:effectLst/>
                        </a:rPr>
                        <a:t>Final</a:t>
                      </a:r>
                    </a:p>
                    <a:p>
                      <a:pPr marL="84455" marR="71755" algn="ctr">
                        <a:lnSpc>
                          <a:spcPct val="115000"/>
                        </a:lnSpc>
                        <a:spcBef>
                          <a:spcPts val="0"/>
                        </a:spcBef>
                        <a:spcAft>
                          <a:spcPts val="0"/>
                        </a:spcAft>
                      </a:pPr>
                      <a:r>
                        <a:rPr lang="en-US" sz="1200" dirty="0">
                          <a:effectLst/>
                        </a:rPr>
                        <a:t>Presentation</a:t>
                      </a:r>
                    </a:p>
                    <a:p>
                      <a:pPr marL="187325" marR="175895" algn="ctr">
                        <a:lnSpc>
                          <a:spcPct val="115000"/>
                        </a:lnSpc>
                        <a:spcBef>
                          <a:spcPts val="0"/>
                        </a:spcBef>
                        <a:spcAft>
                          <a:spcPts val="0"/>
                        </a:spcAft>
                      </a:pPr>
                      <a:r>
                        <a:rPr lang="en-US" sz="1200" dirty="0">
                          <a:effectLst/>
                        </a:rPr>
                        <a:t>&amp; Demo</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15000"/>
                        </a:lnSpc>
                        <a:spcBef>
                          <a:spcPts val="20"/>
                        </a:spcBef>
                        <a:spcAft>
                          <a:spcPts val="0"/>
                        </a:spcAft>
                      </a:pPr>
                      <a:r>
                        <a:rPr lang="en-US" sz="1200" dirty="0">
                          <a:effectLst/>
                        </a:rPr>
                        <a:t> </a:t>
                      </a:r>
                    </a:p>
                    <a:p>
                      <a:pPr marL="64135" marR="0">
                        <a:lnSpc>
                          <a:spcPct val="115000"/>
                        </a:lnSpc>
                        <a:spcBef>
                          <a:spcPts val="0"/>
                        </a:spcBef>
                        <a:spcAft>
                          <a:spcPts val="0"/>
                        </a:spcAft>
                      </a:pPr>
                      <a:r>
                        <a:rPr lang="en-US" sz="1200" dirty="0">
                          <a:effectLst/>
                        </a:rPr>
                        <a:t>An  examiner  is  invited  to  evaluate  students’</a:t>
                      </a:r>
                    </a:p>
                    <a:p>
                      <a:pPr marL="64135" marR="0">
                        <a:lnSpc>
                          <a:spcPct val="115000"/>
                        </a:lnSpc>
                        <a:spcBef>
                          <a:spcPts val="0"/>
                        </a:spcBef>
                        <a:spcAft>
                          <a:spcPts val="0"/>
                        </a:spcAft>
                      </a:pPr>
                      <a:r>
                        <a:rPr lang="en-US" sz="1200" dirty="0">
                          <a:effectLst/>
                        </a:rPr>
                        <a:t>Projects</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15000"/>
                        </a:lnSpc>
                        <a:spcBef>
                          <a:spcPts val="35"/>
                        </a:spcBef>
                        <a:spcAft>
                          <a:spcPts val="0"/>
                        </a:spcAft>
                      </a:pPr>
                      <a:r>
                        <a:rPr lang="en-US" sz="1100">
                          <a:effectLst/>
                        </a:rPr>
                        <a:t> </a:t>
                      </a:r>
                    </a:p>
                    <a:p>
                      <a:pPr marL="64135" marR="31750">
                        <a:lnSpc>
                          <a:spcPct val="115000"/>
                        </a:lnSpc>
                        <a:spcBef>
                          <a:spcPts val="0"/>
                        </a:spcBef>
                        <a:spcAft>
                          <a:spcPts val="0"/>
                        </a:spcAft>
                      </a:pPr>
                      <a:r>
                        <a:rPr lang="en-US" sz="1100">
                          <a:effectLst/>
                        </a:rPr>
                        <a:t>Present to Supervisor, Examiners</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310856">
                <a:tc>
                  <a:txBody>
                    <a:bodyPr/>
                    <a:lstStyle/>
                    <a:p>
                      <a:pPr marL="0" marR="0">
                        <a:lnSpc>
                          <a:spcPct val="115000"/>
                        </a:lnSpc>
                        <a:spcBef>
                          <a:spcPts val="0"/>
                        </a:spcBef>
                        <a:spcAft>
                          <a:spcPts val="0"/>
                        </a:spcAft>
                      </a:pPr>
                      <a:r>
                        <a:rPr lang="en-US" sz="1200">
                          <a:effectLst/>
                        </a:rPr>
                        <a:t> </a:t>
                      </a:r>
                      <a:endPar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gridSpan="2">
                  <a:txBody>
                    <a:bodyPr/>
                    <a:lstStyle/>
                    <a:p>
                      <a:pPr marL="1099820" marR="0">
                        <a:lnSpc>
                          <a:spcPct val="115000"/>
                        </a:lnSpc>
                        <a:spcBef>
                          <a:spcPts val="0"/>
                        </a:spcBef>
                        <a:spcAft>
                          <a:spcPts val="0"/>
                        </a:spcAft>
                      </a:pPr>
                      <a:r>
                        <a:rPr lang="en-US" sz="1200" dirty="0">
                          <a:effectLst/>
                        </a:rPr>
                        <a:t>Grading of Semester 2 and End of GP</a:t>
                      </a: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endParaRPr lang="en-US"/>
                    </a:p>
                  </a:txBody>
                  <a:tcPr/>
                </a:tc>
              </a:tr>
            </a:tbl>
          </a:graphicData>
        </a:graphic>
      </p:graphicFrame>
    </p:spTree>
    <p:extLst>
      <p:ext uri="{BB962C8B-B14F-4D97-AF65-F5344CB8AC3E}">
        <p14:creationId xmlns:p14="http://schemas.microsoft.com/office/powerpoint/2010/main" val="452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GP submission	</a:t>
            </a:r>
            <a:endParaRPr lang="en-US" dirty="0"/>
          </a:p>
        </p:txBody>
      </p:sp>
      <p:sp>
        <p:nvSpPr>
          <p:cNvPr id="3" name="Content Placeholder 2"/>
          <p:cNvSpPr>
            <a:spLocks noGrp="1"/>
          </p:cNvSpPr>
          <p:nvPr>
            <p:ph idx="1"/>
          </p:nvPr>
        </p:nvSpPr>
        <p:spPr/>
        <p:txBody>
          <a:bodyPr>
            <a:normAutofit/>
          </a:bodyPr>
          <a:lstStyle/>
          <a:p>
            <a:r>
              <a:rPr lang="en-US" dirty="0" smtClean="0"/>
              <a:t>Two copies  </a:t>
            </a:r>
            <a:r>
              <a:rPr lang="en-US" dirty="0"/>
              <a:t>of  the  bound  report  </a:t>
            </a:r>
            <a:r>
              <a:rPr lang="en-US" dirty="0" smtClean="0"/>
              <a:t>to be submitted to the department </a:t>
            </a:r>
          </a:p>
          <a:p>
            <a:r>
              <a:rPr lang="en-US" dirty="0" smtClean="0"/>
              <a:t>One regular copy to be given to the examiner by the due date (mailbox)</a:t>
            </a:r>
          </a:p>
          <a:p>
            <a:r>
              <a:rPr lang="en-US" dirty="0" smtClean="0"/>
              <a:t>Upload </a:t>
            </a:r>
            <a:r>
              <a:rPr lang="en-US" dirty="0"/>
              <a:t>the </a:t>
            </a:r>
            <a:r>
              <a:rPr lang="en-US" dirty="0" smtClean="0"/>
              <a:t>project online using </a:t>
            </a:r>
            <a:r>
              <a:rPr lang="en-US" dirty="0"/>
              <a:t>the Web portal:</a:t>
            </a:r>
          </a:p>
          <a:p>
            <a:pPr lvl="1"/>
            <a:r>
              <a:rPr lang="en-US" dirty="0" smtClean="0"/>
              <a:t>Report </a:t>
            </a:r>
            <a:r>
              <a:rPr lang="en-US" dirty="0"/>
              <a:t>( </a:t>
            </a:r>
            <a:r>
              <a:rPr lang="en-US" dirty="0" smtClean="0"/>
              <a:t>and Poster(496)/ </a:t>
            </a:r>
            <a:r>
              <a:rPr lang="en-US" dirty="0"/>
              <a:t>PowerPoint </a:t>
            </a:r>
            <a:r>
              <a:rPr lang="en-US" dirty="0" smtClean="0"/>
              <a:t>presentation(497))</a:t>
            </a:r>
            <a:endParaRPr lang="en-US" dirty="0"/>
          </a:p>
          <a:p>
            <a:pPr lvl="1"/>
            <a:r>
              <a:rPr lang="en-US" dirty="0" smtClean="0"/>
              <a:t>Code </a:t>
            </a:r>
            <a:r>
              <a:rPr lang="en-US" dirty="0"/>
              <a:t>(complete source code of the project</a:t>
            </a:r>
            <a:r>
              <a:rPr lang="en-US" dirty="0" smtClean="0"/>
              <a:t>) (497)</a:t>
            </a:r>
            <a:endParaRPr lang="en-US" dirty="0"/>
          </a:p>
          <a:p>
            <a:pPr lvl="1"/>
            <a:r>
              <a:rPr lang="en-US" dirty="0" smtClean="0"/>
              <a:t>Demo (497) </a:t>
            </a:r>
            <a:r>
              <a:rPr lang="en-US" dirty="0"/>
              <a:t>(the  executable  in  working  order  and  a  readme  file  containing  the information about the software requirements (tools) and hardware requirements for the GP as well as the instructions or the steps (soft copy of the user manual) for running the GP executable).</a:t>
            </a:r>
          </a:p>
          <a:p>
            <a:endParaRPr lang="en-US" dirty="0"/>
          </a:p>
        </p:txBody>
      </p:sp>
    </p:spTree>
    <p:extLst>
      <p:ext uri="{BB962C8B-B14F-4D97-AF65-F5344CB8AC3E}">
        <p14:creationId xmlns:p14="http://schemas.microsoft.com/office/powerpoint/2010/main" val="1420139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90000"/>
              </a:lnSpc>
              <a:spcBef>
                <a:spcPct val="0"/>
              </a:spcBef>
            </a:pPr>
            <a:r>
              <a:rPr lang="en-US" sz="3600" kern="1200" dirty="0">
                <a:solidFill>
                  <a:schemeClr val="accent1"/>
                </a:solidFill>
                <a:latin typeface="+mj-lt"/>
                <a:ea typeface="+mj-ea"/>
                <a:cs typeface="+mj-cs"/>
              </a:rPr>
              <a:t>Evaluation</a:t>
            </a:r>
            <a:r>
              <a:rPr lang="en-US" b="1" dirty="0"/>
              <a:t> </a:t>
            </a:r>
            <a:r>
              <a:rPr lang="en-US" sz="3600" kern="1200" dirty="0">
                <a:solidFill>
                  <a:schemeClr val="accent1"/>
                </a:solidFill>
                <a:latin typeface="+mj-lt"/>
                <a:ea typeface="+mj-ea"/>
                <a:cs typeface="+mj-cs"/>
              </a:rPr>
              <a:t>Criteria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5014023"/>
              </p:ext>
            </p:extLst>
          </p:nvPr>
        </p:nvGraphicFramePr>
        <p:xfrm>
          <a:off x="275491" y="1270000"/>
          <a:ext cx="10236201" cy="4862754"/>
        </p:xfrm>
        <a:graphic>
          <a:graphicData uri="http://schemas.openxmlformats.org/drawingml/2006/table">
            <a:tbl>
              <a:tblPr>
                <a:tableStyleId>{5C22544A-7EE6-4342-B048-85BDC9FD1C3A}</a:tableStyleId>
              </a:tblPr>
              <a:tblGrid>
                <a:gridCol w="3072371"/>
                <a:gridCol w="5391474"/>
                <a:gridCol w="1772356"/>
              </a:tblGrid>
              <a:tr h="331540">
                <a:tc>
                  <a:txBody>
                    <a:bodyPr/>
                    <a:lstStyle/>
                    <a:p>
                      <a:pPr marL="0" marR="0">
                        <a:lnSpc>
                          <a:spcPct val="115000"/>
                        </a:lnSpc>
                        <a:spcBef>
                          <a:spcPts val="30"/>
                        </a:spcBef>
                        <a:spcAft>
                          <a:spcPts val="0"/>
                        </a:spcAft>
                      </a:pPr>
                      <a:r>
                        <a:rPr lang="en-US" sz="1000" dirty="0">
                          <a:effectLst/>
                        </a:rPr>
                        <a:t> </a:t>
                      </a:r>
                    </a:p>
                    <a:p>
                      <a:pPr marL="547370" marR="534035" algn="ctr">
                        <a:lnSpc>
                          <a:spcPct val="115000"/>
                        </a:lnSpc>
                        <a:spcBef>
                          <a:spcPts val="0"/>
                        </a:spcBef>
                        <a:spcAft>
                          <a:spcPts val="0"/>
                        </a:spcAft>
                      </a:pPr>
                      <a:r>
                        <a:rPr lang="en-US" sz="1000" dirty="0" smtClean="0">
                          <a:effectLst/>
                        </a:rPr>
                        <a:t>Criteria </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30"/>
                        </a:spcBef>
                        <a:spcAft>
                          <a:spcPts val="0"/>
                        </a:spcAft>
                      </a:pPr>
                      <a:r>
                        <a:rPr lang="en-US" sz="1000">
                          <a:effectLst/>
                        </a:rPr>
                        <a:t> </a:t>
                      </a:r>
                    </a:p>
                    <a:p>
                      <a:pPr marL="746125" marR="734060" algn="ctr">
                        <a:lnSpc>
                          <a:spcPct val="115000"/>
                        </a:lnSpc>
                        <a:spcBef>
                          <a:spcPts val="0"/>
                        </a:spcBef>
                        <a:spcAft>
                          <a:spcPts val="0"/>
                        </a:spcAft>
                      </a:pPr>
                      <a:r>
                        <a:rPr lang="en-US" sz="1000">
                          <a:effectLst/>
                        </a:rPr>
                        <a:t>Description</a:t>
                      </a:r>
                      <a:endPar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445135" marR="0">
                        <a:lnSpc>
                          <a:spcPct val="115000"/>
                        </a:lnSpc>
                        <a:spcBef>
                          <a:spcPts val="0"/>
                        </a:spcBef>
                        <a:spcAft>
                          <a:spcPts val="0"/>
                        </a:spcAft>
                      </a:pPr>
                      <a:r>
                        <a:rPr lang="en-US" sz="1000">
                          <a:effectLst/>
                        </a:rPr>
                        <a:t>Evaluation</a:t>
                      </a:r>
                    </a:p>
                    <a:p>
                      <a:pPr marL="398780" marR="0">
                        <a:lnSpc>
                          <a:spcPct val="115000"/>
                        </a:lnSpc>
                        <a:spcBef>
                          <a:spcPts val="0"/>
                        </a:spcBef>
                        <a:spcAft>
                          <a:spcPts val="0"/>
                        </a:spcAft>
                      </a:pPr>
                      <a:r>
                        <a:rPr lang="en-US" sz="1000">
                          <a:effectLst/>
                        </a:rPr>
                        <a:t>Authority(s)</a:t>
                      </a:r>
                      <a:endPar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502322">
                <a:tc>
                  <a:txBody>
                    <a:bodyPr/>
                    <a:lstStyle/>
                    <a:p>
                      <a:pPr marL="0" marR="0">
                        <a:lnSpc>
                          <a:spcPct val="115000"/>
                        </a:lnSpc>
                        <a:spcBef>
                          <a:spcPts val="40"/>
                        </a:spcBef>
                        <a:spcAft>
                          <a:spcPts val="0"/>
                        </a:spcAft>
                      </a:pPr>
                      <a:r>
                        <a:rPr lang="en-US" sz="1000" dirty="0">
                          <a:effectLst/>
                        </a:rPr>
                        <a:t> </a:t>
                      </a:r>
                    </a:p>
                    <a:p>
                      <a:pPr marL="57785" marR="46355" algn="ctr">
                        <a:lnSpc>
                          <a:spcPct val="115000"/>
                        </a:lnSpc>
                        <a:spcBef>
                          <a:spcPts val="0"/>
                        </a:spcBef>
                        <a:spcAft>
                          <a:spcPts val="0"/>
                        </a:spcAft>
                      </a:pPr>
                      <a:r>
                        <a:rPr lang="en-US" sz="1000" dirty="0">
                          <a:effectLst/>
                        </a:rPr>
                        <a:t>Semester 1 and Semester 2</a:t>
                      </a:r>
                    </a:p>
                    <a:p>
                      <a:pPr marL="597535" marR="586105" algn="ctr">
                        <a:lnSpc>
                          <a:spcPct val="115000"/>
                        </a:lnSpc>
                        <a:spcBef>
                          <a:spcPts val="0"/>
                        </a:spcBef>
                        <a:spcAft>
                          <a:spcPts val="0"/>
                        </a:spcAft>
                      </a:pPr>
                      <a:r>
                        <a:rPr lang="en-US" sz="1000" dirty="0">
                          <a:effectLst/>
                        </a:rPr>
                        <a:t>Process</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26670" algn="just">
                        <a:lnSpc>
                          <a:spcPct val="99000"/>
                        </a:lnSpc>
                        <a:spcBef>
                          <a:spcPts val="70"/>
                        </a:spcBef>
                        <a:spcAft>
                          <a:spcPts val="0"/>
                        </a:spcAft>
                      </a:pPr>
                      <a:r>
                        <a:rPr lang="en-US" sz="1000" dirty="0">
                          <a:effectLst/>
                        </a:rPr>
                        <a:t>To assess that student(s) have kept continuous  contact  during  the  work and   have   been   on   time   both   to meetings and in sending deliverables.</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40"/>
                        </a:spcBef>
                        <a:spcAft>
                          <a:spcPts val="0"/>
                        </a:spcAft>
                      </a:pPr>
                      <a:r>
                        <a:rPr lang="en-US" sz="1000">
                          <a:effectLst/>
                        </a:rPr>
                        <a:t> </a:t>
                      </a:r>
                    </a:p>
                    <a:p>
                      <a:pPr marL="498475" marR="0">
                        <a:lnSpc>
                          <a:spcPct val="115000"/>
                        </a:lnSpc>
                        <a:spcBef>
                          <a:spcPts val="0"/>
                        </a:spcBef>
                        <a:spcAft>
                          <a:spcPts val="0"/>
                        </a:spcAft>
                      </a:pPr>
                      <a:r>
                        <a:rPr lang="en-US" sz="1000">
                          <a:effectLst/>
                        </a:rPr>
                        <a:t>Supervisor</a:t>
                      </a:r>
                      <a:endPar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518632">
                <a:tc>
                  <a:txBody>
                    <a:bodyPr/>
                    <a:lstStyle/>
                    <a:p>
                      <a:pPr marL="0" marR="0" algn="ctr">
                        <a:lnSpc>
                          <a:spcPct val="115000"/>
                        </a:lnSpc>
                        <a:spcBef>
                          <a:spcPts val="0"/>
                        </a:spcBef>
                        <a:spcAft>
                          <a:spcPts val="0"/>
                        </a:spcAft>
                      </a:pPr>
                      <a:endParaRPr lang="en-US" sz="1000" dirty="0" smtClean="0">
                        <a:effectLst/>
                      </a:endParaRPr>
                    </a:p>
                    <a:p>
                      <a:pPr marL="0" marR="0" algn="ctr">
                        <a:lnSpc>
                          <a:spcPct val="115000"/>
                        </a:lnSpc>
                        <a:spcBef>
                          <a:spcPts val="0"/>
                        </a:spcBef>
                        <a:spcAft>
                          <a:spcPts val="0"/>
                        </a:spcAft>
                      </a:pPr>
                      <a:r>
                        <a:rPr lang="en-US" sz="1000" dirty="0" smtClean="0">
                          <a:effectLst/>
                        </a:rPr>
                        <a:t>Semester </a:t>
                      </a:r>
                      <a:r>
                        <a:rPr lang="en-US" sz="1000" dirty="0">
                          <a:effectLst/>
                        </a:rPr>
                        <a:t>1 Proposal</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gn="just">
                        <a:lnSpc>
                          <a:spcPct val="115000"/>
                        </a:lnSpc>
                        <a:spcBef>
                          <a:spcPts val="75"/>
                        </a:spcBef>
                        <a:spcAft>
                          <a:spcPts val="0"/>
                        </a:spcAft>
                      </a:pPr>
                      <a:r>
                        <a:rPr lang="en-US" sz="1000" dirty="0">
                          <a:effectLst/>
                        </a:rPr>
                        <a:t> </a:t>
                      </a:r>
                      <a:r>
                        <a:rPr lang="en-US" sz="1000" dirty="0" smtClean="0">
                          <a:effectLst/>
                        </a:rPr>
                        <a:t>To </a:t>
                      </a:r>
                      <a:r>
                        <a:rPr lang="en-US" sz="1000" dirty="0">
                          <a:effectLst/>
                        </a:rPr>
                        <a:t>assess that the chosen project is worthy of being acceptable as a GP and if acceptable, register the project in the GP database through web portal.</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gn="ctr">
                        <a:lnSpc>
                          <a:spcPct val="115000"/>
                        </a:lnSpc>
                        <a:spcBef>
                          <a:spcPts val="0"/>
                        </a:spcBef>
                        <a:spcAft>
                          <a:spcPts val="0"/>
                        </a:spcAft>
                      </a:pPr>
                      <a:r>
                        <a:rPr lang="en-US" sz="1000" dirty="0">
                          <a:effectLst/>
                        </a:rPr>
                        <a:t> </a:t>
                      </a:r>
                    </a:p>
                    <a:p>
                      <a:pPr marL="0" marR="0" algn="ctr">
                        <a:lnSpc>
                          <a:spcPct val="115000"/>
                        </a:lnSpc>
                        <a:spcBef>
                          <a:spcPts val="0"/>
                        </a:spcBef>
                        <a:spcAft>
                          <a:spcPts val="0"/>
                        </a:spcAft>
                      </a:pPr>
                      <a:r>
                        <a:rPr lang="en-US" sz="1000" dirty="0">
                          <a:effectLst/>
                        </a:rPr>
                        <a:t> </a:t>
                      </a:r>
                      <a:r>
                        <a:rPr lang="en-US" sz="1000" dirty="0" smtClean="0">
                          <a:effectLst/>
                        </a:rPr>
                        <a:t>Supervisory </a:t>
                      </a:r>
                      <a:r>
                        <a:rPr lang="en-US" sz="1000" dirty="0">
                          <a:effectLst/>
                        </a:rPr>
                        <a:t>Committee</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294042">
                <a:tc>
                  <a:txBody>
                    <a:bodyPr/>
                    <a:lstStyle/>
                    <a:p>
                      <a:pPr marL="0" marR="0">
                        <a:lnSpc>
                          <a:spcPct val="115000"/>
                        </a:lnSpc>
                        <a:spcBef>
                          <a:spcPts val="0"/>
                        </a:spcBef>
                        <a:spcAft>
                          <a:spcPts val="0"/>
                        </a:spcAft>
                      </a:pPr>
                      <a:r>
                        <a:rPr lang="en-US" sz="1000" dirty="0" smtClean="0">
                          <a:effectLst/>
                        </a:rPr>
                        <a:t>                    Semester </a:t>
                      </a:r>
                      <a:r>
                        <a:rPr lang="en-US" sz="1000" dirty="0">
                          <a:effectLst/>
                        </a:rPr>
                        <a:t>1 Midterm report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27940" algn="just">
                        <a:lnSpc>
                          <a:spcPct val="99000"/>
                        </a:lnSpc>
                        <a:spcBef>
                          <a:spcPts val="0"/>
                        </a:spcBef>
                        <a:spcAft>
                          <a:spcPts val="0"/>
                        </a:spcAft>
                      </a:pPr>
                      <a:r>
                        <a:rPr lang="en-US" sz="1000" dirty="0">
                          <a:effectLst/>
                        </a:rPr>
                        <a:t>To asses that student(s) know the problem and propose an appropriate solution. The student(s) should also have conducted the necessary literature review at this stage</a:t>
                      </a:r>
                      <a:r>
                        <a:rPr lang="en-US" sz="1000" dirty="0" smtClean="0">
                          <a:effectLst/>
                        </a:rPr>
                        <a:t>.</a:t>
                      </a:r>
                    </a:p>
                    <a:p>
                      <a:pPr marL="63500" marR="27940" algn="just">
                        <a:lnSpc>
                          <a:spcPct val="99000"/>
                        </a:lnSpc>
                        <a:spcBef>
                          <a:spcPts val="0"/>
                        </a:spcBef>
                        <a:spcAft>
                          <a:spcPts val="0"/>
                        </a:spcAft>
                      </a:pP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35255" marR="0">
                        <a:lnSpc>
                          <a:spcPct val="115000"/>
                        </a:lnSpc>
                        <a:spcBef>
                          <a:spcPts val="0"/>
                        </a:spcBef>
                        <a:spcAft>
                          <a:spcPts val="0"/>
                        </a:spcAft>
                      </a:pPr>
                      <a:r>
                        <a:rPr lang="en-US" sz="1000" dirty="0" smtClean="0">
                          <a:effectLst/>
                        </a:rPr>
                        <a:t>            Examiner</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525825">
                <a:tc>
                  <a:txBody>
                    <a:bodyPr/>
                    <a:lstStyle/>
                    <a:p>
                      <a:pPr marL="0" marR="0">
                        <a:lnSpc>
                          <a:spcPct val="115000"/>
                        </a:lnSpc>
                        <a:spcBef>
                          <a:spcPts val="40"/>
                        </a:spcBef>
                        <a:spcAft>
                          <a:spcPts val="0"/>
                        </a:spcAft>
                      </a:pPr>
                      <a:r>
                        <a:rPr lang="en-US" sz="1000" dirty="0">
                          <a:effectLst/>
                        </a:rPr>
                        <a:t> </a:t>
                      </a:r>
                      <a:r>
                        <a:rPr lang="en-US" sz="1000" dirty="0" smtClean="0">
                          <a:effectLst/>
                        </a:rPr>
                        <a:t>        Semester </a:t>
                      </a:r>
                      <a:r>
                        <a:rPr lang="en-US" sz="1000" dirty="0">
                          <a:effectLst/>
                        </a:rPr>
                        <a:t>1 </a:t>
                      </a:r>
                      <a:r>
                        <a:rPr lang="en-US" sz="1000" dirty="0" smtClean="0">
                          <a:effectLst/>
                        </a:rPr>
                        <a:t>Project Poster </a:t>
                      </a:r>
                      <a:r>
                        <a:rPr lang="en-US" sz="1000" dirty="0">
                          <a:effectLst/>
                        </a:rPr>
                        <a:t>Presentation</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26670" algn="just">
                        <a:lnSpc>
                          <a:spcPct val="99000"/>
                        </a:lnSpc>
                        <a:spcBef>
                          <a:spcPts val="115"/>
                        </a:spcBef>
                        <a:spcAft>
                          <a:spcPts val="0"/>
                        </a:spcAft>
                      </a:pPr>
                      <a:r>
                        <a:rPr lang="en-US" sz="1000" dirty="0">
                          <a:effectLst/>
                        </a:rPr>
                        <a:t>To assess that student(s) have completed tasks and delivered documents expected in the first half of the course i.e. Semester 1. It includes both  demonstration and  presentation of the work  (in the form of a </a:t>
                      </a:r>
                      <a:r>
                        <a:rPr lang="en-US" sz="1000" dirty="0" smtClean="0">
                          <a:effectLst/>
                        </a:rPr>
                        <a:t>poster</a:t>
                      </a:r>
                      <a:r>
                        <a:rPr lang="en-US" sz="1000" dirty="0">
                          <a:effectLst/>
                        </a:rPr>
                        <a: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00330" marR="87630" algn="ctr">
                        <a:lnSpc>
                          <a:spcPct val="115000"/>
                        </a:lnSpc>
                        <a:spcBef>
                          <a:spcPts val="0"/>
                        </a:spcBef>
                        <a:spcAft>
                          <a:spcPts val="0"/>
                        </a:spcAft>
                      </a:pPr>
                      <a:r>
                        <a:rPr lang="en-US" sz="1000" dirty="0" smtClean="0">
                          <a:effectLst/>
                        </a:rPr>
                        <a:t>Supervisor</a:t>
                      </a:r>
                      <a:r>
                        <a:rPr lang="en-US" sz="1000" dirty="0">
                          <a:effectLst/>
                        </a:rPr>
                        <a:t>, Supervisory</a:t>
                      </a:r>
                    </a:p>
                    <a:p>
                      <a:pPr marL="466725" marR="454025" algn="ctr">
                        <a:lnSpc>
                          <a:spcPct val="115000"/>
                        </a:lnSpc>
                        <a:spcBef>
                          <a:spcPts val="0"/>
                        </a:spcBef>
                        <a:spcAft>
                          <a:spcPts val="0"/>
                        </a:spcAft>
                      </a:pPr>
                      <a:r>
                        <a:rPr lang="en-US" sz="1000" dirty="0">
                          <a:effectLst/>
                        </a:rPr>
                        <a:t>Committee, Semester 1 </a:t>
                      </a:r>
                      <a:r>
                        <a:rPr lang="en-US" sz="1000" dirty="0" smtClean="0">
                          <a:effectLst/>
                        </a:rPr>
                        <a:t>Supervisors</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638482">
                <a:tc>
                  <a:txBody>
                    <a:bodyPr/>
                    <a:lstStyle/>
                    <a:p>
                      <a:pPr marL="0" marR="0">
                        <a:lnSpc>
                          <a:spcPct val="115000"/>
                        </a:lnSpc>
                        <a:spcBef>
                          <a:spcPts val="35"/>
                        </a:spcBef>
                        <a:spcAft>
                          <a:spcPts val="0"/>
                        </a:spcAft>
                      </a:pPr>
                      <a:endParaRPr lang="en-US" sz="1000" dirty="0">
                        <a:effectLst/>
                      </a:endParaRPr>
                    </a:p>
                    <a:p>
                      <a:pPr marL="285750" marR="273685" algn="ctr">
                        <a:lnSpc>
                          <a:spcPct val="115000"/>
                        </a:lnSpc>
                        <a:spcBef>
                          <a:spcPts val="0"/>
                        </a:spcBef>
                        <a:spcAft>
                          <a:spcPts val="0"/>
                        </a:spcAft>
                      </a:pPr>
                      <a:r>
                        <a:rPr lang="en-US" sz="1000" dirty="0">
                          <a:effectLst/>
                        </a:rPr>
                        <a:t>Semester 2 Project</a:t>
                      </a:r>
                    </a:p>
                    <a:p>
                      <a:pPr marL="395605" marR="383540" algn="ctr">
                        <a:lnSpc>
                          <a:spcPct val="115000"/>
                        </a:lnSpc>
                        <a:spcBef>
                          <a:spcPts val="0"/>
                        </a:spcBef>
                        <a:spcAft>
                          <a:spcPts val="0"/>
                        </a:spcAft>
                      </a:pPr>
                      <a:r>
                        <a:rPr lang="en-US" sz="1000" dirty="0">
                          <a:effectLst/>
                        </a:rPr>
                        <a:t>Demonstration</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45"/>
                        </a:spcBef>
                        <a:spcAft>
                          <a:spcPts val="0"/>
                        </a:spcAft>
                      </a:pPr>
                      <a:r>
                        <a:rPr lang="en-US" sz="1000" dirty="0">
                          <a:effectLst/>
                        </a:rPr>
                        <a:t> </a:t>
                      </a:r>
                    </a:p>
                    <a:p>
                      <a:pPr marL="63500" marR="26670" algn="just">
                        <a:lnSpc>
                          <a:spcPct val="99000"/>
                        </a:lnSpc>
                        <a:spcBef>
                          <a:spcPts val="0"/>
                        </a:spcBef>
                        <a:spcAft>
                          <a:spcPts val="0"/>
                        </a:spcAft>
                      </a:pPr>
                      <a:r>
                        <a:rPr lang="en-US" sz="1000" dirty="0">
                          <a:effectLst/>
                        </a:rPr>
                        <a:t>To assess the end product developed in terms of interfaces, coding standards, and originality of the work. It requires student(s) to install project and run it for real time presentation</a:t>
                      </a:r>
                      <a:r>
                        <a:rPr lang="en-US" sz="1000" dirty="0" smtClean="0">
                          <a:effectLst/>
                        </a:rPr>
                        <a:t>.</a:t>
                      </a:r>
                    </a:p>
                    <a:p>
                      <a:pPr marL="63500" marR="26670" algn="just">
                        <a:lnSpc>
                          <a:spcPct val="99000"/>
                        </a:lnSpc>
                        <a:spcBef>
                          <a:spcPts val="0"/>
                        </a:spcBef>
                        <a:spcAft>
                          <a:spcPts val="0"/>
                        </a:spcAft>
                      </a:pP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35"/>
                        </a:spcBef>
                        <a:spcAft>
                          <a:spcPts val="0"/>
                        </a:spcAft>
                      </a:pPr>
                      <a:endParaRPr lang="en-US" sz="1000" dirty="0">
                        <a:effectLst/>
                      </a:endParaRPr>
                    </a:p>
                    <a:p>
                      <a:pPr marL="125095" marR="0">
                        <a:lnSpc>
                          <a:spcPct val="115000"/>
                        </a:lnSpc>
                        <a:spcBef>
                          <a:spcPts val="0"/>
                        </a:spcBef>
                        <a:spcAft>
                          <a:spcPts val="0"/>
                        </a:spcAft>
                      </a:pPr>
                      <a:r>
                        <a:rPr lang="en-US" sz="1000" dirty="0">
                          <a:effectLst/>
                        </a:rPr>
                        <a:t>Supervisor, Supervisory</a:t>
                      </a:r>
                    </a:p>
                    <a:p>
                      <a:pPr marL="183515" marR="0">
                        <a:lnSpc>
                          <a:spcPct val="115000"/>
                        </a:lnSpc>
                        <a:spcBef>
                          <a:spcPts val="0"/>
                        </a:spcBef>
                        <a:spcAft>
                          <a:spcPts val="0"/>
                        </a:spcAft>
                      </a:pPr>
                      <a:r>
                        <a:rPr lang="en-US" sz="1000" dirty="0">
                          <a:effectLst/>
                        </a:rPr>
                        <a:t>Committee, Two Examiners</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638482">
                <a:tc>
                  <a:txBody>
                    <a:bodyPr/>
                    <a:lstStyle/>
                    <a:p>
                      <a:pPr marL="0" marR="0">
                        <a:lnSpc>
                          <a:spcPct val="115000"/>
                        </a:lnSpc>
                        <a:spcBef>
                          <a:spcPts val="35"/>
                        </a:spcBef>
                        <a:spcAft>
                          <a:spcPts val="0"/>
                        </a:spcAft>
                      </a:pPr>
                      <a:endParaRPr lang="en-US" sz="1000" dirty="0">
                        <a:effectLst/>
                      </a:endParaRPr>
                    </a:p>
                    <a:p>
                      <a:pPr marL="359410" marR="347345" algn="ctr">
                        <a:lnSpc>
                          <a:spcPct val="115000"/>
                        </a:lnSpc>
                        <a:spcBef>
                          <a:spcPts val="0"/>
                        </a:spcBef>
                        <a:spcAft>
                          <a:spcPts val="0"/>
                        </a:spcAft>
                      </a:pPr>
                      <a:r>
                        <a:rPr lang="en-US" sz="1000" dirty="0">
                          <a:effectLst/>
                        </a:rPr>
                        <a:t>Semester 2 Oral</a:t>
                      </a:r>
                    </a:p>
                    <a:p>
                      <a:pPr marL="465455" marR="453390" algn="ctr">
                        <a:lnSpc>
                          <a:spcPct val="115000"/>
                        </a:lnSpc>
                        <a:spcBef>
                          <a:spcPts val="0"/>
                        </a:spcBef>
                        <a:spcAft>
                          <a:spcPts val="0"/>
                        </a:spcAft>
                      </a:pPr>
                      <a:r>
                        <a:rPr lang="en-US" sz="1000" dirty="0">
                          <a:effectLst/>
                        </a:rPr>
                        <a:t>Presentation</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27305" algn="just">
                        <a:lnSpc>
                          <a:spcPct val="99000"/>
                        </a:lnSpc>
                        <a:spcBef>
                          <a:spcPts val="110"/>
                        </a:spcBef>
                        <a:spcAft>
                          <a:spcPts val="0"/>
                        </a:spcAft>
                      </a:pPr>
                      <a:r>
                        <a:rPr lang="en-US" sz="1000" dirty="0">
                          <a:effectLst/>
                        </a:rPr>
                        <a:t>To assess problem understanding, adequate  analysis,  quality  of  the design and presentation skills. Each group is required to discuss the completeness and accomplishment of the project.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125095" marR="0">
                        <a:lnSpc>
                          <a:spcPct val="115000"/>
                        </a:lnSpc>
                        <a:spcBef>
                          <a:spcPts val="0"/>
                        </a:spcBef>
                        <a:spcAft>
                          <a:spcPts val="0"/>
                        </a:spcAft>
                      </a:pPr>
                      <a:r>
                        <a:rPr lang="en-US" sz="1000" dirty="0" smtClean="0">
                          <a:effectLst/>
                        </a:rPr>
                        <a:t> Supervisor</a:t>
                      </a:r>
                      <a:r>
                        <a:rPr lang="en-US" sz="1000" dirty="0">
                          <a:effectLst/>
                        </a:rPr>
                        <a:t>, Supervisory</a:t>
                      </a:r>
                    </a:p>
                    <a:p>
                      <a:pPr marL="183515" marR="0">
                        <a:lnSpc>
                          <a:spcPct val="115000"/>
                        </a:lnSpc>
                        <a:spcBef>
                          <a:spcPts val="0"/>
                        </a:spcBef>
                        <a:spcAft>
                          <a:spcPts val="0"/>
                        </a:spcAft>
                      </a:pPr>
                      <a:r>
                        <a:rPr lang="en-US" sz="1000" dirty="0">
                          <a:effectLst/>
                        </a:rPr>
                        <a:t>Committee, Two Examiners</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r h="896908">
                <a:tc>
                  <a:txBody>
                    <a:bodyPr/>
                    <a:lstStyle/>
                    <a:p>
                      <a:pPr marL="0" marR="0">
                        <a:lnSpc>
                          <a:spcPct val="115000"/>
                        </a:lnSpc>
                        <a:spcBef>
                          <a:spcPts val="25"/>
                        </a:spcBef>
                        <a:spcAft>
                          <a:spcPts val="0"/>
                        </a:spcAft>
                      </a:pPr>
                      <a:r>
                        <a:rPr lang="en-US" sz="1000" dirty="0">
                          <a:effectLst/>
                        </a:rPr>
                        <a:t> </a:t>
                      </a:r>
                    </a:p>
                    <a:p>
                      <a:pPr marL="57785" marR="46355" algn="ctr">
                        <a:lnSpc>
                          <a:spcPct val="115000"/>
                        </a:lnSpc>
                        <a:spcBef>
                          <a:spcPts val="0"/>
                        </a:spcBef>
                        <a:spcAft>
                          <a:spcPts val="0"/>
                        </a:spcAft>
                      </a:pPr>
                      <a:r>
                        <a:rPr lang="en-US" sz="1000" dirty="0">
                          <a:effectLst/>
                        </a:rPr>
                        <a:t>Semester 1 and Semester 2</a:t>
                      </a:r>
                    </a:p>
                    <a:p>
                      <a:pPr marL="405130" marR="393065" algn="ctr">
                        <a:lnSpc>
                          <a:spcPct val="115000"/>
                        </a:lnSpc>
                        <a:spcBef>
                          <a:spcPts val="0"/>
                        </a:spcBef>
                        <a:spcAft>
                          <a:spcPts val="0"/>
                        </a:spcAft>
                      </a:pPr>
                      <a:r>
                        <a:rPr lang="en-US" sz="1000" dirty="0">
                          <a:effectLst/>
                        </a:rPr>
                        <a:t>Project Report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63500" marR="31115" algn="just">
                        <a:lnSpc>
                          <a:spcPct val="115000"/>
                        </a:lnSpc>
                        <a:spcBef>
                          <a:spcPts val="0"/>
                        </a:spcBef>
                        <a:spcAft>
                          <a:spcPts val="0"/>
                        </a:spcAft>
                      </a:pPr>
                      <a:r>
                        <a:rPr lang="en-US" sz="1000" dirty="0">
                          <a:effectLst/>
                        </a:rPr>
                        <a:t>To assess the structure of the </a:t>
                      </a:r>
                      <a:r>
                        <a:rPr lang="en-US" sz="1000" dirty="0" smtClean="0">
                          <a:effectLst/>
                        </a:rPr>
                        <a:t>project</a:t>
                      </a:r>
                      <a:r>
                        <a:rPr lang="en-US" sz="1000" baseline="0" dirty="0" smtClean="0">
                          <a:effectLst/>
                        </a:rPr>
                        <a:t> </a:t>
                      </a:r>
                      <a:r>
                        <a:rPr lang="en-US" sz="1000" dirty="0" smtClean="0">
                          <a:effectLst/>
                        </a:rPr>
                        <a:t>report</a:t>
                      </a:r>
                      <a:r>
                        <a:rPr lang="en-US" sz="1000" dirty="0">
                          <a:effectLst/>
                        </a:rPr>
                        <a:t>. Student(s) are required to show planning and progress in an organized way with emphasis on the interpretation of the information gathered during the project. Project reports have to be submitted in both Semester 1 and Semester 2.</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c>
                  <a:txBody>
                    <a:bodyPr/>
                    <a:lstStyle/>
                    <a:p>
                      <a:pPr marL="0" marR="0">
                        <a:lnSpc>
                          <a:spcPct val="115000"/>
                        </a:lnSpc>
                        <a:spcBef>
                          <a:spcPts val="0"/>
                        </a:spcBef>
                        <a:spcAft>
                          <a:spcPts val="0"/>
                        </a:spcAft>
                      </a:pPr>
                      <a:r>
                        <a:rPr lang="en-US" sz="1000" dirty="0">
                          <a:effectLst/>
                        </a:rPr>
                        <a:t> </a:t>
                      </a:r>
                    </a:p>
                    <a:p>
                      <a:pPr marL="191135" marR="0">
                        <a:lnSpc>
                          <a:spcPct val="115000"/>
                        </a:lnSpc>
                        <a:spcBef>
                          <a:spcPts val="0"/>
                        </a:spcBef>
                        <a:spcAft>
                          <a:spcPts val="0"/>
                        </a:spcAft>
                      </a:pPr>
                      <a:r>
                        <a:rPr lang="en-US" sz="1000" dirty="0">
                          <a:effectLst/>
                        </a:rPr>
                        <a:t>Supervisor, Examiner (Two Examiners for Semester 2 report)</a:t>
                      </a:r>
                      <a:endParaRPr lang="en-US"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tc>
              </a:tr>
            </a:tbl>
          </a:graphicData>
        </a:graphic>
      </p:graphicFrame>
    </p:spTree>
    <p:extLst>
      <p:ext uri="{BB962C8B-B14F-4D97-AF65-F5344CB8AC3E}">
        <p14:creationId xmlns:p14="http://schemas.microsoft.com/office/powerpoint/2010/main" val="56462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Poster Session (1</a:t>
            </a:r>
            <a:r>
              <a:rPr lang="en-US" baseline="30000" dirty="0" smtClean="0"/>
              <a:t>st</a:t>
            </a:r>
            <a:r>
              <a:rPr lang="en-US" dirty="0" smtClean="0"/>
              <a:t> </a:t>
            </a:r>
            <a:r>
              <a:rPr lang="en-US" dirty="0"/>
              <a:t>Semester)</a:t>
            </a:r>
          </a:p>
        </p:txBody>
      </p:sp>
      <p:sp>
        <p:nvSpPr>
          <p:cNvPr id="3" name="Content Placeholder 2"/>
          <p:cNvSpPr>
            <a:spLocks noGrp="1"/>
          </p:cNvSpPr>
          <p:nvPr>
            <p:ph idx="1"/>
          </p:nvPr>
        </p:nvSpPr>
        <p:spPr/>
        <p:txBody>
          <a:bodyPr/>
          <a:lstStyle/>
          <a:p>
            <a:r>
              <a:rPr lang="en-US" dirty="0" smtClean="0"/>
              <a:t>Two hours poster session on the first day of examination</a:t>
            </a:r>
          </a:p>
          <a:p>
            <a:endParaRPr lang="en-US" dirty="0" smtClean="0"/>
          </a:p>
          <a:p>
            <a:r>
              <a:rPr lang="en-US" dirty="0" smtClean="0"/>
              <a:t>Students prepare a poster presenting their work</a:t>
            </a:r>
          </a:p>
          <a:p>
            <a:endParaRPr lang="en-US" dirty="0" smtClean="0"/>
          </a:p>
          <a:p>
            <a:r>
              <a:rPr lang="en-US" dirty="0" smtClean="0"/>
              <a:t>Students should be prepared to answer questions about their project</a:t>
            </a:r>
          </a:p>
          <a:p>
            <a:endParaRPr lang="en-US" dirty="0" smtClean="0"/>
          </a:p>
          <a:p>
            <a:r>
              <a:rPr lang="en-US" dirty="0" smtClean="0"/>
              <a:t>Each project will be examined by four examiners</a:t>
            </a:r>
          </a:p>
          <a:p>
            <a:endParaRPr lang="en-US" dirty="0" smtClean="0"/>
          </a:p>
          <a:p>
            <a:r>
              <a:rPr lang="en-US" dirty="0" smtClean="0"/>
              <a:t>Posters should be printed by the students prior to examination day</a:t>
            </a:r>
            <a:endParaRPr lang="en-US" dirty="0"/>
          </a:p>
        </p:txBody>
      </p:sp>
    </p:spTree>
    <p:extLst>
      <p:ext uri="{BB962C8B-B14F-4D97-AF65-F5344CB8AC3E}">
        <p14:creationId xmlns:p14="http://schemas.microsoft.com/office/powerpoint/2010/main" val="287562750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4497</TotalTime>
  <Words>915</Words>
  <Application>Microsoft Office PowerPoint</Application>
  <PresentationFormat>Widescreen</PresentationFormat>
  <Paragraphs>254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   Workshop #1:  Introduction to Graduation Project</vt:lpstr>
      <vt:lpstr>Program Objectives</vt:lpstr>
      <vt:lpstr>Overview of the Graduation Project (GP)</vt:lpstr>
      <vt:lpstr>Project Tracks</vt:lpstr>
      <vt:lpstr>GP Deliverables  (1st Semester) </vt:lpstr>
      <vt:lpstr>GP Deliverables (2nd semester)</vt:lpstr>
      <vt:lpstr>End of GP submission </vt:lpstr>
      <vt:lpstr>Evaluation Criteria</vt:lpstr>
      <vt:lpstr>Poster Session (1st Semester)</vt:lpstr>
      <vt:lpstr>Mark Allocation Policy  (1st Semester)</vt:lpstr>
      <vt:lpstr>Presentation  (2nd Semester)</vt:lpstr>
      <vt:lpstr>Mark Allocation Policy (2nd Semester)</vt:lpstr>
      <vt:lpstr>Software/Product Template</vt:lpstr>
      <vt:lpstr>Research Template</vt:lpstr>
      <vt:lpstr>Q/A</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#1: Introduction to graduation projects</dc:title>
  <dc:creator>ELALLALI</dc:creator>
  <cp:lastModifiedBy>ELALLALI</cp:lastModifiedBy>
  <cp:revision>28</cp:revision>
  <cp:lastPrinted>2015-08-27T07:25:17Z</cp:lastPrinted>
  <dcterms:created xsi:type="dcterms:W3CDTF">2015-08-25T07:14:05Z</dcterms:created>
  <dcterms:modified xsi:type="dcterms:W3CDTF">2015-09-02T10:50:33Z</dcterms:modified>
</cp:coreProperties>
</file>