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p:restoredTop sz="94737"/>
  </p:normalViewPr>
  <p:slideViewPr>
    <p:cSldViewPr snapToGrid="0" snapToObjects="1">
      <p:cViewPr varScale="1">
        <p:scale>
          <a:sx n="102" d="100"/>
          <a:sy n="102" d="100"/>
        </p:scale>
        <p:origin x="952"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US"/>
              <a:t>Click to edit Master title style</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FC87DD7F-9AF8-1A4F-97DE-084D5644C890}" type="datetimeFigureOut">
              <a:rPr lang="en-US" smtClean="0"/>
              <a:t>11/10/19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8F04801-C703-3C45-932C-C0FB333C954D}" type="slidenum">
              <a:rPr lang="en-US" smtClean="0"/>
              <a:t>‹#›</a:t>
            </a:fld>
            <a:endParaRPr lang="en-US"/>
          </a:p>
        </p:txBody>
      </p:sp>
    </p:spTree>
    <p:extLst>
      <p:ext uri="{BB962C8B-B14F-4D97-AF65-F5344CB8AC3E}">
        <p14:creationId xmlns:p14="http://schemas.microsoft.com/office/powerpoint/2010/main" val="969522363"/>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C87DD7F-9AF8-1A4F-97DE-084D5644C890}" type="datetimeFigureOut">
              <a:rPr lang="en-US" smtClean="0"/>
              <a:t>11/10/19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04801-C703-3C45-932C-C0FB333C954D}" type="slidenum">
              <a:rPr lang="en-US" smtClean="0"/>
              <a:t>‹#›</a:t>
            </a:fld>
            <a:endParaRPr lang="en-US"/>
          </a:p>
        </p:txBody>
      </p:sp>
    </p:spTree>
    <p:extLst>
      <p:ext uri="{BB962C8B-B14F-4D97-AF65-F5344CB8AC3E}">
        <p14:creationId xmlns:p14="http://schemas.microsoft.com/office/powerpoint/2010/main" val="3294103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C87DD7F-9AF8-1A4F-97DE-084D5644C890}" type="datetimeFigureOut">
              <a:rPr lang="en-US" smtClean="0"/>
              <a:t>11/10/19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04801-C703-3C45-932C-C0FB333C954D}" type="slidenum">
              <a:rPr lang="en-US" smtClean="0"/>
              <a:t>‹#›</a:t>
            </a:fld>
            <a:endParaRPr lang="en-US"/>
          </a:p>
        </p:txBody>
      </p:sp>
    </p:spTree>
    <p:extLst>
      <p:ext uri="{BB962C8B-B14F-4D97-AF65-F5344CB8AC3E}">
        <p14:creationId xmlns:p14="http://schemas.microsoft.com/office/powerpoint/2010/main" val="28397136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C87DD7F-9AF8-1A4F-97DE-084D5644C890}" type="datetimeFigureOut">
              <a:rPr lang="en-US" smtClean="0"/>
              <a:t>11/10/19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8F04801-C703-3C45-932C-C0FB333C954D}" type="slidenum">
              <a:rPr lang="en-US" smtClean="0"/>
              <a:t>‹#›</a:t>
            </a:fld>
            <a:endParaRPr lang="en-US"/>
          </a:p>
        </p:txBody>
      </p:sp>
    </p:spTree>
    <p:extLst>
      <p:ext uri="{BB962C8B-B14F-4D97-AF65-F5344CB8AC3E}">
        <p14:creationId xmlns:p14="http://schemas.microsoft.com/office/powerpoint/2010/main" val="33602333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US"/>
              <a:t>Click to edit Master title style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7" name="Date Placeholder 6"/>
          <p:cNvSpPr>
            <a:spLocks noGrp="1"/>
          </p:cNvSpPr>
          <p:nvPr>
            <p:ph type="dt" sz="half" idx="10"/>
          </p:nvPr>
        </p:nvSpPr>
        <p:spPr/>
        <p:txBody>
          <a:bodyPr/>
          <a:lstStyle/>
          <a:p>
            <a:fld id="{FC87DD7F-9AF8-1A4F-97DE-084D5644C890}" type="datetimeFigureOut">
              <a:rPr lang="en-US" smtClean="0"/>
              <a:t>11/10/19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8F04801-C703-3C45-932C-C0FB333C954D}" type="slidenum">
              <a:rPr lang="en-US" smtClean="0"/>
              <a:t>‹#›</a:t>
            </a:fld>
            <a:endParaRPr lang="en-US"/>
          </a:p>
        </p:txBody>
      </p:sp>
    </p:spTree>
    <p:extLst>
      <p:ext uri="{BB962C8B-B14F-4D97-AF65-F5344CB8AC3E}">
        <p14:creationId xmlns:p14="http://schemas.microsoft.com/office/powerpoint/2010/main" val="1982947121"/>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FC87DD7F-9AF8-1A4F-97DE-084D5644C890}" type="datetimeFigureOut">
              <a:rPr lang="en-US" smtClean="0"/>
              <a:t>11/10/19</a:t>
            </a:fld>
            <a:endParaRPr lang="en-US"/>
          </a:p>
        </p:txBody>
      </p:sp>
      <p:sp>
        <p:nvSpPr>
          <p:cNvPr id="9" name="Footer Placeholder 8"/>
          <p:cNvSpPr>
            <a:spLocks noGrp="1"/>
          </p:cNvSpPr>
          <p:nvPr>
            <p:ph type="ftr" sz="quarter" idx="11"/>
          </p:nvPr>
        </p:nvSpPr>
        <p:spPr/>
        <p:txBody>
          <a:bodyPr/>
          <a:lstStyle/>
          <a:p>
            <a:endParaRPr lang="en-US"/>
          </a:p>
        </p:txBody>
      </p:sp>
      <p:sp>
        <p:nvSpPr>
          <p:cNvPr id="10" name="Slide Number Placeholder 9"/>
          <p:cNvSpPr>
            <a:spLocks noGrp="1"/>
          </p:cNvSpPr>
          <p:nvPr>
            <p:ph type="sldNum" sz="quarter" idx="12"/>
          </p:nvPr>
        </p:nvSpPr>
        <p:spPr/>
        <p:txBody>
          <a:bodyPr/>
          <a:lstStyle/>
          <a:p>
            <a:fld id="{48F04801-C703-3C45-932C-C0FB333C954D}" type="slidenum">
              <a:rPr lang="en-US" smtClean="0"/>
              <a:t>‹#›</a:t>
            </a:fld>
            <a:endParaRPr lang="en-US"/>
          </a:p>
        </p:txBody>
      </p:sp>
    </p:spTree>
    <p:extLst>
      <p:ext uri="{BB962C8B-B14F-4D97-AF65-F5344CB8AC3E}">
        <p14:creationId xmlns:p14="http://schemas.microsoft.com/office/powerpoint/2010/main" val="35593213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583436" y="3143250"/>
            <a:ext cx="4270248" cy="259677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7" name="Date Placeholder 6"/>
          <p:cNvSpPr>
            <a:spLocks noGrp="1"/>
          </p:cNvSpPr>
          <p:nvPr>
            <p:ph type="dt" sz="half" idx="10"/>
          </p:nvPr>
        </p:nvSpPr>
        <p:spPr/>
        <p:txBody>
          <a:bodyPr/>
          <a:lstStyle/>
          <a:p>
            <a:fld id="{FC87DD7F-9AF8-1A4F-97DE-084D5644C890}" type="datetimeFigureOut">
              <a:rPr lang="en-US" smtClean="0"/>
              <a:t>11/10/19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8F04801-C703-3C45-932C-C0FB333C954D}" type="slidenum">
              <a:rPr lang="en-US" smtClean="0"/>
              <a:t>‹#›</a:t>
            </a:fld>
            <a:endParaRPr lang="en-US"/>
          </a:p>
        </p:txBody>
      </p:sp>
      <p:sp>
        <p:nvSpPr>
          <p:cNvPr id="10" name="Title 9"/>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23171602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C87DD7F-9AF8-1A4F-97DE-084D5644C890}" type="datetimeFigureOut">
              <a:rPr lang="en-US" smtClean="0"/>
              <a:t>11/10/19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8F04801-C703-3C45-932C-C0FB333C954D}" type="slidenum">
              <a:rPr lang="en-US" smtClean="0"/>
              <a:t>‹#›</a:t>
            </a:fld>
            <a:endParaRPr lang="en-US"/>
          </a:p>
        </p:txBody>
      </p:sp>
    </p:spTree>
    <p:extLst>
      <p:ext uri="{BB962C8B-B14F-4D97-AF65-F5344CB8AC3E}">
        <p14:creationId xmlns:p14="http://schemas.microsoft.com/office/powerpoint/2010/main" val="41879329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C87DD7F-9AF8-1A4F-97DE-084D5644C890}" type="datetimeFigureOut">
              <a:rPr lang="en-US" smtClean="0"/>
              <a:t>11/10/19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8F04801-C703-3C45-932C-C0FB333C954D}" type="slidenum">
              <a:rPr lang="en-US" smtClean="0"/>
              <a:t>‹#›</a:t>
            </a:fld>
            <a:endParaRPr lang="en-US"/>
          </a:p>
        </p:txBody>
      </p:sp>
    </p:spTree>
    <p:extLst>
      <p:ext uri="{BB962C8B-B14F-4D97-AF65-F5344CB8AC3E}">
        <p14:creationId xmlns:p14="http://schemas.microsoft.com/office/powerpoint/2010/main" val="32344411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US"/>
              <a:t>Click to edit Master title style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9" name="Date Placeholder 8"/>
          <p:cNvSpPr>
            <a:spLocks noGrp="1"/>
          </p:cNvSpPr>
          <p:nvPr>
            <p:ph type="dt" sz="half" idx="10"/>
          </p:nvPr>
        </p:nvSpPr>
        <p:spPr/>
        <p:txBody>
          <a:bodyPr/>
          <a:lstStyle/>
          <a:p>
            <a:fld id="{FC87DD7F-9AF8-1A4F-97DE-084D5644C890}" type="datetimeFigureOut">
              <a:rPr lang="en-US" smtClean="0"/>
              <a:t>11/10/19</a:t>
            </a:fld>
            <a:endParaRPr lang="en-US"/>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a:p>
        </p:txBody>
      </p:sp>
      <p:sp>
        <p:nvSpPr>
          <p:cNvPr id="11" name="Slide Number Placeholder 10"/>
          <p:cNvSpPr>
            <a:spLocks noGrp="1"/>
          </p:cNvSpPr>
          <p:nvPr>
            <p:ph type="sldNum" sz="quarter" idx="12"/>
          </p:nvPr>
        </p:nvSpPr>
        <p:spPr/>
        <p:txBody>
          <a:bodyPr/>
          <a:lstStyle/>
          <a:p>
            <a:fld id="{48F04801-C703-3C45-932C-C0FB333C954D}" type="slidenum">
              <a:rPr lang="en-US" smtClean="0"/>
              <a:t>‹#›</a:t>
            </a:fld>
            <a:endParaRPr lang="en-US"/>
          </a:p>
        </p:txBody>
      </p:sp>
    </p:spTree>
    <p:extLst>
      <p:ext uri="{BB962C8B-B14F-4D97-AF65-F5344CB8AC3E}">
        <p14:creationId xmlns:p14="http://schemas.microsoft.com/office/powerpoint/2010/main" val="36461575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FC87DD7F-9AF8-1A4F-97DE-084D5644C890}" type="datetimeFigureOut">
              <a:rPr lang="en-US" smtClean="0"/>
              <a:t>11/10/19</a:t>
            </a:fld>
            <a:endParaRPr lang="en-US"/>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a:p>
        </p:txBody>
      </p:sp>
      <p:sp>
        <p:nvSpPr>
          <p:cNvPr id="10" name="Slide Number Placeholder 9"/>
          <p:cNvSpPr>
            <a:spLocks noGrp="1"/>
          </p:cNvSpPr>
          <p:nvPr>
            <p:ph type="sldNum" sz="quarter" idx="12"/>
          </p:nvPr>
        </p:nvSpPr>
        <p:spPr/>
        <p:txBody>
          <a:bodyPr/>
          <a:lstStyle/>
          <a:p>
            <a:fld id="{48F04801-C703-3C45-932C-C0FB333C954D}" type="slidenum">
              <a:rPr lang="en-US" smtClean="0"/>
              <a:t>‹#›</a:t>
            </a:fld>
            <a:endParaRPr lang="en-US"/>
          </a:p>
        </p:txBody>
      </p:sp>
    </p:spTree>
    <p:extLst>
      <p:ext uri="{BB962C8B-B14F-4D97-AF65-F5344CB8AC3E}">
        <p14:creationId xmlns:p14="http://schemas.microsoft.com/office/powerpoint/2010/main" val="38002863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FC87DD7F-9AF8-1A4F-97DE-084D5644C890}" type="datetimeFigureOut">
              <a:rPr lang="en-US" smtClean="0"/>
              <a:t>11/10/19</a:t>
            </a:fld>
            <a:endParaRPr lang="en-US"/>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48F04801-C703-3C45-932C-C0FB333C954D}" type="slidenum">
              <a:rPr lang="en-US" smtClean="0"/>
              <a:t>‹#›</a:t>
            </a:fld>
            <a:endParaRPr lang="en-US"/>
          </a:p>
        </p:txBody>
      </p:sp>
    </p:spTree>
    <p:extLst>
      <p:ext uri="{BB962C8B-B14F-4D97-AF65-F5344CB8AC3E}">
        <p14:creationId xmlns:p14="http://schemas.microsoft.com/office/powerpoint/2010/main" val="381800355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11" name="Rectangle 6">
            <a:extLst>
              <a:ext uri="{FF2B5EF4-FFF2-40B4-BE49-F238E27FC236}">
                <a16:creationId xmlns:a16="http://schemas.microsoft.com/office/drawing/2014/main" id="{87D3A4E0-C908-4EA9-ABDF-E82AD6BDEF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96000" y="0"/>
            <a:ext cx="6096000" cy="6858000"/>
          </a:xfrm>
          <a:prstGeom prst="rect">
            <a:avLst/>
          </a:prstGeom>
          <a:solidFill>
            <a:schemeClr val="tx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D8B4363-D32A-2947-A67D-1D8B4CADA6C2}"/>
              </a:ext>
            </a:extLst>
          </p:cNvPr>
          <p:cNvSpPr>
            <a:spLocks noGrp="1"/>
          </p:cNvSpPr>
          <p:nvPr>
            <p:ph type="ctrTitle"/>
          </p:nvPr>
        </p:nvSpPr>
        <p:spPr>
          <a:xfrm>
            <a:off x="1600200" y="2363323"/>
            <a:ext cx="8991600" cy="1692771"/>
          </a:xfrm>
        </p:spPr>
        <p:txBody>
          <a:bodyPr>
            <a:normAutofit/>
          </a:bodyPr>
          <a:lstStyle/>
          <a:p>
            <a:pPr defTabSz="914400" rtl="1" eaLnBrk="1" latinLnBrk="0" hangingPunct="1">
              <a:spcBef>
                <a:spcPct val="0"/>
              </a:spcBef>
              <a:buNone/>
            </a:pPr>
            <a:r>
              <a:rPr lang="ar-SA"/>
              <a:t>المبحث الثالث </a:t>
            </a:r>
            <a:br>
              <a:rPr lang="ar-SA"/>
            </a:br>
            <a:r>
              <a:rPr lang="ar-SA"/>
              <a:t>عقد وكالة العقود </a:t>
            </a:r>
            <a:endParaRPr lang="en-US"/>
          </a:p>
        </p:txBody>
      </p:sp>
    </p:spTree>
    <p:extLst>
      <p:ext uri="{BB962C8B-B14F-4D97-AF65-F5344CB8AC3E}">
        <p14:creationId xmlns:p14="http://schemas.microsoft.com/office/powerpoint/2010/main" val="5463435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123F767-A522-F741-A86B-E04DF5F9B7A9}"/>
              </a:ext>
            </a:extLst>
          </p:cNvPr>
          <p:cNvSpPr>
            <a:spLocks noGrp="1"/>
          </p:cNvSpPr>
          <p:nvPr>
            <p:ph idx="1"/>
          </p:nvPr>
        </p:nvSpPr>
        <p:spPr>
          <a:xfrm>
            <a:off x="162838" y="0"/>
            <a:ext cx="11874674" cy="6739003"/>
          </a:xfrm>
        </p:spPr>
        <p:txBody>
          <a:bodyPr/>
          <a:lstStyle/>
          <a:p>
            <a:pPr marL="0" indent="0" algn="r" defTabSz="914400" rtl="1" eaLnBrk="1" latinLnBrk="0" hangingPunct="1">
              <a:lnSpc>
                <a:spcPct val="90000"/>
              </a:lnSpc>
              <a:spcBef>
                <a:spcPts val="1000"/>
              </a:spcBef>
              <a:buNone/>
            </a:pPr>
            <a:endParaRPr lang="ar-SA" sz="3600" dirty="0"/>
          </a:p>
          <a:p>
            <a:pPr marL="0" indent="0" algn="r" defTabSz="914400" rtl="1" eaLnBrk="1" latinLnBrk="0" hangingPunct="1">
              <a:lnSpc>
                <a:spcPct val="90000"/>
              </a:lnSpc>
              <a:spcBef>
                <a:spcPts val="1000"/>
              </a:spcBef>
              <a:buNone/>
            </a:pPr>
            <a:r>
              <a:rPr lang="ar-SA" sz="3600" b="1" dirty="0"/>
              <a:t>تعريف عقد وكالة العقود :</a:t>
            </a:r>
          </a:p>
          <a:p>
            <a:pPr marL="0" indent="0" algn="r" rtl="1">
              <a:buNone/>
            </a:pPr>
            <a:r>
              <a:rPr lang="ar-SA" sz="2800" dirty="0"/>
              <a:t>هو </a:t>
            </a:r>
            <a:r>
              <a:rPr lang="ar" sz="2800" dirty="0"/>
              <a:t>عقد يلتزم بموجبه شخص(فرد او شركة) بأن يتولى على وجه الاستمرار وفي منطقة نشاط معينة الترويج والتفاوض وإبرام الصفقات باسم الموكل ولحسابه لقاء اجر ويجوز ان تشتمل مهمته تنفيذها باسم الموكل ولحسابه.</a:t>
            </a:r>
          </a:p>
          <a:p>
            <a:pPr marL="0" indent="0" algn="r" rtl="1">
              <a:buNone/>
            </a:pPr>
            <a:endParaRPr lang="ar-SA" sz="2600" dirty="0"/>
          </a:p>
          <a:p>
            <a:pPr marL="0" indent="0" algn="r" rtl="1">
              <a:buNone/>
            </a:pPr>
            <a:r>
              <a:rPr lang="ar-SA" sz="3600" b="1" dirty="0"/>
              <a:t>صور وكالة العقود</a:t>
            </a:r>
          </a:p>
          <a:p>
            <a:pPr marL="742950" indent="-742950" algn="r" rtl="1">
              <a:buFont typeface="+mj-lt"/>
              <a:buAutoNum type="arabicPeriod"/>
            </a:pPr>
            <a:r>
              <a:rPr lang="ar-SA" sz="2800" dirty="0"/>
              <a:t>يقتصر فيها الوكيل على مجرد احضار العميل للموكل، فلا يتدخل في ابرام العقد.</a:t>
            </a:r>
          </a:p>
          <a:p>
            <a:pPr marL="742950" indent="-742950" algn="r" rtl="1">
              <a:buFont typeface="+mj-lt"/>
              <a:buAutoNum type="arabicPeriod"/>
            </a:pPr>
            <a:r>
              <a:rPr lang="ar-SA" sz="2800" dirty="0"/>
              <a:t>يظهر فيها الوكيل نائب عن الموكل ، فيتولى ابرام العقود مع العميل باسم الموكل و لحسابه.</a:t>
            </a:r>
          </a:p>
          <a:p>
            <a:pPr marL="0" indent="0" algn="r" rtl="1">
              <a:buNone/>
            </a:pPr>
            <a:endParaRPr lang="ar-SA" dirty="0"/>
          </a:p>
          <a:p>
            <a:pPr marL="0" indent="0" algn="r" rtl="1">
              <a:buNone/>
            </a:pPr>
            <a:endParaRPr lang="ar-SA" dirty="0"/>
          </a:p>
          <a:p>
            <a:pPr marL="742950" indent="-742950" algn="r" rtl="1">
              <a:buFont typeface="+mj-lt"/>
              <a:buAutoNum type="arabicPeriod"/>
            </a:pPr>
            <a:endParaRPr lang="ar-SA" dirty="0"/>
          </a:p>
          <a:p>
            <a:pPr marL="0" indent="0" algn="r" defTabSz="914400" rtl="1" eaLnBrk="1" latinLnBrk="0" hangingPunct="1">
              <a:lnSpc>
                <a:spcPct val="90000"/>
              </a:lnSpc>
              <a:spcBef>
                <a:spcPts val="1000"/>
              </a:spcBef>
              <a:buNone/>
            </a:pPr>
            <a:endParaRPr lang="en-US" dirty="0"/>
          </a:p>
        </p:txBody>
      </p:sp>
    </p:spTree>
    <p:extLst>
      <p:ext uri="{BB962C8B-B14F-4D97-AF65-F5344CB8AC3E}">
        <p14:creationId xmlns:p14="http://schemas.microsoft.com/office/powerpoint/2010/main" val="41899832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8099CD3-2D04-7842-BA50-AB2C96EF9512}"/>
              </a:ext>
            </a:extLst>
          </p:cNvPr>
          <p:cNvSpPr>
            <a:spLocks noGrp="1"/>
          </p:cNvSpPr>
          <p:nvPr>
            <p:ph idx="1"/>
          </p:nvPr>
        </p:nvSpPr>
        <p:spPr>
          <a:xfrm>
            <a:off x="212942" y="638827"/>
            <a:ext cx="11749414" cy="6125228"/>
          </a:xfrm>
        </p:spPr>
        <p:txBody>
          <a:bodyPr/>
          <a:lstStyle/>
          <a:p>
            <a:pPr marL="0" indent="0" algn="r" rtl="1">
              <a:buNone/>
            </a:pPr>
            <a:r>
              <a:rPr lang="ar-SA" sz="3600" b="1" dirty="0"/>
              <a:t>خصائص عقد الوكالة:</a:t>
            </a:r>
          </a:p>
          <a:p>
            <a:pPr marL="742950" indent="-742950" algn="r" rtl="1">
              <a:buFont typeface="+mj-lt"/>
              <a:buAutoNum type="arabicPeriod"/>
            </a:pPr>
            <a:r>
              <a:rPr lang="ar-SA" sz="2800" dirty="0"/>
              <a:t>عقد رضائي  يتم بمجرد تلاقي الإيجاب والقبول . التسجيل سجل الوكالات التجارية ليس شرطاَ </a:t>
            </a:r>
            <a:r>
              <a:rPr lang="ar-SA" sz="2800" dirty="0" err="1"/>
              <a:t>لأنعقاد</a:t>
            </a:r>
            <a:r>
              <a:rPr lang="ar-SA" sz="2800" dirty="0"/>
              <a:t> العقد وإنما لنفاذة حتى يكون نافذاً في مواجهة الغير.</a:t>
            </a:r>
          </a:p>
          <a:p>
            <a:pPr marL="742950" lvl="0" indent="-742950" algn="r" rtl="1">
              <a:buFont typeface="+mj-lt"/>
              <a:buAutoNum type="arabicPeriod"/>
            </a:pPr>
            <a:r>
              <a:rPr lang="ar-SA" sz="2800" dirty="0"/>
              <a:t>عقد معاوضة أو من العقود الملزمة للجانبين. الترويج والتسويق وبعض الأحيان أبرام العقد من قبل الوكيل مقابل عمولة يلتزم بدفعها الموكل.</a:t>
            </a:r>
            <a:endParaRPr lang="en-US" sz="2800" dirty="0"/>
          </a:p>
          <a:p>
            <a:pPr marL="742950" lvl="0" indent="-742950" algn="r" rtl="1">
              <a:buFont typeface="+mj-lt"/>
              <a:buAutoNum type="arabicPeriod"/>
            </a:pPr>
            <a:r>
              <a:rPr lang="ar-SA" sz="2800" dirty="0"/>
              <a:t>عقد قائم على اعتبار شخصي. شخصية المتعاقد لا سيما وكيل العقود محل اعتبار عند إبرام العقد.</a:t>
            </a:r>
            <a:endParaRPr lang="en-US" sz="2800" dirty="0"/>
          </a:p>
          <a:p>
            <a:pPr marL="742950" lvl="0" indent="-742950" algn="r" rtl="1">
              <a:buFont typeface="+mj-lt"/>
              <a:buAutoNum type="arabicPeriod"/>
            </a:pPr>
            <a:r>
              <a:rPr lang="ar-SA" sz="2800" dirty="0"/>
              <a:t>من العقود الزمنية المستمرة بخلاف العقود الوقتية كالبيع  : عنصر الوقت أو الزمن هو عنصر أساسي في العقد . يتم  تنفيذ العقد على مراحل مختلفة وفي فترات زمنية مختلفة. </a:t>
            </a:r>
            <a:endParaRPr lang="en-US" sz="2800" dirty="0"/>
          </a:p>
          <a:p>
            <a:pPr marL="0" indent="0" algn="r" defTabSz="914400" rtl="1" eaLnBrk="1" latinLnBrk="0" hangingPunct="1">
              <a:lnSpc>
                <a:spcPct val="90000"/>
              </a:lnSpc>
              <a:spcBef>
                <a:spcPts val="1000"/>
              </a:spcBef>
              <a:buNone/>
            </a:pPr>
            <a:endParaRPr lang="ar-SA" dirty="0"/>
          </a:p>
        </p:txBody>
      </p:sp>
    </p:spTree>
    <p:extLst>
      <p:ext uri="{BB962C8B-B14F-4D97-AF65-F5344CB8AC3E}">
        <p14:creationId xmlns:p14="http://schemas.microsoft.com/office/powerpoint/2010/main" val="28055329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1E7023E-F628-774B-9CD2-258A018B71EA}"/>
              </a:ext>
            </a:extLst>
          </p:cNvPr>
          <p:cNvSpPr>
            <a:spLocks noGrp="1"/>
          </p:cNvSpPr>
          <p:nvPr>
            <p:ph idx="1"/>
          </p:nvPr>
        </p:nvSpPr>
        <p:spPr>
          <a:xfrm>
            <a:off x="838200" y="488515"/>
            <a:ext cx="11224364" cy="5688448"/>
          </a:xfrm>
        </p:spPr>
        <p:txBody>
          <a:bodyPr>
            <a:normAutofit/>
          </a:bodyPr>
          <a:lstStyle/>
          <a:p>
            <a:pPr marL="0" indent="0" algn="r" defTabSz="914400" rtl="1" eaLnBrk="1" latinLnBrk="0" hangingPunct="1">
              <a:lnSpc>
                <a:spcPct val="90000"/>
              </a:lnSpc>
              <a:spcBef>
                <a:spcPts val="1000"/>
              </a:spcBef>
              <a:buNone/>
            </a:pPr>
            <a:r>
              <a:rPr lang="ar-SA" sz="3600" b="1" dirty="0"/>
              <a:t>شروط ممارسة مهنة الوكالة</a:t>
            </a:r>
          </a:p>
          <a:p>
            <a:pPr algn="r" rtl="1">
              <a:lnSpc>
                <a:spcPct val="150000"/>
              </a:lnSpc>
            </a:pPr>
            <a:r>
              <a:rPr lang="ar-SA" sz="2800" dirty="0"/>
              <a:t>سعودي الجنسية و اذا كانت شركة سعودية فيجب ات يتوفر شرطان </a:t>
            </a:r>
          </a:p>
          <a:p>
            <a:pPr marL="0" indent="0" algn="r" rtl="1">
              <a:buNone/>
            </a:pPr>
            <a:r>
              <a:rPr lang="ar-SA" sz="2800" dirty="0"/>
              <a:t>    </a:t>
            </a:r>
            <a:r>
              <a:rPr lang="ar-SA" sz="2800" dirty="0" err="1"/>
              <a:t>أ</a:t>
            </a:r>
            <a:r>
              <a:rPr lang="ar-SA" sz="2800" dirty="0"/>
              <a:t>- ان يكون رأسمالها بالكامل سعودي </a:t>
            </a:r>
          </a:p>
          <a:p>
            <a:pPr marL="0" indent="0" algn="r" rtl="1">
              <a:buNone/>
            </a:pPr>
            <a:r>
              <a:rPr lang="ar-SA" sz="2800" dirty="0"/>
              <a:t>     ب- ان يكون أعضاء مجلس ادارتها و </a:t>
            </a:r>
            <a:r>
              <a:rPr lang="ar-SA" sz="2800" dirty="0" err="1"/>
              <a:t>مدراؤها</a:t>
            </a:r>
            <a:r>
              <a:rPr lang="ar-SA" sz="2800" dirty="0"/>
              <a:t> و الموقعون باسمها سعوديين</a:t>
            </a:r>
          </a:p>
          <a:p>
            <a:pPr algn="r" rtl="1">
              <a:lnSpc>
                <a:spcPct val="150000"/>
              </a:lnSpc>
            </a:pPr>
            <a:r>
              <a:rPr lang="ar-SA" sz="2800" dirty="0"/>
              <a:t>ان يكون الموكل هو المنتج في بلده الأصلي </a:t>
            </a:r>
          </a:p>
          <a:p>
            <a:pPr algn="r" rtl="1">
              <a:lnSpc>
                <a:spcPct val="150000"/>
              </a:lnSpc>
            </a:pPr>
            <a:r>
              <a:rPr lang="ar-SA" sz="2800" dirty="0"/>
              <a:t>ان يكون محل الوكالة عملاً تجارياً، اصلياً او تبعياً</a:t>
            </a:r>
          </a:p>
          <a:p>
            <a:pPr algn="r" rtl="1">
              <a:lnSpc>
                <a:spcPct val="150000"/>
              </a:lnSpc>
            </a:pPr>
            <a:r>
              <a:rPr lang="ar-SA" sz="2800" dirty="0"/>
              <a:t>ان يكون عقد الوكالة مكتوب </a:t>
            </a:r>
          </a:p>
          <a:p>
            <a:pPr algn="r" rtl="1">
              <a:lnSpc>
                <a:spcPct val="150000"/>
              </a:lnSpc>
            </a:pPr>
            <a:r>
              <a:rPr lang="ar-SA" sz="2800" dirty="0"/>
              <a:t>القيد في السجل التجاري و سجل الوكلاء التجاريين </a:t>
            </a:r>
          </a:p>
          <a:p>
            <a:pPr algn="r" rtl="1"/>
            <a:endParaRPr lang="en-US" dirty="0"/>
          </a:p>
        </p:txBody>
      </p:sp>
    </p:spTree>
    <p:extLst>
      <p:ext uri="{BB962C8B-B14F-4D97-AF65-F5344CB8AC3E}">
        <p14:creationId xmlns:p14="http://schemas.microsoft.com/office/powerpoint/2010/main" val="19148985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1064500-4F68-2D43-A946-9F30D2DD8151}"/>
              </a:ext>
            </a:extLst>
          </p:cNvPr>
          <p:cNvSpPr>
            <a:spLocks noGrp="1"/>
          </p:cNvSpPr>
          <p:nvPr>
            <p:ph idx="1"/>
          </p:nvPr>
        </p:nvSpPr>
        <p:spPr>
          <a:xfrm>
            <a:off x="150312" y="300624"/>
            <a:ext cx="11824570" cy="6112701"/>
          </a:xfrm>
        </p:spPr>
        <p:txBody>
          <a:bodyPr>
            <a:normAutofit lnSpcReduction="10000"/>
          </a:bodyPr>
          <a:lstStyle/>
          <a:p>
            <a:pPr marL="0" indent="0" algn="r" defTabSz="914400" rtl="1" eaLnBrk="1" latinLnBrk="0" hangingPunct="1">
              <a:lnSpc>
                <a:spcPct val="90000"/>
              </a:lnSpc>
              <a:spcBef>
                <a:spcPts val="1000"/>
              </a:spcBef>
              <a:buNone/>
            </a:pPr>
            <a:r>
              <a:rPr lang="ar-SA" sz="3600" b="1" dirty="0"/>
              <a:t>اثار وكالة العقود </a:t>
            </a:r>
            <a:r>
              <a:rPr lang="ar-SA" dirty="0"/>
              <a:t>، </a:t>
            </a:r>
            <a:r>
              <a:rPr lang="ar-SA" sz="2800" dirty="0"/>
              <a:t>نقتصر البحث فيها على التزامات طرفيها </a:t>
            </a:r>
          </a:p>
          <a:p>
            <a:pPr marL="742950" indent="-742950" algn="r" defTabSz="914400" rtl="1" eaLnBrk="1" latinLnBrk="0" hangingPunct="1">
              <a:lnSpc>
                <a:spcPct val="90000"/>
              </a:lnSpc>
              <a:spcBef>
                <a:spcPts val="1000"/>
              </a:spcBef>
              <a:buFont typeface="+mj-lt"/>
              <a:buAutoNum type="arabicPeriod"/>
            </a:pPr>
            <a:r>
              <a:rPr lang="ar-SA" sz="3600" b="1" dirty="0"/>
              <a:t>التزامات وكيل العقود </a:t>
            </a:r>
            <a:endParaRPr lang="en-US" sz="3600" b="1" dirty="0"/>
          </a:p>
          <a:p>
            <a:pPr marL="0" indent="0" algn="r" defTabSz="914400" rtl="1" eaLnBrk="1" latinLnBrk="0" hangingPunct="1">
              <a:lnSpc>
                <a:spcPct val="90000"/>
              </a:lnSpc>
              <a:spcBef>
                <a:spcPts val="1000"/>
              </a:spcBef>
              <a:buNone/>
            </a:pPr>
            <a:endParaRPr lang="ar-SA" sz="3600" b="1" dirty="0"/>
          </a:p>
          <a:p>
            <a:pPr marL="514350" indent="-514350" algn="r" rtl="1">
              <a:lnSpc>
                <a:spcPct val="150000"/>
              </a:lnSpc>
              <a:buFont typeface="+mj-lt"/>
              <a:buAutoNum type="arabicPeriod"/>
            </a:pPr>
            <a:r>
              <a:rPr lang="ar-SA" sz="2800" dirty="0"/>
              <a:t>يلتزم الوكيل بالقيام بما كلف به بموجب عقد الوكالة.</a:t>
            </a:r>
          </a:p>
          <a:p>
            <a:pPr marL="514350" indent="-514350" algn="r" rtl="1">
              <a:lnSpc>
                <a:spcPct val="150000"/>
              </a:lnSpc>
              <a:buFont typeface="+mj-lt"/>
              <a:buAutoNum type="arabicPeriod"/>
            </a:pPr>
            <a:r>
              <a:rPr lang="ar-SA" sz="2800" dirty="0"/>
              <a:t> يلتزم الوكيل بتنفيذ التزاماته بحسن نية و أمانة متخذاً في ذلك معيار التاجر المعتاد.</a:t>
            </a:r>
            <a:r>
              <a:rPr lang="en-US" sz="2800" dirty="0"/>
              <a:t> </a:t>
            </a:r>
          </a:p>
          <a:p>
            <a:pPr marL="514350" lvl="0" indent="-514350" algn="r" rtl="1">
              <a:lnSpc>
                <a:spcPct val="150000"/>
              </a:lnSpc>
              <a:buFont typeface="+mj-lt"/>
              <a:buAutoNum type="arabicPeriod"/>
            </a:pPr>
            <a:r>
              <a:rPr lang="ar-SA" sz="2800" dirty="0"/>
              <a:t>يلتزم بالمحافظة على  ما يستلمه من بضائع وتقديم حساب للموكل عن الأعمال التي قام بها.</a:t>
            </a:r>
            <a:endParaRPr lang="en-US" sz="2800" dirty="0"/>
          </a:p>
          <a:p>
            <a:pPr marL="514350" lvl="0" indent="-514350" algn="r" rtl="1">
              <a:lnSpc>
                <a:spcPct val="150000"/>
              </a:lnSpc>
              <a:buFont typeface="+mj-lt"/>
              <a:buAutoNum type="arabicPeriod"/>
            </a:pPr>
            <a:r>
              <a:rPr lang="ar-SA" sz="2800" dirty="0"/>
              <a:t>تقديم حساب عن كافة المبالغ التي تسلمها لحساب موكله وعن النفقات  التي أنفقها.</a:t>
            </a:r>
          </a:p>
          <a:p>
            <a:pPr marL="514350" lvl="0" indent="-514350" algn="r" rtl="1">
              <a:lnSpc>
                <a:spcPct val="150000"/>
              </a:lnSpc>
              <a:buFont typeface="+mj-lt"/>
              <a:buAutoNum type="arabicPeriod"/>
            </a:pPr>
            <a:r>
              <a:rPr lang="ar-SA" sz="2800" dirty="0"/>
              <a:t>ان يحافظ على مصالح الموكل.</a:t>
            </a:r>
          </a:p>
          <a:p>
            <a:pPr marL="514350" lvl="0" indent="-514350" algn="r" rtl="1">
              <a:lnSpc>
                <a:spcPct val="150000"/>
              </a:lnSpc>
              <a:buFont typeface="+mj-lt"/>
              <a:buAutoNum type="arabicPeriod"/>
            </a:pPr>
            <a:r>
              <a:rPr lang="ar-SA" sz="2800" dirty="0"/>
              <a:t>الالتزام بتقديم الصيانة و قطع الغيار.</a:t>
            </a:r>
          </a:p>
          <a:p>
            <a:pPr marL="742950" indent="-742950" algn="r" defTabSz="914400" rtl="1" eaLnBrk="1" latinLnBrk="0" hangingPunct="1">
              <a:lnSpc>
                <a:spcPct val="90000"/>
              </a:lnSpc>
              <a:spcBef>
                <a:spcPts val="1000"/>
              </a:spcBef>
              <a:buFont typeface="+mj-lt"/>
              <a:buAutoNum type="arabicPeriod"/>
            </a:pPr>
            <a:endParaRPr lang="ar-SA" dirty="0"/>
          </a:p>
          <a:p>
            <a:pPr marL="742950" indent="-742950" algn="r" defTabSz="914400" rtl="1" eaLnBrk="1" latinLnBrk="0" hangingPunct="1">
              <a:lnSpc>
                <a:spcPct val="90000"/>
              </a:lnSpc>
              <a:spcBef>
                <a:spcPts val="1000"/>
              </a:spcBef>
              <a:buFont typeface="+mj-lt"/>
              <a:buAutoNum type="arabicPeriod"/>
            </a:pPr>
            <a:endParaRPr lang="en-US" dirty="0"/>
          </a:p>
        </p:txBody>
      </p:sp>
    </p:spTree>
    <p:extLst>
      <p:ext uri="{BB962C8B-B14F-4D97-AF65-F5344CB8AC3E}">
        <p14:creationId xmlns:p14="http://schemas.microsoft.com/office/powerpoint/2010/main" val="38492261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58624F6-E810-D840-B5A6-691C18000990}"/>
              </a:ext>
            </a:extLst>
          </p:cNvPr>
          <p:cNvSpPr>
            <a:spLocks noGrp="1"/>
          </p:cNvSpPr>
          <p:nvPr>
            <p:ph idx="1"/>
          </p:nvPr>
        </p:nvSpPr>
        <p:spPr>
          <a:xfrm>
            <a:off x="0" y="150312"/>
            <a:ext cx="12100142" cy="6707688"/>
          </a:xfrm>
        </p:spPr>
        <p:txBody>
          <a:bodyPr>
            <a:normAutofit fontScale="62500" lnSpcReduction="20000"/>
          </a:bodyPr>
          <a:lstStyle/>
          <a:p>
            <a:pPr marL="742950" indent="-742950" algn="r" defTabSz="914400" rtl="1" eaLnBrk="1" latinLnBrk="0" hangingPunct="1">
              <a:lnSpc>
                <a:spcPct val="90000"/>
              </a:lnSpc>
              <a:spcBef>
                <a:spcPts val="1000"/>
              </a:spcBef>
              <a:buFont typeface="+mj-lt"/>
              <a:buAutoNum type="arabicPeriod"/>
            </a:pPr>
            <a:r>
              <a:rPr lang="ar-SA" sz="3600" b="1" dirty="0"/>
              <a:t>التزامات الموكل </a:t>
            </a:r>
          </a:p>
          <a:p>
            <a:pPr marL="0" indent="0" algn="r" defTabSz="914400" rtl="1" eaLnBrk="1" latinLnBrk="0" hangingPunct="1">
              <a:lnSpc>
                <a:spcPct val="100000"/>
              </a:lnSpc>
              <a:spcBef>
                <a:spcPts val="1000"/>
              </a:spcBef>
              <a:buNone/>
            </a:pPr>
            <a:endParaRPr lang="ar-SA" b="1" dirty="0"/>
          </a:p>
          <a:p>
            <a:pPr marL="514350" indent="-514350" algn="r" rtl="1">
              <a:lnSpc>
                <a:spcPct val="170000"/>
              </a:lnSpc>
              <a:buFont typeface="+mj-lt"/>
              <a:buAutoNum type="arabicPeriod"/>
            </a:pPr>
            <a:r>
              <a:rPr lang="ar-SA" sz="3600" dirty="0"/>
              <a:t>يلتزم الموكل بدفع أجر وكيل العقود وكافة المصاريف.</a:t>
            </a:r>
            <a:endParaRPr lang="en-US" sz="3600" dirty="0"/>
          </a:p>
          <a:p>
            <a:pPr marL="514350" indent="-514350" algn="r" rtl="1">
              <a:lnSpc>
                <a:spcPct val="170000"/>
              </a:lnSpc>
              <a:buFont typeface="+mj-lt"/>
              <a:buAutoNum type="arabicPeriod"/>
            </a:pPr>
            <a:r>
              <a:rPr lang="ar-SA" sz="3600" dirty="0"/>
              <a:t>احترام شرط القصر أو شرط الحصر. نشير هنا إلى أنه في حالة تضمن العقد التزام على عاتق الموكل بعدم بيع البضاعة وتوزيعه في منطقة الوكيل وخالف ذلك فأنه يلتزم بدفع عمولة البضاعة المباعة للوكيل وكذلك التعويض في حالة وجود ضرر لحق به من جراء الإخلال بهذا الالتزام.</a:t>
            </a:r>
            <a:endParaRPr lang="en-US" sz="3600" dirty="0"/>
          </a:p>
          <a:p>
            <a:pPr marL="514350" indent="-514350" algn="r" rtl="1">
              <a:lnSpc>
                <a:spcPct val="170000"/>
              </a:lnSpc>
              <a:buFont typeface="+mj-lt"/>
              <a:buAutoNum type="arabicPeriod"/>
            </a:pPr>
            <a:r>
              <a:rPr lang="ar-SA" sz="3600" dirty="0"/>
              <a:t>شرط تحديد ثمن بيع البضاعة: لا يجوز للموكل فرض أي شرط يحدد ثمن بيع البضاعة.  مثل هذا الشرط لا يصح لأن من شأنه الإضرار بالمنافسة. مع ذلك يحق له تحديد حد أدني للبيع لا يجوز النزول عنه. وهذا غالبا يكون مبرر عندما تكون البضاعة من البضائع القيمة التي تحمل ماركات معروفة. هنا نخشى أن بيع البضاعة بسعر زهيد من شأنه الأضرار سمعة الموكل وعلامته التجارية.</a:t>
            </a:r>
          </a:p>
          <a:p>
            <a:pPr marL="514350" indent="-514350" algn="r" rtl="1">
              <a:lnSpc>
                <a:spcPct val="170000"/>
              </a:lnSpc>
              <a:buFont typeface="+mj-lt"/>
              <a:buAutoNum type="arabicPeriod"/>
            </a:pPr>
            <a:r>
              <a:rPr lang="ar-SA" sz="3600" dirty="0"/>
              <a:t> تمكين الوكيل من تنفيذ التزاماته تجاه العملاء ، من خلال تزويده بالمعرفة الفنية و التقنية للقيام بالصيانة و لأدوات اللازمة لها</a:t>
            </a:r>
            <a:endParaRPr lang="en-US" sz="3600" dirty="0"/>
          </a:p>
          <a:p>
            <a:pPr marL="0" indent="0" algn="r" defTabSz="914400" rtl="1" eaLnBrk="1" latinLnBrk="0" hangingPunct="1">
              <a:lnSpc>
                <a:spcPct val="90000"/>
              </a:lnSpc>
              <a:spcBef>
                <a:spcPts val="1000"/>
              </a:spcBef>
              <a:buNone/>
            </a:pPr>
            <a:endParaRPr lang="en-US" sz="3600" b="1" dirty="0"/>
          </a:p>
        </p:txBody>
      </p:sp>
    </p:spTree>
    <p:extLst>
      <p:ext uri="{BB962C8B-B14F-4D97-AF65-F5344CB8AC3E}">
        <p14:creationId xmlns:p14="http://schemas.microsoft.com/office/powerpoint/2010/main" val="3241009549"/>
      </p:ext>
    </p:extLst>
  </p:cSld>
  <p:clrMapOvr>
    <a:masterClrMapping/>
  </p:clrMapOvr>
</p:sld>
</file>

<file path=ppt/theme/theme1.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docProps/app.xml><?xml version="1.0" encoding="utf-8"?>
<Properties xmlns="http://schemas.openxmlformats.org/officeDocument/2006/extended-properties" xmlns:vt="http://schemas.openxmlformats.org/officeDocument/2006/docPropsVTypes">
  <Template>{A47E0F04-82C5-464B-8A55-DF5217F1A2B9}tf10001120</Template>
  <TotalTime>103</TotalTime>
  <Words>480</Words>
  <Application>Microsoft Macintosh PowerPoint</Application>
  <PresentationFormat>Widescreen</PresentationFormat>
  <Paragraphs>38</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Gill Sans MT</vt:lpstr>
      <vt:lpstr>Majalla UI</vt:lpstr>
      <vt:lpstr>Parcel</vt:lpstr>
      <vt:lpstr>المبحث الثالث  عقد وكالة العقود </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16.0011</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عقد وكالة العقود </dc:title>
  <dc:creator>عبدالعزيز</dc:creator>
  <cp:lastModifiedBy>عبدالعزيز</cp:lastModifiedBy>
  <cp:revision>11</cp:revision>
  <dcterms:created xsi:type="dcterms:W3CDTF">2019-11-10T00:09:06Z</dcterms:created>
  <dcterms:modified xsi:type="dcterms:W3CDTF">2019-11-10T01:53:02Z</dcterms:modified>
</cp:coreProperties>
</file>