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handoutMasterIdLst>
    <p:handoutMasterId r:id="rId32"/>
  </p:handoutMasterIdLst>
  <p:sldIdLst>
    <p:sldId id="429" r:id="rId2"/>
    <p:sldId id="464" r:id="rId3"/>
    <p:sldId id="556" r:id="rId4"/>
    <p:sldId id="530" r:id="rId5"/>
    <p:sldId id="471" r:id="rId6"/>
    <p:sldId id="564" r:id="rId7"/>
    <p:sldId id="562" r:id="rId8"/>
    <p:sldId id="519" r:id="rId9"/>
    <p:sldId id="532" r:id="rId10"/>
    <p:sldId id="539" r:id="rId11"/>
    <p:sldId id="565" r:id="rId12"/>
    <p:sldId id="475" r:id="rId13"/>
    <p:sldId id="579" r:id="rId14"/>
    <p:sldId id="501" r:id="rId15"/>
    <p:sldId id="566" r:id="rId16"/>
    <p:sldId id="506" r:id="rId17"/>
    <p:sldId id="581" r:id="rId18"/>
    <p:sldId id="563" r:id="rId19"/>
    <p:sldId id="526" r:id="rId20"/>
    <p:sldId id="558" r:id="rId21"/>
    <p:sldId id="567" r:id="rId22"/>
    <p:sldId id="569" r:id="rId23"/>
    <p:sldId id="576" r:id="rId24"/>
    <p:sldId id="577" r:id="rId25"/>
    <p:sldId id="571" r:id="rId26"/>
    <p:sldId id="572" r:id="rId27"/>
    <p:sldId id="582" r:id="rId28"/>
    <p:sldId id="574" r:id="rId29"/>
    <p:sldId id="502" r:id="rId30"/>
  </p:sldIdLst>
  <p:sldSz cx="9144000" cy="6858000" type="screen4x3"/>
  <p:notesSz cx="6858000" cy="9144000"/>
  <p:custDataLst>
    <p:tags r:id="rId3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A5C2E2C8-8358-4E1D-9A1C-B259230FA4C6}">
          <p14:sldIdLst>
            <p14:sldId id="429"/>
            <p14:sldId id="464"/>
            <p14:sldId id="556"/>
            <p14:sldId id="530"/>
            <p14:sldId id="471"/>
            <p14:sldId id="564"/>
            <p14:sldId id="562"/>
            <p14:sldId id="519"/>
            <p14:sldId id="532"/>
            <p14:sldId id="539"/>
            <p14:sldId id="565"/>
            <p14:sldId id="475"/>
            <p14:sldId id="579"/>
            <p14:sldId id="501"/>
            <p14:sldId id="566"/>
            <p14:sldId id="506"/>
            <p14:sldId id="581"/>
            <p14:sldId id="563"/>
            <p14:sldId id="526"/>
            <p14:sldId id="558"/>
            <p14:sldId id="567"/>
            <p14:sldId id="569"/>
            <p14:sldId id="576"/>
            <p14:sldId id="577"/>
            <p14:sldId id="571"/>
            <p14:sldId id="572"/>
            <p14:sldId id="582"/>
            <p14:sldId id="574"/>
            <p14:sldId id="502"/>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 Mohanapriya" initials="DM" lastIdx="1" clrIdx="0">
    <p:extLst/>
  </p:cmAuthor>
  <p:cmAuthor id="2" name="Rakshit, Nikhil" initials="RN" lastIdx="17" clrIdx="1">
    <p:extLst/>
  </p:cmAuthor>
  <p:cmAuthor id="3" name="laser" initials="l" lastIdx="8" clrIdx="2">
    <p:extLst/>
  </p:cmAuthor>
  <p:cmAuthor id="4" name="Goel, Shasya" initials="GS" lastIdx="4" clrIdx="3">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46E26"/>
    <a:srgbClr val="007FA3"/>
    <a:srgbClr val="99008C"/>
    <a:srgbClr val="001581"/>
    <a:srgbClr val="82007C"/>
    <a:srgbClr val="96008F"/>
    <a:srgbClr val="595375"/>
    <a:srgbClr val="6B638B"/>
    <a:srgbClr val="000000"/>
    <a:srgbClr val="FDB94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95" autoAdjust="0"/>
    <p:restoredTop sz="86331" autoAdjust="0"/>
  </p:normalViewPr>
  <p:slideViewPr>
    <p:cSldViewPr>
      <p:cViewPr varScale="1">
        <p:scale>
          <a:sx n="95" d="100"/>
          <a:sy n="95" d="100"/>
        </p:scale>
        <p:origin x="942" y="84"/>
      </p:cViewPr>
      <p:guideLst>
        <p:guide orient="horz" pos="2160"/>
        <p:guide pos="2880"/>
      </p:guideLst>
    </p:cSldViewPr>
  </p:slideViewPr>
  <p:outlineViewPr>
    <p:cViewPr>
      <p:scale>
        <a:sx n="33" d="100"/>
        <a:sy n="33" d="100"/>
      </p:scale>
      <p:origin x="0" y="-11484"/>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54" d="100"/>
          <a:sy n="54" d="100"/>
        </p:scale>
        <p:origin x="1794"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5/10/relationships/revisionInfo" Target="revisionInfo.xml"/><Relationship Id="rId21" Type="http://schemas.openxmlformats.org/officeDocument/2006/relationships/slide" Target="slides/slide20.xml"/><Relationship Id="rId34"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gs" Target="tags/tag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D8D874E-E9D5-433B-A149-BDF6BFDD40A8}" type="datetimeFigureOut">
              <a:rPr lang="en-US" smtClean="0"/>
              <a:t>26-Nov-18</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0DCAA22-461C-45B4-A301-BFCA580174EF}" type="slidenum">
              <a:rPr lang="en-US" smtClean="0"/>
              <a:t>‹#›</a:t>
            </a:fld>
            <a:endParaRPr lang="en-US" dirty="0"/>
          </a:p>
        </p:txBody>
      </p:sp>
    </p:spTree>
    <p:extLst>
      <p:ext uri="{BB962C8B-B14F-4D97-AF65-F5344CB8AC3E}">
        <p14:creationId xmlns:p14="http://schemas.microsoft.com/office/powerpoint/2010/main" val="4901922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A051F04-9E25-42C3-8BC5-EC2E8469D95E}" type="datetimeFigureOut">
              <a:rPr lang="en-US" smtClean="0"/>
              <a:t>26-Nov-18</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73D6722-9B4D-4E29-B226-C325925A8118}" type="slidenum">
              <a:rPr lang="en-US" smtClean="0"/>
              <a:t>‹#›</a:t>
            </a:fld>
            <a:endParaRPr lang="en-US" dirty="0"/>
          </a:p>
        </p:txBody>
      </p:sp>
    </p:spTree>
    <p:extLst>
      <p:ext uri="{BB962C8B-B14F-4D97-AF65-F5344CB8AC3E}">
        <p14:creationId xmlns:p14="http://schemas.microsoft.com/office/powerpoint/2010/main" val="3529598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a:t>If this PowerPoint presentation contains mathematical equations, you may need to check that your computer has the following installed:</a:t>
            </a:r>
          </a:p>
          <a:p>
            <a:pPr marL="0" marR="0" indent="0" algn="l" defTabSz="914400" rtl="0" eaLnBrk="1" fontAlgn="auto" latinLnBrk="0" hangingPunct="1">
              <a:lnSpc>
                <a:spcPct val="100000"/>
              </a:lnSpc>
              <a:spcBef>
                <a:spcPts val="0"/>
              </a:spcBef>
              <a:spcAft>
                <a:spcPts val="0"/>
              </a:spcAft>
              <a:buClrTx/>
              <a:buSzTx/>
              <a:buFontTx/>
              <a:buNone/>
              <a:tabLst/>
              <a:defRPr/>
            </a:pPr>
            <a:r>
              <a:rPr lang="en-IN" dirty="0"/>
              <a:t>1) MathType Plugin</a:t>
            </a:r>
          </a:p>
          <a:p>
            <a:pPr marL="0" marR="0" indent="0" algn="l" defTabSz="914400" rtl="0" eaLnBrk="1" fontAlgn="auto" latinLnBrk="0" hangingPunct="1">
              <a:lnSpc>
                <a:spcPct val="100000"/>
              </a:lnSpc>
              <a:spcBef>
                <a:spcPts val="0"/>
              </a:spcBef>
              <a:spcAft>
                <a:spcPts val="0"/>
              </a:spcAft>
              <a:buClrTx/>
              <a:buSzTx/>
              <a:buFontTx/>
              <a:buNone/>
              <a:tabLst/>
              <a:defRPr/>
            </a:pPr>
            <a:r>
              <a:rPr lang="en-IN" dirty="0"/>
              <a:t>2) Math Player (free versions available)</a:t>
            </a:r>
          </a:p>
          <a:p>
            <a:pPr marL="0" marR="0" indent="0" algn="l" defTabSz="914400" rtl="0" eaLnBrk="1" fontAlgn="auto" latinLnBrk="0" hangingPunct="1">
              <a:lnSpc>
                <a:spcPct val="100000"/>
              </a:lnSpc>
              <a:spcBef>
                <a:spcPts val="0"/>
              </a:spcBef>
              <a:spcAft>
                <a:spcPts val="0"/>
              </a:spcAft>
              <a:buClrTx/>
              <a:buSzTx/>
              <a:buFontTx/>
              <a:buNone/>
              <a:tabLst/>
              <a:defRPr/>
            </a:pPr>
            <a:r>
              <a:rPr lang="en-IN" dirty="0"/>
              <a:t>3) NVDA Reader (free versions available)</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This chapter defines the scope of international business and introduces us to some of its most important topics. </a:t>
            </a:r>
            <a:endParaRPr lang="en-US" sz="1200" dirty="0">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ea typeface="ＭＳ Ｐゴシック" pitchFamily="34" charset="-128"/>
            </a:endParaRPr>
          </a:p>
        </p:txBody>
      </p:sp>
      <p:sp>
        <p:nvSpPr>
          <p:cNvPr id="4" name="Slide Number Placeholder 3"/>
          <p:cNvSpPr>
            <a:spLocks noGrp="1"/>
          </p:cNvSpPr>
          <p:nvPr>
            <p:ph type="sldNum" sz="quarter" idx="10"/>
          </p:nvPr>
        </p:nvSpPr>
        <p:spPr/>
        <p:txBody>
          <a:bodyPr/>
          <a:lstStyle/>
          <a:p>
            <a:fld id="{A73D6722-9B4D-4E29-B226-C325925A8118}" type="slidenum">
              <a:rPr lang="en-US" smtClean="0"/>
              <a:t>1</a:t>
            </a:fld>
            <a:endParaRPr lang="en-US" dirty="0"/>
          </a:p>
        </p:txBody>
      </p:sp>
    </p:spTree>
    <p:extLst>
      <p:ext uri="{BB962C8B-B14F-4D97-AF65-F5344CB8AC3E}">
        <p14:creationId xmlns:p14="http://schemas.microsoft.com/office/powerpoint/2010/main" val="31323656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rtl="0">
              <a:lnSpc>
                <a:spcPct val="107000"/>
              </a:lnSpc>
              <a:spcBef>
                <a:spcPts val="0"/>
              </a:spcBef>
              <a:spcAft>
                <a:spcPts val="800"/>
              </a:spcAft>
              <a:buFont typeface="Arial" panose="020B0604020202020204" pitchFamily="34" charset="0"/>
              <a:buChar char="•"/>
              <a:tabLst>
                <a:tab pos="457200" algn="l"/>
              </a:tabLs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Reduces marketing costs: </a:t>
            </a:r>
            <a:r>
              <a:rPr lang="en-US" sz="1200" dirty="0">
                <a:effectLst/>
                <a:latin typeface="Calibri" panose="020F0502020204030204" pitchFamily="34" charset="0"/>
                <a:ea typeface="Calibri" panose="020F0502020204030204" pitchFamily="34" charset="0"/>
                <a:cs typeface="Times New Roman" panose="02020603050405020304" pitchFamily="18" charset="0"/>
              </a:rPr>
              <a:t>Companies that sell global products can reduce costs by standardizing certain marketing activities. Companies can achieve further cost savings by keeping an ad’s visual component the same for all markets but dubbing TV ads and translating print ads into local languages.</a:t>
            </a:r>
          </a:p>
          <a:p>
            <a:pPr marL="171450" marR="0" lvl="0" indent="-171450">
              <a:lnSpc>
                <a:spcPct val="107000"/>
              </a:lnSpc>
              <a:spcBef>
                <a:spcPts val="0"/>
              </a:spcBef>
              <a:spcAft>
                <a:spcPts val="800"/>
              </a:spcAft>
              <a:buFont typeface="Arial" panose="020B0604020202020204" pitchFamily="34" charset="0"/>
              <a:buChar char="•"/>
              <a:tabLst>
                <a:tab pos="457200" algn="l"/>
              </a:tabLs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Creates new market opportunities: </a:t>
            </a:r>
            <a:r>
              <a:rPr lang="en-US" sz="1200" dirty="0">
                <a:effectLst/>
                <a:latin typeface="Calibri" panose="020F0502020204030204" pitchFamily="34" charset="0"/>
                <a:ea typeface="Calibri" panose="020F0502020204030204" pitchFamily="34" charset="0"/>
                <a:cs typeface="Times New Roman" panose="02020603050405020304" pitchFamily="18" charset="0"/>
              </a:rPr>
              <a:t>A company that sells a global product can explore opportunities abroad if its home market is small or becomes saturated. </a:t>
            </a:r>
          </a:p>
          <a:p>
            <a:pPr marL="171450" marR="0" lvl="0" indent="-171450">
              <a:lnSpc>
                <a:spcPct val="107000"/>
              </a:lnSpc>
              <a:spcBef>
                <a:spcPts val="0"/>
              </a:spcBef>
              <a:spcAft>
                <a:spcPts val="800"/>
              </a:spcAft>
              <a:buFont typeface="Arial" panose="020B0604020202020204" pitchFamily="34" charset="0"/>
              <a:buChar char="•"/>
              <a:tabLst>
                <a:tab pos="457200" algn="l"/>
              </a:tabLs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Levels uneven income streams: </a:t>
            </a:r>
            <a:r>
              <a:rPr lang="en-US" sz="1200" dirty="0">
                <a:effectLst/>
                <a:latin typeface="Calibri" panose="020F0502020204030204" pitchFamily="34" charset="0"/>
                <a:ea typeface="Calibri" panose="020F0502020204030204" pitchFamily="34" charset="0"/>
                <a:cs typeface="Times New Roman" panose="02020603050405020304" pitchFamily="18" charset="0"/>
              </a:rPr>
              <a:t>A company that sells a product with universal, but seasonal, appeal can use international sales to level its income stream. </a:t>
            </a:r>
          </a:p>
          <a:p>
            <a:pPr marL="171450" marR="0" lvl="0" indent="-171450">
              <a:lnSpc>
                <a:spcPct val="107000"/>
              </a:lnSpc>
              <a:spcBef>
                <a:spcPts val="0"/>
              </a:spcBef>
              <a:spcAft>
                <a:spcPts val="800"/>
              </a:spcAft>
              <a:buFont typeface="Arial" panose="020B0604020202020204" pitchFamily="34" charset="0"/>
              <a:buChar char="•"/>
              <a:tabLst>
                <a:tab pos="457200" algn="l"/>
              </a:tabLs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Local buyers’ needs: </a:t>
            </a:r>
            <a:r>
              <a:rPr lang="en-US" sz="1200" dirty="0">
                <a:effectLst/>
                <a:latin typeface="Calibri" panose="020F0502020204030204" pitchFamily="34" charset="0"/>
                <a:ea typeface="Calibri" panose="020F0502020204030204" pitchFamily="34" charset="0"/>
                <a:cs typeface="Times New Roman" panose="02020603050405020304" pitchFamily="18" charset="0"/>
              </a:rPr>
              <a:t>In the pursuit of the potential benefits of global markets, managers must constantly monitor the match between the firm’s products and markets in order to not overlook the needs of buyers. The benefit of serving customers with an adapted product may outweigh the benefit of a standardized one. </a:t>
            </a:r>
          </a:p>
          <a:p>
            <a:pPr marL="171450" marR="0" lvl="0" indent="-171450">
              <a:lnSpc>
                <a:spcPct val="107000"/>
              </a:lnSpc>
              <a:spcBef>
                <a:spcPts val="0"/>
              </a:spcBef>
              <a:spcAft>
                <a:spcPts val="800"/>
              </a:spcAft>
              <a:buFont typeface="Arial" panose="020B0604020202020204" pitchFamily="34" charset="0"/>
              <a:buChar char="•"/>
              <a:tabLst>
                <a:tab pos="457200" algn="l"/>
              </a:tabLs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Global sustainability:  </a:t>
            </a:r>
            <a:r>
              <a:rPr lang="en-US" sz="1200" dirty="0">
                <a:effectLst/>
                <a:latin typeface="Calibri" panose="020F0502020204030204" pitchFamily="34" charset="0"/>
                <a:ea typeface="Calibri" panose="020F0502020204030204" pitchFamily="34" charset="0"/>
                <a:cs typeface="Times New Roman" panose="02020603050405020304" pitchFamily="18" charset="0"/>
              </a:rPr>
              <a:t>Another need that multinationals must consider is the need among all the world’s citizens for sustainability—development that meets the needs of the present without compromising the ability of future generations to meet their own needs.</a:t>
            </a:r>
          </a:p>
          <a:p>
            <a:pPr marL="0" indent="0">
              <a:buFont typeface="Arial" panose="020B0604020202020204" pitchFamily="34" charset="0"/>
              <a:buNone/>
            </a:pPr>
            <a:endParaRPr lang="en-US" dirty="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10</a:t>
            </a:fld>
            <a:endParaRPr lang="en-US" dirty="0"/>
          </a:p>
        </p:txBody>
      </p:sp>
    </p:spTree>
    <p:extLst>
      <p:ext uri="{BB962C8B-B14F-4D97-AF65-F5344CB8AC3E}">
        <p14:creationId xmlns:p14="http://schemas.microsoft.com/office/powerpoint/2010/main" val="31911094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rtl="0">
              <a:lnSpc>
                <a:spcPct val="107000"/>
              </a:lnSpc>
              <a:spcBef>
                <a:spcPts val="0"/>
              </a:spcBef>
              <a:spcAft>
                <a:spcPts val="800"/>
              </a:spcAft>
              <a:buFont typeface="Arial" panose="020B0604020202020204" pitchFamily="34" charset="0"/>
              <a:buChar char="•"/>
              <a:tabLst>
                <a:tab pos="457200" algn="l"/>
              </a:tabLs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Access lower-cost workers:  </a:t>
            </a:r>
            <a:r>
              <a:rPr lang="en-US" sz="1200" dirty="0">
                <a:effectLst/>
                <a:latin typeface="Calibri" panose="020F0502020204030204" pitchFamily="34" charset="0"/>
                <a:ea typeface="Calibri" panose="020F0502020204030204" pitchFamily="34" charset="0"/>
                <a:cs typeface="Times New Roman" panose="02020603050405020304" pitchFamily="18" charset="0"/>
              </a:rPr>
              <a:t>Global production activities allow companies to reduce overall production costs through access to low-cost labor. </a:t>
            </a:r>
          </a:p>
          <a:p>
            <a:pPr marL="171450" marR="0" lvl="0" indent="-171450">
              <a:lnSpc>
                <a:spcPct val="107000"/>
              </a:lnSpc>
              <a:spcBef>
                <a:spcPts val="0"/>
              </a:spcBef>
              <a:spcAft>
                <a:spcPts val="800"/>
              </a:spcAft>
              <a:buFont typeface="Arial" panose="020B0604020202020204" pitchFamily="34" charset="0"/>
              <a:buChar char="•"/>
              <a:tabLst>
                <a:tab pos="457200" algn="l"/>
              </a:tabLs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Access technical expertise: </a:t>
            </a:r>
            <a:r>
              <a:rPr lang="en-US" sz="1200" dirty="0">
                <a:effectLst/>
                <a:latin typeface="Calibri" panose="020F0502020204030204" pitchFamily="34" charset="0"/>
                <a:ea typeface="Calibri" panose="020F0502020204030204" pitchFamily="34" charset="0"/>
                <a:cs typeface="Times New Roman" panose="02020603050405020304" pitchFamily="18" charset="0"/>
              </a:rPr>
              <a:t>Companies also produce goods and services abroad to benefit from technical know-how.</a:t>
            </a:r>
          </a:p>
          <a:p>
            <a:pPr marL="171450" marR="0" lvl="0" indent="-171450">
              <a:lnSpc>
                <a:spcPct val="107000"/>
              </a:lnSpc>
              <a:spcBef>
                <a:spcPts val="0"/>
              </a:spcBef>
              <a:spcAft>
                <a:spcPts val="800"/>
              </a:spcAft>
              <a:buFont typeface="Arial" panose="020B0604020202020204" pitchFamily="34" charset="0"/>
              <a:buChar char="•"/>
              <a:tabLst>
                <a:tab pos="457200" algn="l"/>
              </a:tabLs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Access production inputs: </a:t>
            </a:r>
            <a:r>
              <a:rPr lang="en-US" sz="1200" dirty="0">
                <a:effectLst/>
                <a:latin typeface="Calibri" panose="020F0502020204030204" pitchFamily="34" charset="0"/>
                <a:ea typeface="Calibri" panose="020F0502020204030204" pitchFamily="34" charset="0"/>
                <a:cs typeface="Times New Roman" panose="02020603050405020304" pitchFamily="18" charset="0"/>
              </a:rPr>
              <a:t>Globalization of production allows companies to access resources that are unavailable or more costly at home. The quest for natural resources draws many companies into international markets.</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11</a:t>
            </a:fld>
            <a:endParaRPr lang="en-US" dirty="0"/>
          </a:p>
        </p:txBody>
      </p:sp>
    </p:spTree>
    <p:extLst>
      <p:ext uri="{BB962C8B-B14F-4D97-AF65-F5344CB8AC3E}">
        <p14:creationId xmlns:p14="http://schemas.microsoft.com/office/powerpoint/2010/main" val="3101213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12</a:t>
            </a:fld>
            <a:endParaRPr lang="en-US" dirty="0"/>
          </a:p>
        </p:txBody>
      </p:sp>
    </p:spTree>
    <p:extLst>
      <p:ext uri="{BB962C8B-B14F-4D97-AF65-F5344CB8AC3E}">
        <p14:creationId xmlns:p14="http://schemas.microsoft.com/office/powerpoint/2010/main" val="2699988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Today, companies can go almost anywhere in the world to tap favorable business climates. Here, an employee at an Asian subsidiary of a global television maker packages TVs headed for global export markets. US businesses use technology to subcontract work to Chinese companies that write computer code and then email their end product to the US clients. Companies use such tactics to lower costs, increase efficiency, and grow more competitive. How else might technology and global talent facilitate international business activity?</a:t>
            </a:r>
          </a:p>
        </p:txBody>
      </p:sp>
      <p:sp>
        <p:nvSpPr>
          <p:cNvPr id="4" name="Slide Number Placeholder 3"/>
          <p:cNvSpPr>
            <a:spLocks noGrp="1"/>
          </p:cNvSpPr>
          <p:nvPr>
            <p:ph type="sldNum" sz="quarter" idx="10"/>
          </p:nvPr>
        </p:nvSpPr>
        <p:spPr/>
        <p:txBody>
          <a:bodyPr/>
          <a:lstStyle/>
          <a:p>
            <a:fld id="{A73D6722-9B4D-4E29-B226-C325925A8118}" type="slidenum">
              <a:rPr lang="en-US" smtClean="0"/>
              <a:t>13</a:t>
            </a:fld>
            <a:endParaRPr lang="en-US" dirty="0"/>
          </a:p>
        </p:txBody>
      </p:sp>
    </p:spTree>
    <p:extLst>
      <p:ext uri="{BB962C8B-B14F-4D97-AF65-F5344CB8AC3E}">
        <p14:creationId xmlns:p14="http://schemas.microsoft.com/office/powerpoint/2010/main" val="24934014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eaLnBrk="1" hangingPunct="1">
              <a:buFont typeface="Arial" panose="020B0604020202020204" pitchFamily="34" charset="0"/>
              <a:buChar char="•"/>
            </a:pPr>
            <a:r>
              <a:rPr lang="en-US" altLang="en-US" dirty="0"/>
              <a:t>Although falling barriers to trade and investment encourage globalization, technology is accelerating its pace. Innovations in information technology and transportation methods are making it easier, faster, and less costly to move data, goods, and equipment around the world. </a:t>
            </a:r>
          </a:p>
          <a:p>
            <a:pPr marL="171450" indent="-171450" eaLnBrk="1" hangingPunct="1">
              <a:buFont typeface="Arial" panose="020B0604020202020204" pitchFamily="34" charset="0"/>
              <a:buChar char="•"/>
            </a:pPr>
            <a:r>
              <a:rPr lang="en-US" sz="1200" kern="1200" dirty="0">
                <a:solidFill>
                  <a:schemeClr val="tx1"/>
                </a:solidFill>
                <a:effectLst/>
                <a:latin typeface="+mn-lt"/>
                <a:ea typeface="+mn-ea"/>
                <a:cs typeface="+mn-cs"/>
              </a:rPr>
              <a:t>When businesses or consumers use technology to conduct transactions, they engage in </a:t>
            </a:r>
            <a:r>
              <a:rPr lang="en-US" sz="1200" b="1" kern="1200" dirty="0">
                <a:solidFill>
                  <a:schemeClr val="tx1"/>
                </a:solidFill>
                <a:effectLst/>
                <a:latin typeface="+mn-lt"/>
                <a:ea typeface="+mn-ea"/>
                <a:cs typeface="+mn-cs"/>
              </a:rPr>
              <a:t>e-business (e-commerce)</a:t>
            </a:r>
            <a:r>
              <a:rPr lang="en-US" sz="1200" kern="1200" dirty="0">
                <a:solidFill>
                  <a:schemeClr val="tx1"/>
                </a:solidFill>
                <a:effectLst/>
                <a:latin typeface="+mn-lt"/>
                <a:ea typeface="+mn-ea"/>
                <a:cs typeface="+mn-cs"/>
              </a:rPr>
              <a:t>—the use of computer networks to purchase, sell, or exchange products; to service customers; and to collaborate with partners. E-business is making it easier for companies to make their products abroad, not simply to import and export finished goods. Let’s examine several innovations that have had a considerable impact on globalization. </a:t>
            </a:r>
          </a:p>
          <a:p>
            <a:pPr marL="171450" indent="-171450" eaLnBrk="1" hangingPunct="1">
              <a:buFont typeface="Arial" panose="020B0604020202020204" pitchFamily="34" charset="0"/>
              <a:buChar char="•"/>
            </a:pPr>
            <a:r>
              <a:rPr lang="en-US" sz="1200" b="1" kern="1200" dirty="0">
                <a:solidFill>
                  <a:schemeClr val="tx1"/>
                </a:solidFill>
                <a:effectLst/>
                <a:latin typeface="+mn-lt"/>
                <a:ea typeface="+mn-ea"/>
                <a:cs typeface="+mn-cs"/>
              </a:rPr>
              <a:t>E-mail and videoconferencing: </a:t>
            </a:r>
            <a:r>
              <a:rPr lang="en-US" sz="1200" kern="1200" dirty="0">
                <a:solidFill>
                  <a:schemeClr val="tx1"/>
                </a:solidFill>
                <a:effectLst/>
                <a:latin typeface="+mn-lt"/>
                <a:ea typeface="+mn-ea"/>
                <a:cs typeface="+mn-cs"/>
              </a:rPr>
              <a:t>Operating across borders and time zones complicates the job of coordinating and controlling business activities. But technology can speed the flow of information and ease the tasks of coordination and control. E-mail is an indispensable tool that managers use to stay in contact with international operations and to respond quickly to important matters. Videoconferencing allows managers in different locations to meet in virtual face-to-face meetings. </a:t>
            </a:r>
          </a:p>
          <a:p>
            <a:pPr marL="171450" indent="-171450">
              <a:buFont typeface="Arial" panose="020B0604020202020204" pitchFamily="34" charset="0"/>
              <a:buChar char="•"/>
            </a:pPr>
            <a:r>
              <a:rPr lang="en-US" sz="1200" b="1" kern="1200" dirty="0">
                <a:solidFill>
                  <a:schemeClr val="tx1"/>
                </a:solidFill>
                <a:effectLst/>
                <a:latin typeface="+mn-lt"/>
                <a:ea typeface="+mn-ea"/>
                <a:cs typeface="+mn-cs"/>
              </a:rPr>
              <a:t>The Internet: </a:t>
            </a:r>
            <a:r>
              <a:rPr lang="en-US" sz="1200" kern="1200" dirty="0">
                <a:solidFill>
                  <a:schemeClr val="tx1"/>
                </a:solidFill>
                <a:effectLst/>
                <a:latin typeface="+mn-lt"/>
                <a:ea typeface="+mn-ea"/>
                <a:cs typeface="+mn-cs"/>
              </a:rPr>
              <a:t>Companies use the Internet to quickly and inexpensively contact managers in distant locations.</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They also use the Internet to achieve longer-term goals, such as sharpen their forecasting, lower their inventories, and improve communication with suppliers. Additional gains arise from the ability of the Internet to cut postproduction costs by decreasing the number of intermediaries a product passes through on its way to the customer. Eliminating intermediaries greatly benefits online sellers of all sorts of products, including books, music, travel services, software, and so on. Some innovative companies use online competitions to attract fresh ideas from the brightest minds worldwide. </a:t>
            </a:r>
          </a:p>
          <a:p>
            <a:pPr marL="171450" indent="-171450">
              <a:buFont typeface="Arial" panose="020B0604020202020204" pitchFamily="34" charset="0"/>
              <a:buChar char="•"/>
            </a:pPr>
            <a:r>
              <a:rPr lang="en-US" sz="1200" b="1" kern="1200" dirty="0">
                <a:solidFill>
                  <a:schemeClr val="tx1"/>
                </a:solidFill>
                <a:effectLst/>
                <a:latin typeface="+mn-lt"/>
                <a:ea typeface="+mn-ea"/>
                <a:cs typeface="+mn-cs"/>
              </a:rPr>
              <a:t>Company intranets and extranets: </a:t>
            </a:r>
            <a:r>
              <a:rPr lang="en-US" sz="1200" kern="1200" dirty="0">
                <a:solidFill>
                  <a:schemeClr val="tx1"/>
                </a:solidFill>
                <a:effectLst/>
                <a:latin typeface="+mn-lt"/>
                <a:ea typeface="+mn-ea"/>
                <a:cs typeface="+mn-cs"/>
              </a:rPr>
              <a:t>Internal company websites and information networks (</a:t>
            </a:r>
            <a:r>
              <a:rPr lang="en-US" sz="1200" i="1" kern="1200" dirty="0">
                <a:solidFill>
                  <a:schemeClr val="tx1"/>
                </a:solidFill>
                <a:effectLst/>
                <a:latin typeface="+mn-lt"/>
                <a:ea typeface="+mn-ea"/>
                <a:cs typeface="+mn-cs"/>
              </a:rPr>
              <a:t>intranets</a:t>
            </a:r>
            <a:r>
              <a:rPr lang="en-US" sz="1200" kern="1200" dirty="0">
                <a:solidFill>
                  <a:schemeClr val="tx1"/>
                </a:solidFill>
                <a:effectLst/>
                <a:latin typeface="+mn-lt"/>
                <a:ea typeface="+mn-ea"/>
                <a:cs typeface="+mn-cs"/>
              </a:rPr>
              <a:t>) give employees access to company data using personal computers. </a:t>
            </a:r>
          </a:p>
          <a:p>
            <a:pPr marL="171450" indent="-171450">
              <a:buFont typeface="Arial" panose="020B0604020202020204" pitchFamily="34" charset="0"/>
              <a:buChar char="•"/>
            </a:pPr>
            <a:r>
              <a:rPr lang="en-US" sz="1200" b="1" kern="1200" dirty="0">
                <a:solidFill>
                  <a:schemeClr val="tx1"/>
                </a:solidFill>
                <a:effectLst/>
                <a:latin typeface="+mn-lt"/>
                <a:ea typeface="+mn-ea"/>
                <a:cs typeface="+mn-cs"/>
              </a:rPr>
              <a:t>Advancements in transportation technologies: </a:t>
            </a:r>
            <a:r>
              <a:rPr lang="en-US" sz="1200" kern="1200" dirty="0">
                <a:solidFill>
                  <a:schemeClr val="tx1"/>
                </a:solidFill>
                <a:effectLst/>
                <a:latin typeface="+mn-lt"/>
                <a:ea typeface="+mn-ea"/>
                <a:cs typeface="+mn-cs"/>
              </a:rPr>
              <a:t>Innovation in the shipping industry is helping globalize markets and production by making shipping more efficient and dependable. </a:t>
            </a:r>
            <a:endParaRPr lang="en-US" alt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14</a:t>
            </a:fld>
            <a:endParaRPr lang="en-US" dirty="0"/>
          </a:p>
        </p:txBody>
      </p:sp>
    </p:spTree>
    <p:extLst>
      <p:ext uri="{BB962C8B-B14F-4D97-AF65-F5344CB8AC3E}">
        <p14:creationId xmlns:p14="http://schemas.microsoft.com/office/powerpoint/2010/main" val="39998179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eaLnBrk="1" hangingPunct="1">
              <a:buFont typeface="Arial" panose="020B0604020202020204" pitchFamily="34" charset="0"/>
              <a:buChar char="•"/>
            </a:pPr>
            <a:r>
              <a:rPr lang="en-US" altLang="en-US" dirty="0"/>
              <a:t>Although we intuitively feel that our world is becoming smaller, researchers have created ways to measure the extent of globalization scientifically. One index of globalization is the one created by the KOF Swiss Economic Institute (www.kof.ethz.ch). This index ranks nations on 23 variables within three dimensions: </a:t>
            </a:r>
            <a:r>
              <a:rPr lang="en-US" altLang="en-US" b="1" dirty="0"/>
              <a:t>economic globalization </a:t>
            </a:r>
            <a:r>
              <a:rPr lang="en-US" altLang="en-US" dirty="0"/>
              <a:t>(trade and investment volumes, trade and capital restrictions), </a:t>
            </a:r>
            <a:r>
              <a:rPr lang="en-US" altLang="en-US" b="1" dirty="0"/>
              <a:t>social globalization </a:t>
            </a:r>
            <a:r>
              <a:rPr lang="en-US" altLang="en-US" dirty="0"/>
              <a:t>(dissemination of information and ideas), and </a:t>
            </a:r>
            <a:r>
              <a:rPr lang="en-US" altLang="en-US" b="1" dirty="0"/>
              <a:t>political globalization </a:t>
            </a:r>
            <a:r>
              <a:rPr lang="en-US" altLang="en-US" dirty="0"/>
              <a:t>(political cooperation with other countries).</a:t>
            </a:r>
          </a:p>
        </p:txBody>
      </p:sp>
      <p:sp>
        <p:nvSpPr>
          <p:cNvPr id="4" name="Slide Number Placeholder 3"/>
          <p:cNvSpPr>
            <a:spLocks noGrp="1"/>
          </p:cNvSpPr>
          <p:nvPr>
            <p:ph type="sldNum" sz="quarter" idx="10"/>
          </p:nvPr>
        </p:nvSpPr>
        <p:spPr/>
        <p:txBody>
          <a:bodyPr/>
          <a:lstStyle/>
          <a:p>
            <a:fld id="{A73D6722-9B4D-4E29-B226-C325925A8118}" type="slidenum">
              <a:rPr lang="en-US" smtClean="0"/>
              <a:t>15</a:t>
            </a:fld>
            <a:endParaRPr lang="en-US" dirty="0"/>
          </a:p>
        </p:txBody>
      </p:sp>
    </p:spTree>
    <p:extLst>
      <p:ext uri="{BB962C8B-B14F-4D97-AF65-F5344CB8AC3E}">
        <p14:creationId xmlns:p14="http://schemas.microsoft.com/office/powerpoint/2010/main" val="31075662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16</a:t>
            </a:fld>
            <a:endParaRPr lang="en-US" dirty="0"/>
          </a:p>
        </p:txBody>
      </p:sp>
    </p:spTree>
    <p:extLst>
      <p:ext uri="{BB962C8B-B14F-4D97-AF65-F5344CB8AC3E}">
        <p14:creationId xmlns:p14="http://schemas.microsoft.com/office/powerpoint/2010/main" val="18626796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rtl="0">
              <a:lnSpc>
                <a:spcPct val="107000"/>
              </a:lnSpc>
              <a:spcBef>
                <a:spcPts val="0"/>
              </a:spcBef>
              <a:spcAft>
                <a:spcPts val="800"/>
              </a:spcAft>
              <a:buFont typeface="Arial" panose="020B0604020202020204" pitchFamily="34" charset="0"/>
              <a:buChar char="•"/>
              <a:tabLst>
                <a:tab pos="457200" algn="l"/>
              </a:tabLst>
            </a:pPr>
            <a:r>
              <a:rPr lang="en-US" sz="1200" dirty="0">
                <a:effectLst/>
                <a:latin typeface="Calibri" panose="020F0502020204030204" pitchFamily="34" charset="0"/>
                <a:ea typeface="Calibri" panose="020F0502020204030204" pitchFamily="34" charset="0"/>
                <a:cs typeface="Times New Roman" panose="02020603050405020304" pitchFamily="18" charset="0"/>
              </a:rPr>
              <a:t>So far, we have read how globalization benefits companies and nations. But not everyone views globalization as having only positive effects. </a:t>
            </a:r>
          </a:p>
          <a:p>
            <a:pPr marL="171450" marR="0" lvl="0" indent="-171450">
              <a:lnSpc>
                <a:spcPct val="107000"/>
              </a:lnSpc>
              <a:spcBef>
                <a:spcPts val="0"/>
              </a:spcBef>
              <a:spcAft>
                <a:spcPts val="800"/>
              </a:spcAft>
              <a:buFont typeface="Arial" panose="020B0604020202020204" pitchFamily="34" charset="0"/>
              <a:buChar char="•"/>
              <a:tabLst>
                <a:tab pos="457200" algn="l"/>
              </a:tabLst>
            </a:pPr>
            <a:r>
              <a:rPr lang="en-US" sz="1200" dirty="0">
                <a:effectLst/>
                <a:latin typeface="Calibri" panose="020F0502020204030204" pitchFamily="34" charset="0"/>
                <a:ea typeface="Calibri" panose="020F0502020204030204" pitchFamily="34" charset="0"/>
                <a:cs typeface="Times New Roman" panose="02020603050405020304" pitchFamily="18" charset="0"/>
              </a:rPr>
              <a:t>Groups opposed to globalization blame it for eroding standards of living and ruining ways of life. Specifically, they say globalization eliminates jobs and lowers wages in developed nations and exploits workers in developing countries. Let’s explore each of these arguments.</a:t>
            </a:r>
          </a:p>
          <a:p>
            <a:pPr marL="171450" marR="0" lvl="0" indent="-171450">
              <a:lnSpc>
                <a:spcPct val="107000"/>
              </a:lnSpc>
              <a:spcBef>
                <a:spcPts val="0"/>
              </a:spcBef>
              <a:spcAft>
                <a:spcPts val="800"/>
              </a:spcAft>
              <a:buFont typeface="Arial" panose="020B0604020202020204" pitchFamily="34" charset="0"/>
              <a:buChar char="•"/>
              <a:tabLst>
                <a:tab pos="457200" algn="l"/>
              </a:tabLs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Eliminates jobs in developed nations: </a:t>
            </a:r>
            <a:r>
              <a:rPr lang="en-US" sz="1200" dirty="0">
                <a:effectLst/>
                <a:latin typeface="Calibri" panose="020F0502020204030204" pitchFamily="34" charset="0"/>
                <a:ea typeface="Calibri" panose="020F0502020204030204" pitchFamily="34" charset="0"/>
                <a:cs typeface="Times New Roman" panose="02020603050405020304" pitchFamily="18" charset="0"/>
              </a:rPr>
              <a:t>Some groups claim that globalization eliminates manufacturing jobs in developed nations. They criticize the practice of sending good-paying manufacturing jobs abroad to developing countries where wages are a fraction of the cost for international firms. </a:t>
            </a:r>
          </a:p>
          <a:p>
            <a:pPr marL="171450" marR="0" lvl="0" indent="-171450">
              <a:lnSpc>
                <a:spcPct val="107000"/>
              </a:lnSpc>
              <a:spcBef>
                <a:spcPts val="0"/>
              </a:spcBef>
              <a:spcAft>
                <a:spcPts val="800"/>
              </a:spcAft>
              <a:buFont typeface="Arial" panose="020B0604020202020204" pitchFamily="34" charset="0"/>
              <a:buChar char="•"/>
              <a:tabLst>
                <a:tab pos="457200" algn="l"/>
              </a:tabLs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Lowers wages in developed nations: </a:t>
            </a:r>
            <a:r>
              <a:rPr lang="en-US" sz="1200" dirty="0">
                <a:effectLst/>
                <a:latin typeface="Calibri" panose="020F0502020204030204" pitchFamily="34" charset="0"/>
                <a:ea typeface="Calibri" panose="020F0502020204030204" pitchFamily="34" charset="0"/>
                <a:cs typeface="Times New Roman" panose="02020603050405020304" pitchFamily="18" charset="0"/>
              </a:rPr>
              <a:t>Opposition groups say globalization causes worker dislocation that gradually lowers wages. They allege that, when a manufacturing job is lost in a wealthy nation, the new job (assuming new work is found) pays less than the previous one. Those opposed to globalization say this decreases employee loyalty, employee morale, and job security. They say this causes people to fear globalization and any additional lowering of trade barriers.</a:t>
            </a:r>
          </a:p>
          <a:p>
            <a:pPr marL="171450" marR="0" lvl="0" indent="-171450">
              <a:lnSpc>
                <a:spcPct val="107000"/>
              </a:lnSpc>
              <a:spcBef>
                <a:spcPts val="0"/>
              </a:spcBef>
              <a:spcAft>
                <a:spcPts val="800"/>
              </a:spcAft>
              <a:buFont typeface="Arial" panose="020B0604020202020204" pitchFamily="34" charset="0"/>
              <a:buChar char="•"/>
              <a:tabLst>
                <a:tab pos="457200" algn="l"/>
              </a:tabLs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Exploits workers in developing nations: </a:t>
            </a:r>
            <a:r>
              <a:rPr lang="en-US" sz="1200" dirty="0">
                <a:effectLst/>
                <a:latin typeface="Calibri" panose="020F0502020204030204" pitchFamily="34" charset="0"/>
                <a:ea typeface="Calibri" panose="020F0502020204030204" pitchFamily="34" charset="0"/>
                <a:cs typeface="Times New Roman" panose="02020603050405020304" pitchFamily="18" charset="0"/>
              </a:rPr>
              <a:t>Critics charge that globalization and international outsourcing exploit workers in low-wage nations. </a:t>
            </a:r>
          </a:p>
          <a:p>
            <a:pPr marL="171450" marR="0" lvl="0" indent="-171450">
              <a:lnSpc>
                <a:spcPct val="107000"/>
              </a:lnSpc>
              <a:spcBef>
                <a:spcPts val="0"/>
              </a:spcBef>
              <a:spcAft>
                <a:spcPts val="800"/>
              </a:spcAft>
              <a:buFont typeface="Arial" panose="020B0604020202020204" pitchFamily="34" charset="0"/>
              <a:buChar char="•"/>
              <a:tabLst>
                <a:tab pos="457200" algn="l"/>
              </a:tabLst>
            </a:pPr>
            <a:r>
              <a:rPr lang="en-US" sz="1200" dirty="0">
                <a:effectLst/>
                <a:latin typeface="Calibri" panose="020F0502020204030204" pitchFamily="34" charset="0"/>
                <a:ea typeface="Calibri" panose="020F0502020204030204" pitchFamily="34" charset="0"/>
                <a:cs typeface="Times New Roman" panose="02020603050405020304" pitchFamily="18" charset="0"/>
              </a:rPr>
              <a:t>Figure 1.2 illustrates that western firms can outsource such work to emerging markets for a fraction of what they pay at home. So long as such economic disparities exist, international outsourcing will continue to be popular. The salary of a programmer in the United States is nearly four times that of one in some eastern European nations, including Lithuania.</a:t>
            </a:r>
          </a:p>
          <a:p>
            <a:pPr marL="171450" indent="-171450">
              <a:buFont typeface="Arial" panose="020B0604020202020204" pitchFamily="34" charset="0"/>
              <a:buChar char="•"/>
            </a:pPr>
            <a:endParaRPr lang="en-US" dirty="0"/>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17</a:t>
            </a:fld>
            <a:endParaRPr lang="en-US" dirty="0"/>
          </a:p>
        </p:txBody>
      </p:sp>
    </p:spTree>
    <p:extLst>
      <p:ext uri="{BB962C8B-B14F-4D97-AF65-F5344CB8AC3E}">
        <p14:creationId xmlns:p14="http://schemas.microsoft.com/office/powerpoint/2010/main" val="38240825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rtl="0">
              <a:lnSpc>
                <a:spcPct val="107000"/>
              </a:lnSpc>
              <a:spcBef>
                <a:spcPts val="0"/>
              </a:spcBef>
              <a:spcAft>
                <a:spcPts val="800"/>
              </a:spcAft>
              <a:buFont typeface="Arial" panose="020B0604020202020204" pitchFamily="34" charset="0"/>
              <a:buChar char="•"/>
              <a:tabLst>
                <a:tab pos="457200" algn="l"/>
              </a:tabLst>
            </a:pPr>
            <a:r>
              <a:rPr lang="en-US" sz="1200" dirty="0">
                <a:effectLst/>
                <a:latin typeface="Calibri" panose="020F0502020204030204" pitchFamily="34" charset="0"/>
                <a:ea typeface="Calibri" panose="020F0502020204030204" pitchFamily="34" charset="0"/>
                <a:cs typeface="Times New Roman" panose="02020603050405020304" pitchFamily="18" charset="0"/>
              </a:rPr>
              <a:t>Supporters of globalization credit it with improving standards of living and making possible new ways of life. They argue that globalization increases wealth and efficiency in all nations, generates labor market flexibility in developed nations, and advances the economies of developing nations. </a:t>
            </a:r>
          </a:p>
          <a:p>
            <a:pPr marL="171450" marR="0" lvl="0" indent="-171450">
              <a:lnSpc>
                <a:spcPct val="107000"/>
              </a:lnSpc>
              <a:spcBef>
                <a:spcPts val="0"/>
              </a:spcBef>
              <a:spcAft>
                <a:spcPts val="800"/>
              </a:spcAft>
              <a:buFont typeface="Arial" panose="020B0604020202020204" pitchFamily="34" charset="0"/>
              <a:buChar char="•"/>
              <a:tabLst>
                <a:tab pos="457200" algn="l"/>
              </a:tabLs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Increases wealth and efficiency in all nations: </a:t>
            </a:r>
            <a:r>
              <a:rPr lang="en-US" sz="1200" dirty="0">
                <a:effectLst/>
                <a:latin typeface="Calibri" panose="020F0502020204030204" pitchFamily="34" charset="0"/>
                <a:ea typeface="Calibri" panose="020F0502020204030204" pitchFamily="34" charset="0"/>
                <a:cs typeface="Times New Roman" panose="02020603050405020304" pitchFamily="18" charset="0"/>
              </a:rPr>
              <a:t>Globalization supporters believe globalization increases wealth and efficiency in both developed and developing nations. They argue that openness to international trade increases national production (by increasing efficiency) and raises per capita income (by passing savings on to consumers). </a:t>
            </a:r>
          </a:p>
          <a:p>
            <a:pPr marL="171450" marR="0" lvl="0" indent="-171450">
              <a:lnSpc>
                <a:spcPct val="107000"/>
              </a:lnSpc>
              <a:spcBef>
                <a:spcPts val="0"/>
              </a:spcBef>
              <a:spcAft>
                <a:spcPts val="800"/>
              </a:spcAft>
              <a:buFont typeface="Arial" panose="020B0604020202020204" pitchFamily="34" charset="0"/>
              <a:buChar char="•"/>
              <a:tabLst>
                <a:tab pos="457200" algn="l"/>
              </a:tabLs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Generates labor market flexibility in developed nations</a:t>
            </a:r>
            <a:r>
              <a:rPr lang="en-US" sz="1200" dirty="0">
                <a:effectLst/>
                <a:latin typeface="Calibri" panose="020F0502020204030204" pitchFamily="34" charset="0"/>
                <a:ea typeface="Calibri" panose="020F0502020204030204" pitchFamily="34" charset="0"/>
                <a:cs typeface="Times New Roman" panose="02020603050405020304" pitchFamily="18" charset="0"/>
              </a:rPr>
              <a:t>: Globalization supporters believe globalization creates positive benefits by generating labor market flexibility in developed nations. </a:t>
            </a:r>
          </a:p>
          <a:p>
            <a:pPr marL="171450" marR="0" lvl="0" indent="-171450">
              <a:lnSpc>
                <a:spcPct val="107000"/>
              </a:lnSpc>
              <a:spcBef>
                <a:spcPts val="0"/>
              </a:spcBef>
              <a:spcAft>
                <a:spcPts val="800"/>
              </a:spcAft>
              <a:buFont typeface="Arial" panose="020B0604020202020204" pitchFamily="34" charset="0"/>
              <a:buChar char="•"/>
              <a:tabLst>
                <a:tab pos="457200" algn="l"/>
              </a:tabLs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Advances the economies of developing nations</a:t>
            </a:r>
            <a:r>
              <a:rPr lang="en-US" sz="1200" dirty="0">
                <a:effectLst/>
                <a:latin typeface="Calibri" panose="020F0502020204030204" pitchFamily="34" charset="0"/>
                <a:ea typeface="Calibri" panose="020F0502020204030204" pitchFamily="34" charset="0"/>
                <a:cs typeface="Times New Roman" panose="02020603050405020304" pitchFamily="18" charset="0"/>
              </a:rPr>
              <a:t>:  Those in favor of globalization argue that globalization and international outsourcing help to advance developing nations’ economies. </a:t>
            </a:r>
          </a:p>
          <a:p>
            <a:pPr marL="171450" indent="-171450">
              <a:buFont typeface="Arial" panose="020B0604020202020204" pitchFamily="34" charset="0"/>
              <a:buChar char="•"/>
            </a:pPr>
            <a:endParaRPr lang="en-US" dirty="0"/>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18</a:t>
            </a:fld>
            <a:endParaRPr lang="en-US" dirty="0"/>
          </a:p>
        </p:txBody>
      </p:sp>
    </p:spTree>
    <p:extLst>
      <p:ext uri="{BB962C8B-B14F-4D97-AF65-F5344CB8AC3E}">
        <p14:creationId xmlns:p14="http://schemas.microsoft.com/office/powerpoint/2010/main" val="10617079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19</a:t>
            </a:fld>
            <a:endParaRPr lang="en-US" dirty="0"/>
          </a:p>
        </p:txBody>
      </p:sp>
    </p:spTree>
    <p:extLst>
      <p:ext uri="{BB962C8B-B14F-4D97-AF65-F5344CB8AC3E}">
        <p14:creationId xmlns:p14="http://schemas.microsoft.com/office/powerpoint/2010/main" val="1808000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This chapter defines the scope of international business and introduces us to some of its most important topics. We begin by identifying the key players in international business today. We then present globalization, describing its influence on markets and production and the forces behind its growth. Next, we analyze each main argument in the debate over globalization in detail. This chapter closes with a model that depicts international business as occurring within an integrated global business environment.</a:t>
            </a:r>
          </a:p>
          <a:p>
            <a:pPr marL="171450" indent="-171450">
              <a:buFont typeface="Arial" panose="020B0604020202020204" pitchFamily="34" charset="0"/>
              <a:buChar char="•"/>
            </a:pPr>
            <a:endParaRPr lang="en-US" sz="1200" b="0" i="0" u="none" strike="noStrike" kern="1200" baseline="0" dirty="0">
              <a:solidFill>
                <a:schemeClr val="tx1"/>
              </a:solidFill>
              <a:latin typeface="+mn-lt"/>
              <a:ea typeface="+mn-ea"/>
              <a:cs typeface="+mn-cs"/>
            </a:endParaRPr>
          </a:p>
          <a:p>
            <a:pPr marL="171450" indent="-171450">
              <a:buFont typeface="Arial" panose="020B0604020202020204" pitchFamily="34" charset="0"/>
              <a:buChar char="•"/>
            </a:pPr>
            <a:endParaRPr lang="en-US" altLang="en-US" dirty="0"/>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2</a:t>
            </a:fld>
            <a:endParaRPr lang="en-US" dirty="0"/>
          </a:p>
        </p:txBody>
      </p:sp>
    </p:spTree>
    <p:extLst>
      <p:ext uri="{BB962C8B-B14F-4D97-AF65-F5344CB8AC3E}">
        <p14:creationId xmlns:p14="http://schemas.microsoft.com/office/powerpoint/2010/main" val="34565737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rtl="0">
              <a:lnSpc>
                <a:spcPct val="107000"/>
              </a:lnSpc>
              <a:spcBef>
                <a:spcPts val="0"/>
              </a:spcBef>
              <a:spcAft>
                <a:spcPts val="800"/>
              </a:spcAft>
              <a:buFont typeface="Arial" panose="020B0604020202020204" pitchFamily="34" charset="0"/>
              <a:buChar char="•"/>
              <a:tabLst>
                <a:tab pos="457200" algn="l"/>
              </a:tabLst>
            </a:pPr>
            <a:r>
              <a:rPr lang="en-US" sz="1200" dirty="0">
                <a:effectLst/>
                <a:latin typeface="Calibri" panose="020F0502020204030204" pitchFamily="34" charset="0"/>
                <a:ea typeface="Calibri" panose="020F0502020204030204" pitchFamily="34" charset="0"/>
                <a:cs typeface="Times New Roman" panose="02020603050405020304" pitchFamily="18" charset="0"/>
              </a:rPr>
              <a:t>Perhaps no controversy swirling around globalization is more complex than the debate over its effect on income inequality. Here, we focus on three main aspects of the debate: </a:t>
            </a:r>
            <a:r>
              <a:rPr lang="en-US" sz="1200" b="1" dirty="0">
                <a:effectLst/>
                <a:latin typeface="Calibri" panose="020F0502020204030204" pitchFamily="34" charset="0"/>
                <a:ea typeface="Calibri" panose="020F0502020204030204" pitchFamily="34" charset="0"/>
                <a:cs typeface="Times New Roman" panose="02020603050405020304" pitchFamily="18" charset="0"/>
              </a:rPr>
              <a:t>inequality within nations, inequality between nations</a:t>
            </a:r>
            <a:r>
              <a:rPr lang="en-US" sz="1200" dirty="0">
                <a:effectLst/>
                <a:latin typeface="Calibri" panose="020F0502020204030204" pitchFamily="34" charset="0"/>
                <a:ea typeface="Calibri" panose="020F0502020204030204" pitchFamily="34" charset="0"/>
                <a:cs typeface="Times New Roman" panose="02020603050405020304" pitchFamily="18" charset="0"/>
              </a:rPr>
              <a:t>, and </a:t>
            </a:r>
            <a:r>
              <a:rPr lang="en-US" sz="1200" b="1" dirty="0">
                <a:effectLst/>
                <a:latin typeface="Calibri" panose="020F0502020204030204" pitchFamily="34" charset="0"/>
                <a:ea typeface="Calibri" panose="020F0502020204030204" pitchFamily="34" charset="0"/>
                <a:cs typeface="Times New Roman" panose="02020603050405020304" pitchFamily="18" charset="0"/>
              </a:rPr>
              <a:t>global inequality</a:t>
            </a:r>
            <a:r>
              <a:rPr lang="en-US" sz="1200" dirty="0">
                <a:effectLst/>
                <a:latin typeface="Calibri" panose="020F0502020204030204" pitchFamily="34" charset="0"/>
                <a:ea typeface="Calibri" panose="020F0502020204030204" pitchFamily="34" charset="0"/>
                <a:cs typeface="Times New Roman" panose="02020603050405020304" pitchFamily="18" charset="0"/>
              </a:rPr>
              <a:t>.</a:t>
            </a:r>
          </a:p>
          <a:p>
            <a:pPr marL="171450" marR="0" lvl="0" indent="-171450">
              <a:lnSpc>
                <a:spcPct val="107000"/>
              </a:lnSpc>
              <a:spcBef>
                <a:spcPts val="0"/>
              </a:spcBef>
              <a:spcAft>
                <a:spcPts val="800"/>
              </a:spcAft>
              <a:buFont typeface="Arial" panose="020B0604020202020204" pitchFamily="34" charset="0"/>
              <a:buChar char="•"/>
              <a:tabLst>
                <a:tab pos="457200" algn="l"/>
              </a:tabLs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Inequality within nations: </a:t>
            </a:r>
            <a:r>
              <a:rPr lang="en-US" sz="1200" dirty="0">
                <a:effectLst/>
                <a:latin typeface="Calibri" panose="020F0502020204030204" pitchFamily="34" charset="0"/>
                <a:ea typeface="Calibri" panose="020F0502020204030204" pitchFamily="34" charset="0"/>
                <a:cs typeface="Times New Roman" panose="02020603050405020304" pitchFamily="18" charset="0"/>
              </a:rPr>
              <a:t>The first aspect of the inequality debate is whether globalization is increasing income inequality among people within nations. Opponents of globalization argue that freer trade and investment allows international companies to close factories in high-wage, developed nations and to move them to low-wage, developing nations. They argue that this increases the wage gap between white-collar and blue-collar occupations in rich nations.</a:t>
            </a:r>
          </a:p>
          <a:p>
            <a:pPr marL="171450" marR="0" lvl="0" indent="-171450">
              <a:lnSpc>
                <a:spcPct val="107000"/>
              </a:lnSpc>
              <a:spcBef>
                <a:spcPts val="0"/>
              </a:spcBef>
              <a:spcAft>
                <a:spcPts val="800"/>
              </a:spcAft>
              <a:buFont typeface="Arial" panose="020B0604020202020204" pitchFamily="34" charset="0"/>
              <a:buChar char="•"/>
              <a:tabLst>
                <a:tab pos="457200" algn="l"/>
              </a:tabLs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Inequality between nations</a:t>
            </a:r>
            <a:r>
              <a:rPr lang="en-US" sz="1200" dirty="0">
                <a:effectLst/>
                <a:latin typeface="Calibri" panose="020F0502020204030204" pitchFamily="34" charset="0"/>
                <a:ea typeface="Calibri" panose="020F0502020204030204" pitchFamily="34" charset="0"/>
                <a:cs typeface="Times New Roman" panose="02020603050405020304" pitchFamily="18" charset="0"/>
              </a:rPr>
              <a:t>: The second aspect of the inequality debate is whether globalization is widening the gap in average incomes between rich and poor nations. </a:t>
            </a:r>
          </a:p>
          <a:p>
            <a:pPr marL="171450" marR="0" lvl="0" indent="-171450">
              <a:lnSpc>
                <a:spcPct val="107000"/>
              </a:lnSpc>
              <a:spcBef>
                <a:spcPts val="0"/>
              </a:spcBef>
              <a:spcAft>
                <a:spcPts val="800"/>
              </a:spcAft>
              <a:buFont typeface="Arial" panose="020B0604020202020204" pitchFamily="34" charset="0"/>
              <a:buChar char="•"/>
              <a:tabLst>
                <a:tab pos="457200" algn="l"/>
              </a:tabLs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Global inequality</a:t>
            </a:r>
            <a:r>
              <a:rPr lang="en-US" sz="1200" dirty="0">
                <a:effectLst/>
                <a:latin typeface="Calibri" panose="020F0502020204030204" pitchFamily="34" charset="0"/>
                <a:ea typeface="Calibri" panose="020F0502020204030204" pitchFamily="34" charset="0"/>
                <a:cs typeface="Times New Roman" panose="02020603050405020304" pitchFamily="18" charset="0"/>
              </a:rPr>
              <a:t>: The third aspect of the inequality debate is whether globalization is increasing global inequality—widening income inequality between all people of the world, no matter where they live. </a:t>
            </a:r>
          </a:p>
          <a:p>
            <a:pPr marL="171450" marR="0" lvl="0" indent="-171450">
              <a:lnSpc>
                <a:spcPct val="107000"/>
              </a:lnSpc>
              <a:spcBef>
                <a:spcPts val="0"/>
              </a:spcBef>
              <a:spcAft>
                <a:spcPts val="800"/>
              </a:spcAft>
              <a:buFont typeface="Arial" panose="020B0604020202020204" pitchFamily="34" charset="0"/>
              <a:buChar char="•"/>
              <a:tabLst>
                <a:tab pos="457200" algn="l"/>
              </a:tabLs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Summary of the income inequality debate:</a:t>
            </a:r>
            <a:r>
              <a:rPr lang="en-US" sz="1200" dirty="0">
                <a:effectLst/>
                <a:latin typeface="Calibri" panose="020F0502020204030204" pitchFamily="34" charset="0"/>
                <a:ea typeface="Calibri" panose="020F0502020204030204" pitchFamily="34" charset="0"/>
                <a:cs typeface="Times New Roman" panose="02020603050405020304" pitchFamily="18" charset="0"/>
              </a:rPr>
              <a:t> For the debate over inequality within nations, studies suggest that developing nations can boost incomes of their poorest citizens by embracing globalization and integrating themselves into the global economy. In the debate over inequality between nations, nations open to world trade and investment appear to grow faster than rich nations do. Meanwhile, economies that remain sheltered from the global economy tend to be worse off. Finally, regarding the debate over global inequality, although experts agree inequality has fallen in recent decades, they disagree on the extent of the drop.</a:t>
            </a:r>
          </a:p>
          <a:p>
            <a:pPr marL="0" indent="0">
              <a:buFont typeface="Arial" panose="020B0604020202020204" pitchFamily="34" charset="0"/>
              <a:buNone/>
            </a:pPr>
            <a:endParaRPr lang="en-US" dirty="0"/>
          </a:p>
          <a:p>
            <a:pPr marL="171450" indent="-171450">
              <a:buFont typeface="Arial" panose="020B0604020202020204" pitchFamily="34" charset="0"/>
              <a:buChar char="•"/>
            </a:pPr>
            <a:endParaRPr lang="en-US" dirty="0"/>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20</a:t>
            </a:fld>
            <a:endParaRPr lang="en-US" dirty="0"/>
          </a:p>
        </p:txBody>
      </p:sp>
    </p:spTree>
    <p:extLst>
      <p:ext uri="{BB962C8B-B14F-4D97-AF65-F5344CB8AC3E}">
        <p14:creationId xmlns:p14="http://schemas.microsoft.com/office/powerpoint/2010/main" val="11316463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21</a:t>
            </a:fld>
            <a:endParaRPr lang="en-US" dirty="0"/>
          </a:p>
        </p:txBody>
      </p:sp>
    </p:spTree>
    <p:extLst>
      <p:ext uri="{BB962C8B-B14F-4D97-AF65-F5344CB8AC3E}">
        <p14:creationId xmlns:p14="http://schemas.microsoft.com/office/powerpoint/2010/main" val="10068200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rtl="0">
              <a:lnSpc>
                <a:spcPct val="107000"/>
              </a:lnSpc>
              <a:spcBef>
                <a:spcPts val="0"/>
              </a:spcBef>
              <a:spcAft>
                <a:spcPts val="800"/>
              </a:spcAft>
              <a:buFont typeface="Arial" panose="020B0604020202020204" pitchFamily="34" charset="0"/>
              <a:buChar char="•"/>
              <a:tabLst>
                <a:tab pos="457200" algn="l"/>
              </a:tabLs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Globalization and Culture</a:t>
            </a:r>
            <a:r>
              <a:rPr lang="en-US" sz="1200" dirty="0">
                <a:effectLst/>
                <a:latin typeface="Calibri" panose="020F0502020204030204" pitchFamily="34" charset="0"/>
                <a:ea typeface="Calibri" panose="020F0502020204030204" pitchFamily="34" charset="0"/>
                <a:cs typeface="Times New Roman" panose="02020603050405020304" pitchFamily="18" charset="0"/>
              </a:rPr>
              <a:t>: National culture is a strong shaper of a people’s values, attitudes, customs, beliefs, and communication. Whether globalization eradicates cultural differences between groups of people or reinforces cultural uniqueness is a hotly debated topic.</a:t>
            </a:r>
          </a:p>
          <a:p>
            <a:pPr marL="628650" marR="0" lvl="1" indent="-171450">
              <a:lnSpc>
                <a:spcPct val="107000"/>
              </a:lnSpc>
              <a:spcBef>
                <a:spcPts val="0"/>
              </a:spcBef>
              <a:spcAft>
                <a:spcPts val="800"/>
              </a:spcAft>
              <a:buFont typeface="Arial" panose="020B0604020202020204" pitchFamily="34" charset="0"/>
              <a:buChar char="•"/>
              <a:tabLst>
                <a:tab pos="914400" algn="l"/>
              </a:tabLst>
            </a:pPr>
            <a:r>
              <a:rPr lang="en-US" sz="1200" dirty="0">
                <a:effectLst/>
                <a:latin typeface="Calibri" panose="020F0502020204030204" pitchFamily="34" charset="0"/>
                <a:ea typeface="Calibri" panose="020F0502020204030204" pitchFamily="34" charset="0"/>
                <a:cs typeface="Times New Roman" panose="02020603050405020304" pitchFamily="18" charset="0"/>
              </a:rPr>
              <a:t>Globalization’s detractors say that it </a:t>
            </a:r>
            <a:r>
              <a:rPr lang="en-US" sz="1200" b="1" dirty="0">
                <a:effectLst/>
                <a:latin typeface="Calibri" panose="020F0502020204030204" pitchFamily="34" charset="0"/>
                <a:ea typeface="Calibri" panose="020F0502020204030204" pitchFamily="34" charset="0"/>
                <a:cs typeface="Times New Roman" panose="02020603050405020304" pitchFamily="18" charset="0"/>
              </a:rPr>
              <a:t>homogenizes</a:t>
            </a:r>
            <a:r>
              <a:rPr lang="en-US" sz="1200" dirty="0">
                <a:effectLst/>
                <a:latin typeface="Calibri" panose="020F0502020204030204" pitchFamily="34" charset="0"/>
                <a:ea typeface="Calibri" panose="020F0502020204030204" pitchFamily="34" charset="0"/>
                <a:cs typeface="Times New Roman" panose="02020603050405020304" pitchFamily="18" charset="0"/>
              </a:rPr>
              <a:t> our world and destroys our rich diversity of cultures. </a:t>
            </a:r>
          </a:p>
          <a:p>
            <a:pPr marL="628650" marR="0" lvl="1" indent="-171450">
              <a:lnSpc>
                <a:spcPct val="107000"/>
              </a:lnSpc>
              <a:spcBef>
                <a:spcPts val="0"/>
              </a:spcBef>
              <a:spcAft>
                <a:spcPts val="800"/>
              </a:spcAft>
              <a:buFont typeface="Arial" panose="020B0604020202020204" pitchFamily="34" charset="0"/>
              <a:buChar char="•"/>
              <a:tabLst>
                <a:tab pos="914400" algn="l"/>
              </a:tabLst>
            </a:pPr>
            <a:r>
              <a:rPr lang="en-US" sz="1200" dirty="0">
                <a:effectLst/>
                <a:latin typeface="Calibri" panose="020F0502020204030204" pitchFamily="34" charset="0"/>
                <a:ea typeface="Calibri" panose="020F0502020204030204" pitchFamily="34" charset="0"/>
                <a:cs typeface="Times New Roman" panose="02020603050405020304" pitchFamily="18" charset="0"/>
              </a:rPr>
              <a:t>Supporters argue that globalization allows us all to profit from our </a:t>
            </a:r>
            <a:r>
              <a:rPr lang="en-US" sz="1200" b="1" dirty="0">
                <a:effectLst/>
                <a:latin typeface="Calibri" panose="020F0502020204030204" pitchFamily="34" charset="0"/>
                <a:ea typeface="Calibri" panose="020F0502020204030204" pitchFamily="34" charset="0"/>
                <a:cs typeface="Times New Roman" panose="02020603050405020304" pitchFamily="18" charset="0"/>
              </a:rPr>
              <a:t>differing circumstances and skills</a:t>
            </a:r>
            <a:r>
              <a:rPr lang="en-US" sz="1200" dirty="0">
                <a:effectLst/>
                <a:latin typeface="Calibri" panose="020F0502020204030204" pitchFamily="34" charset="0"/>
                <a:ea typeface="Calibri" panose="020F0502020204030204" pitchFamily="34" charset="0"/>
                <a:cs typeface="Times New Roman" panose="02020603050405020304" pitchFamily="18" charset="0"/>
              </a:rPr>
              <a:t>. Trade allows countries to specialize in producing the goods and services they can produce most efficiently. Nations can then trade with one</a:t>
            </a:r>
            <a:r>
              <a:rPr lang="en-US" sz="1200" baseline="0" dirty="0">
                <a:effectLst/>
                <a:latin typeface="Calibri" panose="020F0502020204030204" pitchFamily="34" charset="0"/>
                <a:ea typeface="Calibri" panose="020F0502020204030204" pitchFamily="34" charset="0"/>
                <a:cs typeface="Times New Roman" panose="02020603050405020304" pitchFamily="18" charset="0"/>
              </a:rPr>
              <a:t> another</a:t>
            </a:r>
            <a:r>
              <a:rPr lang="en-US" sz="1200" dirty="0">
                <a:effectLst/>
                <a:latin typeface="Calibri" panose="020F0502020204030204" pitchFamily="34" charset="0"/>
                <a:ea typeface="Calibri" panose="020F0502020204030204" pitchFamily="34" charset="0"/>
                <a:cs typeface="Times New Roman" panose="02020603050405020304" pitchFamily="18" charset="0"/>
              </a:rPr>
              <a:t> to obtain goods and services they desire but do not produce. </a:t>
            </a:r>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22</a:t>
            </a:fld>
            <a:endParaRPr lang="en-US" dirty="0"/>
          </a:p>
        </p:txBody>
      </p:sp>
    </p:spTree>
    <p:extLst>
      <p:ext uri="{BB962C8B-B14F-4D97-AF65-F5344CB8AC3E}">
        <p14:creationId xmlns:p14="http://schemas.microsoft.com/office/powerpoint/2010/main" val="345107740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0" dirty="0"/>
              <a:t>National sovereignty generally involves the idea that a nation-state (1) is autonomous, (2) can freely select its government, (3) cannot intervene in the affairs of other nations, (4) can control movements across its borders, and (5) can enter into binding international agreements. </a:t>
            </a:r>
          </a:p>
          <a:p>
            <a:pPr marL="171450" indent="-171450">
              <a:buFont typeface="Arial" panose="020B0604020202020204" pitchFamily="34" charset="0"/>
              <a:buChar char="•"/>
            </a:pPr>
            <a:r>
              <a:rPr lang="en-US" b="1" dirty="0"/>
              <a:t>Globalization: menace to democracy?  </a:t>
            </a:r>
            <a:r>
              <a:rPr lang="en-US" b="0" dirty="0"/>
              <a:t>A main argument leveled against globalization is that it empowers supranational institutions at the expense of national governments. </a:t>
            </a:r>
          </a:p>
          <a:p>
            <a:pPr marL="171450" indent="-171450">
              <a:buFont typeface="Arial" panose="020B0604020202020204" pitchFamily="34" charset="0"/>
              <a:buChar char="•"/>
            </a:pPr>
            <a:r>
              <a:rPr lang="en-US" b="1" dirty="0"/>
              <a:t>Globalization: guardian of democracy? </a:t>
            </a:r>
            <a:r>
              <a:rPr lang="en-US" b="0" dirty="0"/>
              <a:t>Globalization supporters argue</a:t>
            </a:r>
            <a:r>
              <a:rPr lang="en-US" b="0" baseline="0" dirty="0"/>
              <a:t> </a:t>
            </a:r>
            <a:r>
              <a:rPr lang="en-US" b="0" dirty="0"/>
              <a:t>that an amazing consequence of globalization has been the spread of democracy worldwide. </a:t>
            </a:r>
          </a:p>
          <a:p>
            <a:pPr marL="171450" indent="-171450">
              <a:buFont typeface="Arial" panose="020B0604020202020204" pitchFamily="34" charset="0"/>
              <a:buChar char="•"/>
            </a:pPr>
            <a:endParaRPr lang="en-US" b="0" dirty="0"/>
          </a:p>
        </p:txBody>
      </p:sp>
      <p:sp>
        <p:nvSpPr>
          <p:cNvPr id="4" name="Slide Number Placeholder 3"/>
          <p:cNvSpPr>
            <a:spLocks noGrp="1"/>
          </p:cNvSpPr>
          <p:nvPr>
            <p:ph type="sldNum" sz="quarter" idx="10"/>
          </p:nvPr>
        </p:nvSpPr>
        <p:spPr/>
        <p:txBody>
          <a:bodyPr/>
          <a:lstStyle/>
          <a:p>
            <a:fld id="{A73D6722-9B4D-4E29-B226-C325925A8118}" type="slidenum">
              <a:rPr lang="en-US" smtClean="0"/>
              <a:t>23</a:t>
            </a:fld>
            <a:endParaRPr lang="en-US" dirty="0"/>
          </a:p>
        </p:txBody>
      </p:sp>
    </p:spTree>
    <p:extLst>
      <p:ext uri="{BB962C8B-B14F-4D97-AF65-F5344CB8AC3E}">
        <p14:creationId xmlns:p14="http://schemas.microsoft.com/office/powerpoint/2010/main" val="246793041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0" dirty="0"/>
              <a:t>Some environmental groups say globalization causes a “race to the bottom” in environmental conditions and regulations. Yet, studies show that pollution-intensive U.S. firms tend to invest in countries with stricter environmental standards.</a:t>
            </a:r>
          </a:p>
          <a:p>
            <a:pPr marL="171450" indent="-171450">
              <a:buFont typeface="Arial" panose="020B0604020202020204" pitchFamily="34" charset="0"/>
              <a:buChar char="•"/>
            </a:pPr>
            <a:r>
              <a:rPr lang="en-US" b="0" dirty="0"/>
              <a:t>Most international firms today support reasonable environmental laws because (if for no other reason) they want to expand future local markets for their goods and services. They recognize that healthy future markets require a sustainable approach to business expansion.</a:t>
            </a:r>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24</a:t>
            </a:fld>
            <a:endParaRPr lang="en-US" dirty="0"/>
          </a:p>
        </p:txBody>
      </p:sp>
    </p:spTree>
    <p:extLst>
      <p:ext uri="{BB962C8B-B14F-4D97-AF65-F5344CB8AC3E}">
        <p14:creationId xmlns:p14="http://schemas.microsoft.com/office/powerpoint/2010/main" val="29879823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25</a:t>
            </a:fld>
            <a:endParaRPr lang="en-US" dirty="0"/>
          </a:p>
        </p:txBody>
      </p:sp>
    </p:spTree>
    <p:extLst>
      <p:ext uri="{BB962C8B-B14F-4D97-AF65-F5344CB8AC3E}">
        <p14:creationId xmlns:p14="http://schemas.microsoft.com/office/powerpoint/2010/main" val="127945824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rtl="0">
              <a:lnSpc>
                <a:spcPct val="107000"/>
              </a:lnSpc>
              <a:spcBef>
                <a:spcPts val="0"/>
              </a:spcBef>
              <a:spcAft>
                <a:spcPts val="800"/>
              </a:spcAft>
              <a:buFont typeface="Arial" panose="020B0604020202020204" pitchFamily="34" charset="0"/>
              <a:buChar char="•"/>
              <a:tabLst>
                <a:tab pos="457200" algn="l"/>
              </a:tabLst>
            </a:pPr>
            <a:r>
              <a:rPr lang="en-US" sz="1200" dirty="0">
                <a:effectLst/>
                <a:latin typeface="Calibri" panose="020F0502020204030204" pitchFamily="34" charset="0"/>
                <a:ea typeface="Calibri" panose="020F0502020204030204" pitchFamily="34" charset="0"/>
                <a:cs typeface="Times New Roman" panose="02020603050405020304" pitchFamily="18" charset="0"/>
              </a:rPr>
              <a:t>This course will help you develop highly useful capabilities we can employability skills. </a:t>
            </a:r>
          </a:p>
          <a:p>
            <a:pPr marL="800100" marR="0" lvl="1" indent="-342900" rtl="0">
              <a:lnSpc>
                <a:spcPct val="107000"/>
              </a:lnSpc>
              <a:spcBef>
                <a:spcPts val="0"/>
              </a:spcBef>
              <a:spcAft>
                <a:spcPts val="800"/>
              </a:spcAft>
              <a:buFont typeface="+mj-lt"/>
              <a:buAutoNum type="arabicPeriod"/>
              <a:tabLst>
                <a:tab pos="457200" algn="l"/>
              </a:tabLst>
            </a:pPr>
            <a:r>
              <a:rPr lang="en-US" sz="1200" dirty="0">
                <a:effectLst/>
                <a:latin typeface="Calibri" panose="020F0502020204030204" pitchFamily="34" charset="0"/>
                <a:ea typeface="Calibri" panose="020F0502020204030204" pitchFamily="34" charset="0"/>
                <a:cs typeface="Times New Roman" panose="02020603050405020304" pitchFamily="18" charset="0"/>
              </a:rPr>
              <a:t>Critical thinking involves purposeful and goal-directed thinking used to define and solve problems, make decisions, or form judgments related to a set of circumstances</a:t>
            </a:r>
          </a:p>
          <a:p>
            <a:pPr marL="800100" marR="0" lvl="1" indent="-342900" rtl="0">
              <a:lnSpc>
                <a:spcPct val="107000"/>
              </a:lnSpc>
              <a:spcBef>
                <a:spcPts val="0"/>
              </a:spcBef>
              <a:spcAft>
                <a:spcPts val="800"/>
              </a:spcAft>
              <a:buFont typeface="+mj-lt"/>
              <a:buAutoNum type="arabicPeriod"/>
              <a:tabLst>
                <a:tab pos="457200" algn="l"/>
              </a:tabLst>
            </a:pPr>
            <a:r>
              <a:rPr lang="en-US" sz="1200" dirty="0">
                <a:effectLst/>
                <a:latin typeface="Calibri" panose="020F0502020204030204" pitchFamily="34" charset="0"/>
                <a:ea typeface="Calibri" panose="020F0502020204030204" pitchFamily="34" charset="0"/>
                <a:cs typeface="Times New Roman" panose="02020603050405020304" pitchFamily="18" charset="0"/>
              </a:rPr>
              <a:t>Business ethics and social responsibility are sets of guiding principles that influence the way individuals and organizations behave within society.</a:t>
            </a:r>
          </a:p>
          <a:p>
            <a:pPr marL="800100" marR="0" lvl="1" indent="-342900" rtl="0">
              <a:lnSpc>
                <a:spcPct val="107000"/>
              </a:lnSpc>
              <a:spcBef>
                <a:spcPts val="0"/>
              </a:spcBef>
              <a:spcAft>
                <a:spcPts val="800"/>
              </a:spcAft>
              <a:buFont typeface="+mj-lt"/>
              <a:buAutoNum type="arabicPeriod"/>
              <a:tabLst>
                <a:tab pos="457200" algn="l"/>
              </a:tabLst>
            </a:pPr>
            <a:r>
              <a:rPr lang="en-US" sz="1200" dirty="0">
                <a:effectLst/>
                <a:latin typeface="Calibri" panose="020F0502020204030204" pitchFamily="34" charset="0"/>
                <a:ea typeface="Calibri" panose="020F0502020204030204" pitchFamily="34" charset="0"/>
                <a:cs typeface="Times New Roman" panose="02020603050405020304" pitchFamily="18" charset="0"/>
              </a:rPr>
              <a:t>Communication is the use of oral, written, and nonverbal</a:t>
            </a:r>
            <a:r>
              <a:rPr lang="en-US" sz="1200" baseline="0" dirty="0">
                <a:effectLst/>
                <a:latin typeface="Calibri" panose="020F0502020204030204" pitchFamily="34" charset="0"/>
                <a:ea typeface="Calibri" panose="020F0502020204030204" pitchFamily="34" charset="0"/>
                <a:cs typeface="Times New Roman" panose="02020603050405020304" pitchFamily="18" charset="0"/>
              </a:rPr>
              <a:t> language and technology to communicate ideas effectively and to listen effectively.  International business means doing business across national borders, across languages, and across cultures.</a:t>
            </a:r>
          </a:p>
          <a:p>
            <a:pPr marL="800100" marR="0" lvl="1" indent="-342900" rtl="0">
              <a:lnSpc>
                <a:spcPct val="107000"/>
              </a:lnSpc>
              <a:spcBef>
                <a:spcPts val="0"/>
              </a:spcBef>
              <a:spcAft>
                <a:spcPts val="800"/>
              </a:spcAft>
              <a:buFont typeface="+mj-lt"/>
              <a:buAutoNum type="arabicPeriod"/>
              <a:tabLst>
                <a:tab pos="457200" algn="l"/>
              </a:tabLst>
            </a:pPr>
            <a:r>
              <a:rPr lang="en-US" sz="1200" baseline="0" dirty="0">
                <a:effectLst/>
                <a:latin typeface="Calibri" panose="020F0502020204030204" pitchFamily="34" charset="0"/>
                <a:ea typeface="Calibri" panose="020F0502020204030204" pitchFamily="34" charset="0"/>
                <a:cs typeface="Times New Roman" panose="02020603050405020304" pitchFamily="18" charset="0"/>
              </a:rPr>
              <a:t>Knowledge application and analysis refers to your ability to learn a concept and appropriately apply that knowledge in another setting to achieve a higher level of understanding.</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200" dirty="0">
              <a:effectLst/>
              <a:latin typeface="Calibri" panose="020F0502020204030204" pitchFamily="34" charset="0"/>
              <a:ea typeface="Calibri" panose="020F0502020204030204" pitchFamily="34" charset="0"/>
              <a:cs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26</a:t>
            </a:fld>
            <a:endParaRPr lang="en-US" dirty="0"/>
          </a:p>
        </p:txBody>
      </p:sp>
    </p:spTree>
    <p:extLst>
      <p:ext uri="{BB962C8B-B14F-4D97-AF65-F5344CB8AC3E}">
        <p14:creationId xmlns:p14="http://schemas.microsoft.com/office/powerpoint/2010/main" val="377702377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model in Figure 1.3 identifies each of the four main components in the global business environment and their subparts. Thinking about international business as occurring within this global system helps us to understand the complexities of international business and the interrelations between its distinct elements. </a:t>
            </a:r>
          </a:p>
          <a:p>
            <a:pPr marL="342900" marR="0" lvl="0" indent="-342900" rtl="0">
              <a:lnSpc>
                <a:spcPct val="107000"/>
              </a:lnSpc>
              <a:spcBef>
                <a:spcPts val="0"/>
              </a:spcBef>
              <a:spcAft>
                <a:spcPts val="800"/>
              </a:spcAft>
              <a:buFont typeface="Arial" panose="020B0604020202020204" pitchFamily="34" charset="0"/>
              <a:buChar char="•"/>
              <a:tabLst>
                <a:tab pos="457200" algn="l"/>
              </a:tabLst>
            </a:pPr>
            <a:r>
              <a:rPr lang="en-US" sz="1200" dirty="0">
                <a:effectLst/>
                <a:latin typeface="Calibri" panose="020F0502020204030204" pitchFamily="34" charset="0"/>
                <a:ea typeface="Calibri" panose="020F0502020204030204" pitchFamily="34" charset="0"/>
                <a:cs typeface="Times New Roman" panose="02020603050405020304" pitchFamily="18" charset="0"/>
              </a:rPr>
              <a:t>International business differs greatly from business in a purely domestic context. The most obvious contrast is that different nations can have entirely different societies and commercial environments. The best way to explain what makes international business special is to introduce a model unique to this book—a model we call the global business environment. This model weaves together the following four distinct elements. </a:t>
            </a:r>
          </a:p>
          <a:p>
            <a:pPr marL="742950" marR="0" lvl="1" indent="-285750">
              <a:lnSpc>
                <a:spcPct val="107000"/>
              </a:lnSpc>
              <a:spcBef>
                <a:spcPts val="0"/>
              </a:spcBef>
              <a:spcAft>
                <a:spcPts val="800"/>
              </a:spcAft>
              <a:buFont typeface="+mj-lt"/>
              <a:buAutoNum type="arabicPeriod"/>
              <a:tabLst>
                <a:tab pos="914400" algn="l"/>
              </a:tabLst>
            </a:pPr>
            <a:r>
              <a:rPr lang="en-US" sz="1200" b="1" dirty="0">
                <a:effectLst/>
                <a:latin typeface="Calibri" panose="020F0502020204030204" pitchFamily="34" charset="0"/>
                <a:ea typeface="Calibri" panose="020F0502020204030204" pitchFamily="34" charset="0"/>
                <a:cs typeface="Arial" panose="020B0604020202020204" pitchFamily="34" charset="0"/>
              </a:rPr>
              <a:t>The forces of globalization</a:t>
            </a:r>
            <a:r>
              <a:rPr lang="en-US" sz="1200" dirty="0">
                <a:effectLst/>
                <a:latin typeface="Calibri" panose="020F0502020204030204" pitchFamily="34" charset="0"/>
                <a:ea typeface="Calibri" panose="020F0502020204030204" pitchFamily="34" charset="0"/>
                <a:cs typeface="Arial" panose="020B0604020202020204" pitchFamily="34" charset="0"/>
              </a:rPr>
              <a:t>: globalization is a potent force transforming our societies and commercial activities in countless ways. </a:t>
            </a:r>
          </a:p>
          <a:p>
            <a:pPr marL="742950" marR="0" lvl="1" indent="-285750">
              <a:lnSpc>
                <a:spcPct val="107000"/>
              </a:lnSpc>
              <a:spcBef>
                <a:spcPts val="0"/>
              </a:spcBef>
              <a:spcAft>
                <a:spcPts val="800"/>
              </a:spcAft>
              <a:buFont typeface="+mj-lt"/>
              <a:buAutoNum type="arabicPeriod"/>
              <a:tabLst>
                <a:tab pos="914400" algn="l"/>
              </a:tabLst>
            </a:pPr>
            <a:r>
              <a:rPr lang="en-US" sz="1200" b="1" dirty="0">
                <a:effectLst/>
                <a:latin typeface="Calibri" panose="020F0502020204030204" pitchFamily="34" charset="0"/>
                <a:ea typeface="Calibri" panose="020F0502020204030204" pitchFamily="34" charset="0"/>
                <a:cs typeface="Arial" panose="020B0604020202020204" pitchFamily="34" charset="0"/>
              </a:rPr>
              <a:t>The international business environment</a:t>
            </a:r>
            <a:r>
              <a:rPr lang="en-US" sz="1200" b="0" dirty="0">
                <a:effectLst/>
                <a:latin typeface="Calibri" panose="020F0502020204030204" pitchFamily="34" charset="0"/>
                <a:ea typeface="Calibri" panose="020F0502020204030204" pitchFamily="34" charset="0"/>
                <a:cs typeface="Arial" panose="020B0604020202020204" pitchFamily="34" charset="0"/>
              </a:rPr>
              <a:t>:</a:t>
            </a:r>
            <a:r>
              <a:rPr lang="en-US" sz="1200" b="1" dirty="0">
                <a:effectLst/>
                <a:latin typeface="Calibri" panose="020F0502020204030204" pitchFamily="34" charset="0"/>
                <a:ea typeface="Calibri" panose="020F0502020204030204" pitchFamily="34" charset="0"/>
                <a:cs typeface="Arial" panose="020B0604020202020204" pitchFamily="34" charset="0"/>
              </a:rPr>
              <a:t> </a:t>
            </a:r>
            <a:r>
              <a:rPr lang="en-US" sz="1200" dirty="0">
                <a:effectLst/>
                <a:latin typeface="Calibri" panose="020F0502020204030204" pitchFamily="34" charset="0"/>
                <a:ea typeface="Calibri" panose="020F0502020204030204" pitchFamily="34" charset="0"/>
                <a:cs typeface="Arial" panose="020B0604020202020204" pitchFamily="34" charset="0"/>
              </a:rPr>
              <a:t>influences how firms conduct their operations in both subtle and not-so-subtle ways. No business is entirely immune to events in the international business environment, as evidenced by the long-term trend toward more porous national borders. Companies today must keep their fingers on the pulse of the international business environment to see how it may affect their business activities.</a:t>
            </a:r>
          </a:p>
          <a:p>
            <a:pPr marL="742950" marR="0" lvl="1" indent="-285750">
              <a:lnSpc>
                <a:spcPct val="107000"/>
              </a:lnSpc>
              <a:spcBef>
                <a:spcPts val="0"/>
              </a:spcBef>
              <a:spcAft>
                <a:spcPts val="800"/>
              </a:spcAft>
              <a:buFont typeface="+mj-lt"/>
              <a:buAutoNum type="arabicPeriod"/>
              <a:tabLst>
                <a:tab pos="914400" algn="l"/>
              </a:tabLst>
            </a:pPr>
            <a:r>
              <a:rPr lang="en-US" sz="1200" b="1" dirty="0">
                <a:effectLst/>
                <a:latin typeface="Calibri" panose="020F0502020204030204" pitchFamily="34" charset="0"/>
                <a:ea typeface="Calibri" panose="020F0502020204030204" pitchFamily="34" charset="0"/>
                <a:cs typeface="Arial" panose="020B0604020202020204" pitchFamily="34" charset="0"/>
              </a:rPr>
              <a:t>Many national business environments: </a:t>
            </a:r>
            <a:r>
              <a:rPr lang="en-US" sz="1200" dirty="0">
                <a:effectLst/>
                <a:latin typeface="Calibri" panose="020F0502020204030204" pitchFamily="34" charset="0"/>
                <a:ea typeface="Calibri" panose="020F0502020204030204" pitchFamily="34" charset="0"/>
                <a:cs typeface="Arial" panose="020B0604020202020204" pitchFamily="34" charset="0"/>
              </a:rPr>
              <a:t>each national business environment is composed of unique cultural, political, economic, and legal characteristics that define business activity within that nation’s borders. This set of national characteristics can differ greatly from country to country. </a:t>
            </a:r>
          </a:p>
          <a:p>
            <a:pPr marL="742950" marR="0" lvl="1" indent="-285750">
              <a:lnSpc>
                <a:spcPct val="107000"/>
              </a:lnSpc>
              <a:spcBef>
                <a:spcPts val="0"/>
              </a:spcBef>
              <a:spcAft>
                <a:spcPts val="800"/>
              </a:spcAft>
              <a:buFont typeface="+mj-lt"/>
              <a:buAutoNum type="arabicPeriod"/>
              <a:tabLst>
                <a:tab pos="914400" algn="l"/>
              </a:tabLst>
            </a:pPr>
            <a:r>
              <a:rPr lang="en-US" sz="1200" b="1" dirty="0">
                <a:effectLst/>
                <a:latin typeface="Calibri" panose="020F0502020204030204" pitchFamily="34" charset="0"/>
                <a:ea typeface="Calibri" panose="020F0502020204030204" pitchFamily="34" charset="0"/>
                <a:cs typeface="Arial" panose="020B0604020202020204" pitchFamily="34" charset="0"/>
              </a:rPr>
              <a:t>International firm management</a:t>
            </a:r>
            <a:r>
              <a:rPr lang="en-US" sz="1200" dirty="0">
                <a:effectLst/>
                <a:latin typeface="Calibri" panose="020F0502020204030204" pitchFamily="34" charset="0"/>
                <a:ea typeface="Calibri" panose="020F0502020204030204" pitchFamily="34" charset="0"/>
                <a:cs typeface="Arial" panose="020B0604020202020204" pitchFamily="34" charset="0"/>
              </a:rPr>
              <a:t>: is vastly different from the management of a purely domestic business. Companies must abide by the rules in every market in which they choose to operate. Therefore, the context of international business management is defined by the characteristics of national business environments. </a:t>
            </a:r>
            <a:endParaRPr lang="en-US" dirty="0"/>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27</a:t>
            </a:fld>
            <a:endParaRPr lang="en-US" dirty="0"/>
          </a:p>
        </p:txBody>
      </p:sp>
    </p:spTree>
    <p:extLst>
      <p:ext uri="{BB962C8B-B14F-4D97-AF65-F5344CB8AC3E}">
        <p14:creationId xmlns:p14="http://schemas.microsoft.com/office/powerpoint/2010/main" val="88412654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28</a:t>
            </a:fld>
            <a:endParaRPr lang="en-US" dirty="0"/>
          </a:p>
        </p:txBody>
      </p:sp>
    </p:spTree>
    <p:extLst>
      <p:ext uri="{BB962C8B-B14F-4D97-AF65-F5344CB8AC3E}">
        <p14:creationId xmlns:p14="http://schemas.microsoft.com/office/powerpoint/2010/main" val="429418671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29</a:t>
            </a:fld>
            <a:endParaRPr lang="en-US" dirty="0"/>
          </a:p>
        </p:txBody>
      </p:sp>
    </p:spTree>
    <p:extLst>
      <p:ext uri="{BB962C8B-B14F-4D97-AF65-F5344CB8AC3E}">
        <p14:creationId xmlns:p14="http://schemas.microsoft.com/office/powerpoint/2010/main" val="12436542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rtl="0">
              <a:lnSpc>
                <a:spcPct val="107000"/>
              </a:lnSpc>
              <a:spcBef>
                <a:spcPts val="0"/>
              </a:spcBef>
              <a:spcAft>
                <a:spcPts val="800"/>
              </a:spcAft>
              <a:buFont typeface="Arial" panose="020B0604020202020204" pitchFamily="34" charset="0"/>
              <a:buChar char="•"/>
              <a:tabLst>
                <a:tab pos="457200" algn="l"/>
              </a:tabLst>
            </a:pPr>
            <a:r>
              <a:rPr lang="en-US" sz="1200" dirty="0">
                <a:effectLst/>
                <a:latin typeface="Calibri" panose="020F0502020204030204" pitchFamily="34" charset="0"/>
                <a:ea typeface="Calibri" panose="020F0502020204030204" pitchFamily="34" charset="0"/>
                <a:cs typeface="Times New Roman" panose="02020603050405020304" pitchFamily="18" charset="0"/>
              </a:rPr>
              <a:t>Before the iPhone, people needed to carry cameras to take casual</a:t>
            </a:r>
            <a:r>
              <a:rPr lang="en-US" sz="1200" baseline="0" dirty="0">
                <a:effectLst/>
                <a:latin typeface="Calibri" panose="020F0502020204030204" pitchFamily="34" charset="0"/>
                <a:ea typeface="Calibri" panose="020F0502020204030204" pitchFamily="34" charset="0"/>
                <a:cs typeface="Times New Roman" panose="02020603050405020304" pitchFamily="18" charset="0"/>
              </a:rPr>
              <a:t> photos and needed a special device for viewing GPS maps.  Today the business models of some firms, like transportation company </a:t>
            </a:r>
            <a:r>
              <a:rPr lang="en-US" sz="1200" baseline="0" dirty="0" err="1">
                <a:effectLst/>
                <a:latin typeface="Calibri" panose="020F0502020204030204" pitchFamily="34" charset="0"/>
                <a:ea typeface="Calibri" panose="020F0502020204030204" pitchFamily="34" charset="0"/>
                <a:cs typeface="Times New Roman" panose="02020603050405020304" pitchFamily="18" charset="0"/>
              </a:rPr>
              <a:t>Lyft</a:t>
            </a:r>
            <a:r>
              <a:rPr lang="en-US" sz="1200" baseline="0" dirty="0">
                <a:effectLst/>
                <a:latin typeface="Calibri" panose="020F0502020204030204" pitchFamily="34" charset="0"/>
                <a:ea typeface="Calibri" panose="020F0502020204030204" pitchFamily="34" charset="0"/>
                <a:cs typeface="Times New Roman" panose="02020603050405020304" pitchFamily="18" charset="0"/>
              </a:rPr>
              <a:t>, are based on the smartphone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171450" marR="0" lvl="0" indent="-171450" rtl="0">
              <a:lnSpc>
                <a:spcPct val="107000"/>
              </a:lnSpc>
              <a:spcBef>
                <a:spcPts val="0"/>
              </a:spcBef>
              <a:spcAft>
                <a:spcPts val="800"/>
              </a:spcAft>
              <a:buFont typeface="Arial" panose="020B0604020202020204" pitchFamily="34" charset="0"/>
              <a:buChar char="•"/>
              <a:tabLst>
                <a:tab pos="457200" algn="l"/>
              </a:tabLst>
            </a:pPr>
            <a:r>
              <a:rPr lang="en-US" sz="1200" dirty="0">
                <a:effectLst/>
                <a:latin typeface="Calibri" panose="020F0502020204030204" pitchFamily="34" charset="0"/>
                <a:ea typeface="Calibri" panose="020F0502020204030204" pitchFamily="34" charset="0"/>
                <a:cs typeface="Times New Roman" panose="02020603050405020304" pitchFamily="18" charset="0"/>
              </a:rPr>
              <a:t>Globalization allows Ray-Ban to produce and sell many of its products</a:t>
            </a:r>
            <a:r>
              <a:rPr lang="en-US" sz="1200" baseline="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a:effectLst/>
                <a:latin typeface="Calibri" panose="020F0502020204030204" pitchFamily="34" charset="0"/>
                <a:ea typeface="Calibri" panose="020F0502020204030204" pitchFamily="34" charset="0"/>
                <a:cs typeface="Times New Roman" panose="02020603050405020304" pitchFamily="18" charset="0"/>
              </a:rPr>
              <a:t>worldwide with little or no modification. This approach reduces Ray-Ban’s production and marketing costs while supporting its global brand strategy.</a:t>
            </a:r>
          </a:p>
          <a:p>
            <a:pPr marL="171450" marR="0" lvl="0" indent="-171450" rtl="0">
              <a:lnSpc>
                <a:spcPct val="107000"/>
              </a:lnSpc>
              <a:spcBef>
                <a:spcPts val="0"/>
              </a:spcBef>
              <a:spcAft>
                <a:spcPts val="800"/>
              </a:spcAft>
              <a:buFont typeface="Arial" panose="020B0604020202020204" pitchFamily="34" charset="0"/>
              <a:buChar char="•"/>
              <a:tabLst>
                <a:tab pos="457200" algn="l"/>
              </a:tabLst>
            </a:pPr>
            <a:r>
              <a:rPr lang="en-US" sz="1200" dirty="0">
                <a:effectLst/>
                <a:latin typeface="Calibri" panose="020F0502020204030204" pitchFamily="34" charset="0"/>
                <a:ea typeface="Calibri" panose="020F0502020204030204" pitchFamily="34" charset="0"/>
                <a:cs typeface="Times New Roman" panose="02020603050405020304" pitchFamily="18" charset="0"/>
              </a:rPr>
              <a:t>Despite the benefits of globalization, Ray-Ban still encounters issues in other markets that complicate the business including</a:t>
            </a:r>
            <a:r>
              <a:rPr lang="en-US" sz="1200" baseline="0" dirty="0">
                <a:effectLst/>
                <a:latin typeface="Calibri" panose="020F0502020204030204" pitchFamily="34" charset="0"/>
                <a:ea typeface="Calibri" panose="020F0502020204030204" pitchFamily="34" charset="0"/>
                <a:cs typeface="Times New Roman" panose="02020603050405020304" pitchFamily="18" charset="0"/>
              </a:rPr>
              <a:t> the seasonal nature of sunglasses leading to uneven production and sales. Counterfeit goods are also a major issue for Ray-Ban in some markets.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171450" marR="0" lvl="0" indent="-171450" rtl="0">
              <a:lnSpc>
                <a:spcPct val="107000"/>
              </a:lnSpc>
              <a:spcBef>
                <a:spcPts val="0"/>
              </a:spcBef>
              <a:spcAft>
                <a:spcPts val="800"/>
              </a:spcAft>
              <a:buFont typeface="Arial" panose="020B0604020202020204" pitchFamily="34" charset="0"/>
              <a:buChar char="•"/>
              <a:tabLst>
                <a:tab pos="457200" algn="l"/>
              </a:tabLs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A73D6722-9B4D-4E29-B226-C325925A8118}" type="slidenum">
              <a:rPr lang="en-US" smtClean="0"/>
              <a:t>3</a:t>
            </a:fld>
            <a:endParaRPr lang="en-US" dirty="0"/>
          </a:p>
        </p:txBody>
      </p:sp>
    </p:spTree>
    <p:extLst>
      <p:ext uri="{BB962C8B-B14F-4D97-AF65-F5344CB8AC3E}">
        <p14:creationId xmlns:p14="http://schemas.microsoft.com/office/powerpoint/2010/main" val="20869978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eaLnBrk="1" hangingPunct="1">
              <a:buFont typeface="Arial" panose="020B0604020202020204" pitchFamily="34" charset="0"/>
              <a:buChar char="•"/>
            </a:pPr>
            <a:r>
              <a:rPr lang="en-US" altLang="en-US" dirty="0"/>
              <a:t>Each of us experiences the results of international business transactions as we go about our daily routines. A quick glance at the “Made in” tags on your jacket, backpack, watch, wallet, or other items with you right now will demonstrate the pervasiveness of international business transactions.</a:t>
            </a:r>
          </a:p>
          <a:p>
            <a:pPr marL="171450" indent="-171450" eaLnBrk="1" hangingPunct="1">
              <a:buFont typeface="Arial" panose="020B0604020202020204" pitchFamily="34" charset="0"/>
              <a:buChar char="•"/>
            </a:pPr>
            <a:r>
              <a:rPr lang="en-US" altLang="en-US" b="1" dirty="0"/>
              <a:t>International business </a:t>
            </a:r>
            <a:r>
              <a:rPr lang="en-US" altLang="en-US" dirty="0"/>
              <a:t>is any commercial transaction that crosses the borders of two or more nations.</a:t>
            </a:r>
          </a:p>
          <a:p>
            <a:pPr marL="171450" indent="-171450" eaLnBrk="1" hangingPunct="1">
              <a:buFont typeface="Arial" panose="020B0604020202020204" pitchFamily="34" charset="0"/>
              <a:buChar char="•"/>
            </a:pPr>
            <a:r>
              <a:rPr lang="en-US" altLang="en-US" dirty="0"/>
              <a:t>No matter where you live, you’ll be surrounded by </a:t>
            </a:r>
            <a:r>
              <a:rPr lang="en-US" altLang="en-US" b="1" dirty="0"/>
              <a:t>imports—goods and services purchased abroad and brought into a country.</a:t>
            </a:r>
            <a:r>
              <a:rPr lang="en-US" altLang="en-US" dirty="0"/>
              <a:t> Your counterparts around the world will undoubtedly spend some part of their day using your nation’s </a:t>
            </a:r>
            <a:r>
              <a:rPr lang="en-US" altLang="en-US" b="1" dirty="0"/>
              <a:t>exports—goods and services sold abroad and sent out of a country.</a:t>
            </a:r>
          </a:p>
          <a:p>
            <a:pPr marL="171450" indent="-171450" eaLnBrk="1" hangingPunct="1">
              <a:buFont typeface="Arial" panose="020B0604020202020204" pitchFamily="34" charset="0"/>
              <a:buChar char="•"/>
            </a:pPr>
            <a:endParaRPr lang="en-US" alt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4</a:t>
            </a:fld>
            <a:endParaRPr lang="en-US" dirty="0"/>
          </a:p>
        </p:txBody>
      </p:sp>
    </p:spTree>
    <p:extLst>
      <p:ext uri="{BB962C8B-B14F-4D97-AF65-F5344CB8AC3E}">
        <p14:creationId xmlns:p14="http://schemas.microsoft.com/office/powerpoint/2010/main" val="17426194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Companies of all types and sizes and in all sorts of industries become involved in international business, yet they vary in the extent of their involvement. </a:t>
            </a:r>
          </a:p>
          <a:p>
            <a:pPr marL="171450" indent="-171450">
              <a:buFont typeface="Arial" panose="020B0604020202020204" pitchFamily="34" charset="0"/>
              <a:buChar char="•"/>
            </a:pPr>
            <a:r>
              <a:rPr lang="en-US" sz="1200" b="1" i="0" u="none" strike="noStrike" kern="1200" baseline="0" dirty="0">
                <a:solidFill>
                  <a:schemeClr val="tx1"/>
                </a:solidFill>
                <a:latin typeface="+mn-lt"/>
                <a:ea typeface="+mn-ea"/>
                <a:cs typeface="+mn-cs"/>
              </a:rPr>
              <a:t>Large companies from the wealthiest nations </a:t>
            </a:r>
            <a:r>
              <a:rPr lang="en-US" sz="1200" b="0" i="0" u="none" strike="noStrike" kern="1200" baseline="0" dirty="0">
                <a:solidFill>
                  <a:schemeClr val="tx1"/>
                </a:solidFill>
                <a:latin typeface="+mn-lt"/>
                <a:ea typeface="+mn-ea"/>
                <a:cs typeface="+mn-cs"/>
              </a:rPr>
              <a:t>still dominate international business. But </a:t>
            </a:r>
            <a:r>
              <a:rPr lang="en-US" sz="1200" b="1" i="0" u="none" strike="noStrike" kern="1200" baseline="0" dirty="0">
                <a:solidFill>
                  <a:schemeClr val="tx1"/>
                </a:solidFill>
                <a:latin typeface="+mn-lt"/>
                <a:ea typeface="+mn-ea"/>
                <a:cs typeface="+mn-cs"/>
              </a:rPr>
              <a:t>firms from emerging markets </a:t>
            </a:r>
            <a:r>
              <a:rPr lang="en-US" sz="1200" b="0" i="0" u="none" strike="noStrike" kern="1200" baseline="0" dirty="0">
                <a:solidFill>
                  <a:schemeClr val="tx1"/>
                </a:solidFill>
                <a:latin typeface="+mn-lt"/>
                <a:ea typeface="+mn-ea"/>
                <a:cs typeface="+mn-cs"/>
              </a:rPr>
              <a:t>(such as Brazil, China, India, and South Africa) now vigorously compete for global market share. </a:t>
            </a:r>
          </a:p>
          <a:p>
            <a:pPr marL="171450" indent="-171450">
              <a:buFont typeface="Arial" panose="020B0604020202020204" pitchFamily="34" charset="0"/>
              <a:buChar char="•"/>
            </a:pPr>
            <a:r>
              <a:rPr lang="en-US" sz="1200" b="1" i="0" u="none" strike="noStrike" kern="1200" baseline="0" dirty="0">
                <a:solidFill>
                  <a:schemeClr val="tx1"/>
                </a:solidFill>
                <a:latin typeface="+mn-lt"/>
                <a:ea typeface="+mn-ea"/>
                <a:cs typeface="+mn-cs"/>
              </a:rPr>
              <a:t>Small and medium-sized companies </a:t>
            </a:r>
            <a:r>
              <a:rPr lang="en-US" sz="1200" b="0" i="0" u="none" strike="noStrike" kern="1200" baseline="0" dirty="0">
                <a:solidFill>
                  <a:schemeClr val="tx1"/>
                </a:solidFill>
                <a:latin typeface="+mn-lt"/>
                <a:ea typeface="+mn-ea"/>
                <a:cs typeface="+mn-cs"/>
              </a:rPr>
              <a:t>are also increasingly active in international business, largely because of advances in technology.</a:t>
            </a:r>
          </a:p>
          <a:p>
            <a:pPr marL="171450" indent="-171450">
              <a:buFont typeface="Arial" panose="020B0604020202020204" pitchFamily="34" charset="0"/>
              <a:buChar char="•"/>
            </a:pPr>
            <a:r>
              <a:rPr lang="en-US" altLang="en-US" dirty="0"/>
              <a:t>A </a:t>
            </a:r>
            <a:r>
              <a:rPr lang="en-US" altLang="en-US" b="1" dirty="0"/>
              <a:t>multinational corporation (MNC) </a:t>
            </a:r>
            <a:r>
              <a:rPr lang="en-US" altLang="en-US" dirty="0"/>
              <a:t>is a business that has direct investments (in the form of marketing or manufacturing subsidiaries) abroad in multiple countries</a:t>
            </a:r>
          </a:p>
          <a:p>
            <a:pPr marL="171450" indent="-171450">
              <a:buFont typeface="Arial" panose="020B0604020202020204" pitchFamily="34" charset="0"/>
              <a:buChar char="•"/>
            </a:pPr>
            <a:r>
              <a:rPr lang="en-US" altLang="en-US" dirty="0"/>
              <a:t>International business competition has given rise to a new entity, the </a:t>
            </a:r>
            <a:r>
              <a:rPr lang="en-US" altLang="en-US" b="1" dirty="0"/>
              <a:t>born global firm</a:t>
            </a:r>
            <a:r>
              <a:rPr lang="en-US" altLang="en-US" dirty="0"/>
              <a:t>—a company that adopts a global perspective and engages in international business from or near its inception.</a:t>
            </a:r>
          </a:p>
        </p:txBody>
      </p:sp>
      <p:sp>
        <p:nvSpPr>
          <p:cNvPr id="4" name="Slide Number Placeholder 3"/>
          <p:cNvSpPr>
            <a:spLocks noGrp="1"/>
          </p:cNvSpPr>
          <p:nvPr>
            <p:ph type="sldNum" sz="quarter" idx="10"/>
          </p:nvPr>
        </p:nvSpPr>
        <p:spPr/>
        <p:txBody>
          <a:bodyPr/>
          <a:lstStyle/>
          <a:p>
            <a:fld id="{A73D6722-9B4D-4E29-B226-C325925A8118}" type="slidenum">
              <a:rPr lang="en-US" smtClean="0"/>
              <a:t>5</a:t>
            </a:fld>
            <a:endParaRPr lang="en-US" dirty="0"/>
          </a:p>
        </p:txBody>
      </p:sp>
    </p:spTree>
    <p:extLst>
      <p:ext uri="{BB962C8B-B14F-4D97-AF65-F5344CB8AC3E}">
        <p14:creationId xmlns:p14="http://schemas.microsoft.com/office/powerpoint/2010/main" val="35484771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This graphic illustrates the relative power of the world’s largest multinational corporations.</a:t>
            </a:r>
          </a:p>
          <a:p>
            <a:pPr marL="171450" indent="-171450">
              <a:buFont typeface="Arial" panose="020B0604020202020204" pitchFamily="34" charset="0"/>
              <a:buChar char="•"/>
            </a:pPr>
            <a:r>
              <a:rPr lang="en-US" dirty="0"/>
              <a:t>If Walmart were a country, it would rank fourth behind Norway in terms of economic power.</a:t>
            </a:r>
          </a:p>
          <a:p>
            <a:endParaRPr lang="en-US" dirty="0"/>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6</a:t>
            </a:fld>
            <a:endParaRPr lang="en-US" dirty="0"/>
          </a:p>
        </p:txBody>
      </p:sp>
    </p:spTree>
    <p:extLst>
      <p:ext uri="{BB962C8B-B14F-4D97-AF65-F5344CB8AC3E}">
        <p14:creationId xmlns:p14="http://schemas.microsoft.com/office/powerpoint/2010/main" val="42439135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7</a:t>
            </a:fld>
            <a:endParaRPr lang="en-US" dirty="0"/>
          </a:p>
        </p:txBody>
      </p:sp>
    </p:spTree>
    <p:extLst>
      <p:ext uri="{BB962C8B-B14F-4D97-AF65-F5344CB8AC3E}">
        <p14:creationId xmlns:p14="http://schemas.microsoft.com/office/powerpoint/2010/main" val="23868741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kern="1200" dirty="0">
                <a:solidFill>
                  <a:schemeClr val="tx1"/>
                </a:solidFill>
                <a:effectLst/>
                <a:latin typeface="+mn-lt"/>
                <a:ea typeface="+mn-ea"/>
                <a:cs typeface="+mn-cs"/>
              </a:rPr>
              <a:t>Globalization </a:t>
            </a:r>
            <a:r>
              <a:rPr lang="en-US" sz="1200" kern="1200" dirty="0">
                <a:solidFill>
                  <a:schemeClr val="tx1"/>
                </a:solidFill>
                <a:effectLst/>
                <a:latin typeface="+mn-lt"/>
                <a:ea typeface="+mn-ea"/>
                <a:cs typeface="+mn-cs"/>
              </a:rPr>
              <a:t>is the name we give to this trend toward greater economic, cultural, political, and technological interdependence among national institutions and economies. Globalization is characterized by </a:t>
            </a:r>
            <a:r>
              <a:rPr lang="en-US" sz="1200" b="1" i="1" kern="1200" dirty="0">
                <a:solidFill>
                  <a:schemeClr val="tx1"/>
                </a:solidFill>
                <a:effectLst/>
                <a:latin typeface="+mn-lt"/>
                <a:ea typeface="+mn-ea"/>
                <a:cs typeface="+mn-cs"/>
              </a:rPr>
              <a:t>denationalization</a:t>
            </a:r>
            <a:r>
              <a:rPr lang="en-US" sz="1200" i="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(national boundaries becoming less relevant) and is different from </a:t>
            </a:r>
            <a:r>
              <a:rPr lang="en-US" sz="1200" b="1" i="1" kern="1200" dirty="0">
                <a:solidFill>
                  <a:schemeClr val="tx1"/>
                </a:solidFill>
                <a:effectLst/>
                <a:latin typeface="+mn-lt"/>
                <a:ea typeface="+mn-ea"/>
                <a:cs typeface="+mn-cs"/>
              </a:rPr>
              <a:t>internationalization</a:t>
            </a:r>
            <a:r>
              <a:rPr lang="en-US" sz="1200" i="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(entities cooperating across national boundaries).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i="1" kern="1200" dirty="0">
                <a:solidFill>
                  <a:schemeClr val="tx1"/>
                </a:solidFill>
                <a:effectLst/>
                <a:latin typeface="+mn-lt"/>
                <a:ea typeface="+mn-ea"/>
                <a:cs typeface="+mn-cs"/>
              </a:rPr>
              <a:t>Globalization </a:t>
            </a:r>
            <a:r>
              <a:rPr lang="en-US" sz="1200" b="1" i="0" kern="1200" dirty="0">
                <a:solidFill>
                  <a:schemeClr val="tx1"/>
                </a:solidFill>
                <a:effectLst/>
                <a:latin typeface="+mn-lt"/>
                <a:ea typeface="+mn-ea"/>
                <a:cs typeface="+mn-cs"/>
              </a:rPr>
              <a:t>of markets </a:t>
            </a:r>
            <a:r>
              <a:rPr lang="en-US" sz="1200" kern="1200" dirty="0">
                <a:solidFill>
                  <a:schemeClr val="tx1"/>
                </a:solidFill>
                <a:effectLst/>
                <a:latin typeface="+mn-lt"/>
                <a:ea typeface="+mn-ea"/>
                <a:cs typeface="+mn-cs"/>
              </a:rPr>
              <a:t>refers to the convergence in buyer preferences in markets around the world.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kern="1200" dirty="0">
                <a:solidFill>
                  <a:schemeClr val="tx1"/>
                </a:solidFill>
                <a:effectLst/>
                <a:latin typeface="+mn-lt"/>
                <a:ea typeface="+mn-ea"/>
                <a:cs typeface="+mn-cs"/>
              </a:rPr>
              <a:t>Globalization of production </a:t>
            </a:r>
            <a:r>
              <a:rPr lang="en-US" sz="1200" kern="1200" dirty="0">
                <a:solidFill>
                  <a:schemeClr val="tx1"/>
                </a:solidFill>
                <a:effectLst/>
                <a:latin typeface="+mn-lt"/>
                <a:ea typeface="+mn-ea"/>
                <a:cs typeface="+mn-cs"/>
              </a:rPr>
              <a:t>refers to the dispersal of production activities to locations that help a company achieve its cost-minimization or quality-maximization objectives for a good or service. This includes the sourcing of key production inputs (such as raw materials or products for assembly) as well as the international outsourcing of services. </a:t>
            </a:r>
          </a:p>
          <a:p>
            <a:pPr eaLnBrk="1" hangingPunct="1"/>
            <a:endParaRPr lang="en-US" altLang="en-US" dirty="0">
              <a:ea typeface="MS PGothic" panose="020B0600070205080204" pitchFamily="34" charset="-128"/>
            </a:endParaRPr>
          </a:p>
        </p:txBody>
      </p:sp>
      <p:sp>
        <p:nvSpPr>
          <p:cNvPr id="4" name="Slide Number Placeholder 3"/>
          <p:cNvSpPr>
            <a:spLocks noGrp="1"/>
          </p:cNvSpPr>
          <p:nvPr>
            <p:ph type="sldNum" sz="quarter" idx="10"/>
          </p:nvPr>
        </p:nvSpPr>
        <p:spPr/>
        <p:txBody>
          <a:bodyPr/>
          <a:lstStyle/>
          <a:p>
            <a:fld id="{A73D6722-9B4D-4E29-B226-C325925A8118}" type="slidenum">
              <a:rPr lang="en-US" smtClean="0"/>
              <a:t>8</a:t>
            </a:fld>
            <a:endParaRPr lang="en-US" dirty="0"/>
          </a:p>
        </p:txBody>
      </p:sp>
    </p:spTree>
    <p:extLst>
      <p:ext uri="{BB962C8B-B14F-4D97-AF65-F5344CB8AC3E}">
        <p14:creationId xmlns:p14="http://schemas.microsoft.com/office/powerpoint/2010/main" val="16777763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i="1" kern="1200" dirty="0">
                <a:solidFill>
                  <a:schemeClr val="tx1"/>
                </a:solidFill>
                <a:effectLst/>
                <a:latin typeface="+mn-lt"/>
                <a:ea typeface="+mn-ea"/>
                <a:cs typeface="+mn-cs"/>
              </a:rPr>
              <a:t>Globalization </a:t>
            </a:r>
            <a:r>
              <a:rPr lang="en-US" sz="1200" b="1" i="0" kern="1200" dirty="0">
                <a:solidFill>
                  <a:schemeClr val="tx1"/>
                </a:solidFill>
                <a:effectLst/>
                <a:latin typeface="+mn-lt"/>
                <a:ea typeface="+mn-ea"/>
                <a:cs typeface="+mn-cs"/>
              </a:rPr>
              <a:t>of markets </a:t>
            </a:r>
            <a:r>
              <a:rPr lang="en-US" sz="1200" kern="1200" dirty="0">
                <a:solidFill>
                  <a:schemeClr val="tx1"/>
                </a:solidFill>
                <a:effectLst/>
                <a:latin typeface="+mn-lt"/>
                <a:ea typeface="+mn-ea"/>
                <a:cs typeface="+mn-cs"/>
              </a:rPr>
              <a:t>refers to the convergence in buyer preferences in markets around the world.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kern="1200" dirty="0">
                <a:solidFill>
                  <a:schemeClr val="tx1"/>
                </a:solidFill>
                <a:effectLst/>
                <a:latin typeface="+mn-lt"/>
                <a:ea typeface="+mn-ea"/>
                <a:cs typeface="+mn-cs"/>
              </a:rPr>
              <a:t>Globalization of production </a:t>
            </a:r>
            <a:r>
              <a:rPr lang="en-US" sz="1200" kern="1200" dirty="0">
                <a:solidFill>
                  <a:schemeClr val="tx1"/>
                </a:solidFill>
                <a:effectLst/>
                <a:latin typeface="+mn-lt"/>
                <a:ea typeface="+mn-ea"/>
                <a:cs typeface="+mn-cs"/>
              </a:rPr>
              <a:t>refers to the dispersal of production activities to locations that help a company achieve its cost-minimization or quality-maximization objectives for a good or service. This includes the sourcing of key production inputs (such as raw materials or products for assembly) as well as the international outsourcing of services. </a:t>
            </a:r>
          </a:p>
          <a:p>
            <a:pPr eaLnBrk="1" hangingPunct="1"/>
            <a:endParaRPr lang="en-US" altLang="en-US" dirty="0">
              <a:ea typeface="MS PGothic" panose="020B0600070205080204" pitchFamily="34" charset="-128"/>
            </a:endParaRPr>
          </a:p>
        </p:txBody>
      </p:sp>
      <p:sp>
        <p:nvSpPr>
          <p:cNvPr id="4" name="Slide Number Placeholder 3"/>
          <p:cNvSpPr>
            <a:spLocks noGrp="1"/>
          </p:cNvSpPr>
          <p:nvPr>
            <p:ph type="sldNum" sz="quarter" idx="10"/>
          </p:nvPr>
        </p:nvSpPr>
        <p:spPr/>
        <p:txBody>
          <a:bodyPr/>
          <a:lstStyle/>
          <a:p>
            <a:fld id="{A73D6722-9B4D-4E29-B226-C325925A8118}" type="slidenum">
              <a:rPr lang="en-US" smtClean="0"/>
              <a:t>9</a:t>
            </a:fld>
            <a:endParaRPr lang="en-US" dirty="0"/>
          </a:p>
        </p:txBody>
      </p:sp>
    </p:spTree>
    <p:extLst>
      <p:ext uri="{BB962C8B-B14F-4D97-AF65-F5344CB8AC3E}">
        <p14:creationId xmlns:p14="http://schemas.microsoft.com/office/powerpoint/2010/main" val="394466127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solidFill>
              <a:srgbClr val="007F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685800" y="762000"/>
            <a:ext cx="7772400" cy="2838451"/>
          </a:xfrm>
        </p:spPr>
        <p:txBody>
          <a:bodyPr anchor="b">
            <a:noAutofit/>
          </a:bodyPr>
          <a:lstStyle>
            <a:lvl1pPr algn="l">
              <a:defRPr sz="36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2"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26-Nov-18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pic>
        <p:nvPicPr>
          <p:cNvPr id="15" name="Picture 14"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
        <p:nvSpPr>
          <p:cNvPr id="9" name="TextBox 8"/>
          <p:cNvSpPr txBox="1"/>
          <p:nvPr userDrawn="1"/>
        </p:nvSpPr>
        <p:spPr>
          <a:xfrm>
            <a:off x="1600200" y="6429345"/>
            <a:ext cx="7162800" cy="276999"/>
          </a:xfrm>
          <a:prstGeom prst="rect">
            <a:avLst/>
          </a:prstGeom>
          <a:noFill/>
        </p:spPr>
        <p:txBody>
          <a:bodyPr wrap="square" rtlCol="0">
            <a:spAutoFit/>
          </a:bodyPr>
          <a:lstStyle/>
          <a:p>
            <a:pPr algn="r">
              <a:buClrTx/>
              <a:defRPr/>
            </a:pPr>
            <a:r>
              <a:rPr lang="en-US" altLang="en-US" sz="1200" dirty="0">
                <a:latin typeface="Verdana" panose="020B0604030504040204" pitchFamily="34" charset="0"/>
                <a:ea typeface="Verdana" panose="020B0604030504040204" pitchFamily="34" charset="0"/>
                <a:cs typeface="Verdana" panose="020B0604030504040204" pitchFamily="34" charset="0"/>
              </a:rPr>
              <a:t>Copyright © 2019 Pearson Education Ltd.</a:t>
            </a:r>
          </a:p>
        </p:txBody>
      </p:sp>
    </p:spTree>
    <p:extLst>
      <p:ext uri="{BB962C8B-B14F-4D97-AF65-F5344CB8AC3E}">
        <p14:creationId xmlns:p14="http://schemas.microsoft.com/office/powerpoint/2010/main" val="8879806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3400" b="1" cap="none" baseline="0">
                <a:solidFill>
                  <a:srgbClr val="007FA3"/>
                </a:solidFill>
              </a:defRPr>
            </a:lvl1pPr>
          </a:lstStyle>
          <a:p>
            <a:r>
              <a:rPr lang="en-US" dirty="0"/>
              <a:t>Click to edit Master title style</a:t>
            </a:r>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1600">
                <a:solidFill>
                  <a:srgbClr val="007FA3"/>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9"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26-Nov-18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
        <p:nvSpPr>
          <p:cNvPr id="8" name="TextBox 7"/>
          <p:cNvSpPr txBox="1"/>
          <p:nvPr userDrawn="1"/>
        </p:nvSpPr>
        <p:spPr>
          <a:xfrm>
            <a:off x="1600200" y="6429345"/>
            <a:ext cx="7162800" cy="276999"/>
          </a:xfrm>
          <a:prstGeom prst="rect">
            <a:avLst/>
          </a:prstGeom>
          <a:noFill/>
        </p:spPr>
        <p:txBody>
          <a:bodyPr wrap="square" rtlCol="0">
            <a:spAutoFit/>
          </a:bodyPr>
          <a:lstStyle/>
          <a:p>
            <a:pPr algn="r">
              <a:buClrTx/>
              <a:defRPr/>
            </a:pPr>
            <a:r>
              <a:rPr lang="en-US" altLang="en-US" sz="1200" dirty="0">
                <a:latin typeface="Verdana" panose="020B0604030504040204" pitchFamily="34" charset="0"/>
                <a:ea typeface="Verdana" panose="020B0604030504040204" pitchFamily="34" charset="0"/>
                <a:cs typeface="Verdana" panose="020B0604030504040204" pitchFamily="34" charset="0"/>
              </a:rPr>
              <a:t>Copyright © 2019 Pearson Education Ltd.</a:t>
            </a:r>
          </a:p>
        </p:txBody>
      </p:sp>
    </p:spTree>
    <p:extLst>
      <p:ext uri="{BB962C8B-B14F-4D97-AF65-F5344CB8AC3E}">
        <p14:creationId xmlns:p14="http://schemas.microsoft.com/office/powerpoint/2010/main" val="37547041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Click to edit Master title style</a:t>
            </a:r>
          </a:p>
        </p:txBody>
      </p:sp>
      <p:sp>
        <p:nvSpPr>
          <p:cNvPr id="9" name="Footer Placeholder 3"/>
          <p:cNvSpPr>
            <a:spLocks noGrp="1"/>
          </p:cNvSpPr>
          <p:nvPr>
            <p:ph type="ftr" sz="quarter" idx="11"/>
          </p:nvPr>
        </p:nvSpPr>
        <p:spPr>
          <a:xfrm>
            <a:off x="93969" y="6172200"/>
            <a:ext cx="8595360" cy="235463"/>
          </a:xfrm>
        </p:spPr>
        <p:txBody>
          <a:bodyPr/>
          <a:lstStyle/>
          <a:p>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t>26-Nov-18</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t>‹#›</a:t>
            </a:fld>
            <a:endParaRPr lang="en-US" dirty="0"/>
          </a:p>
        </p:txBody>
      </p:sp>
      <p:sp>
        <p:nvSpPr>
          <p:cNvPr id="8" name="TextBox 7"/>
          <p:cNvSpPr txBox="1"/>
          <p:nvPr userDrawn="1"/>
        </p:nvSpPr>
        <p:spPr>
          <a:xfrm>
            <a:off x="1600200" y="6429345"/>
            <a:ext cx="7162800" cy="276999"/>
          </a:xfrm>
          <a:prstGeom prst="rect">
            <a:avLst/>
          </a:prstGeom>
          <a:noFill/>
        </p:spPr>
        <p:txBody>
          <a:bodyPr wrap="square" rtlCol="0">
            <a:spAutoFit/>
          </a:bodyPr>
          <a:lstStyle/>
          <a:p>
            <a:pPr algn="r">
              <a:buClrTx/>
              <a:defRPr/>
            </a:pPr>
            <a:r>
              <a:rPr lang="en-US" altLang="en-US" sz="1200" dirty="0">
                <a:latin typeface="Verdana" panose="020B0604030504040204" pitchFamily="34" charset="0"/>
                <a:ea typeface="Verdana" panose="020B0604030504040204" pitchFamily="34" charset="0"/>
                <a:cs typeface="Verdana" panose="020B0604030504040204" pitchFamily="34" charset="0"/>
              </a:rPr>
              <a:t>Copyright © 2019 Pearson Education Ltd.</a:t>
            </a:r>
          </a:p>
        </p:txBody>
      </p:sp>
    </p:spTree>
    <p:extLst>
      <p:ext uri="{BB962C8B-B14F-4D97-AF65-F5344CB8AC3E}">
        <p14:creationId xmlns:p14="http://schemas.microsoft.com/office/powerpoint/2010/main" val="18551265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8"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26-Nov-18</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pic>
        <p:nvPicPr>
          <p:cNvPr id="9" name="Picture 8"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
        <p:nvSpPr>
          <p:cNvPr id="7" name="TextBox 6"/>
          <p:cNvSpPr txBox="1"/>
          <p:nvPr userDrawn="1"/>
        </p:nvSpPr>
        <p:spPr>
          <a:xfrm>
            <a:off x="1600200" y="6429345"/>
            <a:ext cx="7162800" cy="276999"/>
          </a:xfrm>
          <a:prstGeom prst="rect">
            <a:avLst/>
          </a:prstGeom>
          <a:noFill/>
        </p:spPr>
        <p:txBody>
          <a:bodyPr wrap="square" rtlCol="0">
            <a:spAutoFit/>
          </a:bodyPr>
          <a:lstStyle/>
          <a:p>
            <a:pPr algn="r">
              <a:buClrTx/>
              <a:defRPr/>
            </a:pPr>
            <a:r>
              <a:rPr lang="en-US" altLang="en-US" sz="1200" dirty="0">
                <a:latin typeface="Verdana" panose="020B0604030504040204" pitchFamily="34" charset="0"/>
                <a:ea typeface="Verdana" panose="020B0604030504040204" pitchFamily="34" charset="0"/>
                <a:cs typeface="Verdana" panose="020B0604030504040204" pitchFamily="34" charset="0"/>
              </a:rPr>
              <a:t>Copyright © 2019 Pearson Education Ltd.</a:t>
            </a:r>
          </a:p>
        </p:txBody>
      </p:sp>
    </p:spTree>
    <p:extLst>
      <p:ext uri="{BB962C8B-B14F-4D97-AF65-F5344CB8AC3E}">
        <p14:creationId xmlns:p14="http://schemas.microsoft.com/office/powerpoint/2010/main" val="37111366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hapter Opener">
    <p:spTree>
      <p:nvGrpSpPr>
        <p:cNvPr id="1" name=""/>
        <p:cNvGrpSpPr/>
        <p:nvPr/>
      </p:nvGrpSpPr>
      <p:grpSpPr>
        <a:xfrm>
          <a:off x="0" y="0"/>
          <a:ext cx="0" cy="0"/>
          <a:chOff x="0" y="0"/>
          <a:chExt cx="0" cy="0"/>
        </a:xfrm>
      </p:grpSpPr>
      <p:sp>
        <p:nvSpPr>
          <p:cNvPr id="11" name="Title 10"/>
          <p:cNvSpPr>
            <a:spLocks noGrp="1"/>
          </p:cNvSpPr>
          <p:nvPr>
            <p:ph type="title"/>
          </p:nvPr>
        </p:nvSpPr>
        <p:spPr>
          <a:xfrm>
            <a:off x="457200" y="215372"/>
            <a:ext cx="8229600" cy="622828"/>
          </a:xfrm>
        </p:spPr>
        <p:txBody>
          <a:bodyPr anchor="t"/>
          <a:lstStyle/>
          <a:p>
            <a:r>
              <a:rPr lang="en-US" dirty="0"/>
              <a:t>Click to edit Master title style</a:t>
            </a:r>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0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Add edition here</a:t>
            </a:r>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30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a:t>Chapter ##</a:t>
            </a:r>
          </a:p>
        </p:txBody>
      </p:sp>
      <p:sp>
        <p:nvSpPr>
          <p:cNvPr id="10" name="Text Placeholder 8"/>
          <p:cNvSpPr>
            <a:spLocks noGrp="1"/>
          </p:cNvSpPr>
          <p:nvPr>
            <p:ph type="body" sz="quarter" idx="15"/>
          </p:nvPr>
        </p:nvSpPr>
        <p:spPr>
          <a:xfrm>
            <a:off x="5029200" y="3200400"/>
            <a:ext cx="3657600" cy="2925763"/>
          </a:xfrm>
        </p:spPr>
        <p:txBody>
          <a:bodyPr>
            <a:noAutofit/>
          </a:bodyPr>
          <a:lstStyle>
            <a:lvl1pPr marL="0" indent="0">
              <a:spcBef>
                <a:spcPts val="0"/>
              </a:spcBef>
              <a:buNone/>
              <a:defRPr sz="2200"/>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endParaRPr lang="en-US" dirty="0"/>
          </a:p>
        </p:txBody>
      </p:sp>
      <p:sp>
        <p:nvSpPr>
          <p:cNvPr id="16" name="Footer Placeholder 2"/>
          <p:cNvSpPr>
            <a:spLocks noGrp="1"/>
          </p:cNvSpPr>
          <p:nvPr>
            <p:ph type="ftr" sz="quarter" idx="10"/>
          </p:nvPr>
        </p:nvSpPr>
        <p:spPr>
          <a:xfrm>
            <a:off x="93969" y="6165337"/>
            <a:ext cx="8595360" cy="235463"/>
          </a:xfrm>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26-Nov-18</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pic>
        <p:nvPicPr>
          <p:cNvPr id="12" name="Picture 11"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Tree>
    <p:extLst>
      <p:ext uri="{BB962C8B-B14F-4D97-AF65-F5344CB8AC3E}">
        <p14:creationId xmlns:p14="http://schemas.microsoft.com/office/powerpoint/2010/main" val="29810628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p>
            <a:r>
              <a:rPr lang="en-US" dirty="0"/>
              <a:t>Click to edit Master title style</a:t>
            </a:r>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Click to add Learning Objective(s)</a:t>
            </a:r>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2" name="Footer Placeholder 2"/>
          <p:cNvSpPr>
            <a:spLocks noGrp="1"/>
          </p:cNvSpPr>
          <p:nvPr>
            <p:ph type="ftr" sz="quarter" idx="10"/>
          </p:nvPr>
        </p:nvSpPr>
        <p:spPr>
          <a:xfrm>
            <a:off x="93969" y="6172200"/>
            <a:ext cx="8595360" cy="235463"/>
          </a:xfrm>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26-Nov-18</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
        <p:nvSpPr>
          <p:cNvPr id="13" name="TextBox 12"/>
          <p:cNvSpPr txBox="1"/>
          <p:nvPr userDrawn="1"/>
        </p:nvSpPr>
        <p:spPr>
          <a:xfrm>
            <a:off x="1600200" y="6429345"/>
            <a:ext cx="7162800" cy="276999"/>
          </a:xfrm>
          <a:prstGeom prst="rect">
            <a:avLst/>
          </a:prstGeom>
          <a:noFill/>
        </p:spPr>
        <p:txBody>
          <a:bodyPr wrap="square" rtlCol="0">
            <a:spAutoFit/>
          </a:bodyPr>
          <a:lstStyle/>
          <a:p>
            <a:pPr algn="r">
              <a:buClrTx/>
              <a:defRPr/>
            </a:pPr>
            <a:r>
              <a:rPr lang="en-US" altLang="en-US" sz="1200" dirty="0">
                <a:latin typeface="Verdana" panose="020B0604030504040204" pitchFamily="34" charset="0"/>
                <a:ea typeface="Verdana" panose="020B0604030504040204" pitchFamily="34" charset="0"/>
                <a:cs typeface="Verdana" panose="020B0604030504040204" pitchFamily="34" charset="0"/>
              </a:rPr>
              <a:t>Copyright © 2019 Pearson Education Ltd.</a:t>
            </a:r>
          </a:p>
        </p:txBody>
      </p:sp>
    </p:spTree>
    <p:extLst>
      <p:ext uri="{BB962C8B-B14F-4D97-AF65-F5344CB8AC3E}">
        <p14:creationId xmlns:p14="http://schemas.microsoft.com/office/powerpoint/2010/main" val="11524630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sz="3400">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Content Placeholder 2"/>
          <p:cNvSpPr>
            <a:spLocks noGrp="1"/>
          </p:cNvSpPr>
          <p:nvPr>
            <p:ph idx="1"/>
          </p:nvPr>
        </p:nvSpPr>
        <p:spPr/>
        <p:txBody>
          <a:bodyPr/>
          <a:lstStyle>
            <a:lvl1pPr>
              <a:buClr>
                <a:srgbClr val="007FA3"/>
              </a:buClr>
              <a:buSzPct val="100000"/>
              <a:defRPr/>
            </a:lvl1pPr>
            <a:lvl2pPr>
              <a:buClr>
                <a:srgbClr val="007FA3"/>
              </a:buClr>
              <a:defRPr/>
            </a:lvl2pPr>
            <a:lvl3pPr>
              <a:buClr>
                <a:srgbClr val="007FA3"/>
              </a:buClr>
              <a:defRPr/>
            </a:lvl3pPr>
            <a:lvl4pPr>
              <a:buClr>
                <a:srgbClr val="007FA3"/>
              </a:buClr>
              <a:defRPr/>
            </a:lvl4pPr>
            <a:lvl5pPr>
              <a:buClr>
                <a:srgbClr val="007FA3"/>
              </a:buClr>
              <a:defRPr/>
            </a:lvl5pPr>
            <a:lvl6pPr>
              <a:buClr>
                <a:srgbClr val="007FA3"/>
              </a:buClr>
              <a:defRPr/>
            </a:lvl6pPr>
            <a:lvl7pPr>
              <a:buClr>
                <a:srgbClr val="007FA3"/>
              </a:buClr>
              <a:defRPr/>
            </a:lvl7pPr>
            <a:lvl8pPr>
              <a:buClr>
                <a:srgbClr val="007FA3"/>
              </a:buClr>
              <a:defRPr/>
            </a:lvl8pPr>
            <a:lvl9pPr>
              <a:buClr>
                <a:srgbClr val="007FA3"/>
              </a:buCl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6" name="Footer Placeholder 4"/>
          <p:cNvSpPr>
            <a:spLocks noGrp="1"/>
          </p:cNvSpPr>
          <p:nvPr>
            <p:ph type="ftr" sz="quarter" idx="11"/>
          </p:nvPr>
        </p:nvSpPr>
        <p:spPr>
          <a:xfrm>
            <a:off x="95615" y="6126163"/>
            <a:ext cx="8595360" cy="235463"/>
          </a:xfrm>
        </p:spPr>
        <p:txBody>
          <a:bodyPr/>
          <a:lstStyle/>
          <a:p>
            <a:endParaRPr lang="en-US" dirty="0"/>
          </a:p>
        </p:txBody>
      </p:sp>
      <p:sp>
        <p:nvSpPr>
          <p:cNvPr id="9" name="Date Placeholder 3"/>
          <p:cNvSpPr>
            <a:spLocks noGrp="1"/>
          </p:cNvSpPr>
          <p:nvPr>
            <p:ph type="dt" sz="half" idx="10"/>
          </p:nvPr>
        </p:nvSpPr>
        <p:spPr>
          <a:xfrm>
            <a:off x="6335713" y="113072"/>
            <a:ext cx="2133600" cy="182880"/>
          </a:xfrm>
        </p:spPr>
        <p:txBody>
          <a:bodyPr/>
          <a:lstStyle/>
          <a:p>
            <a:fld id="{A9DF6EFB-3F44-496C-A842-1E0B3D3B975A}" type="datetimeFigureOut">
              <a:rPr lang="en-US" smtClean="0"/>
              <a:pPr/>
              <a:t>26-Nov-18</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
        <p:nvSpPr>
          <p:cNvPr id="11" name="TextBox 10"/>
          <p:cNvSpPr txBox="1"/>
          <p:nvPr userDrawn="1"/>
        </p:nvSpPr>
        <p:spPr>
          <a:xfrm>
            <a:off x="1600200" y="6429345"/>
            <a:ext cx="7162800" cy="276999"/>
          </a:xfrm>
          <a:prstGeom prst="rect">
            <a:avLst/>
          </a:prstGeom>
          <a:noFill/>
        </p:spPr>
        <p:txBody>
          <a:bodyPr wrap="square" rtlCol="0">
            <a:spAutoFit/>
          </a:bodyPr>
          <a:lstStyle/>
          <a:p>
            <a:pPr algn="r">
              <a:buClrTx/>
              <a:defRPr/>
            </a:pPr>
            <a:r>
              <a:rPr lang="en-US" altLang="en-US" sz="1200" dirty="0">
                <a:latin typeface="Verdana" panose="020B0604030504040204" pitchFamily="34" charset="0"/>
                <a:ea typeface="Verdana" panose="020B0604030504040204" pitchFamily="34" charset="0"/>
                <a:cs typeface="Verdana" panose="020B0604030504040204" pitchFamily="34" charset="0"/>
              </a:rPr>
              <a:t>Copyright © 2019 Pearson Education Ltd.</a:t>
            </a:r>
          </a:p>
        </p:txBody>
      </p:sp>
    </p:spTree>
    <p:extLst>
      <p:ext uri="{BB962C8B-B14F-4D97-AF65-F5344CB8AC3E}">
        <p14:creationId xmlns:p14="http://schemas.microsoft.com/office/powerpoint/2010/main" val="12109093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marL="118872" indent="-118872">
              <a:buClr>
                <a:srgbClr val="007FA3"/>
              </a:buClr>
              <a:buSzPct val="25000"/>
              <a:defRPr sz="1600"/>
            </a:lvl1pPr>
            <a:lvl2pPr marL="569913" indent="-285750">
              <a:buClr>
                <a:srgbClr val="007FA3"/>
              </a:buClr>
              <a:defRPr sz="1600"/>
            </a:lvl2pPr>
            <a:lvl3pPr>
              <a:buClr>
                <a:srgbClr val="007FA3"/>
              </a:buClr>
              <a:defRPr sz="1600"/>
            </a:lvl3pPr>
            <a:lvl4pPr>
              <a:buClr>
                <a:srgbClr val="007FA3"/>
              </a:buClr>
              <a:defRPr sz="1600"/>
            </a:lvl4pPr>
            <a:lvl5pPr>
              <a:buClr>
                <a:srgbClr val="007FA3"/>
              </a:buClr>
              <a:defRPr sz="1600"/>
            </a:lvl5pPr>
            <a:lvl6pPr>
              <a:buClr>
                <a:srgbClr val="007FA3"/>
              </a:buClr>
              <a:defRPr sz="1600"/>
            </a:lvl6pPr>
            <a:lvl7pPr>
              <a:buClr>
                <a:srgbClr val="007FA3"/>
              </a:buClr>
              <a:defRPr sz="1600"/>
            </a:lvl7pPr>
            <a:lvl8pPr>
              <a:buClr>
                <a:srgbClr val="007FA3"/>
              </a:buClr>
              <a:defRPr sz="1600"/>
            </a:lvl8pPr>
            <a:lvl9pPr>
              <a:buClr>
                <a:srgbClr val="007FA3"/>
              </a:buCl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0"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26-Nov-18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
        <p:nvSpPr>
          <p:cNvPr id="9" name="TextBox 8"/>
          <p:cNvSpPr txBox="1"/>
          <p:nvPr userDrawn="1"/>
        </p:nvSpPr>
        <p:spPr>
          <a:xfrm>
            <a:off x="1600200" y="6429345"/>
            <a:ext cx="7162800" cy="276999"/>
          </a:xfrm>
          <a:prstGeom prst="rect">
            <a:avLst/>
          </a:prstGeom>
          <a:noFill/>
        </p:spPr>
        <p:txBody>
          <a:bodyPr wrap="square" rtlCol="0">
            <a:spAutoFit/>
          </a:bodyPr>
          <a:lstStyle/>
          <a:p>
            <a:pPr algn="r">
              <a:buClrTx/>
              <a:defRPr/>
            </a:pPr>
            <a:r>
              <a:rPr lang="en-US" altLang="en-US" sz="1200" dirty="0">
                <a:latin typeface="Verdana" panose="020B0604030504040204" pitchFamily="34" charset="0"/>
                <a:ea typeface="Verdana" panose="020B0604030504040204" pitchFamily="34" charset="0"/>
                <a:cs typeface="Verdana" panose="020B0604030504040204" pitchFamily="34" charset="0"/>
              </a:rPr>
              <a:t>Copyright © 2019 Pearson Education Ltd.</a:t>
            </a:r>
          </a:p>
        </p:txBody>
      </p:sp>
    </p:spTree>
    <p:extLst>
      <p:ext uri="{BB962C8B-B14F-4D97-AF65-F5344CB8AC3E}">
        <p14:creationId xmlns:p14="http://schemas.microsoft.com/office/powerpoint/2010/main" val="2752008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3400">
                <a:solidFill>
                  <a:srgbClr val="007FA3"/>
                </a:solidFill>
              </a:defRPr>
            </a:lvl1pPr>
          </a:lstStyle>
          <a:p>
            <a:r>
              <a:rPr lang="en-US" dirty="0"/>
              <a:t>Click to add figure number and title</a:t>
            </a:r>
          </a:p>
        </p:txBody>
      </p:sp>
      <p:sp>
        <p:nvSpPr>
          <p:cNvPr id="10" name="Text Placeholder 9"/>
          <p:cNvSpPr>
            <a:spLocks noGrp="1"/>
          </p:cNvSpPr>
          <p:nvPr>
            <p:ph type="body" sz="quarter" idx="13" hasCustomPrompt="1"/>
          </p:nvPr>
        </p:nvSpPr>
        <p:spPr>
          <a:xfrm>
            <a:off x="457200" y="5209286"/>
            <a:ext cx="8229600" cy="916856"/>
          </a:xfrm>
        </p:spPr>
        <p:txBody>
          <a:bodyPr anchor="b"/>
          <a:lstStyle>
            <a:lvl1pPr marL="0" indent="0">
              <a:spcBef>
                <a:spcPts val="0"/>
              </a:spcBef>
              <a:buNone/>
              <a:defRPr sz="8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a:t>Click to add caption</a:t>
            </a:r>
          </a:p>
        </p:txBody>
      </p:sp>
      <p:sp>
        <p:nvSpPr>
          <p:cNvPr id="11"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26-Nov-18</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pic>
        <p:nvPicPr>
          <p:cNvPr id="9" name="Picture 8"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
        <p:nvSpPr>
          <p:cNvPr id="12" name="TextBox 11"/>
          <p:cNvSpPr txBox="1"/>
          <p:nvPr userDrawn="1"/>
        </p:nvSpPr>
        <p:spPr>
          <a:xfrm>
            <a:off x="1600200" y="6429345"/>
            <a:ext cx="7162800" cy="276999"/>
          </a:xfrm>
          <a:prstGeom prst="rect">
            <a:avLst/>
          </a:prstGeom>
          <a:noFill/>
        </p:spPr>
        <p:txBody>
          <a:bodyPr wrap="square" rtlCol="0">
            <a:spAutoFit/>
          </a:bodyPr>
          <a:lstStyle/>
          <a:p>
            <a:pPr algn="r">
              <a:buClrTx/>
              <a:defRPr/>
            </a:pPr>
            <a:r>
              <a:rPr lang="en-US" altLang="en-US" sz="1200" dirty="0">
                <a:latin typeface="Verdana" panose="020B0604030504040204" pitchFamily="34" charset="0"/>
                <a:ea typeface="Verdana" panose="020B0604030504040204" pitchFamily="34" charset="0"/>
                <a:cs typeface="Verdana" panose="020B0604030504040204" pitchFamily="34" charset="0"/>
              </a:rPr>
              <a:t>Copyright © 2019 Pearson Education Ltd.</a:t>
            </a:r>
          </a:p>
        </p:txBody>
      </p:sp>
    </p:spTree>
    <p:extLst>
      <p:ext uri="{BB962C8B-B14F-4D97-AF65-F5344CB8AC3E}">
        <p14:creationId xmlns:p14="http://schemas.microsoft.com/office/powerpoint/2010/main" val="22037960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1"/>
            <a:ext cx="82296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2362201"/>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26-Nov-18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
        <p:nvSpPr>
          <p:cNvPr id="9" name="Content Placeholder 2"/>
          <p:cNvSpPr>
            <a:spLocks noGrp="1"/>
          </p:cNvSpPr>
          <p:nvPr>
            <p:ph idx="14"/>
          </p:nvPr>
        </p:nvSpPr>
        <p:spPr>
          <a:xfrm>
            <a:off x="457200" y="3048000"/>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p:cNvSpPr>
            <a:spLocks noGrp="1"/>
          </p:cNvSpPr>
          <p:nvPr>
            <p:ph idx="15"/>
          </p:nvPr>
        </p:nvSpPr>
        <p:spPr>
          <a:xfrm>
            <a:off x="457200" y="3810000"/>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2"/>
          <p:cNvSpPr>
            <a:spLocks noGrp="1"/>
          </p:cNvSpPr>
          <p:nvPr>
            <p:ph idx="16"/>
          </p:nvPr>
        </p:nvSpPr>
        <p:spPr>
          <a:xfrm>
            <a:off x="457200" y="4648200"/>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Box 13"/>
          <p:cNvSpPr txBox="1"/>
          <p:nvPr userDrawn="1"/>
        </p:nvSpPr>
        <p:spPr>
          <a:xfrm>
            <a:off x="1600200" y="6429345"/>
            <a:ext cx="7162800" cy="276999"/>
          </a:xfrm>
          <a:prstGeom prst="rect">
            <a:avLst/>
          </a:prstGeom>
          <a:noFill/>
        </p:spPr>
        <p:txBody>
          <a:bodyPr wrap="square" rtlCol="0">
            <a:spAutoFit/>
          </a:bodyPr>
          <a:lstStyle/>
          <a:p>
            <a:pPr algn="r">
              <a:buClrTx/>
              <a:defRPr/>
            </a:pPr>
            <a:r>
              <a:rPr lang="en-US" altLang="en-US" sz="1200" dirty="0">
                <a:latin typeface="Verdana" panose="020B0604030504040204" pitchFamily="34" charset="0"/>
                <a:ea typeface="Verdana" panose="020B0604030504040204" pitchFamily="34" charset="0"/>
                <a:cs typeface="Verdana" panose="020B0604030504040204" pitchFamily="34" charset="0"/>
              </a:rPr>
              <a:t>Copyright © 2019 Pearson Education Ltd.</a:t>
            </a:r>
          </a:p>
        </p:txBody>
      </p:sp>
    </p:spTree>
    <p:extLst>
      <p:ext uri="{BB962C8B-B14F-4D97-AF65-F5344CB8AC3E}">
        <p14:creationId xmlns:p14="http://schemas.microsoft.com/office/powerpoint/2010/main" val="31547999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1"/>
            <a:ext cx="82296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2362201"/>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26-Nov-18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
        <p:nvSpPr>
          <p:cNvPr id="9" name="Content Placeholder 2"/>
          <p:cNvSpPr>
            <a:spLocks noGrp="1"/>
          </p:cNvSpPr>
          <p:nvPr>
            <p:ph idx="14"/>
          </p:nvPr>
        </p:nvSpPr>
        <p:spPr>
          <a:xfrm>
            <a:off x="457200" y="3048000"/>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Box 11"/>
          <p:cNvSpPr txBox="1"/>
          <p:nvPr userDrawn="1"/>
        </p:nvSpPr>
        <p:spPr>
          <a:xfrm>
            <a:off x="1600200" y="6429345"/>
            <a:ext cx="7162800" cy="276999"/>
          </a:xfrm>
          <a:prstGeom prst="rect">
            <a:avLst/>
          </a:prstGeom>
          <a:noFill/>
        </p:spPr>
        <p:txBody>
          <a:bodyPr wrap="square" rtlCol="0">
            <a:spAutoFit/>
          </a:bodyPr>
          <a:lstStyle/>
          <a:p>
            <a:pPr algn="r">
              <a:buClrTx/>
              <a:defRPr/>
            </a:pPr>
            <a:r>
              <a:rPr lang="en-US" altLang="en-US" sz="1200" dirty="0">
                <a:latin typeface="Verdana" panose="020B0604030504040204" pitchFamily="34" charset="0"/>
                <a:ea typeface="Verdana" panose="020B0604030504040204" pitchFamily="34" charset="0"/>
                <a:cs typeface="Verdana" panose="020B0604030504040204" pitchFamily="34" charset="0"/>
              </a:rPr>
              <a:t>Copyright © 2019 Pearson Education Ltd.</a:t>
            </a:r>
          </a:p>
        </p:txBody>
      </p:sp>
    </p:spTree>
    <p:extLst>
      <p:ext uri="{BB962C8B-B14F-4D97-AF65-F5344CB8AC3E}">
        <p14:creationId xmlns:p14="http://schemas.microsoft.com/office/powerpoint/2010/main" val="3796797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39624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26-Nov-18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
        <p:nvSpPr>
          <p:cNvPr id="10" name="TextBox 9"/>
          <p:cNvSpPr txBox="1"/>
          <p:nvPr userDrawn="1"/>
        </p:nvSpPr>
        <p:spPr>
          <a:xfrm>
            <a:off x="1600200" y="6429345"/>
            <a:ext cx="7162800" cy="276999"/>
          </a:xfrm>
          <a:prstGeom prst="rect">
            <a:avLst/>
          </a:prstGeom>
          <a:noFill/>
        </p:spPr>
        <p:txBody>
          <a:bodyPr wrap="square" rtlCol="0">
            <a:spAutoFit/>
          </a:bodyPr>
          <a:lstStyle/>
          <a:p>
            <a:pPr algn="r">
              <a:buClrTx/>
              <a:defRPr/>
            </a:pPr>
            <a:r>
              <a:rPr lang="en-US" altLang="en-US" sz="1200" dirty="0">
                <a:latin typeface="Verdana" panose="020B0604030504040204" pitchFamily="34" charset="0"/>
                <a:ea typeface="Verdana" panose="020B0604030504040204" pitchFamily="34" charset="0"/>
                <a:cs typeface="Verdana" panose="020B0604030504040204" pitchFamily="34" charset="0"/>
              </a:rPr>
              <a:t>Copyright © 2019 Pearson Education Ltd.</a:t>
            </a:r>
          </a:p>
        </p:txBody>
      </p:sp>
    </p:spTree>
    <p:extLst>
      <p:ext uri="{BB962C8B-B14F-4D97-AF65-F5344CB8AC3E}">
        <p14:creationId xmlns:p14="http://schemas.microsoft.com/office/powerpoint/2010/main" val="23021397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a:t>Click to edit </a:t>
            </a:r>
            <a:br>
              <a:rPr lang="en-US" dirty="0"/>
            </a:br>
            <a:r>
              <a:rPr lang="en-US" dirty="0"/>
              <a:t>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1" name="Footer Placeholder 4"/>
          <p:cNvSpPr>
            <a:spLocks noGrp="1"/>
          </p:cNvSpPr>
          <p:nvPr>
            <p:ph type="ftr" sz="quarter" idx="3"/>
          </p:nvPr>
        </p:nvSpPr>
        <p:spPr>
          <a:xfrm>
            <a:off x="93969" y="6172200"/>
            <a:ext cx="8595360" cy="235463"/>
          </a:xfrm>
          <a:prstGeom prst="rect">
            <a:avLst/>
          </a:prstGeom>
        </p:spPr>
        <p:txBody>
          <a:bodyPr vert="horz" lIns="0" tIns="0" rIns="0" bIns="0" rtlCol="0" anchor="b"/>
          <a:lstStyle>
            <a:lvl1pPr algn="l">
              <a:defRPr sz="1100">
                <a:solidFill>
                  <a:schemeClr val="tx1"/>
                </a:solidFill>
              </a:defRPr>
            </a:lvl1pPr>
          </a:lstStyle>
          <a:p>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pPr/>
              <a:t>26-Nov-18</a:t>
            </a:fld>
            <a:endParaRPr lang="en-US" dirty="0"/>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pPr/>
              <a:t>‹#›</a:t>
            </a:fld>
            <a:endParaRPr lang="en-US" dirty="0"/>
          </a:p>
        </p:txBody>
      </p:sp>
      <p:pic>
        <p:nvPicPr>
          <p:cNvPr id="10" name="Picture 9" descr="Pearson Logo"/>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Tree>
    <p:extLst>
      <p:ext uri="{BB962C8B-B14F-4D97-AF65-F5344CB8AC3E}">
        <p14:creationId xmlns:p14="http://schemas.microsoft.com/office/powerpoint/2010/main" val="3691570016"/>
      </p:ext>
    </p:extLst>
  </p:cSld>
  <p:clrMap bg1="lt1" tx1="dk1" bg2="lt2" tx2="dk2" accent1="accent1" accent2="accent2" accent3="accent3" accent4="accent4" accent5="accent5" accent6="accent6" hlink="hlink" folHlink="folHlink"/>
  <p:sldLayoutIdLst>
    <p:sldLayoutId id="2147483649" r:id="rId1"/>
    <p:sldLayoutId id="2147483657" r:id="rId2"/>
    <p:sldLayoutId id="2147483656" r:id="rId3"/>
    <p:sldLayoutId id="2147483650" r:id="rId4"/>
    <p:sldLayoutId id="2147483659" r:id="rId5"/>
    <p:sldLayoutId id="2147483658" r:id="rId6"/>
    <p:sldLayoutId id="2147483660" r:id="rId7"/>
    <p:sldLayoutId id="2147483662" r:id="rId8"/>
    <p:sldLayoutId id="2147483661" r:id="rId9"/>
    <p:sldLayoutId id="2147483651" r:id="rId10"/>
    <p:sldLayoutId id="2147483654" r:id="rId11"/>
    <p:sldLayoutId id="2147483655" r:id="rId12"/>
  </p:sldLayoutIdLst>
  <p:txStyles>
    <p:titleStyle>
      <a:lvl1pPr algn="l" defTabSz="914400" rtl="0" eaLnBrk="1" latinLnBrk="0" hangingPunct="1">
        <a:lnSpc>
          <a:spcPct val="100000"/>
        </a:lnSpc>
        <a:spcBef>
          <a:spcPct val="0"/>
        </a:spcBef>
        <a:buNone/>
        <a:defRPr sz="3400" b="1" kern="1200">
          <a:solidFill>
            <a:srgbClr val="007FA3"/>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rgbClr val="007FA3"/>
        </a:buClr>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16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hyperlink" Target="http://www.globalization.kof.ethz.ch/" TargetMode="External"/><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6250" y="145155"/>
            <a:ext cx="8591550" cy="1015601"/>
          </a:xfrm>
        </p:spPr>
        <p:txBody>
          <a:bodyPr anchor="b"/>
          <a:lstStyle/>
          <a:p>
            <a:pPr>
              <a:defRPr/>
            </a:pPr>
            <a:r>
              <a:rPr lang="en-US" dirty="0"/>
              <a:t>International Business: </a:t>
            </a:r>
            <a:r>
              <a:rPr lang="en-IN" dirty="0"/>
              <a:t>The Challenges of Globalization</a:t>
            </a:r>
            <a:endParaRPr lang="en-US" dirty="0"/>
          </a:p>
        </p:txBody>
      </p:sp>
      <p:sp>
        <p:nvSpPr>
          <p:cNvPr id="3" name="Text Placeholder 2"/>
          <p:cNvSpPr>
            <a:spLocks noGrp="1"/>
          </p:cNvSpPr>
          <p:nvPr>
            <p:ph type="body" sz="quarter" idx="13"/>
          </p:nvPr>
        </p:nvSpPr>
        <p:spPr>
          <a:xfrm>
            <a:off x="476250" y="1251132"/>
            <a:ext cx="8229600" cy="349068"/>
          </a:xfrm>
        </p:spPr>
        <p:txBody>
          <a:bodyPr/>
          <a:lstStyle/>
          <a:p>
            <a:r>
              <a:rPr lang="en-IN" dirty="0"/>
              <a:t>Ninth Edition, Global Edition</a:t>
            </a:r>
            <a:endParaRPr lang="en-IN" dirty="0">
              <a:latin typeface="+mj-lt"/>
            </a:endParaRPr>
          </a:p>
        </p:txBody>
      </p:sp>
      <p:sp>
        <p:nvSpPr>
          <p:cNvPr id="4" name="Text Placeholder 3"/>
          <p:cNvSpPr>
            <a:spLocks noGrp="1"/>
          </p:cNvSpPr>
          <p:nvPr>
            <p:ph type="body" sz="quarter" idx="14"/>
          </p:nvPr>
        </p:nvSpPr>
        <p:spPr>
          <a:xfrm>
            <a:off x="4546660" y="2538542"/>
            <a:ext cx="3657600" cy="609600"/>
          </a:xfrm>
        </p:spPr>
        <p:txBody>
          <a:bodyPr/>
          <a:lstStyle/>
          <a:p>
            <a:pPr algn="ctr"/>
            <a:r>
              <a:rPr lang="en-IN" b="1" dirty="0"/>
              <a:t>Chapter 1</a:t>
            </a:r>
            <a:endParaRPr lang="en-IN" dirty="0"/>
          </a:p>
        </p:txBody>
      </p:sp>
      <p:sp>
        <p:nvSpPr>
          <p:cNvPr id="5" name="Text Placeholder 4"/>
          <p:cNvSpPr>
            <a:spLocks noGrp="1"/>
          </p:cNvSpPr>
          <p:nvPr>
            <p:ph type="body" sz="quarter" idx="4294967295"/>
          </p:nvPr>
        </p:nvSpPr>
        <p:spPr>
          <a:xfrm>
            <a:off x="4546660" y="3391249"/>
            <a:ext cx="3657600" cy="610260"/>
          </a:xfrm>
        </p:spPr>
        <p:txBody>
          <a:bodyPr/>
          <a:lstStyle/>
          <a:p>
            <a:pPr marL="0" indent="0" algn="ctr">
              <a:buNone/>
            </a:pPr>
            <a:r>
              <a:rPr lang="en-US" sz="2200" dirty="0">
                <a:ea typeface="Verdana" panose="020B0604030504040204" pitchFamily="34" charset="0"/>
                <a:cs typeface="Verdana" panose="020B0604030504040204" pitchFamily="34" charset="0"/>
              </a:rPr>
              <a:t>Globalization</a:t>
            </a:r>
          </a:p>
        </p:txBody>
      </p:sp>
      <p:pic>
        <p:nvPicPr>
          <p:cNvPr id="7"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1052" y="1752600"/>
            <a:ext cx="3441348" cy="4419600"/>
          </a:xfrm>
          <a:prstGeom prst="rect">
            <a:avLst/>
          </a:prstGeom>
          <a:ln w="9525">
            <a:solidFill>
              <a:schemeClr val="tx1"/>
            </a:solidFill>
          </a:ln>
        </p:spPr>
      </p:pic>
      <p:sp>
        <p:nvSpPr>
          <p:cNvPr id="11" name="Text Placeholder 6"/>
          <p:cNvSpPr txBox="1"/>
          <p:nvPr/>
        </p:nvSpPr>
        <p:spPr>
          <a:xfrm>
            <a:off x="1600200" y="6429345"/>
            <a:ext cx="7162800" cy="276999"/>
          </a:xfrm>
          <a:prstGeom prst="rect">
            <a:avLst/>
          </a:prstGeom>
          <a:noFill/>
        </p:spPr>
        <p:txBody>
          <a:bodyPr wrap="square" rtlCol="0">
            <a:spAutoFit/>
          </a:bodyPr>
          <a:lstStyle/>
          <a:p>
            <a:pPr algn="r">
              <a:buClrTx/>
              <a:defRPr/>
            </a:pPr>
            <a:r>
              <a:rPr lang="en-US" altLang="en-US" sz="1200" dirty="0">
                <a:latin typeface="Verdana" panose="020B0604030504040204" pitchFamily="34" charset="0"/>
                <a:ea typeface="Verdana" panose="020B0604030504040204" pitchFamily="34" charset="0"/>
                <a:cs typeface="Verdana" panose="020B0604030504040204" pitchFamily="34" charset="0"/>
              </a:rPr>
              <a:t>Copyright © 2019 Pearson Education Ltd.</a:t>
            </a:r>
          </a:p>
        </p:txBody>
      </p:sp>
    </p:spTree>
    <p:extLst>
      <p:ext uri="{BB962C8B-B14F-4D97-AF65-F5344CB8AC3E}">
        <p14:creationId xmlns:p14="http://schemas.microsoft.com/office/powerpoint/2010/main" val="33721704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US" dirty="0"/>
              <a:t>What is Globalization? </a:t>
            </a:r>
            <a:r>
              <a:rPr lang="en-US" sz="2000" b="0" dirty="0"/>
              <a:t>(3 of 4)</a:t>
            </a:r>
            <a:endParaRPr lang="en-IN" sz="2000" b="0" dirty="0">
              <a:solidFill>
                <a:schemeClr val="tx1"/>
              </a:solidFill>
            </a:endParaRPr>
          </a:p>
        </p:txBody>
      </p:sp>
      <p:sp>
        <p:nvSpPr>
          <p:cNvPr id="3" name="Content Placeholder 2"/>
          <p:cNvSpPr>
            <a:spLocks noGrp="1"/>
          </p:cNvSpPr>
          <p:nvPr>
            <p:ph idx="1"/>
          </p:nvPr>
        </p:nvSpPr>
        <p:spPr/>
        <p:txBody>
          <a:bodyPr/>
          <a:lstStyle/>
          <a:p>
            <a:pPr marL="0" lvl="0" indent="0">
              <a:buNone/>
            </a:pPr>
            <a:r>
              <a:rPr lang="en-US" sz="2400" b="1" dirty="0"/>
              <a:t>Globalization of Markets</a:t>
            </a:r>
            <a:endParaRPr lang="en-US" sz="2400" b="1" dirty="0">
              <a:solidFill>
                <a:schemeClr val="tx2"/>
              </a:solidFill>
            </a:endParaRPr>
          </a:p>
          <a:p>
            <a:r>
              <a:rPr lang="en-US" sz="2400" b="1" dirty="0">
                <a:solidFill>
                  <a:schemeClr val="tx2"/>
                </a:solidFill>
              </a:rPr>
              <a:t>Benefits of Globalization of Markets</a:t>
            </a:r>
          </a:p>
          <a:p>
            <a:pPr lvl="1"/>
            <a:r>
              <a:rPr lang="en-US" sz="2400" dirty="0"/>
              <a:t>Reduces marketing costs</a:t>
            </a:r>
          </a:p>
          <a:p>
            <a:pPr lvl="1"/>
            <a:r>
              <a:rPr lang="en-US" sz="2400" dirty="0"/>
              <a:t>Creates new market opportunities</a:t>
            </a:r>
          </a:p>
          <a:p>
            <a:pPr lvl="1"/>
            <a:r>
              <a:rPr lang="en-US" sz="2400" dirty="0"/>
              <a:t>Levels uneven income streams</a:t>
            </a:r>
          </a:p>
          <a:p>
            <a:pPr lvl="1"/>
            <a:r>
              <a:rPr lang="en-US" sz="2400" dirty="0"/>
              <a:t>Local buyers’ needs</a:t>
            </a:r>
          </a:p>
          <a:p>
            <a:pPr lvl="1"/>
            <a:r>
              <a:rPr lang="en-US" sz="2400" dirty="0"/>
              <a:t>Global sustainability</a:t>
            </a:r>
          </a:p>
        </p:txBody>
      </p:sp>
    </p:spTree>
    <p:extLst>
      <p:ext uri="{BB962C8B-B14F-4D97-AF65-F5344CB8AC3E}">
        <p14:creationId xmlns:p14="http://schemas.microsoft.com/office/powerpoint/2010/main" val="39303297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US" dirty="0"/>
              <a:t>What is Globalization? </a:t>
            </a:r>
            <a:r>
              <a:rPr lang="en-US" sz="2000" b="0" dirty="0"/>
              <a:t>(4 of 4)</a:t>
            </a:r>
            <a:endParaRPr lang="en-IN" sz="2000" b="0" dirty="0">
              <a:solidFill>
                <a:schemeClr val="tx1"/>
              </a:solidFill>
            </a:endParaRPr>
          </a:p>
        </p:txBody>
      </p:sp>
      <p:sp>
        <p:nvSpPr>
          <p:cNvPr id="3" name="Content Placeholder 2"/>
          <p:cNvSpPr>
            <a:spLocks noGrp="1"/>
          </p:cNvSpPr>
          <p:nvPr>
            <p:ph idx="1"/>
          </p:nvPr>
        </p:nvSpPr>
        <p:spPr/>
        <p:txBody>
          <a:bodyPr/>
          <a:lstStyle/>
          <a:p>
            <a:pPr marL="0" indent="0">
              <a:buNone/>
            </a:pPr>
            <a:r>
              <a:rPr lang="en-US" sz="2400" b="1" dirty="0"/>
              <a:t>Globalization of Production</a:t>
            </a:r>
            <a:endParaRPr lang="en-US" sz="2400" b="1" dirty="0">
              <a:solidFill>
                <a:schemeClr val="tx2"/>
              </a:solidFill>
            </a:endParaRPr>
          </a:p>
          <a:p>
            <a:r>
              <a:rPr lang="en-US" sz="2400" b="1" dirty="0">
                <a:solidFill>
                  <a:schemeClr val="tx2"/>
                </a:solidFill>
              </a:rPr>
              <a:t>Benefits of Globalization of Production</a:t>
            </a:r>
          </a:p>
          <a:p>
            <a:pPr lvl="1"/>
            <a:r>
              <a:rPr lang="en-US" sz="2400" dirty="0"/>
              <a:t>Access lower-cost workers</a:t>
            </a:r>
          </a:p>
          <a:p>
            <a:pPr lvl="1"/>
            <a:r>
              <a:rPr lang="en-US" sz="2400" dirty="0"/>
              <a:t>Access technical expertise</a:t>
            </a:r>
          </a:p>
          <a:p>
            <a:pPr lvl="1"/>
            <a:r>
              <a:rPr lang="en-US" sz="2400" dirty="0"/>
              <a:t>Access production inputs</a:t>
            </a:r>
          </a:p>
        </p:txBody>
      </p:sp>
    </p:spTree>
    <p:extLst>
      <p:ext uri="{BB962C8B-B14F-4D97-AF65-F5344CB8AC3E}">
        <p14:creationId xmlns:p14="http://schemas.microsoft.com/office/powerpoint/2010/main" val="27782498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p:txBody>
          <a:bodyPr/>
          <a:lstStyle/>
          <a:p>
            <a:r>
              <a:rPr lang="en-US" dirty="0"/>
              <a:t>Quick Study 2</a:t>
            </a:r>
            <a:endParaRPr lang="en-IN" b="0" dirty="0"/>
          </a:p>
        </p:txBody>
      </p:sp>
      <p:sp>
        <p:nvSpPr>
          <p:cNvPr id="3" name="Content Placeholder 2"/>
          <p:cNvSpPr>
            <a:spLocks noGrp="1"/>
          </p:cNvSpPr>
          <p:nvPr>
            <p:ph idx="1"/>
          </p:nvPr>
        </p:nvSpPr>
        <p:spPr>
          <a:xfrm>
            <a:off x="457200" y="1600200"/>
            <a:ext cx="7772400" cy="4525963"/>
          </a:xfrm>
        </p:spPr>
        <p:txBody>
          <a:bodyPr/>
          <a:lstStyle/>
          <a:p>
            <a:pPr marL="432000" indent="-432000">
              <a:buFont typeface="+mj-lt"/>
              <a:buAutoNum type="arabicPeriod"/>
            </a:pPr>
            <a:r>
              <a:rPr lang="en-US" sz="2400" dirty="0"/>
              <a:t>Globalization causes the institutions and economies of nations to become what?</a:t>
            </a:r>
          </a:p>
          <a:p>
            <a:pPr marL="432000" indent="-432000">
              <a:buFont typeface="+mj-lt"/>
              <a:buAutoNum type="arabicPeriod"/>
            </a:pPr>
            <a:r>
              <a:rPr lang="en-US" sz="2400" dirty="0"/>
              <a:t>What benefits might companies obtain from the globalization of markets?</a:t>
            </a:r>
          </a:p>
          <a:p>
            <a:pPr marL="432000" indent="-432000">
              <a:buFont typeface="+mj-lt"/>
              <a:buAutoNum type="arabicPeriod"/>
            </a:pPr>
            <a:r>
              <a:rPr lang="en-US" sz="2400" dirty="0"/>
              <a:t>Sustainability is development that meets present needs without compromising what?</a:t>
            </a:r>
          </a:p>
        </p:txBody>
      </p:sp>
    </p:spTree>
    <p:extLst>
      <p:ext uri="{BB962C8B-B14F-4D97-AF65-F5344CB8AC3E}">
        <p14:creationId xmlns:p14="http://schemas.microsoft.com/office/powerpoint/2010/main" val="21591366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Forces Driving Globalization </a:t>
            </a:r>
            <a:r>
              <a:rPr lang="en-US" sz="2000" b="0" dirty="0">
                <a:latin typeface="+mj-lt"/>
              </a:rPr>
              <a:t>(1 of 3)</a:t>
            </a:r>
            <a:endParaRPr lang="en-US" sz="2000" b="0" dirty="0">
              <a:solidFill>
                <a:schemeClr val="tx1"/>
              </a:solidFill>
              <a:latin typeface="+mj-lt"/>
            </a:endParaRPr>
          </a:p>
        </p:txBody>
      </p:sp>
      <p:sp>
        <p:nvSpPr>
          <p:cNvPr id="4" name="Content Placeholder 2"/>
          <p:cNvSpPr>
            <a:spLocks noGrp="1"/>
          </p:cNvSpPr>
          <p:nvPr>
            <p:ph idx="13"/>
          </p:nvPr>
        </p:nvSpPr>
        <p:spPr>
          <a:xfrm>
            <a:off x="457200" y="1609078"/>
            <a:ext cx="6553200" cy="411163"/>
          </a:xfrm>
        </p:spPr>
        <p:txBody>
          <a:bodyPr/>
          <a:lstStyle/>
          <a:p>
            <a:pPr marL="0" indent="0">
              <a:buNone/>
            </a:pPr>
            <a:r>
              <a:rPr lang="en-US" sz="2400" b="1" dirty="0"/>
              <a:t>Falling Barriers to Trade and Investment</a:t>
            </a:r>
          </a:p>
        </p:txBody>
      </p:sp>
      <p:sp>
        <p:nvSpPr>
          <p:cNvPr id="3" name="Content Placeholder 3"/>
          <p:cNvSpPr>
            <a:spLocks noGrp="1"/>
          </p:cNvSpPr>
          <p:nvPr>
            <p:ph idx="1"/>
          </p:nvPr>
        </p:nvSpPr>
        <p:spPr>
          <a:xfrm>
            <a:off x="457200" y="2183166"/>
            <a:ext cx="4419600" cy="4141434"/>
          </a:xfrm>
        </p:spPr>
        <p:txBody>
          <a:bodyPr/>
          <a:lstStyle/>
          <a:p>
            <a:r>
              <a:rPr lang="en-US" sz="2200" dirty="0"/>
              <a:t>General Agreement on Tariffs and Trade (G</a:t>
            </a:r>
            <a:r>
              <a:rPr lang="en-US" sz="100" dirty="0"/>
              <a:t> </a:t>
            </a:r>
            <a:r>
              <a:rPr lang="en-US" sz="2200" dirty="0"/>
              <a:t>A</a:t>
            </a:r>
            <a:r>
              <a:rPr lang="en-US" sz="100" dirty="0"/>
              <a:t> </a:t>
            </a:r>
            <a:r>
              <a:rPr lang="en-US" sz="2200" dirty="0"/>
              <a:t>T</a:t>
            </a:r>
            <a:r>
              <a:rPr lang="en-US" sz="100" dirty="0"/>
              <a:t> </a:t>
            </a:r>
            <a:r>
              <a:rPr lang="en-US" sz="2200" dirty="0"/>
              <a:t>T)</a:t>
            </a:r>
          </a:p>
          <a:p>
            <a:pPr>
              <a:spcBef>
                <a:spcPts val="1000"/>
              </a:spcBef>
            </a:pPr>
            <a:r>
              <a:rPr lang="en-US" sz="2200" dirty="0"/>
              <a:t>World Trade Organization (W</a:t>
            </a:r>
            <a:r>
              <a:rPr lang="en-US" sz="100" dirty="0"/>
              <a:t> </a:t>
            </a:r>
            <a:r>
              <a:rPr lang="en-US" sz="2200" dirty="0"/>
              <a:t>T</a:t>
            </a:r>
            <a:r>
              <a:rPr lang="en-US" sz="100" dirty="0"/>
              <a:t> </a:t>
            </a:r>
            <a:r>
              <a:rPr lang="en-US" sz="2200" dirty="0"/>
              <a:t>O)</a:t>
            </a:r>
          </a:p>
          <a:p>
            <a:pPr>
              <a:spcBef>
                <a:spcPts val="1000"/>
              </a:spcBef>
            </a:pPr>
            <a:r>
              <a:rPr lang="en-US" sz="2200" dirty="0"/>
              <a:t>Other</a:t>
            </a:r>
          </a:p>
          <a:p>
            <a:pPr>
              <a:spcBef>
                <a:spcPts val="1000"/>
              </a:spcBef>
            </a:pPr>
            <a:r>
              <a:rPr lang="en-US" sz="2200" dirty="0"/>
              <a:t>International organizations</a:t>
            </a:r>
          </a:p>
          <a:p>
            <a:pPr lvl="1"/>
            <a:r>
              <a:rPr lang="en-US" sz="2200" dirty="0"/>
              <a:t>The World Bank</a:t>
            </a:r>
          </a:p>
          <a:p>
            <a:pPr lvl="1"/>
            <a:r>
              <a:rPr lang="en-US" sz="2200" dirty="0"/>
              <a:t>The International Monetary Fund (I</a:t>
            </a:r>
            <a:r>
              <a:rPr lang="en-US" sz="100" dirty="0"/>
              <a:t> </a:t>
            </a:r>
            <a:r>
              <a:rPr lang="en-US" sz="2200" dirty="0"/>
              <a:t>M</a:t>
            </a:r>
            <a:r>
              <a:rPr lang="en-US" sz="100" dirty="0"/>
              <a:t> </a:t>
            </a:r>
            <a:r>
              <a:rPr lang="en-US" sz="2200" dirty="0"/>
              <a:t>F)</a:t>
            </a:r>
          </a:p>
          <a:p>
            <a:pPr>
              <a:spcBef>
                <a:spcPts val="1000"/>
              </a:spcBef>
            </a:pPr>
            <a:r>
              <a:rPr lang="en-US" sz="2200" dirty="0"/>
              <a:t>Regional trade agreements</a:t>
            </a:r>
          </a:p>
          <a:p>
            <a:pPr>
              <a:spcBef>
                <a:spcPts val="1000"/>
              </a:spcBef>
            </a:pPr>
            <a:r>
              <a:rPr lang="en-US" sz="2200" dirty="0"/>
              <a:t>Trade and national output</a:t>
            </a:r>
          </a:p>
        </p:txBody>
      </p:sp>
      <p:pic>
        <p:nvPicPr>
          <p:cNvPr id="7" name="Picture 4" descr="Employees in a factory line putting together a digital screen."/>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09834" y="2667000"/>
            <a:ext cx="3601132" cy="2703576"/>
          </a:xfrm>
          <a:prstGeom prst="rect">
            <a:avLst/>
          </a:prstGeom>
          <a:noFill/>
          <a:ln>
            <a:noFill/>
          </a:ln>
        </p:spPr>
      </p:pic>
    </p:spTree>
    <p:extLst>
      <p:ext uri="{BB962C8B-B14F-4D97-AF65-F5344CB8AC3E}">
        <p14:creationId xmlns:p14="http://schemas.microsoft.com/office/powerpoint/2010/main" val="17096810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Forces Driving Globalization </a:t>
            </a:r>
            <a:r>
              <a:rPr lang="en-US" sz="2000" b="0" dirty="0"/>
              <a:t>(2 of 3)</a:t>
            </a:r>
            <a:endParaRPr lang="en-US" sz="2000" b="0" dirty="0">
              <a:solidFill>
                <a:schemeClr val="tx1"/>
              </a:solidFill>
            </a:endParaRPr>
          </a:p>
        </p:txBody>
      </p:sp>
      <p:sp>
        <p:nvSpPr>
          <p:cNvPr id="3" name="Content Placeholder 2"/>
          <p:cNvSpPr>
            <a:spLocks noGrp="1"/>
          </p:cNvSpPr>
          <p:nvPr>
            <p:ph idx="1"/>
          </p:nvPr>
        </p:nvSpPr>
        <p:spPr/>
        <p:txBody>
          <a:bodyPr/>
          <a:lstStyle/>
          <a:p>
            <a:pPr marL="0" indent="0">
              <a:buNone/>
              <a:defRPr/>
            </a:pPr>
            <a:r>
              <a:rPr lang="en-US" sz="2400" b="1" dirty="0"/>
              <a:t>Technological innovation</a:t>
            </a:r>
          </a:p>
          <a:p>
            <a:pPr marL="255600" indent="-255600">
              <a:defRPr/>
            </a:pPr>
            <a:r>
              <a:rPr lang="en-US" sz="2400" dirty="0"/>
              <a:t>E-business (E-commerce)</a:t>
            </a:r>
          </a:p>
          <a:p>
            <a:pPr marL="255600" indent="-255600">
              <a:defRPr/>
            </a:pPr>
            <a:r>
              <a:rPr lang="en-US" sz="2400" dirty="0"/>
              <a:t>Email and Videoconferencing.</a:t>
            </a:r>
          </a:p>
          <a:p>
            <a:pPr marL="255600" indent="-255600">
              <a:defRPr/>
            </a:pPr>
            <a:r>
              <a:rPr lang="en-US" sz="2400" dirty="0"/>
              <a:t>Internet</a:t>
            </a:r>
          </a:p>
          <a:p>
            <a:pPr marL="255600" indent="-255600">
              <a:defRPr/>
            </a:pPr>
            <a:r>
              <a:rPr lang="en-US" sz="2400" dirty="0"/>
              <a:t>Company Intranets and Extranets</a:t>
            </a:r>
          </a:p>
          <a:p>
            <a:pPr marL="255600" indent="-255600">
              <a:defRPr/>
            </a:pPr>
            <a:r>
              <a:rPr lang="en-US" sz="2400" dirty="0"/>
              <a:t>Advancements in Transportation Technologies</a:t>
            </a:r>
          </a:p>
        </p:txBody>
      </p:sp>
    </p:spTree>
    <p:extLst>
      <p:ext uri="{BB962C8B-B14F-4D97-AF65-F5344CB8AC3E}">
        <p14:creationId xmlns:p14="http://schemas.microsoft.com/office/powerpoint/2010/main" val="41122691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p:txBody>
          <a:bodyPr/>
          <a:lstStyle/>
          <a:p>
            <a:r>
              <a:rPr lang="en-US" sz="3600" dirty="0"/>
              <a:t>Forces Driving Globalization </a:t>
            </a:r>
            <a:r>
              <a:rPr lang="en-US" sz="2000" b="0" dirty="0"/>
              <a:t>(3 of 3)</a:t>
            </a:r>
            <a:endParaRPr lang="en-US" sz="2000" b="0" dirty="0">
              <a:solidFill>
                <a:schemeClr val="tx1"/>
              </a:solidFill>
            </a:endParaRPr>
          </a:p>
        </p:txBody>
      </p:sp>
      <p:sp>
        <p:nvSpPr>
          <p:cNvPr id="7" name="Content Placeholder 2"/>
          <p:cNvSpPr>
            <a:spLocks noGrp="1"/>
          </p:cNvSpPr>
          <p:nvPr>
            <p:ph idx="13"/>
          </p:nvPr>
        </p:nvSpPr>
        <p:spPr>
          <a:xfrm>
            <a:off x="457200" y="1517710"/>
            <a:ext cx="8229600" cy="463490"/>
          </a:xfrm>
        </p:spPr>
        <p:txBody>
          <a:bodyPr/>
          <a:lstStyle/>
          <a:p>
            <a:pPr marL="0" indent="0">
              <a:buNone/>
            </a:pPr>
            <a:r>
              <a:rPr lang="en-US" sz="2400" b="1" dirty="0"/>
              <a:t>Measuring Globalization </a:t>
            </a:r>
            <a:r>
              <a:rPr lang="en-US" sz="2000" b="1" dirty="0"/>
              <a:t>Table 1.1 </a:t>
            </a:r>
            <a:r>
              <a:rPr lang="en-US" sz="2000" dirty="0"/>
              <a:t>Globalization’s Top 10</a:t>
            </a:r>
          </a:p>
        </p:txBody>
      </p:sp>
      <p:graphicFrame>
        <p:nvGraphicFramePr>
          <p:cNvPr id="2" name="Table 3"/>
          <p:cNvGraphicFramePr>
            <a:graphicFrameLocks noGrp="1"/>
          </p:cNvGraphicFramePr>
          <p:nvPr>
            <p:extLst>
              <p:ext uri="{D42A27DB-BD31-4B8C-83A1-F6EECF244321}">
                <p14:modId xmlns:p14="http://schemas.microsoft.com/office/powerpoint/2010/main" val="349703884"/>
              </p:ext>
            </p:extLst>
          </p:nvPr>
        </p:nvGraphicFramePr>
        <p:xfrm>
          <a:off x="685800" y="1958707"/>
          <a:ext cx="7391400" cy="4079240"/>
        </p:xfrm>
        <a:graphic>
          <a:graphicData uri="http://schemas.openxmlformats.org/drawingml/2006/table">
            <a:tbl>
              <a:tblPr firstRow="1" bandRow="1">
                <a:tableStyleId>{3B4B98B0-60AC-42C2-AFA5-B58CD77FA1E5}</a:tableStyleId>
              </a:tblPr>
              <a:tblGrid>
                <a:gridCol w="1524000">
                  <a:extLst>
                    <a:ext uri="{9D8B030D-6E8A-4147-A177-3AD203B41FA5}">
                      <a16:colId xmlns:a16="http://schemas.microsoft.com/office/drawing/2014/main" val="4121946188"/>
                    </a:ext>
                  </a:extLst>
                </a:gridCol>
                <a:gridCol w="1371600">
                  <a:extLst>
                    <a:ext uri="{9D8B030D-6E8A-4147-A177-3AD203B41FA5}">
                      <a16:colId xmlns:a16="http://schemas.microsoft.com/office/drawing/2014/main" val="3744933382"/>
                    </a:ext>
                  </a:extLst>
                </a:gridCol>
                <a:gridCol w="1539240">
                  <a:extLst>
                    <a:ext uri="{9D8B030D-6E8A-4147-A177-3AD203B41FA5}">
                      <a16:colId xmlns:a16="http://schemas.microsoft.com/office/drawing/2014/main" val="1447825333"/>
                    </a:ext>
                  </a:extLst>
                </a:gridCol>
                <a:gridCol w="1356360">
                  <a:extLst>
                    <a:ext uri="{9D8B030D-6E8A-4147-A177-3AD203B41FA5}">
                      <a16:colId xmlns:a16="http://schemas.microsoft.com/office/drawing/2014/main" val="2908489184"/>
                    </a:ext>
                  </a:extLst>
                </a:gridCol>
                <a:gridCol w="1600200">
                  <a:extLst>
                    <a:ext uri="{9D8B030D-6E8A-4147-A177-3AD203B41FA5}">
                      <a16:colId xmlns:a16="http://schemas.microsoft.com/office/drawing/2014/main" val="2237781398"/>
                    </a:ext>
                  </a:extLst>
                </a:gridCol>
              </a:tblGrid>
              <a:tr h="370840">
                <a:tc>
                  <a:txBody>
                    <a:bodyPr/>
                    <a:lstStyle/>
                    <a:p>
                      <a:r>
                        <a:rPr lang="en-US" sz="1400" b="1" i="0" u="none" strike="noStrike" kern="1200" baseline="0" dirty="0">
                          <a:solidFill>
                            <a:schemeClr val="tx1"/>
                          </a:solidFill>
                          <a:latin typeface="+mn-lt"/>
                          <a:ea typeface="+mn-ea"/>
                          <a:cs typeface="+mn-cs"/>
                        </a:rPr>
                        <a:t>Country</a:t>
                      </a:r>
                      <a:endParaRPr lang="en-US" sz="1400" b="1"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b="1" i="0" u="none" strike="noStrike" kern="1200" baseline="0" dirty="0">
                          <a:solidFill>
                            <a:schemeClr val="tx1"/>
                          </a:solidFill>
                          <a:latin typeface="+mn-lt"/>
                          <a:ea typeface="+mn-ea"/>
                          <a:cs typeface="+mn-cs"/>
                        </a:rPr>
                        <a:t>Overall Rank</a:t>
                      </a:r>
                      <a:endParaRPr lang="en-US" sz="1400" b="1"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b="1" i="0" u="none" strike="noStrike" kern="1200" baseline="0" dirty="0">
                          <a:solidFill>
                            <a:schemeClr val="tx1"/>
                          </a:solidFill>
                          <a:latin typeface="+mn-lt"/>
                          <a:ea typeface="+mn-ea"/>
                          <a:cs typeface="+mn-cs"/>
                        </a:rPr>
                        <a:t>Economic Rank</a:t>
                      </a:r>
                      <a:endParaRPr lang="en-US" sz="1400" b="1"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b="1" i="0" u="none" strike="noStrike" kern="1200" baseline="0" dirty="0">
                          <a:solidFill>
                            <a:schemeClr val="tx1"/>
                          </a:solidFill>
                          <a:latin typeface="+mn-lt"/>
                          <a:ea typeface="+mn-ea"/>
                          <a:cs typeface="+mn-cs"/>
                        </a:rPr>
                        <a:t>Social Rank</a:t>
                      </a:r>
                      <a:endParaRPr lang="en-US" sz="1400" b="1"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b="1" i="0" u="none" strike="noStrike" kern="1200" baseline="0" dirty="0">
                          <a:solidFill>
                            <a:schemeClr val="tx1"/>
                          </a:solidFill>
                          <a:latin typeface="+mn-lt"/>
                          <a:ea typeface="+mn-ea"/>
                          <a:cs typeface="+mn-cs"/>
                        </a:rPr>
                        <a:t>Political Rank</a:t>
                      </a:r>
                      <a:endParaRPr lang="en-US" sz="1400" b="1"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52663081"/>
                  </a:ext>
                </a:extLst>
              </a:tr>
              <a:tr h="370840">
                <a:tc>
                  <a:txBody>
                    <a:bodyPr/>
                    <a:lstStyle/>
                    <a:p>
                      <a:r>
                        <a:rPr lang="en-US" sz="1400" b="0" i="0" u="none" strike="noStrike" kern="1200" baseline="0" dirty="0">
                          <a:solidFill>
                            <a:schemeClr val="tx1"/>
                          </a:solidFill>
                          <a:latin typeface="+mn-lt"/>
                          <a:ea typeface="+mn-ea"/>
                          <a:cs typeface="+mn-cs"/>
                        </a:rPr>
                        <a:t>Netherlands</a:t>
                      </a:r>
                      <a:endParaRPr lang="en-US" sz="1400"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tabLst>
                          <a:tab pos="457200" algn="dec"/>
                        </a:tabLst>
                      </a:pPr>
                      <a:r>
                        <a:rPr lang="en-US" sz="1400" baseline="0" dirty="0"/>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baseline="0" dirty="0"/>
                        <a:t>  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tabLst>
                          <a:tab pos="685800" algn="dec"/>
                        </a:tabLst>
                      </a:pPr>
                      <a:r>
                        <a:rPr lang="en-US" sz="1400" baseline="0" dirty="0"/>
                        <a:t>	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1" algn="ctr">
                        <a:tabLst>
                          <a:tab pos="457200" algn="dec"/>
                        </a:tabLst>
                      </a:pPr>
                      <a:r>
                        <a:rPr lang="en-US" sz="1400" baseline="0" dirty="0"/>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81383252"/>
                  </a:ext>
                </a:extLst>
              </a:tr>
              <a:tr h="370840">
                <a:tc>
                  <a:txBody>
                    <a:bodyPr/>
                    <a:lstStyle/>
                    <a:p>
                      <a:r>
                        <a:rPr lang="en-US" sz="1400" b="0" i="0" u="none" strike="noStrike" kern="1200" baseline="0" dirty="0">
                          <a:solidFill>
                            <a:schemeClr val="tx1"/>
                          </a:solidFill>
                          <a:latin typeface="+mn-lt"/>
                          <a:ea typeface="+mn-ea"/>
                          <a:cs typeface="+mn-cs"/>
                        </a:rPr>
                        <a:t>Ireland</a:t>
                      </a:r>
                      <a:endParaRPr lang="en-US" sz="1400"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tabLst>
                          <a:tab pos="457200" algn="dec"/>
                        </a:tabLst>
                      </a:pPr>
                      <a:r>
                        <a:rPr lang="en-US" sz="1400" baseline="0" dirty="0"/>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baseline="0" dirty="0"/>
                        <a:t>  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tabLst>
                          <a:tab pos="685800" algn="dec"/>
                        </a:tabLst>
                      </a:pPr>
                      <a:r>
                        <a:rPr lang="en-US" sz="1400" baseline="0" dirty="0"/>
                        <a:t>	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vl="1" algn="ctr">
                        <a:tabLst>
                          <a:tab pos="457200" algn="dec"/>
                        </a:tabLst>
                      </a:pPr>
                      <a:r>
                        <a:rPr lang="en-US" sz="1400" baseline="0" dirty="0"/>
                        <a:t>25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50411404"/>
                  </a:ext>
                </a:extLst>
              </a:tr>
              <a:tr h="370840">
                <a:tc>
                  <a:txBody>
                    <a:bodyPr/>
                    <a:lstStyle/>
                    <a:p>
                      <a:r>
                        <a:rPr lang="en-US" sz="1400" b="0" i="0" u="none" strike="noStrike" kern="1200" baseline="0" dirty="0">
                          <a:solidFill>
                            <a:schemeClr val="tx1"/>
                          </a:solidFill>
                          <a:latin typeface="+mn-lt"/>
                          <a:ea typeface="+mn-ea"/>
                          <a:cs typeface="+mn-cs"/>
                        </a:rPr>
                        <a:t>Belgium</a:t>
                      </a:r>
                      <a:endParaRPr lang="en-US" sz="1400"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tabLst>
                          <a:tab pos="457200" algn="dec"/>
                        </a:tabLst>
                      </a:pPr>
                      <a:r>
                        <a:rPr lang="en-US" sz="1400" baseline="0" dirty="0"/>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baseline="0" dirty="0"/>
                        <a:t>  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tabLst>
                          <a:tab pos="685800" algn="dec"/>
                        </a:tabLst>
                      </a:pPr>
                      <a:r>
                        <a:rPr lang="en-US" sz="1400" baseline="0" dirty="0"/>
                        <a:t>	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1" algn="ctr">
                        <a:tabLst>
                          <a:tab pos="457200" algn="dec"/>
                        </a:tabLst>
                      </a:pPr>
                      <a:r>
                        <a:rPr lang="en-US" sz="1400" baseline="0" dirty="0"/>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99253314"/>
                  </a:ext>
                </a:extLst>
              </a:tr>
              <a:tr h="370840">
                <a:tc>
                  <a:txBody>
                    <a:bodyPr/>
                    <a:lstStyle/>
                    <a:p>
                      <a:r>
                        <a:rPr lang="en-US" sz="1400" b="0" i="0" u="none" strike="noStrike" kern="1200" baseline="0" dirty="0">
                          <a:solidFill>
                            <a:schemeClr val="tx1"/>
                          </a:solidFill>
                          <a:latin typeface="+mn-lt"/>
                          <a:ea typeface="+mn-ea"/>
                          <a:cs typeface="+mn-cs"/>
                        </a:rPr>
                        <a:t>Austria</a:t>
                      </a:r>
                      <a:endParaRPr lang="en-US" sz="1400"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tabLst>
                          <a:tab pos="457200" algn="dec"/>
                        </a:tabLst>
                      </a:pPr>
                      <a:r>
                        <a:rPr lang="en-US" sz="1400" baseline="0" dirty="0"/>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baseline="0" dirty="0"/>
                        <a:t>16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tabLst>
                          <a:tab pos="685800" algn="dec"/>
                        </a:tabLst>
                      </a:pPr>
                      <a:r>
                        <a:rPr lang="en-US" sz="1400" baseline="0" dirty="0"/>
                        <a:t>	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1" algn="ctr">
                        <a:tabLst>
                          <a:tab pos="457200" algn="dec"/>
                        </a:tabLst>
                      </a:pPr>
                      <a:r>
                        <a:rPr lang="en-US" sz="1400" baseline="0" dirty="0"/>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17050802"/>
                  </a:ext>
                </a:extLst>
              </a:tr>
              <a:tr h="370840">
                <a:tc>
                  <a:txBody>
                    <a:bodyPr/>
                    <a:lstStyle/>
                    <a:p>
                      <a:r>
                        <a:rPr lang="en-US" sz="1400" b="0" i="0" u="none" strike="noStrike" kern="1200" baseline="0" dirty="0">
                          <a:solidFill>
                            <a:schemeClr val="tx1"/>
                          </a:solidFill>
                          <a:latin typeface="+mn-lt"/>
                          <a:ea typeface="+mn-ea"/>
                          <a:cs typeface="+mn-cs"/>
                        </a:rPr>
                        <a:t>Switzerland</a:t>
                      </a:r>
                      <a:endParaRPr lang="en-US" sz="1400"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tabLst>
                          <a:tab pos="457200" algn="dec"/>
                        </a:tabLst>
                      </a:pPr>
                      <a:r>
                        <a:rPr lang="en-US" sz="1400" baseline="0" dirty="0"/>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baseline="0" dirty="0"/>
                        <a:t> 22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tabLst>
                          <a:tab pos="685800" algn="dec"/>
                        </a:tabLst>
                      </a:pPr>
                      <a:r>
                        <a:rPr lang="en-US" sz="1400" baseline="0" dirty="0"/>
                        <a:t>	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1" algn="ctr">
                        <a:tabLst>
                          <a:tab pos="457200" algn="dec"/>
                        </a:tabLst>
                      </a:pPr>
                      <a:r>
                        <a:rPr lang="en-US" sz="1400" baseline="0" dirty="0"/>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02248074"/>
                  </a:ext>
                </a:extLst>
              </a:tr>
              <a:tr h="370840">
                <a:tc>
                  <a:txBody>
                    <a:bodyPr/>
                    <a:lstStyle/>
                    <a:p>
                      <a:r>
                        <a:rPr lang="en-US" sz="1400" b="0" i="0" u="none" strike="noStrike" kern="1200" baseline="0" dirty="0">
                          <a:solidFill>
                            <a:schemeClr val="tx1"/>
                          </a:solidFill>
                          <a:latin typeface="+mn-lt"/>
                          <a:ea typeface="+mn-ea"/>
                          <a:cs typeface="+mn-cs"/>
                        </a:rPr>
                        <a:t>Denmark</a:t>
                      </a:r>
                      <a:endParaRPr lang="en-US" sz="1400"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tabLst>
                          <a:tab pos="457200" algn="dec"/>
                        </a:tabLst>
                      </a:pPr>
                      <a:r>
                        <a:rPr lang="en-US" sz="1400" baseline="0" dirty="0"/>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baseline="0" dirty="0"/>
                        <a:t>15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tabLst>
                          <a:tab pos="685800" algn="dec"/>
                        </a:tabLst>
                      </a:pPr>
                      <a:r>
                        <a:rPr lang="en-US" sz="1400" baseline="0" dirty="0"/>
                        <a:t>	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1" algn="ctr">
                        <a:tabLst>
                          <a:tab pos="457200" algn="dec"/>
                        </a:tabLst>
                      </a:pPr>
                      <a:r>
                        <a:rPr lang="en-US" sz="1400" baseline="0" dirty="0"/>
                        <a:t>11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34191257"/>
                  </a:ext>
                </a:extLst>
              </a:tr>
              <a:tr h="370840">
                <a:tc>
                  <a:txBody>
                    <a:bodyPr/>
                    <a:lstStyle/>
                    <a:p>
                      <a:r>
                        <a:rPr lang="en-US" sz="1400" b="0" i="0" u="none" strike="noStrike" kern="1200" baseline="0" dirty="0">
                          <a:solidFill>
                            <a:schemeClr val="tx1"/>
                          </a:solidFill>
                          <a:latin typeface="+mn-lt"/>
                          <a:ea typeface="+mn-ea"/>
                          <a:cs typeface="+mn-cs"/>
                        </a:rPr>
                        <a:t>Sweden</a:t>
                      </a:r>
                      <a:endParaRPr lang="en-US" sz="1400"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tabLst>
                          <a:tab pos="457200" algn="dec"/>
                        </a:tabLst>
                      </a:pPr>
                      <a:r>
                        <a:rPr lang="en-US" sz="1400" baseline="0" dirty="0"/>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baseline="0" dirty="0"/>
                        <a:t>17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tabLst>
                          <a:tab pos="685800" algn="dec"/>
                        </a:tabLst>
                      </a:pPr>
                      <a:r>
                        <a:rPr lang="en-US" sz="1400" baseline="0" dirty="0"/>
                        <a:t>	16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1" algn="ctr">
                        <a:tabLst>
                          <a:tab pos="457200" algn="dec"/>
                        </a:tabLst>
                      </a:pPr>
                      <a:r>
                        <a:rPr lang="en-US" sz="1400" baseline="0" dirty="0"/>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86029618"/>
                  </a:ext>
                </a:extLst>
              </a:tr>
              <a:tr h="370840">
                <a:tc>
                  <a:txBody>
                    <a:bodyPr/>
                    <a:lstStyle/>
                    <a:p>
                      <a:r>
                        <a:rPr lang="en-US" sz="1400" b="0" i="0" u="none" strike="noStrike" kern="1200" baseline="0" dirty="0">
                          <a:solidFill>
                            <a:schemeClr val="tx1"/>
                          </a:solidFill>
                          <a:latin typeface="+mn-lt"/>
                          <a:ea typeface="+mn-ea"/>
                          <a:cs typeface="+mn-cs"/>
                        </a:rPr>
                        <a:t>United Kingdom</a:t>
                      </a:r>
                      <a:endParaRPr lang="en-US" sz="1400"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tabLst>
                          <a:tab pos="457200" algn="dec"/>
                        </a:tabLst>
                      </a:pPr>
                      <a:r>
                        <a:rPr lang="en-US" sz="1400" baseline="0" dirty="0"/>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baseline="0" dirty="0"/>
                        <a:t>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tabLst>
                          <a:tab pos="685800" algn="dec"/>
                        </a:tabLst>
                      </a:pPr>
                      <a:r>
                        <a:rPr lang="en-US" sz="1400" baseline="0" dirty="0"/>
                        <a:t>	13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1" algn="ctr">
                        <a:tabLst>
                          <a:tab pos="457200" algn="dec"/>
                        </a:tabLst>
                      </a:pPr>
                      <a:r>
                        <a:rPr lang="en-US" sz="1400" baseline="0" dirty="0"/>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68036672"/>
                  </a:ext>
                </a:extLst>
              </a:tr>
              <a:tr h="370840">
                <a:tc>
                  <a:txBody>
                    <a:bodyPr/>
                    <a:lstStyle/>
                    <a:p>
                      <a:r>
                        <a:rPr lang="en-US" sz="1400" b="0" i="0" u="none" strike="noStrike" kern="1200" baseline="0" dirty="0">
                          <a:solidFill>
                            <a:schemeClr val="tx1"/>
                          </a:solidFill>
                          <a:latin typeface="+mn-lt"/>
                          <a:ea typeface="+mn-ea"/>
                          <a:cs typeface="+mn-cs"/>
                        </a:rPr>
                        <a:t>France</a:t>
                      </a:r>
                      <a:endParaRPr lang="en-US" sz="1400"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tabLst>
                          <a:tab pos="457200" algn="dec"/>
                        </a:tabLst>
                      </a:pPr>
                      <a:r>
                        <a:rPr lang="en-US" sz="1400" baseline="0" dirty="0"/>
                        <a:t>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baseline="0" dirty="0"/>
                        <a:t>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tabLst>
                          <a:tab pos="685800" algn="dec"/>
                        </a:tabLst>
                      </a:pPr>
                      <a:r>
                        <a:rPr lang="en-US" sz="1400" baseline="0" dirty="0"/>
                        <a:t>	11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1" algn="ctr">
                        <a:tabLst>
                          <a:tab pos="457200" algn="dec"/>
                        </a:tabLst>
                      </a:pPr>
                      <a:r>
                        <a:rPr lang="en-US" sz="1400" baseline="0" dirty="0"/>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46378574"/>
                  </a:ext>
                </a:extLst>
              </a:tr>
              <a:tr h="370840">
                <a:tc>
                  <a:txBody>
                    <a:bodyPr/>
                    <a:lstStyle/>
                    <a:p>
                      <a:r>
                        <a:rPr lang="en-US" sz="1400" b="0" i="0" u="none" strike="noStrike" kern="1200" baseline="0" dirty="0">
                          <a:solidFill>
                            <a:schemeClr val="tx1"/>
                          </a:solidFill>
                          <a:latin typeface="+mn-lt"/>
                          <a:ea typeface="+mn-ea"/>
                          <a:cs typeface="+mn-cs"/>
                        </a:rPr>
                        <a:t>Hungary</a:t>
                      </a:r>
                      <a:endParaRPr lang="en-US" sz="1400"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tabLst>
                          <a:tab pos="457200" algn="dec"/>
                        </a:tabLst>
                      </a:pPr>
                      <a:r>
                        <a:rPr lang="en-US" sz="1400" baseline="0" dirty="0"/>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baseline="0" dirty="0"/>
                        <a:t>  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tabLst>
                          <a:tab pos="685800" algn="dec"/>
                        </a:tabLst>
                      </a:pPr>
                      <a:r>
                        <a:rPr lang="en-US" sz="1400" baseline="0" dirty="0"/>
                        <a:t>	23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1" algn="ctr">
                        <a:tabLst>
                          <a:tab pos="457200" algn="dec"/>
                        </a:tabLst>
                      </a:pPr>
                      <a:r>
                        <a:rPr lang="en-US" sz="1400" baseline="0" dirty="0"/>
                        <a:t>23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7130490"/>
                  </a:ext>
                </a:extLst>
              </a:tr>
            </a:tbl>
          </a:graphicData>
        </a:graphic>
      </p:graphicFrame>
      <p:sp>
        <p:nvSpPr>
          <p:cNvPr id="8" name="Content Placeholder 4"/>
          <p:cNvSpPr txBox="1">
            <a:spLocks/>
          </p:cNvSpPr>
          <p:nvPr/>
        </p:nvSpPr>
        <p:spPr>
          <a:xfrm>
            <a:off x="593558" y="6133862"/>
            <a:ext cx="8305800" cy="264311"/>
          </a:xfrm>
          <a:prstGeom prst="rect">
            <a:avLst/>
          </a:prstGeom>
        </p:spPr>
        <p:txBody>
          <a:bodyPr vert="horz" lIns="0" tIns="0" rIns="0" bIns="0" rtlCol="0">
            <a:noAutofit/>
          </a:bodyPr>
          <a:lstStyle>
            <a:lvl1pPr marL="256032" indent="-256032" algn="l" defTabSz="914400" rtl="0" eaLnBrk="1" latinLnBrk="0" hangingPunct="1">
              <a:spcBef>
                <a:spcPts val="1500"/>
              </a:spcBef>
              <a:buClr>
                <a:srgbClr val="007FA3"/>
              </a:buClr>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16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400" kern="1200">
                <a:solidFill>
                  <a:schemeClr val="tx1"/>
                </a:solidFill>
                <a:latin typeface="+mn-lt"/>
                <a:ea typeface="+mn-ea"/>
                <a:cs typeface="+mn-cs"/>
              </a:defRPr>
            </a:lvl9pPr>
          </a:lstStyle>
          <a:p>
            <a:pPr marL="0" indent="0">
              <a:buNone/>
            </a:pPr>
            <a:r>
              <a:rPr lang="en-US" sz="1400" b="1" dirty="0"/>
              <a:t>Source:</a:t>
            </a:r>
            <a:r>
              <a:rPr lang="en-US" sz="1400" dirty="0"/>
              <a:t> Based on the 2017 K</a:t>
            </a:r>
            <a:r>
              <a:rPr lang="en-US" sz="100" dirty="0"/>
              <a:t> </a:t>
            </a:r>
            <a:r>
              <a:rPr lang="en-US" sz="1400" dirty="0"/>
              <a:t>O</a:t>
            </a:r>
            <a:r>
              <a:rPr lang="en-US" sz="100" dirty="0"/>
              <a:t> </a:t>
            </a:r>
            <a:r>
              <a:rPr lang="en-US" sz="1400" dirty="0"/>
              <a:t>F Index of Globalization, (</a:t>
            </a:r>
            <a:r>
              <a:rPr lang="en-US" sz="1400" dirty="0">
                <a:hlinkClick r:id="rId3" tooltip="www.globalization.kof.ethz.ch"/>
              </a:rPr>
              <a:t>www.globalization.kof.ethz.ch</a:t>
            </a:r>
            <a:r>
              <a:rPr lang="en-US" sz="1400" dirty="0"/>
              <a:t>). April 20,2017.</a:t>
            </a:r>
          </a:p>
        </p:txBody>
      </p:sp>
    </p:spTree>
    <p:extLst>
      <p:ext uri="{BB962C8B-B14F-4D97-AF65-F5344CB8AC3E}">
        <p14:creationId xmlns:p14="http://schemas.microsoft.com/office/powerpoint/2010/main" val="19136465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Quick Study 3</a:t>
            </a:r>
            <a:endParaRPr lang="en-US" b="0" dirty="0"/>
          </a:p>
        </p:txBody>
      </p:sp>
      <p:sp>
        <p:nvSpPr>
          <p:cNvPr id="3" name="Content Placeholder 2"/>
          <p:cNvSpPr>
            <a:spLocks noGrp="1"/>
          </p:cNvSpPr>
          <p:nvPr>
            <p:ph idx="1"/>
          </p:nvPr>
        </p:nvSpPr>
        <p:spPr/>
        <p:txBody>
          <a:bodyPr/>
          <a:lstStyle/>
          <a:p>
            <a:pPr marL="432000" indent="-432000">
              <a:buFont typeface="+mj-lt"/>
              <a:buAutoNum type="arabicPeriod"/>
            </a:pPr>
            <a:r>
              <a:rPr lang="en-US" sz="2400" dirty="0"/>
              <a:t>What global organizations have helped expand globalization?</a:t>
            </a:r>
          </a:p>
          <a:p>
            <a:pPr marL="432000" indent="-432000">
              <a:buFont typeface="+mj-lt"/>
              <a:buAutoNum type="arabicPeriod"/>
            </a:pPr>
            <a:r>
              <a:rPr lang="en-US" sz="2400" dirty="0"/>
              <a:t>What technological innovations are helping to propel globalization?</a:t>
            </a:r>
          </a:p>
          <a:p>
            <a:pPr marL="432000" indent="-432000">
              <a:buFont typeface="+mj-lt"/>
              <a:buAutoNum type="arabicPeriod"/>
            </a:pPr>
            <a:r>
              <a:rPr lang="en-US" sz="2400" dirty="0"/>
              <a:t>What nations rank high in terms of globalization?</a:t>
            </a:r>
          </a:p>
        </p:txBody>
      </p:sp>
    </p:spTree>
    <p:extLst>
      <p:ext uri="{BB962C8B-B14F-4D97-AF65-F5344CB8AC3E}">
        <p14:creationId xmlns:p14="http://schemas.microsoft.com/office/powerpoint/2010/main" val="30342307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p>
            <a:r>
              <a:rPr lang="en-US" dirty="0"/>
              <a:t>Debate About</a:t>
            </a:r>
            <a:r>
              <a:rPr lang="en-US" dirty="0">
                <a:solidFill>
                  <a:srgbClr val="FF0000"/>
                </a:solidFill>
              </a:rPr>
              <a:t> </a:t>
            </a:r>
            <a:r>
              <a:rPr lang="en-US" dirty="0"/>
              <a:t>Jobs and Wages </a:t>
            </a:r>
            <a:r>
              <a:rPr lang="en-US" sz="2000" b="0" dirty="0"/>
              <a:t>(1 of 2)</a:t>
            </a:r>
            <a:endParaRPr lang="en-US" sz="2000" b="0" dirty="0">
              <a:solidFill>
                <a:schemeClr val="tx1"/>
              </a:solidFill>
            </a:endParaRPr>
          </a:p>
        </p:txBody>
      </p:sp>
      <p:sp>
        <p:nvSpPr>
          <p:cNvPr id="3" name="Content Placeholder 2"/>
          <p:cNvSpPr>
            <a:spLocks noGrp="1"/>
          </p:cNvSpPr>
          <p:nvPr>
            <p:ph idx="1"/>
          </p:nvPr>
        </p:nvSpPr>
        <p:spPr>
          <a:xfrm>
            <a:off x="457200" y="1595024"/>
            <a:ext cx="3505200" cy="457200"/>
          </a:xfrm>
        </p:spPr>
        <p:txBody>
          <a:bodyPr/>
          <a:lstStyle/>
          <a:p>
            <a:pPr marL="0" indent="0">
              <a:buNone/>
            </a:pPr>
            <a:r>
              <a:rPr lang="en-US" sz="2400" b="1" dirty="0"/>
              <a:t>Against Globalization</a:t>
            </a:r>
          </a:p>
        </p:txBody>
      </p:sp>
      <p:sp>
        <p:nvSpPr>
          <p:cNvPr id="4" name="Content Placeholder 3"/>
          <p:cNvSpPr>
            <a:spLocks noGrp="1"/>
          </p:cNvSpPr>
          <p:nvPr>
            <p:ph idx="13"/>
          </p:nvPr>
        </p:nvSpPr>
        <p:spPr>
          <a:xfrm>
            <a:off x="457200" y="2186867"/>
            <a:ext cx="2895600" cy="2514600"/>
          </a:xfrm>
        </p:spPr>
        <p:txBody>
          <a:bodyPr/>
          <a:lstStyle/>
          <a:p>
            <a:r>
              <a:rPr lang="en-US" sz="2200" dirty="0"/>
              <a:t>Eliminates jobs in developed nations</a:t>
            </a:r>
          </a:p>
          <a:p>
            <a:r>
              <a:rPr lang="en-US" sz="2200" dirty="0"/>
              <a:t>Lowers wages in developed nations</a:t>
            </a:r>
          </a:p>
          <a:p>
            <a:r>
              <a:rPr lang="en-US" sz="2200" dirty="0"/>
              <a:t>Exploits workers in developing nations</a:t>
            </a:r>
          </a:p>
        </p:txBody>
      </p:sp>
      <p:pic>
        <p:nvPicPr>
          <p:cNvPr id="6" name="Picture 4" descr="Figure 1.2, A bar chart comparing the average annual net income of an information technology worker living in 6 different select countries. The average net income in different countries is as follows in a list. United States, $49,692; Brazil, $37,056; Germany, $27,840; Singapore, $18,192; China, $12,900; Lithuania, $12,852.&#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35289" y="2254694"/>
            <a:ext cx="4922911" cy="2421882"/>
          </a:xfrm>
          <a:prstGeom prst="rect">
            <a:avLst/>
          </a:prstGeom>
        </p:spPr>
      </p:pic>
      <p:sp>
        <p:nvSpPr>
          <p:cNvPr id="5" name="Content Placeholder 5"/>
          <p:cNvSpPr/>
          <p:nvPr/>
        </p:nvSpPr>
        <p:spPr>
          <a:xfrm>
            <a:off x="3352800" y="4920847"/>
            <a:ext cx="4572000" cy="292388"/>
          </a:xfrm>
          <a:prstGeom prst="rect">
            <a:avLst/>
          </a:prstGeom>
        </p:spPr>
        <p:txBody>
          <a:bodyPr>
            <a:spAutoFit/>
          </a:bodyPr>
          <a:lstStyle/>
          <a:p>
            <a:r>
              <a:rPr lang="en-US" sz="1300" dirty="0">
                <a:ea typeface="MS Mincho"/>
                <a:cs typeface="Times New Roman" panose="02020603050405020304" pitchFamily="18" charset="0"/>
              </a:rPr>
              <a:t>Comparing Salaries of Information Technology Workers</a:t>
            </a:r>
            <a:endParaRPr lang="en-US" sz="1300" dirty="0">
              <a:effectLst/>
              <a:ea typeface="MS Mincho"/>
              <a:cs typeface="Times New Roman" panose="02020603050405020304" pitchFamily="18" charset="0"/>
            </a:endParaRPr>
          </a:p>
        </p:txBody>
      </p:sp>
    </p:spTree>
    <p:extLst>
      <p:ext uri="{BB962C8B-B14F-4D97-AF65-F5344CB8AC3E}">
        <p14:creationId xmlns:p14="http://schemas.microsoft.com/office/powerpoint/2010/main" val="6665572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p>
            <a:r>
              <a:rPr lang="en-US" dirty="0"/>
              <a:t>Debate About</a:t>
            </a:r>
            <a:r>
              <a:rPr lang="en-US" dirty="0">
                <a:solidFill>
                  <a:srgbClr val="FF0000"/>
                </a:solidFill>
              </a:rPr>
              <a:t> </a:t>
            </a:r>
            <a:r>
              <a:rPr lang="en-US" dirty="0"/>
              <a:t>Jobs and Wages </a:t>
            </a:r>
            <a:r>
              <a:rPr lang="en-US" sz="2000" b="0" dirty="0"/>
              <a:t>(2 of 2)</a:t>
            </a:r>
            <a:endParaRPr lang="en-US" sz="2000" b="0" dirty="0">
              <a:solidFill>
                <a:schemeClr val="tx1"/>
              </a:solidFill>
            </a:endParaRPr>
          </a:p>
        </p:txBody>
      </p:sp>
      <p:sp>
        <p:nvSpPr>
          <p:cNvPr id="3" name="Content Placeholder 2"/>
          <p:cNvSpPr>
            <a:spLocks noGrp="1"/>
          </p:cNvSpPr>
          <p:nvPr>
            <p:ph idx="1"/>
          </p:nvPr>
        </p:nvSpPr>
        <p:spPr/>
        <p:txBody>
          <a:bodyPr/>
          <a:lstStyle/>
          <a:p>
            <a:pPr marL="0" indent="0">
              <a:buNone/>
            </a:pPr>
            <a:r>
              <a:rPr lang="en-US" sz="2400" b="1" dirty="0"/>
              <a:t>For Globalization</a:t>
            </a:r>
          </a:p>
          <a:p>
            <a:r>
              <a:rPr lang="en-US" sz="2400" dirty="0"/>
              <a:t>Increases wealth and efficiency in all nations</a:t>
            </a:r>
          </a:p>
          <a:p>
            <a:r>
              <a:rPr lang="en-US" sz="2400" dirty="0"/>
              <a:t>Generates labor market flexibility in developed nations</a:t>
            </a:r>
          </a:p>
          <a:p>
            <a:r>
              <a:rPr lang="en-US" sz="2400" dirty="0"/>
              <a:t>Advances the economies of developing nations</a:t>
            </a:r>
          </a:p>
        </p:txBody>
      </p:sp>
    </p:spTree>
    <p:extLst>
      <p:ext uri="{BB962C8B-B14F-4D97-AF65-F5344CB8AC3E}">
        <p14:creationId xmlns:p14="http://schemas.microsoft.com/office/powerpoint/2010/main" val="10088315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Quick Study 4</a:t>
            </a:r>
          </a:p>
        </p:txBody>
      </p:sp>
      <p:sp>
        <p:nvSpPr>
          <p:cNvPr id="3" name="Content Placeholder 2"/>
          <p:cNvSpPr>
            <a:spLocks noGrp="1"/>
          </p:cNvSpPr>
          <p:nvPr>
            <p:ph idx="1"/>
          </p:nvPr>
        </p:nvSpPr>
        <p:spPr/>
        <p:txBody>
          <a:bodyPr/>
          <a:lstStyle/>
          <a:p>
            <a:pPr marL="432000" indent="-432000">
              <a:buFont typeface="+mj-lt"/>
              <a:buAutoNum type="arabicPeriod"/>
            </a:pPr>
            <a:r>
              <a:rPr lang="en-US" sz="2400" dirty="0"/>
              <a:t>In the debate over jobs and wages, opponents of globalization say that it does what?</a:t>
            </a:r>
          </a:p>
          <a:p>
            <a:pPr marL="432000" indent="-432000">
              <a:buFont typeface="+mj-lt"/>
              <a:buAutoNum type="arabicPeriod"/>
            </a:pPr>
            <a:r>
              <a:rPr lang="en-US" sz="2400" dirty="0"/>
              <a:t>In the debate over jobs and wages, supporters of globalization say that it does what?</a:t>
            </a:r>
          </a:p>
        </p:txBody>
      </p:sp>
    </p:spTree>
    <p:extLst>
      <p:ext uri="{BB962C8B-B14F-4D97-AF65-F5344CB8AC3E}">
        <p14:creationId xmlns:p14="http://schemas.microsoft.com/office/powerpoint/2010/main" val="2423180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dirty="0"/>
              <a:t>Learning Objectives</a:t>
            </a:r>
            <a:endParaRPr lang="en-IN" b="0" dirty="0"/>
          </a:p>
        </p:txBody>
      </p:sp>
      <p:sp>
        <p:nvSpPr>
          <p:cNvPr id="3" name="Content Placeholder 2"/>
          <p:cNvSpPr>
            <a:spLocks noGrp="1"/>
          </p:cNvSpPr>
          <p:nvPr>
            <p:ph idx="1"/>
          </p:nvPr>
        </p:nvSpPr>
        <p:spPr>
          <a:xfrm>
            <a:off x="457200" y="1600200"/>
            <a:ext cx="8458200" cy="4525963"/>
          </a:xfrm>
        </p:spPr>
        <p:txBody>
          <a:bodyPr/>
          <a:lstStyle/>
          <a:p>
            <a:pPr marL="0" indent="0">
              <a:buNone/>
            </a:pPr>
            <a:r>
              <a:rPr lang="en-US" altLang="en-US" sz="2200" b="1" dirty="0">
                <a:solidFill>
                  <a:schemeClr val="bg2"/>
                </a:solidFill>
              </a:rPr>
              <a:t>1.1</a:t>
            </a:r>
            <a:r>
              <a:rPr lang="en-US" altLang="en-US" sz="2200" dirty="0">
                <a:solidFill>
                  <a:schemeClr val="tx2"/>
                </a:solidFill>
              </a:rPr>
              <a:t> Identify the types of companies active in international business.</a:t>
            </a:r>
          </a:p>
          <a:p>
            <a:pPr marL="0" indent="0">
              <a:buNone/>
            </a:pPr>
            <a:r>
              <a:rPr lang="en-US" altLang="en-US" sz="2200" b="1" dirty="0">
                <a:solidFill>
                  <a:schemeClr val="bg2"/>
                </a:solidFill>
              </a:rPr>
              <a:t>1.2</a:t>
            </a:r>
            <a:r>
              <a:rPr lang="en-US" altLang="en-US" sz="2200" dirty="0">
                <a:solidFill>
                  <a:schemeClr val="tx2"/>
                </a:solidFill>
              </a:rPr>
              <a:t> Explain globalization and how it affects markets and production.</a:t>
            </a:r>
          </a:p>
          <a:p>
            <a:pPr marL="0" indent="0">
              <a:buNone/>
            </a:pPr>
            <a:r>
              <a:rPr lang="en-US" altLang="en-US" sz="2200" b="1" dirty="0">
                <a:solidFill>
                  <a:schemeClr val="bg2"/>
                </a:solidFill>
              </a:rPr>
              <a:t>1.3</a:t>
            </a:r>
            <a:r>
              <a:rPr lang="en-US" altLang="en-US" sz="2200" dirty="0">
                <a:solidFill>
                  <a:schemeClr val="tx2"/>
                </a:solidFill>
              </a:rPr>
              <a:t> Detail the forces that drive</a:t>
            </a:r>
            <a:r>
              <a:rPr lang="en-US" altLang="en-US" sz="2200" dirty="0">
                <a:solidFill>
                  <a:srgbClr val="FF0000"/>
                </a:solidFill>
              </a:rPr>
              <a:t> </a:t>
            </a:r>
            <a:r>
              <a:rPr lang="en-US" altLang="en-US" sz="2200" dirty="0">
                <a:solidFill>
                  <a:schemeClr val="tx2"/>
                </a:solidFill>
              </a:rPr>
              <a:t>globalization.</a:t>
            </a:r>
          </a:p>
          <a:p>
            <a:pPr marL="568325" indent="-568325">
              <a:buNone/>
            </a:pPr>
            <a:r>
              <a:rPr lang="en-US" altLang="en-US" sz="2200" b="1" dirty="0">
                <a:solidFill>
                  <a:schemeClr val="bg2"/>
                </a:solidFill>
              </a:rPr>
              <a:t>1.4</a:t>
            </a:r>
            <a:r>
              <a:rPr lang="en-US" altLang="en-US" sz="2200" dirty="0">
                <a:solidFill>
                  <a:schemeClr val="tx2"/>
                </a:solidFill>
              </a:rPr>
              <a:t> Outline the debate about</a:t>
            </a:r>
            <a:r>
              <a:rPr lang="en-US" altLang="en-US" sz="2200" dirty="0">
                <a:solidFill>
                  <a:srgbClr val="FF0000"/>
                </a:solidFill>
              </a:rPr>
              <a:t> </a:t>
            </a:r>
            <a:r>
              <a:rPr lang="en-US" altLang="en-US" sz="2200" dirty="0">
                <a:solidFill>
                  <a:schemeClr val="tx2"/>
                </a:solidFill>
              </a:rPr>
              <a:t>globalization’s impact on jobs and wages.</a:t>
            </a:r>
          </a:p>
          <a:p>
            <a:pPr marL="0" indent="0">
              <a:buNone/>
            </a:pPr>
            <a:r>
              <a:rPr lang="en-US" altLang="en-US" sz="2200" b="1" dirty="0">
                <a:solidFill>
                  <a:schemeClr val="bg2"/>
                </a:solidFill>
              </a:rPr>
              <a:t>1.5</a:t>
            </a:r>
            <a:r>
              <a:rPr lang="en-US" altLang="en-US" sz="2200" dirty="0">
                <a:solidFill>
                  <a:schemeClr val="tx2"/>
                </a:solidFill>
              </a:rPr>
              <a:t> Summarize the debate about</a:t>
            </a:r>
            <a:r>
              <a:rPr lang="en-US" altLang="en-US" sz="2200" dirty="0">
                <a:solidFill>
                  <a:srgbClr val="FF0000"/>
                </a:solidFill>
              </a:rPr>
              <a:t> </a:t>
            </a:r>
            <a:r>
              <a:rPr lang="en-US" altLang="en-US" sz="2200" dirty="0">
                <a:solidFill>
                  <a:schemeClr val="tx2"/>
                </a:solidFill>
              </a:rPr>
              <a:t>income inequality.</a:t>
            </a:r>
          </a:p>
          <a:p>
            <a:pPr marL="568325" indent="-568325">
              <a:buNone/>
            </a:pPr>
            <a:r>
              <a:rPr lang="en-US" altLang="en-US" sz="2200" b="1" dirty="0">
                <a:solidFill>
                  <a:schemeClr val="bg2"/>
                </a:solidFill>
              </a:rPr>
              <a:t>1.6</a:t>
            </a:r>
            <a:r>
              <a:rPr lang="en-US" altLang="en-US" sz="2200" dirty="0">
                <a:solidFill>
                  <a:schemeClr val="tx2"/>
                </a:solidFill>
              </a:rPr>
              <a:t> Outline the debate about</a:t>
            </a:r>
            <a:r>
              <a:rPr lang="en-US" altLang="en-US" sz="2200" dirty="0">
                <a:solidFill>
                  <a:srgbClr val="FF0000"/>
                </a:solidFill>
              </a:rPr>
              <a:t> </a:t>
            </a:r>
            <a:r>
              <a:rPr lang="en-US" altLang="en-US" sz="2200" dirty="0">
                <a:solidFill>
                  <a:schemeClr val="tx2"/>
                </a:solidFill>
              </a:rPr>
              <a:t>culture, sovereignty, and the environment.</a:t>
            </a:r>
          </a:p>
          <a:p>
            <a:pPr marL="568325" indent="-568325">
              <a:buNone/>
            </a:pPr>
            <a:r>
              <a:rPr lang="en-US" altLang="en-US" sz="2200" b="1" dirty="0">
                <a:solidFill>
                  <a:schemeClr val="bg2"/>
                </a:solidFill>
              </a:rPr>
              <a:t>1.7</a:t>
            </a:r>
            <a:r>
              <a:rPr lang="en-US" altLang="en-US" sz="2200" dirty="0">
                <a:solidFill>
                  <a:schemeClr val="tx2"/>
                </a:solidFill>
              </a:rPr>
              <a:t> Identify how this course will help you to develop skills for your career.</a:t>
            </a:r>
            <a:endParaRPr lang="en-US" sz="2200" dirty="0"/>
          </a:p>
        </p:txBody>
      </p:sp>
    </p:spTree>
    <p:extLst>
      <p:ext uri="{BB962C8B-B14F-4D97-AF65-F5344CB8AC3E}">
        <p14:creationId xmlns:p14="http://schemas.microsoft.com/office/powerpoint/2010/main" val="18646750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Debate About</a:t>
            </a:r>
            <a:r>
              <a:rPr lang="en-US" sz="3600" dirty="0">
                <a:solidFill>
                  <a:srgbClr val="FF0000"/>
                </a:solidFill>
              </a:rPr>
              <a:t> </a:t>
            </a:r>
            <a:r>
              <a:rPr lang="en-US" sz="3600" dirty="0"/>
              <a:t>Income Inequality</a:t>
            </a:r>
          </a:p>
        </p:txBody>
      </p:sp>
      <p:sp>
        <p:nvSpPr>
          <p:cNvPr id="3" name="Content Placeholder 2"/>
          <p:cNvSpPr>
            <a:spLocks noGrp="1"/>
          </p:cNvSpPr>
          <p:nvPr>
            <p:ph idx="1"/>
          </p:nvPr>
        </p:nvSpPr>
        <p:spPr/>
        <p:txBody>
          <a:bodyPr/>
          <a:lstStyle/>
          <a:p>
            <a:pPr marL="0" lvl="0" indent="0">
              <a:buNone/>
            </a:pPr>
            <a:r>
              <a:rPr lang="en-US" sz="2400" b="1" dirty="0"/>
              <a:t>Inequality Within Nations</a:t>
            </a:r>
          </a:p>
          <a:p>
            <a:pPr>
              <a:spcBef>
                <a:spcPts val="1200"/>
              </a:spcBef>
            </a:pPr>
            <a:r>
              <a:rPr lang="en-US" sz="2400" dirty="0"/>
              <a:t>Wage gap between white-collar and blue-collar occupations in rich nations</a:t>
            </a:r>
          </a:p>
          <a:p>
            <a:pPr marL="0" indent="0">
              <a:buNone/>
            </a:pPr>
            <a:r>
              <a:rPr lang="en-US" sz="2400" b="1" dirty="0"/>
              <a:t>Inequality Between Nations</a:t>
            </a:r>
          </a:p>
          <a:p>
            <a:pPr>
              <a:spcBef>
                <a:spcPts val="1200"/>
              </a:spcBef>
            </a:pPr>
            <a:r>
              <a:rPr lang="en-US" sz="2400" dirty="0"/>
              <a:t>Widening the gap in average incomes between rich and poor nations</a:t>
            </a:r>
          </a:p>
          <a:p>
            <a:pPr marL="0" indent="0">
              <a:buNone/>
            </a:pPr>
            <a:r>
              <a:rPr lang="en-US" sz="2400" b="1" dirty="0"/>
              <a:t>Global Inequality</a:t>
            </a:r>
          </a:p>
          <a:p>
            <a:pPr>
              <a:spcBef>
                <a:spcPts val="1200"/>
              </a:spcBef>
            </a:pPr>
            <a:r>
              <a:rPr lang="en-US" sz="2400" dirty="0"/>
              <a:t>Widening income inequality between all people of the world</a:t>
            </a:r>
          </a:p>
        </p:txBody>
      </p:sp>
    </p:spTree>
    <p:extLst>
      <p:ext uri="{BB962C8B-B14F-4D97-AF65-F5344CB8AC3E}">
        <p14:creationId xmlns:p14="http://schemas.microsoft.com/office/powerpoint/2010/main" val="39287217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Quick Study 5</a:t>
            </a:r>
            <a:endParaRPr lang="en-US" b="0" dirty="0"/>
          </a:p>
        </p:txBody>
      </p:sp>
      <p:sp>
        <p:nvSpPr>
          <p:cNvPr id="3" name="Content Placeholder 2"/>
          <p:cNvSpPr>
            <a:spLocks noGrp="1"/>
          </p:cNvSpPr>
          <p:nvPr>
            <p:ph idx="1"/>
          </p:nvPr>
        </p:nvSpPr>
        <p:spPr/>
        <p:txBody>
          <a:bodyPr/>
          <a:lstStyle/>
          <a:p>
            <a:pPr marL="432000" indent="-432000">
              <a:buFont typeface="+mj-lt"/>
              <a:buAutoNum type="arabicPeriod"/>
            </a:pPr>
            <a:r>
              <a:rPr lang="en-US" sz="2400" dirty="0"/>
              <a:t>Evidence suggests that globalization can help developing nations boost incomes for their poorest citizens in what part of the debate over inequality?</a:t>
            </a:r>
          </a:p>
          <a:p>
            <a:pPr marL="432000" indent="-432000">
              <a:buFont typeface="+mj-lt"/>
              <a:buAutoNum type="arabicPeriod"/>
            </a:pPr>
            <a:r>
              <a:rPr lang="en-US" sz="2400" dirty="0"/>
              <a:t>In the debate over inequality between nations, evidence suggests that developing nations that are open to trade and investment do what?</a:t>
            </a:r>
          </a:p>
          <a:p>
            <a:pPr marL="432000" indent="-432000">
              <a:buFont typeface="+mj-lt"/>
              <a:buAutoNum type="arabicPeriod"/>
            </a:pPr>
            <a:r>
              <a:rPr lang="en-US" sz="2400" dirty="0"/>
              <a:t>Regarding the debate over global inequality, experts tend to agree on what?</a:t>
            </a:r>
          </a:p>
        </p:txBody>
      </p:sp>
    </p:spTree>
    <p:extLst>
      <p:ext uri="{BB962C8B-B14F-4D97-AF65-F5344CB8AC3E}">
        <p14:creationId xmlns:p14="http://schemas.microsoft.com/office/powerpoint/2010/main" val="18112142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Debate About</a:t>
            </a:r>
            <a:r>
              <a:rPr lang="en-US" dirty="0">
                <a:solidFill>
                  <a:srgbClr val="FF0000"/>
                </a:solidFill>
              </a:rPr>
              <a:t> </a:t>
            </a:r>
            <a:r>
              <a:rPr lang="en-US" dirty="0"/>
              <a:t>Culture, Sovereignty, and the Environment </a:t>
            </a:r>
            <a:r>
              <a:rPr lang="en-US" sz="2000" b="0" dirty="0"/>
              <a:t>(1 of 3)</a:t>
            </a:r>
          </a:p>
        </p:txBody>
      </p:sp>
      <p:sp>
        <p:nvSpPr>
          <p:cNvPr id="3" name="Content Placeholder 2"/>
          <p:cNvSpPr>
            <a:spLocks noGrp="1"/>
          </p:cNvSpPr>
          <p:nvPr>
            <p:ph idx="1"/>
          </p:nvPr>
        </p:nvSpPr>
        <p:spPr>
          <a:xfrm>
            <a:off x="457200" y="1600200"/>
            <a:ext cx="7924800" cy="4525963"/>
          </a:xfrm>
        </p:spPr>
        <p:txBody>
          <a:bodyPr/>
          <a:lstStyle/>
          <a:p>
            <a:pPr marL="0" indent="0">
              <a:buNone/>
            </a:pPr>
            <a:r>
              <a:rPr lang="en-US" sz="2400" b="1" dirty="0">
                <a:solidFill>
                  <a:schemeClr val="tx2"/>
                </a:solidFill>
              </a:rPr>
              <a:t>Globalization and Culture</a:t>
            </a:r>
            <a:endParaRPr lang="en-US" sz="2400" b="1" dirty="0"/>
          </a:p>
          <a:p>
            <a:pPr marL="0" indent="0">
              <a:buNone/>
            </a:pPr>
            <a:r>
              <a:rPr lang="en-US" sz="2400" b="1" dirty="0"/>
              <a:t>Advantages</a:t>
            </a:r>
          </a:p>
          <a:p>
            <a:pPr>
              <a:spcBef>
                <a:spcPts val="1200"/>
              </a:spcBef>
            </a:pPr>
            <a:r>
              <a:rPr lang="en-US" sz="2400" dirty="0"/>
              <a:t>Allows us to profit from our differing circumstances and skills </a:t>
            </a:r>
          </a:p>
          <a:p>
            <a:pPr marL="0" indent="0">
              <a:buNone/>
            </a:pPr>
            <a:r>
              <a:rPr lang="en-US" sz="2400" b="1" dirty="0"/>
              <a:t>Disadvantages</a:t>
            </a:r>
          </a:p>
          <a:p>
            <a:pPr>
              <a:spcBef>
                <a:spcPts val="1200"/>
              </a:spcBef>
            </a:pPr>
            <a:r>
              <a:rPr lang="en-US" sz="2400" dirty="0"/>
              <a:t>Homogenizes our world and destroys our rich diversity of cultures</a:t>
            </a:r>
          </a:p>
        </p:txBody>
      </p:sp>
    </p:spTree>
    <p:extLst>
      <p:ext uri="{BB962C8B-B14F-4D97-AF65-F5344CB8AC3E}">
        <p14:creationId xmlns:p14="http://schemas.microsoft.com/office/powerpoint/2010/main" val="302336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Debate About</a:t>
            </a:r>
            <a:r>
              <a:rPr lang="en-US" dirty="0">
                <a:solidFill>
                  <a:srgbClr val="FF0000"/>
                </a:solidFill>
              </a:rPr>
              <a:t> </a:t>
            </a:r>
            <a:r>
              <a:rPr lang="en-US" dirty="0"/>
              <a:t>Culture, Sovereignty, and the Environment </a:t>
            </a:r>
            <a:r>
              <a:rPr lang="en-US" sz="2000" b="0" dirty="0"/>
              <a:t>(2 of 3)</a:t>
            </a:r>
          </a:p>
        </p:txBody>
      </p:sp>
      <p:sp>
        <p:nvSpPr>
          <p:cNvPr id="3" name="Content Placeholder 2"/>
          <p:cNvSpPr>
            <a:spLocks noGrp="1"/>
          </p:cNvSpPr>
          <p:nvPr>
            <p:ph idx="1"/>
          </p:nvPr>
        </p:nvSpPr>
        <p:spPr/>
        <p:txBody>
          <a:bodyPr/>
          <a:lstStyle/>
          <a:p>
            <a:pPr marL="0" indent="0">
              <a:buNone/>
            </a:pPr>
            <a:r>
              <a:rPr lang="en-US" sz="2400" b="1" dirty="0">
                <a:solidFill>
                  <a:schemeClr val="tx2"/>
                </a:solidFill>
              </a:rPr>
              <a:t>Globalization and National Sovereignty</a:t>
            </a:r>
            <a:endParaRPr lang="en-US" sz="2400" b="1" dirty="0"/>
          </a:p>
          <a:p>
            <a:pPr marL="0" indent="0">
              <a:buNone/>
            </a:pPr>
            <a:r>
              <a:rPr lang="en-US" sz="2400" b="1" dirty="0"/>
              <a:t>Disadvantages</a:t>
            </a:r>
          </a:p>
          <a:p>
            <a:pPr lvl="0">
              <a:spcBef>
                <a:spcPts val="1200"/>
              </a:spcBef>
            </a:pPr>
            <a:r>
              <a:rPr lang="en-US" sz="2400" b="1" dirty="0"/>
              <a:t>Menace to democracy? </a:t>
            </a:r>
            <a:r>
              <a:rPr lang="en-US" sz="2400" dirty="0"/>
              <a:t>Empowers supranational institutions at the expense of national governments</a:t>
            </a:r>
          </a:p>
          <a:p>
            <a:pPr marL="0" indent="0">
              <a:buNone/>
            </a:pPr>
            <a:r>
              <a:rPr lang="en-US" sz="2400" b="1" dirty="0"/>
              <a:t>Advantages</a:t>
            </a:r>
          </a:p>
          <a:p>
            <a:pPr lvl="0">
              <a:spcBef>
                <a:spcPts val="1200"/>
              </a:spcBef>
            </a:pPr>
            <a:r>
              <a:rPr lang="en-US" sz="2400" b="1" dirty="0"/>
              <a:t>Guardian of democracy? </a:t>
            </a:r>
            <a:r>
              <a:rPr lang="en-US" sz="2400" dirty="0"/>
              <a:t>Globalization spreads democracy worldwide</a:t>
            </a:r>
          </a:p>
        </p:txBody>
      </p:sp>
    </p:spTree>
    <p:extLst>
      <p:ext uri="{BB962C8B-B14F-4D97-AF65-F5344CB8AC3E}">
        <p14:creationId xmlns:p14="http://schemas.microsoft.com/office/powerpoint/2010/main" val="8262114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Debate About</a:t>
            </a:r>
            <a:r>
              <a:rPr lang="en-US" dirty="0">
                <a:solidFill>
                  <a:srgbClr val="FF0000"/>
                </a:solidFill>
              </a:rPr>
              <a:t> </a:t>
            </a:r>
            <a:r>
              <a:rPr lang="en-US" dirty="0"/>
              <a:t>Culture, Sovereignty, and the Environment </a:t>
            </a:r>
            <a:r>
              <a:rPr lang="en-US" sz="2000" b="0" dirty="0"/>
              <a:t>(3 of 3)</a:t>
            </a:r>
          </a:p>
        </p:txBody>
      </p:sp>
      <p:sp>
        <p:nvSpPr>
          <p:cNvPr id="3" name="Content Placeholder 2"/>
          <p:cNvSpPr>
            <a:spLocks noGrp="1"/>
          </p:cNvSpPr>
          <p:nvPr>
            <p:ph idx="1"/>
          </p:nvPr>
        </p:nvSpPr>
        <p:spPr/>
        <p:txBody>
          <a:bodyPr/>
          <a:lstStyle/>
          <a:p>
            <a:pPr marL="0" indent="0">
              <a:buNone/>
            </a:pPr>
            <a:r>
              <a:rPr lang="en-US" sz="2400" b="1" dirty="0">
                <a:solidFill>
                  <a:schemeClr val="tx2"/>
                </a:solidFill>
              </a:rPr>
              <a:t>Globalization and Environment</a:t>
            </a:r>
            <a:endParaRPr lang="en-US" sz="2400" b="1" dirty="0"/>
          </a:p>
          <a:p>
            <a:pPr marL="0" indent="0">
              <a:buNone/>
            </a:pPr>
            <a:r>
              <a:rPr lang="en-US" sz="2400" b="1" dirty="0"/>
              <a:t>Advantages</a:t>
            </a:r>
          </a:p>
          <a:p>
            <a:pPr lvl="0">
              <a:spcBef>
                <a:spcPts val="1200"/>
              </a:spcBef>
            </a:pPr>
            <a:r>
              <a:rPr lang="en-US" sz="2400" dirty="0"/>
              <a:t>Most international firms today support reasonable environmental laws</a:t>
            </a:r>
          </a:p>
          <a:p>
            <a:pPr marL="0" indent="0">
              <a:buNone/>
            </a:pPr>
            <a:r>
              <a:rPr lang="en-US" sz="2400" b="1" dirty="0"/>
              <a:t>Disadvantages</a:t>
            </a:r>
          </a:p>
          <a:p>
            <a:pPr lvl="0">
              <a:spcBef>
                <a:spcPts val="1200"/>
              </a:spcBef>
            </a:pPr>
            <a:r>
              <a:rPr lang="en-US" sz="2400" dirty="0"/>
              <a:t>“Race to the Bottom”</a:t>
            </a:r>
          </a:p>
        </p:txBody>
      </p:sp>
    </p:spTree>
    <p:extLst>
      <p:ext uri="{BB962C8B-B14F-4D97-AF65-F5344CB8AC3E}">
        <p14:creationId xmlns:p14="http://schemas.microsoft.com/office/powerpoint/2010/main" val="22777125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Quick Study 6</a:t>
            </a:r>
            <a:endParaRPr lang="en-US" sz="2000" b="0" dirty="0"/>
          </a:p>
        </p:txBody>
      </p:sp>
      <p:sp>
        <p:nvSpPr>
          <p:cNvPr id="3" name="Content Placeholder 2"/>
          <p:cNvSpPr>
            <a:spLocks noGrp="1"/>
          </p:cNvSpPr>
          <p:nvPr>
            <p:ph idx="1"/>
          </p:nvPr>
        </p:nvSpPr>
        <p:spPr/>
        <p:txBody>
          <a:bodyPr/>
          <a:lstStyle/>
          <a:p>
            <a:pPr marL="432000" indent="-432000">
              <a:buFont typeface="+mj-lt"/>
              <a:buAutoNum type="arabicPeriod"/>
            </a:pPr>
            <a:r>
              <a:rPr lang="en-US" sz="2400" dirty="0"/>
              <a:t>People opposed to globalization say that it does what to national cultures?</a:t>
            </a:r>
          </a:p>
          <a:p>
            <a:pPr marL="432000" indent="-432000">
              <a:buFont typeface="+mj-lt"/>
              <a:buAutoNum type="arabicPeriod"/>
            </a:pPr>
            <a:r>
              <a:rPr lang="en-US" sz="2400" dirty="0"/>
              <a:t>Regarding national sovereignty, opponents of globalization say that it does what?</a:t>
            </a:r>
          </a:p>
          <a:p>
            <a:pPr marL="432000" indent="-432000">
              <a:buFont typeface="+mj-lt"/>
              <a:buAutoNum type="arabicPeriod"/>
            </a:pPr>
            <a:r>
              <a:rPr lang="en-US" sz="2400" dirty="0"/>
              <a:t>With regard to the physical environment, what do globalization supporters argue?</a:t>
            </a:r>
          </a:p>
        </p:txBody>
      </p:sp>
    </p:spTree>
    <p:extLst>
      <p:ext uri="{BB962C8B-B14F-4D97-AF65-F5344CB8AC3E}">
        <p14:creationId xmlns:p14="http://schemas.microsoft.com/office/powerpoint/2010/main" val="9826490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2"/>
            <a:ext cx="8458200" cy="1097280"/>
          </a:xfrm>
        </p:spPr>
        <p:txBody>
          <a:bodyPr/>
          <a:lstStyle/>
          <a:p>
            <a:r>
              <a:rPr lang="en-US" sz="3600" dirty="0"/>
              <a:t>Developing Skills for Your Career</a:t>
            </a:r>
            <a:endParaRPr lang="en-US" sz="2000" b="0" dirty="0"/>
          </a:p>
        </p:txBody>
      </p:sp>
      <p:sp>
        <p:nvSpPr>
          <p:cNvPr id="3" name="Content Placeholder 2"/>
          <p:cNvSpPr>
            <a:spLocks noGrp="1"/>
          </p:cNvSpPr>
          <p:nvPr>
            <p:ph idx="1"/>
          </p:nvPr>
        </p:nvSpPr>
        <p:spPr/>
        <p:txBody>
          <a:bodyPr/>
          <a:lstStyle/>
          <a:p>
            <a:r>
              <a:rPr lang="en-US" sz="2400" dirty="0"/>
              <a:t>Critical thinking</a:t>
            </a:r>
          </a:p>
          <a:p>
            <a:r>
              <a:rPr lang="en-US" sz="2400" dirty="0"/>
              <a:t>Business ethics and social responsibility</a:t>
            </a:r>
          </a:p>
          <a:p>
            <a:r>
              <a:rPr lang="en-US" sz="2400" dirty="0"/>
              <a:t>Communication skills</a:t>
            </a:r>
          </a:p>
          <a:p>
            <a:r>
              <a:rPr lang="en-US" sz="2400" dirty="0"/>
              <a:t>Knowledge application and analysis</a:t>
            </a:r>
          </a:p>
        </p:txBody>
      </p:sp>
    </p:spTree>
    <p:extLst>
      <p:ext uri="{BB962C8B-B14F-4D97-AF65-F5344CB8AC3E}">
        <p14:creationId xmlns:p14="http://schemas.microsoft.com/office/powerpoint/2010/main" val="29459109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Figure 1.3 The Global Business Environment</a:t>
            </a:r>
          </a:p>
        </p:txBody>
      </p:sp>
      <p:pic>
        <p:nvPicPr>
          <p:cNvPr id="3" name="Picture 2" descr="Figure 1.3, A chart on the global business environment, which is a four layered ring. The outermost ring, Globalization in chapter 1, lists in order, going clockwise. &#10;• Technological innovation&#10;• Increasing competition&#10;• Falling trade slash F D I barriers. &#10;The second ring, International, lists 6 pieces which are as follows going clockwise.&#10;• International trade theory, chapter 5&#10;• Political economy of trade, chapter 6&#10;• Foreign direct investment, chapter 7&#10;• Regional economic integration, chapter 8&#10;• International financial markets, chapter 9&#10;• International monetary system, chapter 10.&#10;The third ring, National, lists three pieces which are as follows going clockwise. &#10;• Cross cultural business, chapter 2&#10;• Political economy and ethics, chapter 3&#10;• Economic development of nations, chapter 4. &#10;The innermost ring, Firm, has six pieces which are as follows going clockwise.&#10;• International Strategy and organization, chapter 11&#10;• Analyzing international opportunities, chapter 12&#10;• Selecting and managing entry modes, chapter 13&#10;• Developing and marketing products, chapter 14&#10;• Managing international operations, chapter 15&#10;• Hiring and managing employees, chapter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37796" y="1475056"/>
            <a:ext cx="4878977" cy="4773344"/>
          </a:xfrm>
          <a:prstGeom prst="rect">
            <a:avLst/>
          </a:prstGeom>
        </p:spPr>
      </p:pic>
    </p:spTree>
    <p:extLst>
      <p:ext uri="{BB962C8B-B14F-4D97-AF65-F5344CB8AC3E}">
        <p14:creationId xmlns:p14="http://schemas.microsoft.com/office/powerpoint/2010/main" val="1911272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Quick Study 7</a:t>
            </a:r>
            <a:endParaRPr lang="en-US" b="0" dirty="0"/>
          </a:p>
        </p:txBody>
      </p:sp>
      <p:sp>
        <p:nvSpPr>
          <p:cNvPr id="3" name="Content Placeholder 2"/>
          <p:cNvSpPr>
            <a:spLocks noGrp="1"/>
          </p:cNvSpPr>
          <p:nvPr>
            <p:ph idx="1"/>
          </p:nvPr>
        </p:nvSpPr>
        <p:spPr/>
        <p:txBody>
          <a:bodyPr/>
          <a:lstStyle/>
          <a:p>
            <a:pPr marL="432000" indent="-432000">
              <a:buFont typeface="+mj-lt"/>
              <a:buAutoNum type="arabicPeriod"/>
            </a:pPr>
            <a:r>
              <a:rPr lang="en-US" sz="2400" dirty="0"/>
              <a:t>What employability skills will this course help you to develop?</a:t>
            </a:r>
          </a:p>
          <a:p>
            <a:pPr marL="432000" indent="-432000">
              <a:buFont typeface="+mj-lt"/>
              <a:buAutoNum type="arabicPeriod"/>
            </a:pPr>
            <a:r>
              <a:rPr lang="en-US" sz="2400" dirty="0"/>
              <a:t>It helps to think about international business as four elements that occur within a what?</a:t>
            </a:r>
          </a:p>
          <a:p>
            <a:pPr marL="432000" indent="-432000">
              <a:buFont typeface="+mj-lt"/>
              <a:buAutoNum type="arabicPeriod"/>
            </a:pPr>
            <a:r>
              <a:rPr lang="en-US" sz="2400" dirty="0"/>
              <a:t>How does managing an international firm differ from managing a purely domestic business?</a:t>
            </a:r>
          </a:p>
        </p:txBody>
      </p:sp>
    </p:spTree>
    <p:extLst>
      <p:ext uri="{BB962C8B-B14F-4D97-AF65-F5344CB8AC3E}">
        <p14:creationId xmlns:p14="http://schemas.microsoft.com/office/powerpoint/2010/main" val="41374622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p>
            <a:r>
              <a:rPr lang="en-US" dirty="0"/>
              <a:t>Copyright</a:t>
            </a:r>
          </a:p>
        </p:txBody>
      </p:sp>
      <p:pic>
        <p:nvPicPr>
          <p:cNvPr id="4"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 y="2349135"/>
            <a:ext cx="7712765" cy="2146477"/>
          </a:xfrm>
          <a:prstGeom prst="rect">
            <a:avLst/>
          </a:prstGeom>
        </p:spPr>
      </p:pic>
    </p:spTree>
    <p:extLst>
      <p:ext uri="{BB962C8B-B14F-4D97-AF65-F5344CB8AC3E}">
        <p14:creationId xmlns:p14="http://schemas.microsoft.com/office/powerpoint/2010/main" val="31339606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spc="-25" dirty="0"/>
              <a:t>Making Ray-Ban Great Again</a:t>
            </a:r>
            <a:endParaRPr lang="en-IN" b="0" dirty="0"/>
          </a:p>
        </p:txBody>
      </p:sp>
      <p:sp>
        <p:nvSpPr>
          <p:cNvPr id="3" name="Content Placeholder 2"/>
          <p:cNvSpPr>
            <a:spLocks noGrp="1"/>
          </p:cNvSpPr>
          <p:nvPr>
            <p:ph idx="1"/>
          </p:nvPr>
        </p:nvSpPr>
        <p:spPr>
          <a:xfrm>
            <a:off x="457200" y="1524000"/>
            <a:ext cx="3886200" cy="4876800"/>
          </a:xfrm>
        </p:spPr>
        <p:txBody>
          <a:bodyPr/>
          <a:lstStyle/>
          <a:p>
            <a:r>
              <a:rPr lang="en-US" sz="2200" dirty="0"/>
              <a:t>Iconic sunglasses</a:t>
            </a:r>
          </a:p>
          <a:p>
            <a:r>
              <a:rPr lang="en-US" sz="2200" dirty="0"/>
              <a:t>Globalization</a:t>
            </a:r>
            <a:endParaRPr lang="en-US" sz="2200" dirty="0">
              <a:sym typeface="Wingdings" panose="05000000000000000000" pitchFamily="2" charset="2"/>
            </a:endParaRPr>
          </a:p>
          <a:p>
            <a:pPr lvl="1"/>
            <a:r>
              <a:rPr lang="en-US" sz="2200" dirty="0"/>
              <a:t>Produce and sell worldwide with little or no modification (standardization)</a:t>
            </a:r>
          </a:p>
          <a:p>
            <a:pPr lvl="1"/>
            <a:r>
              <a:rPr lang="en-US" sz="2200" dirty="0"/>
              <a:t>Large global market share keeps production and marketing costs low</a:t>
            </a:r>
          </a:p>
          <a:p>
            <a:r>
              <a:rPr lang="en-US" sz="2200" dirty="0"/>
              <a:t>Challenges</a:t>
            </a:r>
          </a:p>
          <a:p>
            <a:pPr lvl="1"/>
            <a:r>
              <a:rPr lang="en-US" sz="2200" dirty="0"/>
              <a:t>Seasonal demand</a:t>
            </a:r>
          </a:p>
          <a:p>
            <a:pPr lvl="1"/>
            <a:r>
              <a:rPr lang="en-US" sz="2200" dirty="0"/>
              <a:t>Counterfeit goods</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2634" y="2030251"/>
            <a:ext cx="4196250" cy="2797499"/>
          </a:xfrm>
          <a:prstGeom prst="rect">
            <a:avLst/>
          </a:prstGeom>
        </p:spPr>
      </p:pic>
    </p:spTree>
    <p:extLst>
      <p:ext uri="{BB962C8B-B14F-4D97-AF65-F5344CB8AC3E}">
        <p14:creationId xmlns:p14="http://schemas.microsoft.com/office/powerpoint/2010/main" val="1854084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US" dirty="0"/>
              <a:t>International Business</a:t>
            </a:r>
            <a:endParaRPr lang="en-IN" b="0" dirty="0"/>
          </a:p>
        </p:txBody>
      </p:sp>
      <p:sp>
        <p:nvSpPr>
          <p:cNvPr id="3" name="Content Placeholder 2"/>
          <p:cNvSpPr>
            <a:spLocks noGrp="1"/>
          </p:cNvSpPr>
          <p:nvPr>
            <p:ph idx="1"/>
          </p:nvPr>
        </p:nvSpPr>
        <p:spPr/>
        <p:txBody>
          <a:bodyPr/>
          <a:lstStyle/>
          <a:p>
            <a:pPr marL="0" lvl="0" indent="0">
              <a:buNone/>
            </a:pPr>
            <a:r>
              <a:rPr lang="en-US" sz="2400" b="1" dirty="0"/>
              <a:t>International Business</a:t>
            </a:r>
          </a:p>
          <a:p>
            <a:r>
              <a:rPr lang="en-US" sz="2400" dirty="0"/>
              <a:t>Commercial transaction that crosses the borders of two or more nations</a:t>
            </a:r>
          </a:p>
          <a:p>
            <a:pPr marL="0" indent="0">
              <a:buNone/>
            </a:pPr>
            <a:r>
              <a:rPr lang="en-US" sz="2400" b="1" dirty="0"/>
              <a:t>Imports</a:t>
            </a:r>
            <a:endParaRPr lang="en-US" sz="2400" dirty="0"/>
          </a:p>
          <a:p>
            <a:r>
              <a:rPr lang="en-US" sz="2400" dirty="0"/>
              <a:t>Goods and services purchased abroad and brought into a country</a:t>
            </a:r>
          </a:p>
          <a:p>
            <a:pPr marL="0" indent="0">
              <a:buNone/>
            </a:pPr>
            <a:r>
              <a:rPr lang="en-US" sz="2400" b="1" dirty="0"/>
              <a:t>Exports</a:t>
            </a:r>
            <a:endParaRPr lang="en-US" sz="2400" dirty="0"/>
          </a:p>
          <a:p>
            <a:r>
              <a:rPr lang="en-US" sz="2400" dirty="0"/>
              <a:t>Goods and services sold abroad and sent out of a country</a:t>
            </a:r>
          </a:p>
        </p:txBody>
      </p:sp>
    </p:spTree>
    <p:extLst>
      <p:ext uri="{BB962C8B-B14F-4D97-AF65-F5344CB8AC3E}">
        <p14:creationId xmlns:p14="http://schemas.microsoft.com/office/powerpoint/2010/main" val="22429528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US" dirty="0"/>
              <a:t>Key Players in International Business</a:t>
            </a:r>
            <a:endParaRPr lang="en-IN" b="0" dirty="0"/>
          </a:p>
        </p:txBody>
      </p:sp>
      <p:sp>
        <p:nvSpPr>
          <p:cNvPr id="3" name="Content Placeholder 2"/>
          <p:cNvSpPr>
            <a:spLocks noGrp="1"/>
          </p:cNvSpPr>
          <p:nvPr>
            <p:ph idx="1"/>
          </p:nvPr>
        </p:nvSpPr>
        <p:spPr/>
        <p:txBody>
          <a:bodyPr/>
          <a:lstStyle/>
          <a:p>
            <a:pPr marL="255600" lvl="0" indent="-255600"/>
            <a:r>
              <a:rPr lang="en-US" sz="2400" dirty="0"/>
              <a:t>Large companies from the wealthiest nations</a:t>
            </a:r>
          </a:p>
          <a:p>
            <a:pPr marL="255600" indent="-255600">
              <a:defRPr/>
            </a:pPr>
            <a:r>
              <a:rPr lang="en-US" sz="2400" dirty="0"/>
              <a:t>Firms from emerging markets</a:t>
            </a:r>
          </a:p>
          <a:p>
            <a:pPr marL="255600" indent="-255600">
              <a:defRPr/>
            </a:pPr>
            <a:r>
              <a:rPr lang="en-US" sz="2400" dirty="0"/>
              <a:t>Small and medium-sized companies</a:t>
            </a:r>
          </a:p>
          <a:p>
            <a:pPr marL="255600" indent="-255600">
              <a:defRPr/>
            </a:pPr>
            <a:r>
              <a:rPr lang="en-US" sz="2400" dirty="0"/>
              <a:t>Multinational corporation (M</a:t>
            </a:r>
            <a:r>
              <a:rPr lang="en-US" sz="100" dirty="0"/>
              <a:t> </a:t>
            </a:r>
            <a:r>
              <a:rPr lang="en-US" sz="2400" dirty="0"/>
              <a:t>N</a:t>
            </a:r>
            <a:r>
              <a:rPr lang="en-US" sz="100" dirty="0"/>
              <a:t> </a:t>
            </a:r>
            <a:r>
              <a:rPr lang="en-US" sz="2400" dirty="0"/>
              <a:t>C)</a:t>
            </a:r>
          </a:p>
          <a:p>
            <a:pPr marL="255600" indent="-255600">
              <a:defRPr/>
            </a:pPr>
            <a:r>
              <a:rPr lang="en-US" sz="2400" dirty="0"/>
              <a:t>Born global firm</a:t>
            </a:r>
          </a:p>
        </p:txBody>
      </p:sp>
    </p:spTree>
    <p:extLst>
      <p:ext uri="{BB962C8B-B14F-4D97-AF65-F5344CB8AC3E}">
        <p14:creationId xmlns:p14="http://schemas.microsoft.com/office/powerpoint/2010/main" val="28961486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458200" cy="990600"/>
          </a:xfrm>
        </p:spPr>
        <p:txBody>
          <a:bodyPr/>
          <a:lstStyle/>
          <a:p>
            <a:r>
              <a:rPr lang="en-US" sz="3200" dirty="0"/>
              <a:t>Figure 1.1 Comparing the World’s Largest Companies with Select Countries</a:t>
            </a:r>
          </a:p>
        </p:txBody>
      </p:sp>
      <p:pic>
        <p:nvPicPr>
          <p:cNvPr id="7" name="Picture 2" descr="Figure 1.1, A bar chart comparing the world’s largest companies with select countries. The chart plots countries and companies against total G D P or revenue in the U S dollars. The chart reads from largest revenue to lowest revenue as follows. Sweden, 500 billion. Walmart stores in the U S A, 475 billion. Nigeria, 475 billion. Poland, 470 billion. Belgium, 450 billion. Thailand, 425 billion. Norway, 415 billion. Austria, 400 billion. United Arab Emirates, 395 billion. Egypt, 350 billion. State Grid in China, 350 billion. South Africa, 320 billion. Hong Kong, China, 310 billion. Israel, 305 billion. China National Petroleum in China, 305 billion. Malaysia, 305 billion. Denmark, 300 billion. Sinopec Group, China, 300 billion. Singapore, 300 billion. Philippines, 300 billion. Columbia, 300 billion. Ireland, 290 billion. Royal Dutch Shell in the Netherlands, 275 billion. Pakistan, 275 billion. Exxon Mobil in the U S A, 260 billion. Chile, 255 billion. Volkswagen in Germany, 250 billion. Toyota Motor in Japan, 250 billion. Apple in the U S A, 240 billion. Finland, 230 billion. B P in Britain, 225 billion. Portugal, 200 billion All values estimated."/>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88349" y="1447801"/>
            <a:ext cx="4398062" cy="4268918"/>
          </a:xfrm>
          <a:prstGeom prst="rect">
            <a:avLst/>
          </a:prstGeom>
        </p:spPr>
      </p:pic>
      <p:sp>
        <p:nvSpPr>
          <p:cNvPr id="3" name="Content Placeholder 3"/>
          <p:cNvSpPr>
            <a:spLocks noGrp="1"/>
          </p:cNvSpPr>
          <p:nvPr>
            <p:ph type="body" sz="quarter" idx="13"/>
          </p:nvPr>
        </p:nvSpPr>
        <p:spPr>
          <a:xfrm>
            <a:off x="571500" y="5867400"/>
            <a:ext cx="8229600" cy="439046"/>
          </a:xfrm>
        </p:spPr>
        <p:txBody>
          <a:bodyPr/>
          <a:lstStyle/>
          <a:p>
            <a:r>
              <a:rPr lang="en-US" sz="1400" b="1" dirty="0">
                <a:ea typeface="MS Mincho"/>
                <a:cs typeface="Times New Roman" panose="02020603050405020304" pitchFamily="18" charset="0"/>
              </a:rPr>
              <a:t>Source:</a:t>
            </a:r>
            <a:r>
              <a:rPr lang="en-US" sz="1400" dirty="0">
                <a:ea typeface="MS Mincho"/>
                <a:cs typeface="Times New Roman" panose="02020603050405020304" pitchFamily="18" charset="0"/>
              </a:rPr>
              <a:t> Based on data obtained from </a:t>
            </a:r>
            <a:r>
              <a:rPr lang="en-IN" sz="1400" dirty="0">
                <a:ea typeface="MS Mincho"/>
                <a:cs typeface="Times New Roman" panose="02020603050405020304" pitchFamily="18" charset="0"/>
              </a:rPr>
              <a:t>“Fortune Global 500: The 500 Largest Corporations in the World,” (fortune.com/global500/), July 2016; </a:t>
            </a:r>
            <a:r>
              <a:rPr lang="en-US" sz="1400" dirty="0">
                <a:ea typeface="MS Mincho"/>
                <a:cs typeface="Times New Roman" panose="02020603050405020304" pitchFamily="18" charset="0"/>
              </a:rPr>
              <a:t>World Bank data set (data.worldbank.org).</a:t>
            </a:r>
          </a:p>
        </p:txBody>
      </p:sp>
    </p:spTree>
    <p:extLst>
      <p:ext uri="{BB962C8B-B14F-4D97-AF65-F5344CB8AC3E}">
        <p14:creationId xmlns:p14="http://schemas.microsoft.com/office/powerpoint/2010/main" val="22855753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Quick Study 1</a:t>
            </a:r>
          </a:p>
        </p:txBody>
      </p:sp>
      <p:sp>
        <p:nvSpPr>
          <p:cNvPr id="8" name="Content Placeholder 2"/>
          <p:cNvSpPr>
            <a:spLocks noGrp="1"/>
          </p:cNvSpPr>
          <p:nvPr>
            <p:ph idx="1"/>
          </p:nvPr>
        </p:nvSpPr>
        <p:spPr>
          <a:xfrm>
            <a:off x="457200" y="1600200"/>
            <a:ext cx="8153400" cy="4525963"/>
          </a:xfrm>
        </p:spPr>
        <p:txBody>
          <a:bodyPr/>
          <a:lstStyle/>
          <a:p>
            <a:pPr marL="432000" indent="-432000">
              <a:buFont typeface="+mj-lt"/>
              <a:buAutoNum type="arabicPeriod"/>
            </a:pPr>
            <a:r>
              <a:rPr lang="en-US" sz="2400" dirty="0"/>
              <a:t>What is the value of goods and services that all nations of the world export every year?</a:t>
            </a:r>
          </a:p>
          <a:p>
            <a:pPr marL="432000" indent="-432000">
              <a:buFont typeface="+mj-lt"/>
              <a:buAutoNum type="arabicPeriod"/>
            </a:pPr>
            <a:r>
              <a:rPr lang="en-US" sz="2400" dirty="0"/>
              <a:t>A business that has direct investments in marketing or manufacturing subsidiaries in multiple countries is called a what?</a:t>
            </a:r>
          </a:p>
          <a:p>
            <a:pPr marL="432000" indent="-432000">
              <a:buFont typeface="+mj-lt"/>
              <a:buAutoNum type="arabicPeriod"/>
            </a:pPr>
            <a:r>
              <a:rPr lang="en-US" sz="2400" dirty="0"/>
              <a:t>A born global firm engages in international business from or near its inception and does what else?</a:t>
            </a:r>
          </a:p>
        </p:txBody>
      </p:sp>
    </p:spTree>
    <p:extLst>
      <p:ext uri="{BB962C8B-B14F-4D97-AF65-F5344CB8AC3E}">
        <p14:creationId xmlns:p14="http://schemas.microsoft.com/office/powerpoint/2010/main" val="24656252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US" dirty="0"/>
              <a:t>What is Globalization? </a:t>
            </a:r>
            <a:r>
              <a:rPr lang="en-US" sz="2000" b="0" dirty="0"/>
              <a:t>(1 of 4)</a:t>
            </a:r>
            <a:endParaRPr lang="en-IN" sz="2000" b="0" dirty="0"/>
          </a:p>
        </p:txBody>
      </p:sp>
      <p:sp>
        <p:nvSpPr>
          <p:cNvPr id="3" name="Content Placeholder 2"/>
          <p:cNvSpPr>
            <a:spLocks noGrp="1"/>
          </p:cNvSpPr>
          <p:nvPr>
            <p:ph idx="1"/>
          </p:nvPr>
        </p:nvSpPr>
        <p:spPr/>
        <p:txBody>
          <a:bodyPr/>
          <a:lstStyle/>
          <a:p>
            <a:r>
              <a:rPr lang="en-US" sz="2400" b="1" dirty="0"/>
              <a:t>Globalization:</a:t>
            </a:r>
            <a:r>
              <a:rPr lang="en-US" sz="2400" dirty="0"/>
              <a:t> Trend toward greater economic, cultural, political, and technological interdependence among national institutions and economies</a:t>
            </a:r>
          </a:p>
          <a:p>
            <a:r>
              <a:rPr lang="en-US" sz="2400" dirty="0"/>
              <a:t>Globalization is characterized by </a:t>
            </a:r>
            <a:r>
              <a:rPr lang="en-US" sz="2400" b="1" dirty="0"/>
              <a:t>denationalization</a:t>
            </a:r>
          </a:p>
          <a:p>
            <a:r>
              <a:rPr lang="en-US" sz="2400" dirty="0"/>
              <a:t>Globalization is different from </a:t>
            </a:r>
            <a:r>
              <a:rPr lang="en-US" sz="2400" b="1" dirty="0"/>
              <a:t>internationalization</a:t>
            </a:r>
            <a:endParaRPr lang="en-US" sz="2400" dirty="0"/>
          </a:p>
        </p:txBody>
      </p:sp>
    </p:spTree>
    <p:extLst>
      <p:ext uri="{BB962C8B-B14F-4D97-AF65-F5344CB8AC3E}">
        <p14:creationId xmlns:p14="http://schemas.microsoft.com/office/powerpoint/2010/main" val="35069490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US" dirty="0"/>
              <a:t>What is Globalization? </a:t>
            </a:r>
            <a:r>
              <a:rPr lang="en-US" sz="2000" b="0" dirty="0"/>
              <a:t>(2 of 4)</a:t>
            </a:r>
            <a:endParaRPr lang="en-IN" sz="2000" b="0" dirty="0"/>
          </a:p>
        </p:txBody>
      </p:sp>
      <p:sp>
        <p:nvSpPr>
          <p:cNvPr id="3" name="Content Placeholder 2"/>
          <p:cNvSpPr>
            <a:spLocks noGrp="1"/>
          </p:cNvSpPr>
          <p:nvPr>
            <p:ph idx="1"/>
          </p:nvPr>
        </p:nvSpPr>
        <p:spPr/>
        <p:txBody>
          <a:bodyPr/>
          <a:lstStyle/>
          <a:p>
            <a:pPr marL="0" lvl="0" indent="0">
              <a:buNone/>
            </a:pPr>
            <a:r>
              <a:rPr lang="en-US" sz="2600" b="1" dirty="0">
                <a:solidFill>
                  <a:schemeClr val="tx2"/>
                </a:solidFill>
              </a:rPr>
              <a:t>Globalization of Markets</a:t>
            </a:r>
          </a:p>
          <a:p>
            <a:pPr>
              <a:spcBef>
                <a:spcPts val="1200"/>
              </a:spcBef>
            </a:pPr>
            <a:r>
              <a:rPr lang="en-US" sz="2400" dirty="0"/>
              <a:t>Convergence in buyer preferences in markets around the world</a:t>
            </a:r>
          </a:p>
          <a:p>
            <a:pPr marL="0" indent="0">
              <a:buNone/>
            </a:pPr>
            <a:r>
              <a:rPr lang="en-US" sz="2600" b="1" dirty="0">
                <a:solidFill>
                  <a:schemeClr val="tx2"/>
                </a:solidFill>
              </a:rPr>
              <a:t>Globalization of Production</a:t>
            </a:r>
          </a:p>
          <a:p>
            <a:pPr>
              <a:spcBef>
                <a:spcPts val="1200"/>
              </a:spcBef>
            </a:pPr>
            <a:r>
              <a:rPr lang="en-US" sz="2400" dirty="0"/>
              <a:t>Dispersal of production activities worldwide to minimize costs or maximize quality</a:t>
            </a:r>
          </a:p>
        </p:txBody>
      </p:sp>
    </p:spTree>
    <p:extLst>
      <p:ext uri="{BB962C8B-B14F-4D97-AF65-F5344CB8AC3E}">
        <p14:creationId xmlns:p14="http://schemas.microsoft.com/office/powerpoint/2010/main" val="326102818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508 Lecture">
  <a:themeElements>
    <a:clrScheme name="Custom 7">
      <a:dk1>
        <a:sysClr val="windowText" lastClr="000000"/>
      </a:dk1>
      <a:lt1>
        <a:sysClr val="window" lastClr="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2.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16411</TotalTime>
  <Words>4137</Words>
  <Application>Microsoft Office PowerPoint</Application>
  <PresentationFormat>On-screen Show (4:3)</PresentationFormat>
  <Paragraphs>310</Paragraphs>
  <Slides>29</Slides>
  <Notes>29</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29</vt:i4>
      </vt:variant>
    </vt:vector>
  </HeadingPairs>
  <TitlesOfParts>
    <vt:vector size="38" baseType="lpstr">
      <vt:lpstr>ＭＳ Ｐゴシック</vt:lpstr>
      <vt:lpstr>ＭＳ Ｐゴシック</vt:lpstr>
      <vt:lpstr>Arial</vt:lpstr>
      <vt:lpstr>Calibri</vt:lpstr>
      <vt:lpstr>MS Mincho</vt:lpstr>
      <vt:lpstr>Times New Roman</vt:lpstr>
      <vt:lpstr>Verdana</vt:lpstr>
      <vt:lpstr>Wingdings</vt:lpstr>
      <vt:lpstr>508 Lecture</vt:lpstr>
      <vt:lpstr>International Business: The Challenges of Globalization</vt:lpstr>
      <vt:lpstr>Learning Objectives</vt:lpstr>
      <vt:lpstr>Making Ray-Ban Great Again</vt:lpstr>
      <vt:lpstr>International Business</vt:lpstr>
      <vt:lpstr>Key Players in International Business</vt:lpstr>
      <vt:lpstr>Figure 1.1 Comparing the World’s Largest Companies with Select Countries</vt:lpstr>
      <vt:lpstr>Quick Study 1</vt:lpstr>
      <vt:lpstr>What is Globalization? (1 of 4)</vt:lpstr>
      <vt:lpstr>What is Globalization? (2 of 4)</vt:lpstr>
      <vt:lpstr>What is Globalization? (3 of 4)</vt:lpstr>
      <vt:lpstr>What is Globalization? (4 of 4)</vt:lpstr>
      <vt:lpstr>Quick Study 2</vt:lpstr>
      <vt:lpstr>Forces Driving Globalization (1 of 3)</vt:lpstr>
      <vt:lpstr>Forces Driving Globalization (2 of 3)</vt:lpstr>
      <vt:lpstr>Forces Driving Globalization (3 of 3)</vt:lpstr>
      <vt:lpstr>Quick Study 3</vt:lpstr>
      <vt:lpstr>Debate About Jobs and Wages (1 of 2)</vt:lpstr>
      <vt:lpstr>Debate About Jobs and Wages (2 of 2)</vt:lpstr>
      <vt:lpstr>Quick Study 4</vt:lpstr>
      <vt:lpstr>Debate About Income Inequality</vt:lpstr>
      <vt:lpstr>Quick Study 5</vt:lpstr>
      <vt:lpstr>Debate About Culture, Sovereignty, and the Environment (1 of 3)</vt:lpstr>
      <vt:lpstr>Debate About Culture, Sovereignty, and the Environment (2 of 3)</vt:lpstr>
      <vt:lpstr>Debate About Culture, Sovereignty, and the Environment (3 of 3)</vt:lpstr>
      <vt:lpstr>Quick Study 6</vt:lpstr>
      <vt:lpstr>Developing Skills for Your Career</vt:lpstr>
      <vt:lpstr>Figure 1.3 The Global Business Environment</vt:lpstr>
      <vt:lpstr>Quick Study 7</vt:lpstr>
      <vt:lpstr>Copyright</vt:lpstr>
    </vt:vector>
  </TitlesOfParts>
  <Company>SPi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International Business: The Challenges of Globalization, Eighth Edition</dc:title>
  <dc:subject>Business</dc:subject>
  <dc:creator>Wild/Wild</dc:creator>
  <cp:keywords>International Business</cp:keywords>
  <cp:lastModifiedBy>Goel, Shasya</cp:lastModifiedBy>
  <cp:revision>2098</cp:revision>
  <dcterms:created xsi:type="dcterms:W3CDTF">2014-07-14T20:04:21Z</dcterms:created>
  <dcterms:modified xsi:type="dcterms:W3CDTF">2018-11-26T07:04:46Z</dcterms:modified>
</cp:coreProperties>
</file>