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59" r:id="rId6"/>
    <p:sldId id="268" r:id="rId7"/>
    <p:sldId id="260" r:id="rId8"/>
    <p:sldId id="269" r:id="rId9"/>
    <p:sldId id="261" r:id="rId10"/>
    <p:sldId id="262" r:id="rId11"/>
    <p:sldId id="270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Why study financial markets and institutions?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Chapter 1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6612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r>
              <a:rPr lang="en-GB" dirty="0" smtClean="0"/>
              <a:t>The stock market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562600"/>
          </a:xfrm>
        </p:spPr>
        <p:txBody>
          <a:bodyPr>
            <a:noAutofit/>
          </a:bodyPr>
          <a:lstStyle/>
          <a:p>
            <a:pPr algn="just"/>
            <a:r>
              <a:rPr lang="en-GB" sz="2800" dirty="0" smtClean="0"/>
              <a:t>A common stock represents a share of ownership in a </a:t>
            </a:r>
            <a:r>
              <a:rPr lang="en-GB" sz="2800" dirty="0" smtClean="0"/>
              <a:t>corporation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Has claim on the earnings and assets of the </a:t>
            </a:r>
            <a:r>
              <a:rPr lang="en-GB" sz="2800" dirty="0" smtClean="0"/>
              <a:t>corporation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In stock market, shares of stock are </a:t>
            </a:r>
            <a:r>
              <a:rPr lang="en-GB" sz="2800" dirty="0" smtClean="0"/>
              <a:t>traded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78875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r>
              <a:rPr lang="en-GB" dirty="0" smtClean="0"/>
              <a:t>The stock market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562600"/>
          </a:xfrm>
        </p:spPr>
        <p:txBody>
          <a:bodyPr>
            <a:noAutofit/>
          </a:bodyPr>
          <a:lstStyle/>
          <a:p>
            <a:pPr algn="just"/>
            <a:r>
              <a:rPr lang="en-GB" sz="2800" dirty="0" smtClean="0"/>
              <a:t>Fluctuations </a:t>
            </a:r>
            <a:r>
              <a:rPr lang="en-GB" sz="2800" dirty="0" smtClean="0"/>
              <a:t>in stock prices affect the size of people’s wealth and affect their willingness to </a:t>
            </a:r>
            <a:r>
              <a:rPr lang="en-GB" sz="2800" dirty="0" smtClean="0"/>
              <a:t>spend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Impact business investment </a:t>
            </a:r>
            <a:r>
              <a:rPr lang="en-GB" sz="2800" dirty="0" smtClean="0"/>
              <a:t>decisions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Price of shares affects the amount of funds that can be raised by selling newly issued stock to finance investment spending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4043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foreign exchange market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GB" sz="2800" dirty="0" smtClean="0"/>
              <a:t>Conversion of one currency into another for moving funds between countries takes </a:t>
            </a:r>
            <a:r>
              <a:rPr lang="en-GB" sz="2800" dirty="0" smtClean="0"/>
              <a:t>place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Change in exchange rate affects the cost of imports and revenue from exports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2224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study financial markets?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GB" sz="2800" dirty="0"/>
              <a:t>Financial markets, such as bond and stock markets, are crucial in our economy</a:t>
            </a:r>
            <a:r>
              <a:rPr lang="en-GB" sz="2800" dirty="0" smtClean="0"/>
              <a:t>.</a:t>
            </a:r>
          </a:p>
          <a:p>
            <a:pPr algn="just"/>
            <a:endParaRPr lang="en-GB" sz="2800" dirty="0"/>
          </a:p>
          <a:p>
            <a:pPr algn="just"/>
            <a:r>
              <a:rPr lang="en-GB" sz="2800" dirty="0"/>
              <a:t>These markets channel funds from savers to investors, thereby promoting economic efficiency</a:t>
            </a:r>
            <a:r>
              <a:rPr lang="en-GB" sz="2800" dirty="0" smtClean="0"/>
              <a:t>.</a:t>
            </a:r>
          </a:p>
          <a:p>
            <a:pPr algn="just"/>
            <a:endParaRPr lang="en-GB" sz="2800" dirty="0"/>
          </a:p>
          <a:p>
            <a:pPr algn="just"/>
            <a:r>
              <a:rPr lang="en-GB" sz="2800" dirty="0"/>
              <a:t>Market activity affects personal wealth, the </a:t>
            </a:r>
            <a:r>
              <a:rPr lang="en-GB" sz="2800" dirty="0" err="1"/>
              <a:t>behavior</a:t>
            </a:r>
            <a:r>
              <a:rPr lang="en-GB" sz="2800" dirty="0"/>
              <a:t> of business firms, and economy as a whole</a:t>
            </a: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45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Study Financial Markets?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GB" sz="2800" dirty="0"/>
              <a:t>Well functioning financial markets, such as the bond market, stock market, and foreign exchange market, are key factors in producing high economic growth.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30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study financial institutions?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GB" sz="2800" dirty="0"/>
              <a:t>Financial Institutions are the institutions that make financial markets </a:t>
            </a:r>
            <a:r>
              <a:rPr lang="en-GB" sz="2800" dirty="0" smtClean="0"/>
              <a:t>work</a:t>
            </a:r>
          </a:p>
          <a:p>
            <a:pPr algn="just"/>
            <a:endParaRPr lang="en-GB" sz="2800" dirty="0"/>
          </a:p>
          <a:p>
            <a:pPr algn="just"/>
            <a:r>
              <a:rPr lang="en-GB" sz="2800" dirty="0"/>
              <a:t>“Financial Institutions are the intermediaries, that take funds from the people who save and lend it to people who have productive investment opportunities”.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81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Financial markets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 smtClean="0"/>
              <a:t>Funds are transferred from people with excess funds to those with </a:t>
            </a:r>
            <a:r>
              <a:rPr lang="en-GB" sz="2800" dirty="0" smtClean="0"/>
              <a:t>shortage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Promotes greater economic efficiency by providing productive use for </a:t>
            </a:r>
            <a:r>
              <a:rPr lang="en-GB" sz="2800" dirty="0" smtClean="0"/>
              <a:t>funds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77311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Financial markets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 smtClean="0"/>
              <a:t>Well-functioning </a:t>
            </a:r>
            <a:r>
              <a:rPr lang="en-GB" sz="2800" dirty="0" smtClean="0"/>
              <a:t>markets produce higher economic </a:t>
            </a:r>
            <a:r>
              <a:rPr lang="en-GB" sz="2800" dirty="0" smtClean="0"/>
              <a:t>growth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Has effects on personal wealth, behaviour of businesses and </a:t>
            </a:r>
            <a:r>
              <a:rPr lang="en-GB" sz="2800" dirty="0" smtClean="0"/>
              <a:t>consumers</a:t>
            </a:r>
            <a:endParaRPr lang="en-GB" sz="2800" dirty="0"/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Cyclical performance of the economy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2327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GB" sz="2800" dirty="0" smtClean="0"/>
              <a:t>Also called financial instrument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Claim on issuer’s future income or assets (any financial claim or piece of property that is subject to ownership)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88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Debt markets and interest rates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Bond is a debt security that promises to make payments periodically for a specified period of </a:t>
            </a:r>
            <a:r>
              <a:rPr lang="en-GB" sz="2800" dirty="0" smtClean="0"/>
              <a:t>time</a:t>
            </a:r>
          </a:p>
          <a:p>
            <a:endParaRPr lang="en-GB" sz="2800" dirty="0" smtClean="0"/>
          </a:p>
          <a:p>
            <a:r>
              <a:rPr lang="en-GB" sz="2800" dirty="0" smtClean="0"/>
              <a:t>Also known as bond market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6129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Debt markets and interest rates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Enable </a:t>
            </a:r>
            <a:r>
              <a:rPr lang="en-GB" sz="2800" dirty="0" smtClean="0"/>
              <a:t>government and corporations to borrow to finance their </a:t>
            </a:r>
            <a:r>
              <a:rPr lang="en-GB" sz="2800" dirty="0" smtClean="0"/>
              <a:t>activities</a:t>
            </a:r>
          </a:p>
          <a:p>
            <a:endParaRPr lang="en-GB" sz="2800" dirty="0" smtClean="0"/>
          </a:p>
          <a:p>
            <a:r>
              <a:rPr lang="en-GB" sz="2800" dirty="0" smtClean="0"/>
              <a:t>Where interest rates are </a:t>
            </a:r>
            <a:r>
              <a:rPr lang="en-GB" sz="2800" dirty="0" smtClean="0"/>
              <a:t>determined</a:t>
            </a:r>
          </a:p>
          <a:p>
            <a:endParaRPr lang="en-GB" sz="2800" dirty="0" smtClean="0"/>
          </a:p>
          <a:p>
            <a:r>
              <a:rPr lang="en-GB" sz="2800" dirty="0" smtClean="0"/>
              <a:t>Interest rate is the cost of borrowing or price paid for rental funds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9840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Debt markets and 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/>
              <a:t>There are many different types of market interest rates, including mortgage rates, car loan rates, credit card rates, etc</a:t>
            </a:r>
            <a:r>
              <a:rPr lang="en-GB" sz="2800" dirty="0" smtClean="0"/>
              <a:t>.</a:t>
            </a:r>
          </a:p>
          <a:p>
            <a:pPr algn="just"/>
            <a:endParaRPr lang="en-GB" sz="2800" dirty="0"/>
          </a:p>
          <a:p>
            <a:pPr algn="just"/>
            <a:r>
              <a:rPr lang="en-GB" sz="2800" dirty="0" smtClean="0"/>
              <a:t>Interest rates are important at different </a:t>
            </a:r>
            <a:r>
              <a:rPr lang="en-GB" sz="2800" dirty="0" smtClean="0"/>
              <a:t>levels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52003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Debt markets and 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 smtClean="0"/>
              <a:t>On </a:t>
            </a:r>
            <a:r>
              <a:rPr lang="en-GB" sz="2800" dirty="0" smtClean="0"/>
              <a:t>personal level, high interest rates deter from spending but motivates </a:t>
            </a:r>
            <a:r>
              <a:rPr lang="en-GB" sz="2800" dirty="0" smtClean="0"/>
              <a:t>savings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High interest rates might postpone businesses’ investment decisions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4683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Debt markets and 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 smtClean="0"/>
              <a:t>Because changes in interest rates have important effects on individuals, financial institutions, businesses and overall economy it is important to explain fluctuations in interest rates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0240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01FE50DF34B741930D6E5257AC4060" ma:contentTypeVersion="0" ma:contentTypeDescription="Create a new document." ma:contentTypeScope="" ma:versionID="43128c2c100ffcca405e965143dafdd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F7B259-E7D5-434B-85C0-C1D006B88BA2}"/>
</file>

<file path=customXml/itemProps2.xml><?xml version="1.0" encoding="utf-8"?>
<ds:datastoreItem xmlns:ds="http://schemas.openxmlformats.org/officeDocument/2006/customXml" ds:itemID="{D25DE620-F42D-44FE-A298-4C810B5258A3}"/>
</file>

<file path=customXml/itemProps3.xml><?xml version="1.0" encoding="utf-8"?>
<ds:datastoreItem xmlns:ds="http://schemas.openxmlformats.org/officeDocument/2006/customXml" ds:itemID="{CE86C258-83B4-4C48-AA0E-6A8A917E4A52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</TotalTime>
  <Words>471</Words>
  <Application>Microsoft Office PowerPoint</Application>
  <PresentationFormat>On-screen Show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Why study financial markets and institutions?</vt:lpstr>
      <vt:lpstr>Financial markets</vt:lpstr>
      <vt:lpstr>Financial markets</vt:lpstr>
      <vt:lpstr>Security</vt:lpstr>
      <vt:lpstr>Debt markets and interest rates</vt:lpstr>
      <vt:lpstr>Debt markets and interest rates</vt:lpstr>
      <vt:lpstr>Debt markets and interest rates</vt:lpstr>
      <vt:lpstr>Debt markets and interest rates</vt:lpstr>
      <vt:lpstr>Debt markets and interest rates</vt:lpstr>
      <vt:lpstr>The stock market</vt:lpstr>
      <vt:lpstr>The stock market</vt:lpstr>
      <vt:lpstr>The foreign exchange market</vt:lpstr>
      <vt:lpstr>Why study financial markets?</vt:lpstr>
      <vt:lpstr>Why Study Financial Markets?</vt:lpstr>
      <vt:lpstr>Why study financial institutions?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study financial markets and institutions?</dc:title>
  <dc:creator>Lakshmi</dc:creator>
  <cp:lastModifiedBy>Lakshmi</cp:lastModifiedBy>
  <cp:revision>8</cp:revision>
  <dcterms:created xsi:type="dcterms:W3CDTF">2006-08-16T00:00:00Z</dcterms:created>
  <dcterms:modified xsi:type="dcterms:W3CDTF">2013-09-09T16:09:52Z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0x010100A701FE50DF34B741930D6E5257AC4060</vt:lpwstr>
  </property>
</Properties>
</file>