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4"/>
  </p:notesMasterIdLst>
  <p:handoutMasterIdLst>
    <p:handoutMasterId r:id="rId15"/>
  </p:handoutMasterIdLst>
  <p:sldIdLst>
    <p:sldId id="333" r:id="rId2"/>
    <p:sldId id="321" r:id="rId3"/>
    <p:sldId id="328" r:id="rId4"/>
    <p:sldId id="296" r:id="rId5"/>
    <p:sldId id="259" r:id="rId6"/>
    <p:sldId id="260" r:id="rId7"/>
    <p:sldId id="261" r:id="rId8"/>
    <p:sldId id="286" r:id="rId9"/>
    <p:sldId id="265" r:id="rId10"/>
    <p:sldId id="267" r:id="rId11"/>
    <p:sldId id="273" r:id="rId12"/>
    <p:sldId id="291" r:id="rId13"/>
  </p:sldIdLst>
  <p:sldSz cx="9144000" cy="6858000" type="screen4x3"/>
  <p:notesSz cx="6889750" cy="9607550"/>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208">
          <p15:clr>
            <a:srgbClr val="A4A3A4"/>
          </p15:clr>
        </p15:guide>
        <p15:guide id="2" pos="2880">
          <p15:clr>
            <a:srgbClr val="A4A3A4"/>
          </p15:clr>
        </p15:guide>
      </p15:sldGuideLst>
    </p:ext>
    <p:ext uri="{2D200454-40CA-4A62-9FC3-DE9A4176ACB9}">
      <p15:notesGuideLst xmlns:p15="http://schemas.microsoft.com/office/powerpoint/2012/main">
        <p15:guide id="1" orient="horz" pos="3025">
          <p15:clr>
            <a:srgbClr val="A4A3A4"/>
          </p15:clr>
        </p15:guide>
        <p15:guide id="2" pos="217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900"/>
    <a:srgbClr val="000099"/>
    <a:srgbClr val="CC0000"/>
    <a:srgbClr val="FFFF00"/>
    <a:srgbClr val="FF0000"/>
    <a:srgbClr val="FFCC00"/>
    <a:srgbClr val="FF9900"/>
    <a:srgbClr val="33CC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7426" autoAdjust="0"/>
    <p:restoredTop sz="92910" autoAdjust="0"/>
  </p:normalViewPr>
  <p:slideViewPr>
    <p:cSldViewPr>
      <p:cViewPr varScale="1">
        <p:scale>
          <a:sx n="64" d="100"/>
          <a:sy n="64" d="100"/>
        </p:scale>
        <p:origin x="822" y="60"/>
      </p:cViewPr>
      <p:guideLst>
        <p:guide orient="horz" pos="2208"/>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17514"/>
    </p:cViewPr>
  </p:sorterViewPr>
  <p:notesViewPr>
    <p:cSldViewPr>
      <p:cViewPr>
        <p:scale>
          <a:sx n="100" d="100"/>
          <a:sy n="100" d="100"/>
        </p:scale>
        <p:origin x="-1806" y="1128"/>
      </p:cViewPr>
      <p:guideLst>
        <p:guide orient="horz" pos="3025"/>
        <p:guide pos="217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9810" name="Rectangle 2"/>
          <p:cNvSpPr>
            <a:spLocks noGrp="1" noChangeArrowheads="1"/>
          </p:cNvSpPr>
          <p:nvPr>
            <p:ph type="hdr" sz="quarter"/>
          </p:nvPr>
        </p:nvSpPr>
        <p:spPr bwMode="auto">
          <a:xfrm>
            <a:off x="0" y="0"/>
            <a:ext cx="2985558" cy="477476"/>
          </a:xfrm>
          <a:prstGeom prst="rect">
            <a:avLst/>
          </a:prstGeom>
          <a:noFill/>
          <a:ln w="9525">
            <a:noFill/>
            <a:miter lim="800000"/>
            <a:headEnd/>
            <a:tailEnd/>
          </a:ln>
          <a:effectLst/>
        </p:spPr>
        <p:txBody>
          <a:bodyPr vert="horz" wrap="square" lIns="93936" tIns="46968" rIns="93936" bIns="46968" numCol="1" anchor="t" anchorCtr="0" compatLnSpc="1">
            <a:prstTxWarp prst="textNoShape">
              <a:avLst/>
            </a:prstTxWarp>
          </a:bodyPr>
          <a:lstStyle>
            <a:lvl1pPr>
              <a:defRPr sz="1200"/>
            </a:lvl1pPr>
          </a:lstStyle>
          <a:p>
            <a:endParaRPr lang="en-US"/>
          </a:p>
        </p:txBody>
      </p:sp>
      <p:sp>
        <p:nvSpPr>
          <p:cNvPr id="119811" name="Rectangle 3"/>
          <p:cNvSpPr>
            <a:spLocks noGrp="1" noChangeArrowheads="1"/>
          </p:cNvSpPr>
          <p:nvPr>
            <p:ph type="dt" sz="quarter" idx="1"/>
          </p:nvPr>
        </p:nvSpPr>
        <p:spPr bwMode="auto">
          <a:xfrm>
            <a:off x="3904192" y="0"/>
            <a:ext cx="2985558" cy="477476"/>
          </a:xfrm>
          <a:prstGeom prst="rect">
            <a:avLst/>
          </a:prstGeom>
          <a:noFill/>
          <a:ln w="9525">
            <a:noFill/>
            <a:miter lim="800000"/>
            <a:headEnd/>
            <a:tailEnd/>
          </a:ln>
          <a:effectLst/>
        </p:spPr>
        <p:txBody>
          <a:bodyPr vert="horz" wrap="square" lIns="93936" tIns="46968" rIns="93936" bIns="46968" numCol="1" anchor="t" anchorCtr="0" compatLnSpc="1">
            <a:prstTxWarp prst="textNoShape">
              <a:avLst/>
            </a:prstTxWarp>
          </a:bodyPr>
          <a:lstStyle>
            <a:lvl1pPr algn="r">
              <a:defRPr sz="1200"/>
            </a:lvl1pPr>
          </a:lstStyle>
          <a:p>
            <a:endParaRPr lang="en-US"/>
          </a:p>
        </p:txBody>
      </p:sp>
      <p:sp>
        <p:nvSpPr>
          <p:cNvPr id="119812" name="Rectangle 4"/>
          <p:cNvSpPr>
            <a:spLocks noGrp="1" noChangeArrowheads="1"/>
          </p:cNvSpPr>
          <p:nvPr>
            <p:ph type="ftr" sz="quarter" idx="2"/>
          </p:nvPr>
        </p:nvSpPr>
        <p:spPr bwMode="auto">
          <a:xfrm>
            <a:off x="0" y="9151626"/>
            <a:ext cx="2985558" cy="477476"/>
          </a:xfrm>
          <a:prstGeom prst="rect">
            <a:avLst/>
          </a:prstGeom>
          <a:noFill/>
          <a:ln w="9525">
            <a:noFill/>
            <a:miter lim="800000"/>
            <a:headEnd/>
            <a:tailEnd/>
          </a:ln>
          <a:effectLst/>
        </p:spPr>
        <p:txBody>
          <a:bodyPr vert="horz" wrap="square" lIns="93936" tIns="46968" rIns="93936" bIns="46968" numCol="1" anchor="b" anchorCtr="0" compatLnSpc="1">
            <a:prstTxWarp prst="textNoShape">
              <a:avLst/>
            </a:prstTxWarp>
          </a:bodyPr>
          <a:lstStyle>
            <a:lvl1pPr>
              <a:defRPr sz="1200"/>
            </a:lvl1pPr>
          </a:lstStyle>
          <a:p>
            <a:endParaRPr lang="en-US"/>
          </a:p>
        </p:txBody>
      </p:sp>
      <p:sp>
        <p:nvSpPr>
          <p:cNvPr id="119813" name="Rectangle 5"/>
          <p:cNvSpPr>
            <a:spLocks noGrp="1" noChangeArrowheads="1"/>
          </p:cNvSpPr>
          <p:nvPr>
            <p:ph type="sldNum" sz="quarter" idx="3"/>
          </p:nvPr>
        </p:nvSpPr>
        <p:spPr bwMode="auto">
          <a:xfrm>
            <a:off x="3904192" y="9151626"/>
            <a:ext cx="2985558" cy="477476"/>
          </a:xfrm>
          <a:prstGeom prst="rect">
            <a:avLst/>
          </a:prstGeom>
          <a:noFill/>
          <a:ln w="9525">
            <a:noFill/>
            <a:miter lim="800000"/>
            <a:headEnd/>
            <a:tailEnd/>
          </a:ln>
          <a:effectLst/>
        </p:spPr>
        <p:txBody>
          <a:bodyPr vert="horz" wrap="square" lIns="93936" tIns="46968" rIns="93936" bIns="46968" numCol="1" anchor="b" anchorCtr="0" compatLnSpc="1">
            <a:prstTxWarp prst="textNoShape">
              <a:avLst/>
            </a:prstTxWarp>
          </a:bodyPr>
          <a:lstStyle>
            <a:lvl1pPr algn="r">
              <a:defRPr sz="1200"/>
            </a:lvl1pPr>
          </a:lstStyle>
          <a:p>
            <a:fld id="{7415A0B7-A6F5-479B-A204-F861ED47A6B0}" type="slidenum">
              <a:rPr lang="en-US"/>
              <a:pPr/>
              <a:t>‹#›</a:t>
            </a:fld>
            <a:endParaRPr lang="en-US"/>
          </a:p>
        </p:txBody>
      </p:sp>
    </p:spTree>
    <p:extLst>
      <p:ext uri="{BB962C8B-B14F-4D97-AF65-F5344CB8AC3E}">
        <p14:creationId xmlns:p14="http://schemas.microsoft.com/office/powerpoint/2010/main" val="282496741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85558" cy="480792"/>
          </a:xfrm>
          <a:prstGeom prst="rect">
            <a:avLst/>
          </a:prstGeom>
          <a:noFill/>
          <a:ln w="9525">
            <a:noFill/>
            <a:miter lim="800000"/>
            <a:headEnd/>
            <a:tailEnd/>
          </a:ln>
          <a:effectLst/>
        </p:spPr>
        <p:txBody>
          <a:bodyPr vert="horz" wrap="square" lIns="93936" tIns="46968" rIns="93936" bIns="46968" numCol="1" anchor="t" anchorCtr="0" compatLnSpc="1">
            <a:prstTxWarp prst="textNoShape">
              <a:avLst/>
            </a:prstTxWarp>
          </a:bodyPr>
          <a:lstStyle>
            <a:lvl1pPr>
              <a:defRPr sz="1200"/>
            </a:lvl1pPr>
          </a:lstStyle>
          <a:p>
            <a:endParaRPr lang="en-US"/>
          </a:p>
        </p:txBody>
      </p:sp>
      <p:sp>
        <p:nvSpPr>
          <p:cNvPr id="5123" name="Rectangle 3"/>
          <p:cNvSpPr>
            <a:spLocks noGrp="1" noChangeArrowheads="1"/>
          </p:cNvSpPr>
          <p:nvPr>
            <p:ph type="dt" idx="1"/>
          </p:nvPr>
        </p:nvSpPr>
        <p:spPr bwMode="auto">
          <a:xfrm>
            <a:off x="3904192" y="0"/>
            <a:ext cx="2985558" cy="480792"/>
          </a:xfrm>
          <a:prstGeom prst="rect">
            <a:avLst/>
          </a:prstGeom>
          <a:noFill/>
          <a:ln w="9525">
            <a:noFill/>
            <a:miter lim="800000"/>
            <a:headEnd/>
            <a:tailEnd/>
          </a:ln>
          <a:effectLst/>
        </p:spPr>
        <p:txBody>
          <a:bodyPr vert="horz" wrap="square" lIns="93936" tIns="46968" rIns="93936" bIns="46968" numCol="1" anchor="t" anchorCtr="0" compatLnSpc="1">
            <a:prstTxWarp prst="textNoShape">
              <a:avLst/>
            </a:prstTxWarp>
          </a:bodyPr>
          <a:lstStyle>
            <a:lvl1pPr algn="r">
              <a:defRPr sz="1200"/>
            </a:lvl1pPr>
          </a:lstStyle>
          <a:p>
            <a:endParaRPr lang="en-US"/>
          </a:p>
        </p:txBody>
      </p:sp>
      <p:sp>
        <p:nvSpPr>
          <p:cNvPr id="5124" name="Rectangle 4"/>
          <p:cNvSpPr>
            <a:spLocks noGrp="1" noRot="1" noChangeAspect="1" noChangeArrowheads="1" noTextEdit="1"/>
          </p:cNvSpPr>
          <p:nvPr>
            <p:ph type="sldImg" idx="2"/>
          </p:nvPr>
        </p:nvSpPr>
        <p:spPr bwMode="auto">
          <a:xfrm>
            <a:off x="1044575" y="720725"/>
            <a:ext cx="4802188" cy="3603625"/>
          </a:xfrm>
          <a:prstGeom prst="rect">
            <a:avLst/>
          </a:prstGeom>
          <a:noFill/>
          <a:ln w="9525">
            <a:solidFill>
              <a:srgbClr val="000000"/>
            </a:solidFill>
            <a:miter lim="800000"/>
            <a:headEnd/>
            <a:tailEnd/>
          </a:ln>
          <a:effectLst/>
        </p:spPr>
      </p:sp>
      <p:sp>
        <p:nvSpPr>
          <p:cNvPr id="5125" name="Rectangle 5"/>
          <p:cNvSpPr>
            <a:spLocks noGrp="1" noChangeArrowheads="1"/>
          </p:cNvSpPr>
          <p:nvPr>
            <p:ph type="body" sz="quarter" idx="3"/>
          </p:nvPr>
        </p:nvSpPr>
        <p:spPr bwMode="auto">
          <a:xfrm>
            <a:off x="918634" y="4564208"/>
            <a:ext cx="5052483" cy="4322153"/>
          </a:xfrm>
          <a:prstGeom prst="rect">
            <a:avLst/>
          </a:prstGeom>
          <a:noFill/>
          <a:ln w="9525">
            <a:noFill/>
            <a:miter lim="800000"/>
            <a:headEnd/>
            <a:tailEnd/>
          </a:ln>
          <a:effectLst/>
        </p:spPr>
        <p:txBody>
          <a:bodyPr vert="horz" wrap="square" lIns="93936" tIns="46968" rIns="93936" bIns="4696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126" name="Rectangle 6"/>
          <p:cNvSpPr>
            <a:spLocks noGrp="1" noChangeArrowheads="1"/>
          </p:cNvSpPr>
          <p:nvPr>
            <p:ph type="ftr" sz="quarter" idx="4"/>
          </p:nvPr>
        </p:nvSpPr>
        <p:spPr bwMode="auto">
          <a:xfrm>
            <a:off x="0" y="9126759"/>
            <a:ext cx="2985558" cy="480792"/>
          </a:xfrm>
          <a:prstGeom prst="rect">
            <a:avLst/>
          </a:prstGeom>
          <a:noFill/>
          <a:ln w="9525">
            <a:noFill/>
            <a:miter lim="800000"/>
            <a:headEnd/>
            <a:tailEnd/>
          </a:ln>
          <a:effectLst/>
        </p:spPr>
        <p:txBody>
          <a:bodyPr vert="horz" wrap="square" lIns="93936" tIns="46968" rIns="93936" bIns="46968" numCol="1" anchor="b" anchorCtr="0" compatLnSpc="1">
            <a:prstTxWarp prst="textNoShape">
              <a:avLst/>
            </a:prstTxWarp>
          </a:bodyPr>
          <a:lstStyle>
            <a:lvl1pPr>
              <a:defRPr sz="1200"/>
            </a:lvl1pPr>
          </a:lstStyle>
          <a:p>
            <a:endParaRPr lang="en-US"/>
          </a:p>
        </p:txBody>
      </p:sp>
      <p:sp>
        <p:nvSpPr>
          <p:cNvPr id="5127" name="Rectangle 7"/>
          <p:cNvSpPr>
            <a:spLocks noGrp="1" noChangeArrowheads="1"/>
          </p:cNvSpPr>
          <p:nvPr>
            <p:ph type="sldNum" sz="quarter" idx="5"/>
          </p:nvPr>
        </p:nvSpPr>
        <p:spPr bwMode="auto">
          <a:xfrm>
            <a:off x="3904192" y="9126759"/>
            <a:ext cx="2985558" cy="480792"/>
          </a:xfrm>
          <a:prstGeom prst="rect">
            <a:avLst/>
          </a:prstGeom>
          <a:noFill/>
          <a:ln w="9525">
            <a:noFill/>
            <a:miter lim="800000"/>
            <a:headEnd/>
            <a:tailEnd/>
          </a:ln>
          <a:effectLst/>
        </p:spPr>
        <p:txBody>
          <a:bodyPr vert="horz" wrap="square" lIns="93936" tIns="46968" rIns="93936" bIns="46968" numCol="1" anchor="b" anchorCtr="0" compatLnSpc="1">
            <a:prstTxWarp prst="textNoShape">
              <a:avLst/>
            </a:prstTxWarp>
          </a:bodyPr>
          <a:lstStyle>
            <a:lvl1pPr algn="r">
              <a:defRPr sz="1200"/>
            </a:lvl1pPr>
          </a:lstStyle>
          <a:p>
            <a:fld id="{E8579D15-10C4-4E66-99FC-B5D71FDA98B7}" type="slidenum">
              <a:rPr lang="en-US"/>
              <a:pPr/>
              <a:t>‹#›</a:t>
            </a:fld>
            <a:endParaRPr lang="en-US"/>
          </a:p>
        </p:txBody>
      </p:sp>
    </p:spTree>
    <p:extLst>
      <p:ext uri="{BB962C8B-B14F-4D97-AF65-F5344CB8AC3E}">
        <p14:creationId xmlns:p14="http://schemas.microsoft.com/office/powerpoint/2010/main" val="187671479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r>
              <a:rPr lang="en-US" dirty="0"/>
              <a:t>Feeding infants support two years pregnancy</a:t>
            </a:r>
            <a:r>
              <a:rPr lang="en-US" baseline="0" dirty="0"/>
              <a:t> </a:t>
            </a:r>
            <a:r>
              <a:rPr lang="en-US" dirty="0"/>
              <a:t>spacing time Islam rejected family preventing </a:t>
            </a:r>
            <a:endParaRPr lang="ar-SA" dirty="0"/>
          </a:p>
        </p:txBody>
      </p:sp>
      <p:sp>
        <p:nvSpPr>
          <p:cNvPr id="4" name="عنصر نائب لرقم الشريحة 3"/>
          <p:cNvSpPr>
            <a:spLocks noGrp="1"/>
          </p:cNvSpPr>
          <p:nvPr>
            <p:ph type="sldNum" sz="quarter" idx="10"/>
          </p:nvPr>
        </p:nvSpPr>
        <p:spPr/>
        <p:txBody>
          <a:bodyPr/>
          <a:lstStyle/>
          <a:p>
            <a:fld id="{E8579D15-10C4-4E66-99FC-B5D71FDA98B7}" type="slidenum">
              <a:rPr lang="en-US" smtClean="0"/>
              <a:pPr/>
              <a:t>2</a:t>
            </a:fld>
            <a:endParaRPr lang="en-US"/>
          </a:p>
        </p:txBody>
      </p:sp>
    </p:spTree>
    <p:extLst>
      <p:ext uri="{BB962C8B-B14F-4D97-AF65-F5344CB8AC3E}">
        <p14:creationId xmlns:p14="http://schemas.microsoft.com/office/powerpoint/2010/main" val="242160093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5EEA07C-A912-49DC-AD6F-0BF31683BC3C}" type="slidenum">
              <a:rPr lang="en-US"/>
              <a:pPr/>
              <a:t>11</a:t>
            </a:fld>
            <a:endParaRPr lang="en-US"/>
          </a:p>
        </p:txBody>
      </p:sp>
      <p:sp>
        <p:nvSpPr>
          <p:cNvPr id="88066" name="Rectangle 2"/>
          <p:cNvSpPr>
            <a:spLocks noGrp="1" noRot="1" noChangeAspect="1" noChangeArrowheads="1" noTextEdit="1"/>
          </p:cNvSpPr>
          <p:nvPr>
            <p:ph type="sldImg"/>
          </p:nvPr>
        </p:nvSpPr>
        <p:spPr>
          <a:ln/>
        </p:spPr>
      </p:sp>
      <p:sp>
        <p:nvSpPr>
          <p:cNvPr id="88067" name="Rectangle 3"/>
          <p:cNvSpPr>
            <a:spLocks noGrp="1" noChangeArrowheads="1"/>
          </p:cNvSpPr>
          <p:nvPr>
            <p:ph type="body" idx="1"/>
          </p:nvPr>
        </p:nvSpPr>
        <p:spPr>
          <a:xfrm>
            <a:off x="842080" y="4564208"/>
            <a:ext cx="5282142" cy="4322153"/>
          </a:xfrm>
        </p:spPr>
        <p:txBody>
          <a:bodyPr/>
          <a:lstStyle/>
          <a:p>
            <a:pPr marL="234841" indent="-234841"/>
            <a:r>
              <a:rPr lang="en-US" sz="1400" b="1"/>
              <a:t>For women not using, but that intended to use in the future, another question asked was……What is the preferred method?</a:t>
            </a:r>
          </a:p>
          <a:p>
            <a:pPr marL="234841" indent="-234841"/>
            <a:r>
              <a:rPr lang="en-US" sz="1400" b="1"/>
              <a:t>1. Not surprisingly, the large majority, 68 percent, say they intend to use sterilization. The next most preferred method is the pill (25 percent) and only 1 percent prefer that their husbands get sterilized and 1 percent prefer to use the IUD.</a:t>
            </a:r>
          </a:p>
          <a:p>
            <a:pPr marL="234841" indent="-234841"/>
            <a:r>
              <a:rPr lang="en-US" sz="1400" b="1"/>
              <a:t>[Note: 25 % of intended users say they prefer the pill, while only 1 percent of current users use the pill…………..suggesting some potential underlying demand for pills!]</a:t>
            </a:r>
          </a:p>
          <a:p>
            <a:pPr marL="234841" indent="-234841"/>
            <a:endParaRPr lang="en-US" sz="1400" b="1"/>
          </a:p>
          <a:p>
            <a:pPr marL="234841" indent="-234841"/>
            <a:r>
              <a:rPr lang="en-US" sz="1400" b="1"/>
              <a:t>2. There are important differences in choice of preferred methods by timing of intended use: Women who intend to use contraception in the next 12 months stated a greater preference for spacing methods (37%). While those intending to use them later, rely primarily on female sterilization. </a:t>
            </a:r>
          </a:p>
          <a:p>
            <a:pPr marL="234841" indent="-234841"/>
            <a:endParaRPr lang="en-US" sz="1400" b="1"/>
          </a:p>
          <a:p>
            <a:pPr marL="234841" indent="-234841">
              <a:buFontTx/>
              <a:buAutoNum type="arabicPeriod" startAt="2"/>
            </a:pPr>
            <a:endParaRPr lang="en-US" sz="1400" b="1"/>
          </a:p>
          <a:p>
            <a:pPr marL="234841" indent="-234841"/>
            <a:r>
              <a:rPr lang="en-US" sz="1400" b="1"/>
              <a:t>Source: Table 5.12 and narrative p. 112</a:t>
            </a:r>
          </a:p>
          <a:p>
            <a:pPr marL="234841" indent="-234841"/>
            <a:endParaRPr lang="en-US" sz="140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00F4B0F-39C1-4D80-9196-E2446E26C80F}" type="slidenum">
              <a:rPr lang="en-US"/>
              <a:pPr/>
              <a:t>12</a:t>
            </a:fld>
            <a:endParaRPr lang="en-US"/>
          </a:p>
        </p:txBody>
      </p:sp>
      <p:sp>
        <p:nvSpPr>
          <p:cNvPr id="91138" name="Rectangle 2"/>
          <p:cNvSpPr>
            <a:spLocks noGrp="1" noRot="1" noChangeAspect="1" noChangeArrowheads="1" noTextEdit="1"/>
          </p:cNvSpPr>
          <p:nvPr>
            <p:ph type="sldImg"/>
          </p:nvPr>
        </p:nvSpPr>
        <p:spPr>
          <a:xfrm>
            <a:off x="1114425" y="720725"/>
            <a:ext cx="4341813" cy="3257550"/>
          </a:xfrm>
          <a:ln/>
        </p:spPr>
      </p:sp>
      <p:sp>
        <p:nvSpPr>
          <p:cNvPr id="91139" name="Rectangle 3"/>
          <p:cNvSpPr>
            <a:spLocks noGrp="1" noChangeArrowheads="1"/>
          </p:cNvSpPr>
          <p:nvPr>
            <p:ph type="body" idx="1"/>
          </p:nvPr>
        </p:nvSpPr>
        <p:spPr>
          <a:xfrm>
            <a:off x="535869" y="4138127"/>
            <a:ext cx="5664906" cy="4322154"/>
          </a:xfrm>
        </p:spPr>
        <p:txBody>
          <a:bodyPr/>
          <a:lstStyle/>
          <a:p>
            <a:pPr marL="234841" indent="-234841">
              <a:buFontTx/>
              <a:buChar char="-"/>
            </a:pPr>
            <a:r>
              <a:rPr lang="en-US" sz="1400" b="1" dirty="0"/>
              <a:t>Family planning methods and services in Bihar are provided primarily through a network of govt. hospitals and urban family welfare </a:t>
            </a:r>
            <a:r>
              <a:rPr lang="en-US" sz="1400" b="1" dirty="0" err="1"/>
              <a:t>centres</a:t>
            </a:r>
            <a:r>
              <a:rPr lang="en-US" sz="1400" b="1" dirty="0"/>
              <a:t> in urban areas, and primary health </a:t>
            </a:r>
            <a:r>
              <a:rPr lang="en-US" sz="1400" b="1" dirty="0" err="1"/>
              <a:t>centres</a:t>
            </a:r>
            <a:r>
              <a:rPr lang="en-US" sz="1400" b="1" dirty="0"/>
              <a:t>  (PHC) and sub-</a:t>
            </a:r>
            <a:r>
              <a:rPr lang="en-US" sz="1400" b="1" dirty="0" err="1"/>
              <a:t>centres</a:t>
            </a:r>
            <a:r>
              <a:rPr lang="en-US" sz="1400" b="1" dirty="0"/>
              <a:t> in rural areas.  They are also provided by private hospitals and clinics, as well as NGOs.  </a:t>
            </a:r>
          </a:p>
          <a:p>
            <a:pPr marL="234841" indent="-234841">
              <a:buFontTx/>
              <a:buChar char="-"/>
            </a:pPr>
            <a:r>
              <a:rPr lang="en-US" sz="1400" b="1" dirty="0"/>
              <a:t>1. The public medical sector, is the source of contraception for over three-fourths (77%) of current users of modern methods.  The private medical sector, including private hospitals or clinics, private doctors, private mobile clinics, private paramedics, </a:t>
            </a:r>
            <a:r>
              <a:rPr lang="en-US" sz="1400" b="1" dirty="0" err="1"/>
              <a:t>vaidyas</a:t>
            </a:r>
            <a:r>
              <a:rPr lang="en-US" sz="1400" b="1" dirty="0"/>
              <a:t>, hakims, homeopaths, traditional healers, and pharmacies or drugstores, is the source of 18 percent of current users.  4 percent of current users obtain their methods from other sources such as shops, friends, and relatives, and less than 1 percent from NGOs. </a:t>
            </a:r>
          </a:p>
          <a:p>
            <a:pPr marL="234841" indent="-234841"/>
            <a:r>
              <a:rPr lang="en-US" sz="1400" b="1" dirty="0"/>
              <a:t>2  Government hospitals are the main source (70%) for female sterilization, followed by private hospitals or clinics (13%), sterilization camps (7%), and community health centers, rural hospitals, or PHC (4%). Similar sources are used for male sterilizations.</a:t>
            </a:r>
          </a:p>
          <a:p>
            <a:pPr marL="234841" indent="-234841"/>
            <a:r>
              <a:rPr lang="en-US" sz="1400" b="1" dirty="0"/>
              <a:t>3. About half of IUD users obtain their IUDs from the public medical sector, and the other half from the private medical sector.</a:t>
            </a:r>
          </a:p>
          <a:p>
            <a:pPr marL="234841" indent="-234841"/>
            <a:r>
              <a:rPr lang="en-US" sz="1400" b="1" dirty="0"/>
              <a:t>4. Private shops are the major source for condoms and pills (55-56%)</a:t>
            </a:r>
          </a:p>
          <a:p>
            <a:pPr marL="234841" indent="-234841"/>
            <a:r>
              <a:rPr lang="en-US" sz="1400" b="1" dirty="0"/>
              <a:t>Source: Table 5.8, p. 106, narrative p. 103.</a:t>
            </a:r>
          </a:p>
          <a:p>
            <a:pPr marL="234841" indent="-234841"/>
            <a:endParaRPr lang="en-US" sz="1400"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r>
              <a:rPr lang="en-US" dirty="0" err="1"/>
              <a:t>Primi</a:t>
            </a:r>
            <a:r>
              <a:rPr lang="en-US" dirty="0"/>
              <a:t> = first </a:t>
            </a:r>
            <a:endParaRPr lang="ar-SA" dirty="0"/>
          </a:p>
        </p:txBody>
      </p:sp>
      <p:sp>
        <p:nvSpPr>
          <p:cNvPr id="4" name="عنصر نائب لرقم الشريحة 3"/>
          <p:cNvSpPr>
            <a:spLocks noGrp="1"/>
          </p:cNvSpPr>
          <p:nvPr>
            <p:ph type="sldNum" sz="quarter" idx="10"/>
          </p:nvPr>
        </p:nvSpPr>
        <p:spPr/>
        <p:txBody>
          <a:bodyPr/>
          <a:lstStyle/>
          <a:p>
            <a:fld id="{E8579D15-10C4-4E66-99FC-B5D71FDA98B7}" type="slidenum">
              <a:rPr lang="en-US" smtClean="0"/>
              <a:pPr/>
              <a:t>3</a:t>
            </a:fld>
            <a:endParaRPr lang="en-US"/>
          </a:p>
        </p:txBody>
      </p:sp>
    </p:spTree>
    <p:extLst>
      <p:ext uri="{BB962C8B-B14F-4D97-AF65-F5344CB8AC3E}">
        <p14:creationId xmlns:p14="http://schemas.microsoft.com/office/powerpoint/2010/main" val="35202378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750457C-8EB6-4330-9A63-CF72DD5E8550}" type="slidenum">
              <a:rPr lang="en-US"/>
              <a:pPr/>
              <a:t>4</a:t>
            </a:fld>
            <a:endParaRPr lang="en-US"/>
          </a:p>
        </p:txBody>
      </p:sp>
      <p:sp>
        <p:nvSpPr>
          <p:cNvPr id="48130" name="Rectangle 2"/>
          <p:cNvSpPr>
            <a:spLocks noGrp="1" noRot="1" noChangeAspect="1" noChangeArrowheads="1" noTextEdit="1"/>
          </p:cNvSpPr>
          <p:nvPr>
            <p:ph type="sldImg"/>
          </p:nvPr>
        </p:nvSpPr>
        <p:spPr>
          <a:ln/>
        </p:spPr>
      </p:sp>
      <p:sp>
        <p:nvSpPr>
          <p:cNvPr id="48131" name="Rectangle 3"/>
          <p:cNvSpPr>
            <a:spLocks noGrp="1" noChangeArrowheads="1"/>
          </p:cNvSpPr>
          <p:nvPr>
            <p:ph type="body" idx="1"/>
          </p:nvPr>
        </p:nvSpPr>
        <p:spPr/>
        <p:txBody>
          <a:bodyPr/>
          <a:lstStyle/>
          <a:p>
            <a:r>
              <a:rPr lang="en-US" sz="1400" b="1"/>
              <a:t>The new National Population Policy, 2000, adopted by the Government of India, has set as its immediate objective the task of addressing unmet need for contraception in order to achieve the medium-term objective of bringing the total fertility rate down to replacement level by the year 2010.</a:t>
            </a:r>
          </a:p>
          <a:p>
            <a:endParaRPr lang="en-US" sz="1400" b="1"/>
          </a:p>
          <a:p>
            <a:r>
              <a:rPr lang="en-US" sz="1400" b="1"/>
              <a:t>The Reproductive and Child Health Programme is oriented to meet the health needs of women and children completely.  With regard to family planning, the approach emphasizes the </a:t>
            </a:r>
          </a:p>
          <a:p>
            <a:pPr>
              <a:buFontTx/>
              <a:buChar char="-"/>
            </a:pPr>
            <a:r>
              <a:rPr lang="en-US" sz="1400" b="1"/>
              <a:t> target-free promotion of contraceptive use among eligible couples; </a:t>
            </a:r>
          </a:p>
          <a:p>
            <a:pPr>
              <a:buFontTx/>
              <a:buChar char="-"/>
            </a:pPr>
            <a:r>
              <a:rPr lang="en-US" sz="1400" b="1"/>
              <a:t> the provision to couples of a choice of contraception; and </a:t>
            </a:r>
          </a:p>
          <a:p>
            <a:pPr>
              <a:buFontTx/>
              <a:buChar char="-"/>
            </a:pPr>
            <a:r>
              <a:rPr lang="en-US" sz="1400" b="1"/>
              <a:t> the assurance of high-quality care.</a:t>
            </a:r>
          </a:p>
          <a:p>
            <a:r>
              <a:rPr lang="en-US" sz="1400" b="1"/>
              <a:t>An important component of the programme is the encouragement of adequate spacing of births, with at least three years between births…….. </a:t>
            </a:r>
          </a:p>
          <a:p>
            <a:endParaRPr lang="en-US" sz="1400" b="1"/>
          </a:p>
          <a:p>
            <a:endParaRPr lang="en-US" sz="140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1F63936-CB82-4BE3-BF2A-54C71C977E9F}" type="slidenum">
              <a:rPr lang="en-US"/>
              <a:pPr/>
              <a:t>5</a:t>
            </a:fld>
            <a:endParaRPr lang="en-US"/>
          </a:p>
        </p:txBody>
      </p:sp>
      <p:sp>
        <p:nvSpPr>
          <p:cNvPr id="51202" name="Rectangle 2"/>
          <p:cNvSpPr>
            <a:spLocks noGrp="1" noRot="1" noChangeAspect="1" noChangeArrowheads="1" noTextEdit="1"/>
          </p:cNvSpPr>
          <p:nvPr>
            <p:ph type="sldImg"/>
          </p:nvPr>
        </p:nvSpPr>
        <p:spPr>
          <a:ln/>
        </p:spPr>
      </p:sp>
      <p:sp>
        <p:nvSpPr>
          <p:cNvPr id="51203" name="Rectangle 3"/>
          <p:cNvSpPr>
            <a:spLocks noGrp="1" noChangeArrowheads="1"/>
          </p:cNvSpPr>
          <p:nvPr>
            <p:ph type="body" idx="1"/>
          </p:nvPr>
        </p:nvSpPr>
        <p:spPr/>
        <p:txBody>
          <a:bodyPr/>
          <a:lstStyle/>
          <a:p>
            <a:pPr marL="234841" indent="-234841" algn="just"/>
            <a:r>
              <a:rPr lang="en-GB" sz="1400" b="1"/>
              <a:t>As you can see… </a:t>
            </a:r>
          </a:p>
          <a:p>
            <a:pPr marL="234841" indent="-234841" algn="just">
              <a:buFontTx/>
              <a:buAutoNum type="arabicPeriod"/>
            </a:pPr>
            <a:r>
              <a:rPr lang="en-GB" sz="1400" b="1"/>
              <a:t>Knowledge of contraceptive methods is nearly universal in Bihar with 99 percent of currently married women recognizing at least one method of contraception and at least one modern method, up from 95 percent in NFHS-1 respectively.</a:t>
            </a:r>
          </a:p>
          <a:p>
            <a:pPr marL="234841" indent="-234841" algn="just"/>
            <a:endParaRPr lang="en-GB" sz="1400" b="1"/>
          </a:p>
          <a:p>
            <a:pPr marL="234841" indent="-234841" algn="just"/>
            <a:r>
              <a:rPr lang="en-GB" sz="1400" b="1"/>
              <a:t>2. Two-fifths (40 percent) of women knew a traditional method, up from 29 percent in NFHS-1.</a:t>
            </a:r>
          </a:p>
          <a:p>
            <a:pPr marL="234841" indent="-234841" algn="just"/>
            <a:endParaRPr lang="en-GB" sz="1400" b="1"/>
          </a:p>
          <a:p>
            <a:pPr marL="234841" indent="-234841" algn="just"/>
            <a:endParaRPr lang="en-GB" sz="1400" b="1"/>
          </a:p>
          <a:p>
            <a:pPr marL="234841" indent="-234841" algn="just"/>
            <a:r>
              <a:rPr lang="en-GB" sz="1400" b="1"/>
              <a:t>Source: Table 5.1 for NFHS-2 (p. 92); Table 6.1 for NFHS-1 – currently married women (p. 94).</a:t>
            </a:r>
          </a:p>
          <a:p>
            <a:pPr marL="234841" indent="-234841" algn="just"/>
            <a:endParaRPr lang="en-US" sz="1400" b="1"/>
          </a:p>
          <a:p>
            <a:pPr marL="234841" indent="-234841"/>
            <a:endParaRPr lang="en-US" sz="140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7ABBB54-BFD8-4D70-98E7-58D2B93F8F42}" type="slidenum">
              <a:rPr lang="en-US"/>
              <a:pPr/>
              <a:t>6</a:t>
            </a:fld>
            <a:endParaRPr lang="en-US"/>
          </a:p>
        </p:txBody>
      </p:sp>
      <p:sp>
        <p:nvSpPr>
          <p:cNvPr id="54274" name="Rectangle 1026"/>
          <p:cNvSpPr>
            <a:spLocks noGrp="1" noRot="1" noChangeAspect="1" noChangeArrowheads="1" noTextEdit="1"/>
          </p:cNvSpPr>
          <p:nvPr>
            <p:ph type="sldImg"/>
          </p:nvPr>
        </p:nvSpPr>
        <p:spPr>
          <a:ln/>
        </p:spPr>
      </p:sp>
      <p:sp>
        <p:nvSpPr>
          <p:cNvPr id="54275" name="Rectangle 1027"/>
          <p:cNvSpPr>
            <a:spLocks noGrp="1" noChangeArrowheads="1"/>
          </p:cNvSpPr>
          <p:nvPr>
            <p:ph type="body" idx="1"/>
          </p:nvPr>
        </p:nvSpPr>
        <p:spPr/>
        <p:txBody>
          <a:bodyPr/>
          <a:lstStyle/>
          <a:p>
            <a:pPr marL="234841" indent="-234841">
              <a:buFontTx/>
              <a:buAutoNum type="arabicPeriod"/>
            </a:pPr>
            <a:r>
              <a:rPr lang="en-US" sz="1400" b="1" dirty="0">
                <a:latin typeface="CG Times" pitchFamily="18" charset="0"/>
              </a:rPr>
              <a:t>Female sterilization is the most widely known method of contraception, followed by male sterilization. Overall, 99 percent of currently married women know about female sterilization and 97 percent know about male sterilization.</a:t>
            </a:r>
          </a:p>
          <a:p>
            <a:pPr marL="234841" indent="-234841">
              <a:buFontTx/>
              <a:buAutoNum type="arabicPeriod"/>
            </a:pPr>
            <a:r>
              <a:rPr lang="en-US" sz="1400" b="1" dirty="0">
                <a:latin typeface="CG Times" pitchFamily="18" charset="0"/>
              </a:rPr>
              <a:t>Knowledge about spacing methods is less widespread.  The best known spacing method is the pill (75 percent), followed by the condom (64 percent) and the IUD (59 percent).</a:t>
            </a:r>
          </a:p>
          <a:p>
            <a:pPr marL="234841" indent="-234841">
              <a:buFontTx/>
              <a:buAutoNum type="arabicPeriod"/>
            </a:pPr>
            <a:r>
              <a:rPr lang="en-US" sz="1400" b="1" dirty="0">
                <a:latin typeface="CG Times" pitchFamily="18" charset="0"/>
              </a:rPr>
              <a:t>Although knowledge of these spacing methods remain much lower than knowledge of sterilization, a look at trends since NFHS-1 suggests that knowledge has gone up! </a:t>
            </a:r>
          </a:p>
          <a:p>
            <a:pPr marL="234841" indent="-234841"/>
            <a:r>
              <a:rPr lang="en-US" sz="1400" b="1" dirty="0">
                <a:latin typeface="CG Times" pitchFamily="18" charset="0"/>
              </a:rPr>
              <a:t>      - only slightly over half of women in the early 1990s knew about the pill compared to three quarters today……..</a:t>
            </a:r>
          </a:p>
          <a:p>
            <a:pPr marL="234841" indent="-234841"/>
            <a:r>
              <a:rPr lang="en-US" sz="1400" b="1" dirty="0">
                <a:latin typeface="CG Times" pitchFamily="18" charset="0"/>
              </a:rPr>
              <a:t>	</a:t>
            </a:r>
          </a:p>
          <a:p>
            <a:pPr marL="234841" indent="-234841"/>
            <a:r>
              <a:rPr lang="en-US" sz="1400" b="1" dirty="0">
                <a:latin typeface="CG Times" pitchFamily="18" charset="0"/>
              </a:rPr>
              <a:t>Source: Table 5.1 for NFHS-2 (P. 92); Table 6.1 for NFHS-1 (pp. 94).  </a:t>
            </a:r>
          </a:p>
          <a:p>
            <a:pPr marL="234841" indent="-234841"/>
            <a:endParaRPr lang="en-US" sz="1400"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6EC2228-778D-4CEF-AEB5-2604873C038E}" type="slidenum">
              <a:rPr lang="en-US"/>
              <a:pPr/>
              <a:t>7</a:t>
            </a:fld>
            <a:endParaRPr lang="en-US"/>
          </a:p>
        </p:txBody>
      </p:sp>
      <p:sp>
        <p:nvSpPr>
          <p:cNvPr id="57346" name="Rectangle 2"/>
          <p:cNvSpPr>
            <a:spLocks noGrp="1" noRot="1" noChangeAspect="1" noChangeArrowheads="1" noTextEdit="1"/>
          </p:cNvSpPr>
          <p:nvPr>
            <p:ph type="sldImg"/>
          </p:nvPr>
        </p:nvSpPr>
        <p:spPr>
          <a:ln/>
        </p:spPr>
      </p:sp>
      <p:sp>
        <p:nvSpPr>
          <p:cNvPr id="57347" name="Rectangle 3"/>
          <p:cNvSpPr>
            <a:spLocks noGrp="1" noChangeArrowheads="1"/>
          </p:cNvSpPr>
          <p:nvPr>
            <p:ph type="body" idx="1"/>
          </p:nvPr>
        </p:nvSpPr>
        <p:spPr/>
        <p:txBody>
          <a:bodyPr/>
          <a:lstStyle/>
          <a:p>
            <a:pPr marL="234841" indent="-234841"/>
            <a:r>
              <a:rPr lang="en-US" sz="1400" b="1" dirty="0"/>
              <a:t>For many years, the FP </a:t>
            </a:r>
            <a:r>
              <a:rPr lang="en-US" sz="1400" b="1" dirty="0" err="1"/>
              <a:t>programme</a:t>
            </a:r>
            <a:r>
              <a:rPr lang="en-US" sz="1400" b="1" dirty="0"/>
              <a:t> has been using electronic and other means of mass media to promote family planning.  Studies have confirmed that exposure to electronic mass media has a substantial effect on contraceptive use.</a:t>
            </a:r>
          </a:p>
          <a:p>
            <a:pPr marL="234841" indent="-234841"/>
            <a:endParaRPr lang="en-US" sz="1400" b="1" dirty="0"/>
          </a:p>
          <a:p>
            <a:pPr marL="234841" indent="-234841"/>
            <a:r>
              <a:rPr lang="en-US" sz="1400" b="1" dirty="0"/>
              <a:t>In order to explore the reach of family planning messages disseminated through various mass media channels, NFHS-2 asked women whether they had heard or seen any message about FP in the past few months. The results indicate that:</a:t>
            </a:r>
          </a:p>
          <a:p>
            <a:pPr marL="234841" indent="-234841"/>
            <a:endParaRPr lang="en-US" sz="1400" b="1" dirty="0"/>
          </a:p>
          <a:p>
            <a:pPr marL="234841" indent="-234841"/>
            <a:r>
              <a:rPr lang="en-US" sz="1400" b="1" dirty="0"/>
              <a:t>Overall, FP messages have reached about two out of every five ever-married women in Bihar, with 72 percent of women in urban areas reporting having heard or seen a message from any source, compared to 36% in rural areas.</a:t>
            </a:r>
          </a:p>
          <a:p>
            <a:pPr marL="234841" indent="-234841"/>
            <a:r>
              <a:rPr lang="en-US" sz="1400" b="1" dirty="0"/>
              <a:t>The most common source of recent exposure is TV, with 62% of women in urban areas reporting having seen a message, and 16% in rural areas.</a:t>
            </a:r>
          </a:p>
          <a:p>
            <a:pPr marL="234841" indent="-234841"/>
            <a:endParaRPr lang="en-US" sz="1400" b="1" dirty="0"/>
          </a:p>
          <a:p>
            <a:pPr marL="234841" indent="-234841"/>
            <a:r>
              <a:rPr lang="en-US" sz="1400" b="1" dirty="0"/>
              <a:t>Source: Table 5.13 (p. 114).</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3940BE5-E706-4198-ADB6-F63474546407}" type="slidenum">
              <a:rPr lang="en-US"/>
              <a:pPr/>
              <a:t>8</a:t>
            </a:fld>
            <a:endParaRPr lang="en-US"/>
          </a:p>
        </p:txBody>
      </p:sp>
      <p:sp>
        <p:nvSpPr>
          <p:cNvPr id="123906" name="Rectangle 1026"/>
          <p:cNvSpPr>
            <a:spLocks noGrp="1" noRot="1" noChangeAspect="1" noChangeArrowheads="1" noTextEdit="1"/>
          </p:cNvSpPr>
          <p:nvPr>
            <p:ph type="sldImg"/>
          </p:nvPr>
        </p:nvSpPr>
        <p:spPr>
          <a:ln/>
        </p:spPr>
      </p:sp>
      <p:sp>
        <p:nvSpPr>
          <p:cNvPr id="123907" name="Rectangle 1027"/>
          <p:cNvSpPr>
            <a:spLocks noGrp="1" noChangeArrowheads="1"/>
          </p:cNvSpPr>
          <p:nvPr>
            <p:ph type="body" idx="1"/>
          </p:nvPr>
        </p:nvSpPr>
        <p:spPr/>
        <p:txBody>
          <a:bodyPr/>
          <a:lstStyle/>
          <a:p>
            <a:r>
              <a:rPr lang="en-US" sz="1400" b="1"/>
              <a:t>Moving on to current contraceptive use and trends and intention to use……………………….</a:t>
            </a:r>
          </a:p>
          <a:p>
            <a:endParaRPr lang="en-US" sz="1400" b="1"/>
          </a:p>
          <a:p>
            <a:r>
              <a:rPr lang="en-US" sz="1400" b="1"/>
              <a:t> </a:t>
            </a:r>
          </a:p>
          <a:p>
            <a:endParaRPr lang="en-US" sz="140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482223A-BFF9-4314-BFD9-2A349D072B2D}" type="slidenum">
              <a:rPr lang="en-US"/>
              <a:pPr/>
              <a:t>9</a:t>
            </a:fld>
            <a:endParaRPr lang="en-US"/>
          </a:p>
        </p:txBody>
      </p:sp>
      <p:sp>
        <p:nvSpPr>
          <p:cNvPr id="66562" name="Rectangle 2"/>
          <p:cNvSpPr>
            <a:spLocks noGrp="1" noRot="1" noChangeAspect="1" noChangeArrowheads="1" noTextEdit="1"/>
          </p:cNvSpPr>
          <p:nvPr>
            <p:ph type="sldImg"/>
          </p:nvPr>
        </p:nvSpPr>
        <p:spPr>
          <a:ln/>
        </p:spPr>
      </p:sp>
      <p:sp>
        <p:nvSpPr>
          <p:cNvPr id="66563" name="Rectangle 3"/>
          <p:cNvSpPr>
            <a:spLocks noGrp="1" noChangeArrowheads="1"/>
          </p:cNvSpPr>
          <p:nvPr>
            <p:ph type="body" idx="1"/>
          </p:nvPr>
        </p:nvSpPr>
        <p:spPr/>
        <p:txBody>
          <a:bodyPr/>
          <a:lstStyle/>
          <a:p>
            <a:pPr marL="234841" indent="-234841"/>
            <a:r>
              <a:rPr lang="en-US" sz="1400" b="1"/>
              <a:t>Turning to the differences in use of contraceptives in urban versus rural settings: </a:t>
            </a:r>
          </a:p>
          <a:p>
            <a:pPr marL="234841" indent="-234841">
              <a:buFontTx/>
              <a:buAutoNum type="arabicPeriod"/>
            </a:pPr>
            <a:r>
              <a:rPr lang="en-US" sz="1400" b="1"/>
              <a:t>Current use for any method is considerably higher in urban areas (39%) than in rural areas (23%). </a:t>
            </a:r>
          </a:p>
          <a:p>
            <a:pPr marL="234841" indent="-234841">
              <a:buFontTx/>
              <a:buAutoNum type="arabicPeriod"/>
            </a:pPr>
            <a:endParaRPr lang="en-US" sz="1400" b="1"/>
          </a:p>
          <a:p>
            <a:pPr marL="234841" indent="-234841">
              <a:buFontTx/>
              <a:buAutoNum type="arabicPeriod"/>
            </a:pPr>
            <a:r>
              <a:rPr lang="en-US" sz="1400" b="1"/>
              <a:t>The urban/rural difference is also true for female sterilization  at 27 percent in urban areas versus 18 percent in rural areas, and for modern spacing methods with 7 percent contraceptive prevalence in urban populations and only 2 percent prevalence in rural populations.  </a:t>
            </a:r>
          </a:p>
          <a:p>
            <a:pPr marL="234841" indent="-234841"/>
            <a:endParaRPr lang="en-US" sz="1400" b="1"/>
          </a:p>
          <a:p>
            <a:pPr marL="234841" indent="-234841"/>
            <a:r>
              <a:rPr lang="en-US" sz="1400" b="1"/>
              <a:t>Source: Table 5.4.</a:t>
            </a:r>
          </a:p>
          <a:p>
            <a:pPr marL="234841" indent="-234841"/>
            <a:endParaRPr lang="en-US" sz="140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A468BD7-61FB-4F33-A63B-32FC361CD027}" type="slidenum">
              <a:rPr lang="en-US"/>
              <a:pPr/>
              <a:t>10</a:t>
            </a:fld>
            <a:endParaRPr lang="en-US"/>
          </a:p>
        </p:txBody>
      </p:sp>
      <p:sp>
        <p:nvSpPr>
          <p:cNvPr id="72706" name="Rectangle 1026"/>
          <p:cNvSpPr>
            <a:spLocks noGrp="1" noRot="1" noChangeAspect="1" noChangeArrowheads="1" noTextEdit="1"/>
          </p:cNvSpPr>
          <p:nvPr>
            <p:ph type="sldImg"/>
          </p:nvPr>
        </p:nvSpPr>
        <p:spPr>
          <a:xfrm>
            <a:off x="1057275" y="715963"/>
            <a:ext cx="4802188" cy="3603625"/>
          </a:xfrm>
          <a:ln/>
        </p:spPr>
      </p:sp>
      <p:sp>
        <p:nvSpPr>
          <p:cNvPr id="72707" name="Rectangle 1027"/>
          <p:cNvSpPr>
            <a:spLocks noGrp="1" noChangeArrowheads="1"/>
          </p:cNvSpPr>
          <p:nvPr>
            <p:ph type="body" idx="1"/>
          </p:nvPr>
        </p:nvSpPr>
        <p:spPr/>
        <p:txBody>
          <a:bodyPr/>
          <a:lstStyle/>
          <a:p>
            <a:r>
              <a:rPr lang="en-US" sz="1400"/>
              <a:t>It appears that both in terms of female sterilization, as well as use of modern spacing methods, there is very little variation in contraceptive prevalence between the three regions in Bihar. Whether considered regionally or for the state as a whole, prevalence is far below the all-India average. </a:t>
            </a:r>
          </a:p>
          <a:p>
            <a:endParaRPr lang="en-US" sz="1400"/>
          </a:p>
          <a:p>
            <a:r>
              <a:rPr lang="en-US" sz="1400"/>
              <a:t>Source: NFHS-2 Bihar, Table 5.4, p. 98. </a:t>
            </a:r>
          </a:p>
          <a:p>
            <a:r>
              <a:rPr lang="en-US" sz="1400"/>
              <a:t>All India, table 5.5. in the all-India final report</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218" name="Rectangle 2"/>
          <p:cNvSpPr>
            <a:spLocks noGrp="1" noChangeArrowheads="1"/>
          </p:cNvSpPr>
          <p:nvPr>
            <p:ph type="ctrTitle"/>
          </p:nvPr>
        </p:nvSpPr>
        <p:spPr>
          <a:xfrm>
            <a:off x="685800" y="2286000"/>
            <a:ext cx="7772400" cy="1143000"/>
          </a:xfrm>
        </p:spPr>
        <p:txBody>
          <a:bodyPr/>
          <a:lstStyle>
            <a:lvl1pPr>
              <a:defRPr/>
            </a:lvl1pPr>
          </a:lstStyle>
          <a:p>
            <a:r>
              <a:rPr lang="en-US"/>
              <a:t>Click to edit Master title style</a:t>
            </a:r>
          </a:p>
        </p:txBody>
      </p:sp>
      <p:sp>
        <p:nvSpPr>
          <p:cNvPr id="9219" name="Rectangle 3"/>
          <p:cNvSpPr>
            <a:spLocks noGrp="1" noChangeArrowheads="1"/>
          </p:cNvSpPr>
          <p:nvPr>
            <p:ph type="subTitle" idx="1"/>
          </p:nvPr>
        </p:nvSpPr>
        <p:spPr>
          <a:xfrm>
            <a:off x="1371600" y="3886200"/>
            <a:ext cx="6400800" cy="1752600"/>
          </a:xfrm>
          <a:noFill/>
        </p:spPr>
        <p:txBody>
          <a:bodyPr/>
          <a:lstStyle>
            <a:lvl1pPr marL="0" indent="0" algn="ctr">
              <a:buFontTx/>
              <a:buNone/>
              <a:defRPr/>
            </a:lvl1pPr>
          </a:lstStyle>
          <a:p>
            <a:r>
              <a:rPr lang="en-US"/>
              <a:t>Click to edit Master subtitle style</a:t>
            </a:r>
          </a:p>
        </p:txBody>
      </p:sp>
      <p:sp>
        <p:nvSpPr>
          <p:cNvPr id="9220" name="Rectangle 4"/>
          <p:cNvSpPr>
            <a:spLocks noGrp="1" noChangeArrowheads="1"/>
          </p:cNvSpPr>
          <p:nvPr>
            <p:ph type="dt" sz="half" idx="2"/>
          </p:nvPr>
        </p:nvSpPr>
        <p:spPr bwMode="auto">
          <a:xfrm>
            <a:off x="685800" y="6248400"/>
            <a:ext cx="1905000" cy="457200"/>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9221" name="Rectangle 5"/>
          <p:cNvSpPr>
            <a:spLocks noGrp="1" noChangeArrowheads="1"/>
          </p:cNvSpPr>
          <p:nvPr>
            <p:ph type="ftr" sz="quarter" idx="3"/>
          </p:nvPr>
        </p:nvSpPr>
        <p:spPr>
          <a:xfrm>
            <a:off x="3124200" y="6248400"/>
            <a:ext cx="2895600" cy="457200"/>
          </a:xfrm>
        </p:spPr>
        <p:txBody>
          <a:bodyPr/>
          <a:lstStyle>
            <a:lvl1pPr>
              <a:defRPr b="0">
                <a:solidFill>
                  <a:schemeClr val="tx1"/>
                </a:solidFill>
                <a:latin typeface="Times New Roman" pitchFamily="18" charset="0"/>
              </a:defRPr>
            </a:lvl1pPr>
          </a:lstStyle>
          <a:p>
            <a:endParaRPr lang="en-US"/>
          </a:p>
        </p:txBody>
      </p:sp>
      <p:sp>
        <p:nvSpPr>
          <p:cNvPr id="9222" name="Rectangle 6"/>
          <p:cNvSpPr>
            <a:spLocks noGrp="1" noChangeArrowheads="1"/>
          </p:cNvSpPr>
          <p:nvPr>
            <p:ph type="sldNum" sz="quarter" idx="4"/>
          </p:nvPr>
        </p:nvSpPr>
        <p:spPr>
          <a:xfrm>
            <a:off x="6553200" y="6248400"/>
            <a:ext cx="1905000" cy="457200"/>
          </a:xfrm>
        </p:spPr>
        <p:txBody>
          <a:bodyPr/>
          <a:lstStyle>
            <a:lvl1pPr>
              <a:defRPr/>
            </a:lvl1pPr>
          </a:lstStyle>
          <a:p>
            <a:fld id="{C1855F4D-179B-45B3-9AB0-639DDBF32D8B}"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Footer Placeholder 3"/>
          <p:cNvSpPr>
            <a:spLocks noGrp="1"/>
          </p:cNvSpPr>
          <p:nvPr>
            <p:ph type="ftr" sz="quarter" idx="10"/>
          </p:nvPr>
        </p:nvSpPr>
        <p:spPr/>
        <p:txBody>
          <a:bodyPr/>
          <a:lstStyle>
            <a:lvl1pPr>
              <a:defRPr/>
            </a:lvl1pPr>
          </a:lstStyle>
          <a:p>
            <a:r>
              <a:rPr lang="en-US"/>
              <a:t>National Family Health Survey-2</a:t>
            </a:r>
          </a:p>
        </p:txBody>
      </p:sp>
      <p:sp>
        <p:nvSpPr>
          <p:cNvPr id="5" name="Slide Number Placeholder 4"/>
          <p:cNvSpPr>
            <a:spLocks noGrp="1"/>
          </p:cNvSpPr>
          <p:nvPr>
            <p:ph type="sldNum" sz="quarter" idx="11"/>
          </p:nvPr>
        </p:nvSpPr>
        <p:spPr/>
        <p:txBody>
          <a:bodyPr/>
          <a:lstStyle>
            <a:lvl1pPr>
              <a:defRPr/>
            </a:lvl1pPr>
          </a:lstStyle>
          <a:p>
            <a:fld id="{00ABE732-11C3-4411-8C24-11098DC85CFA}"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Footer Placeholder 3"/>
          <p:cNvSpPr>
            <a:spLocks noGrp="1"/>
          </p:cNvSpPr>
          <p:nvPr>
            <p:ph type="ftr" sz="quarter" idx="10"/>
          </p:nvPr>
        </p:nvSpPr>
        <p:spPr/>
        <p:txBody>
          <a:bodyPr/>
          <a:lstStyle>
            <a:lvl1pPr>
              <a:defRPr/>
            </a:lvl1pPr>
          </a:lstStyle>
          <a:p>
            <a:r>
              <a:rPr lang="en-US"/>
              <a:t>National Family Health Survey-2</a:t>
            </a:r>
          </a:p>
        </p:txBody>
      </p:sp>
      <p:sp>
        <p:nvSpPr>
          <p:cNvPr id="5" name="Slide Number Placeholder 4"/>
          <p:cNvSpPr>
            <a:spLocks noGrp="1"/>
          </p:cNvSpPr>
          <p:nvPr>
            <p:ph type="sldNum" sz="quarter" idx="11"/>
          </p:nvPr>
        </p:nvSpPr>
        <p:spPr/>
        <p:txBody>
          <a:bodyPr/>
          <a:lstStyle>
            <a:lvl1pPr>
              <a:defRPr/>
            </a:lvl1pPr>
          </a:lstStyle>
          <a:p>
            <a:fld id="{F9EE16BD-6E34-4DB9-BEF2-572D76DCE10B}"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a:t>Click to edit Master title style</a:t>
            </a:r>
          </a:p>
        </p:txBody>
      </p:sp>
      <p:sp>
        <p:nvSpPr>
          <p:cNvPr id="3" name="Chart Placeholder 2"/>
          <p:cNvSpPr>
            <a:spLocks noGrp="1"/>
          </p:cNvSpPr>
          <p:nvPr>
            <p:ph type="chart" idx="1"/>
          </p:nvPr>
        </p:nvSpPr>
        <p:spPr>
          <a:xfrm>
            <a:off x="685800" y="1981200"/>
            <a:ext cx="7772400" cy="4114800"/>
          </a:xfrm>
        </p:spPr>
        <p:txBody>
          <a:bodyPr/>
          <a:lstStyle/>
          <a:p>
            <a:endParaRPr lang="en-US"/>
          </a:p>
        </p:txBody>
      </p:sp>
      <p:sp>
        <p:nvSpPr>
          <p:cNvPr id="4" name="Footer Placeholder 3"/>
          <p:cNvSpPr>
            <a:spLocks noGrp="1"/>
          </p:cNvSpPr>
          <p:nvPr>
            <p:ph type="ftr" sz="quarter" idx="10"/>
          </p:nvPr>
        </p:nvSpPr>
        <p:spPr>
          <a:xfrm>
            <a:off x="0" y="6400800"/>
            <a:ext cx="3581400" cy="457200"/>
          </a:xfrm>
        </p:spPr>
        <p:txBody>
          <a:bodyPr/>
          <a:lstStyle>
            <a:lvl1pPr>
              <a:defRPr/>
            </a:lvl1pPr>
          </a:lstStyle>
          <a:p>
            <a:r>
              <a:rPr lang="en-US"/>
              <a:t>National Family Health Survey-2</a:t>
            </a:r>
          </a:p>
        </p:txBody>
      </p:sp>
      <p:sp>
        <p:nvSpPr>
          <p:cNvPr id="5" name="Slide Number Placeholder 4"/>
          <p:cNvSpPr>
            <a:spLocks noGrp="1"/>
          </p:cNvSpPr>
          <p:nvPr>
            <p:ph type="sldNum" sz="quarter" idx="11"/>
          </p:nvPr>
        </p:nvSpPr>
        <p:spPr>
          <a:xfrm>
            <a:off x="5562600" y="6400800"/>
            <a:ext cx="1905000" cy="457200"/>
          </a:xfrm>
        </p:spPr>
        <p:txBody>
          <a:bodyPr/>
          <a:lstStyle>
            <a:lvl1pPr>
              <a:defRPr/>
            </a:lvl1pPr>
          </a:lstStyle>
          <a:p>
            <a:fld id="{4B82DECF-1B4F-4729-B2F7-2AE6DF10A1FA}" type="slidenum">
              <a:rPr lang="en-US"/>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a:t>Click to edit Master title style</a:t>
            </a:r>
          </a:p>
        </p:txBody>
      </p:sp>
      <p:sp>
        <p:nvSpPr>
          <p:cNvPr id="3" name="Text Placeholder 2"/>
          <p:cNvSpPr>
            <a:spLocks noGrp="1"/>
          </p:cNvSpPr>
          <p:nvPr>
            <p:ph type="body"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lipArt Placeholder 3"/>
          <p:cNvSpPr>
            <a:spLocks noGrp="1"/>
          </p:cNvSpPr>
          <p:nvPr>
            <p:ph type="clipArt" sz="half" idx="2"/>
          </p:nvPr>
        </p:nvSpPr>
        <p:spPr>
          <a:xfrm>
            <a:off x="4648200" y="1981200"/>
            <a:ext cx="3810000" cy="4114800"/>
          </a:xfrm>
        </p:spPr>
        <p:txBody>
          <a:bodyPr/>
          <a:lstStyle/>
          <a:p>
            <a:endParaRPr lang="en-US"/>
          </a:p>
        </p:txBody>
      </p:sp>
      <p:sp>
        <p:nvSpPr>
          <p:cNvPr id="5" name="Footer Placeholder 4"/>
          <p:cNvSpPr>
            <a:spLocks noGrp="1"/>
          </p:cNvSpPr>
          <p:nvPr>
            <p:ph type="ftr" sz="quarter" idx="10"/>
          </p:nvPr>
        </p:nvSpPr>
        <p:spPr>
          <a:xfrm>
            <a:off x="0" y="6400800"/>
            <a:ext cx="3581400" cy="457200"/>
          </a:xfrm>
        </p:spPr>
        <p:txBody>
          <a:bodyPr/>
          <a:lstStyle>
            <a:lvl1pPr>
              <a:defRPr/>
            </a:lvl1pPr>
          </a:lstStyle>
          <a:p>
            <a:r>
              <a:rPr lang="en-US"/>
              <a:t>National Family Health Survey-2</a:t>
            </a:r>
          </a:p>
        </p:txBody>
      </p:sp>
      <p:sp>
        <p:nvSpPr>
          <p:cNvPr id="6" name="Slide Number Placeholder 5"/>
          <p:cNvSpPr>
            <a:spLocks noGrp="1"/>
          </p:cNvSpPr>
          <p:nvPr>
            <p:ph type="sldNum" sz="quarter" idx="11"/>
          </p:nvPr>
        </p:nvSpPr>
        <p:spPr>
          <a:xfrm>
            <a:off x="5562600" y="6400800"/>
            <a:ext cx="1905000" cy="457200"/>
          </a:xfrm>
        </p:spPr>
        <p:txBody>
          <a:bodyPr/>
          <a:lstStyle>
            <a:lvl1pPr>
              <a:defRPr/>
            </a:lvl1pPr>
          </a:lstStyle>
          <a:p>
            <a:fld id="{5A165ABB-EC62-401F-969B-CD79F42D6BB1}"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Footer Placeholder 3"/>
          <p:cNvSpPr>
            <a:spLocks noGrp="1"/>
          </p:cNvSpPr>
          <p:nvPr>
            <p:ph type="ftr" sz="quarter" idx="10"/>
          </p:nvPr>
        </p:nvSpPr>
        <p:spPr/>
        <p:txBody>
          <a:bodyPr/>
          <a:lstStyle>
            <a:lvl1pPr>
              <a:defRPr/>
            </a:lvl1pPr>
          </a:lstStyle>
          <a:p>
            <a:r>
              <a:rPr lang="en-US"/>
              <a:t>National Family Health Survey-2</a:t>
            </a:r>
          </a:p>
        </p:txBody>
      </p:sp>
      <p:sp>
        <p:nvSpPr>
          <p:cNvPr id="5" name="Slide Number Placeholder 4"/>
          <p:cNvSpPr>
            <a:spLocks noGrp="1"/>
          </p:cNvSpPr>
          <p:nvPr>
            <p:ph type="sldNum" sz="quarter" idx="11"/>
          </p:nvPr>
        </p:nvSpPr>
        <p:spPr/>
        <p:txBody>
          <a:bodyPr/>
          <a:lstStyle>
            <a:lvl1pPr>
              <a:defRPr/>
            </a:lvl1pPr>
          </a:lstStyle>
          <a:p>
            <a:fld id="{13AF1672-410A-498F-8297-3FE23E3811ED}"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Footer Placeholder 3"/>
          <p:cNvSpPr>
            <a:spLocks noGrp="1"/>
          </p:cNvSpPr>
          <p:nvPr>
            <p:ph type="ftr" sz="quarter" idx="10"/>
          </p:nvPr>
        </p:nvSpPr>
        <p:spPr/>
        <p:txBody>
          <a:bodyPr/>
          <a:lstStyle>
            <a:lvl1pPr>
              <a:defRPr/>
            </a:lvl1pPr>
          </a:lstStyle>
          <a:p>
            <a:r>
              <a:rPr lang="en-US"/>
              <a:t>National Family Health Survey-2</a:t>
            </a:r>
          </a:p>
        </p:txBody>
      </p:sp>
      <p:sp>
        <p:nvSpPr>
          <p:cNvPr id="5" name="Slide Number Placeholder 4"/>
          <p:cNvSpPr>
            <a:spLocks noGrp="1"/>
          </p:cNvSpPr>
          <p:nvPr>
            <p:ph type="sldNum" sz="quarter" idx="11"/>
          </p:nvPr>
        </p:nvSpPr>
        <p:spPr/>
        <p:txBody>
          <a:bodyPr/>
          <a:lstStyle>
            <a:lvl1pPr>
              <a:defRPr/>
            </a:lvl1pPr>
          </a:lstStyle>
          <a:p>
            <a:fld id="{805A5F1F-379D-4ED4-9E75-81765D09A88E}"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0"/>
          </p:nvPr>
        </p:nvSpPr>
        <p:spPr/>
        <p:txBody>
          <a:bodyPr/>
          <a:lstStyle>
            <a:lvl1pPr>
              <a:defRPr/>
            </a:lvl1pPr>
          </a:lstStyle>
          <a:p>
            <a:r>
              <a:rPr lang="en-US"/>
              <a:t>National Family Health Survey-2</a:t>
            </a:r>
          </a:p>
        </p:txBody>
      </p:sp>
      <p:sp>
        <p:nvSpPr>
          <p:cNvPr id="6" name="Slide Number Placeholder 5"/>
          <p:cNvSpPr>
            <a:spLocks noGrp="1"/>
          </p:cNvSpPr>
          <p:nvPr>
            <p:ph type="sldNum" sz="quarter" idx="11"/>
          </p:nvPr>
        </p:nvSpPr>
        <p:spPr/>
        <p:txBody>
          <a:bodyPr/>
          <a:lstStyle>
            <a:lvl1pPr>
              <a:defRPr/>
            </a:lvl1pPr>
          </a:lstStyle>
          <a:p>
            <a:fld id="{C05F50B0-8823-4782-9AD3-CEF93C1F0C23}"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Footer Placeholder 6"/>
          <p:cNvSpPr>
            <a:spLocks noGrp="1"/>
          </p:cNvSpPr>
          <p:nvPr>
            <p:ph type="ftr" sz="quarter" idx="10"/>
          </p:nvPr>
        </p:nvSpPr>
        <p:spPr/>
        <p:txBody>
          <a:bodyPr/>
          <a:lstStyle>
            <a:lvl1pPr>
              <a:defRPr/>
            </a:lvl1pPr>
          </a:lstStyle>
          <a:p>
            <a:r>
              <a:rPr lang="en-US"/>
              <a:t>National Family Health Survey-2</a:t>
            </a:r>
          </a:p>
        </p:txBody>
      </p:sp>
      <p:sp>
        <p:nvSpPr>
          <p:cNvPr id="8" name="Slide Number Placeholder 7"/>
          <p:cNvSpPr>
            <a:spLocks noGrp="1"/>
          </p:cNvSpPr>
          <p:nvPr>
            <p:ph type="sldNum" sz="quarter" idx="11"/>
          </p:nvPr>
        </p:nvSpPr>
        <p:spPr/>
        <p:txBody>
          <a:bodyPr/>
          <a:lstStyle>
            <a:lvl1pPr>
              <a:defRPr/>
            </a:lvl1pPr>
          </a:lstStyle>
          <a:p>
            <a:fld id="{927A19D7-46E5-4A6C-8A1E-08EAAAF2FC7A}"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Footer Placeholder 2"/>
          <p:cNvSpPr>
            <a:spLocks noGrp="1"/>
          </p:cNvSpPr>
          <p:nvPr>
            <p:ph type="ftr" sz="quarter" idx="10"/>
          </p:nvPr>
        </p:nvSpPr>
        <p:spPr/>
        <p:txBody>
          <a:bodyPr/>
          <a:lstStyle>
            <a:lvl1pPr>
              <a:defRPr/>
            </a:lvl1pPr>
          </a:lstStyle>
          <a:p>
            <a:r>
              <a:rPr lang="en-US"/>
              <a:t>National Family Health Survey-2</a:t>
            </a:r>
          </a:p>
        </p:txBody>
      </p:sp>
      <p:sp>
        <p:nvSpPr>
          <p:cNvPr id="4" name="Slide Number Placeholder 3"/>
          <p:cNvSpPr>
            <a:spLocks noGrp="1"/>
          </p:cNvSpPr>
          <p:nvPr>
            <p:ph type="sldNum" sz="quarter" idx="11"/>
          </p:nvPr>
        </p:nvSpPr>
        <p:spPr/>
        <p:txBody>
          <a:bodyPr/>
          <a:lstStyle>
            <a:lvl1pPr>
              <a:defRPr/>
            </a:lvl1pPr>
          </a:lstStyle>
          <a:p>
            <a:fld id="{249DDE84-A6E0-49D1-8139-B5D1F542439A}"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lvl1pPr>
              <a:defRPr/>
            </a:lvl1pPr>
          </a:lstStyle>
          <a:p>
            <a:r>
              <a:rPr lang="en-US"/>
              <a:t>National Family Health Survey-2</a:t>
            </a:r>
          </a:p>
        </p:txBody>
      </p:sp>
      <p:sp>
        <p:nvSpPr>
          <p:cNvPr id="3" name="Slide Number Placeholder 2"/>
          <p:cNvSpPr>
            <a:spLocks noGrp="1"/>
          </p:cNvSpPr>
          <p:nvPr>
            <p:ph type="sldNum" sz="quarter" idx="11"/>
          </p:nvPr>
        </p:nvSpPr>
        <p:spPr/>
        <p:txBody>
          <a:bodyPr/>
          <a:lstStyle>
            <a:lvl1pPr>
              <a:defRPr/>
            </a:lvl1pPr>
          </a:lstStyle>
          <a:p>
            <a:fld id="{998F4E9D-9BA6-4E02-9CEA-4435DA8F2D06}"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p:cNvSpPr>
          <p:nvPr>
            <p:ph type="ftr" sz="quarter" idx="10"/>
          </p:nvPr>
        </p:nvSpPr>
        <p:spPr/>
        <p:txBody>
          <a:bodyPr/>
          <a:lstStyle>
            <a:lvl1pPr>
              <a:defRPr/>
            </a:lvl1pPr>
          </a:lstStyle>
          <a:p>
            <a:r>
              <a:rPr lang="en-US"/>
              <a:t>National Family Health Survey-2</a:t>
            </a:r>
          </a:p>
        </p:txBody>
      </p:sp>
      <p:sp>
        <p:nvSpPr>
          <p:cNvPr id="6" name="Slide Number Placeholder 5"/>
          <p:cNvSpPr>
            <a:spLocks noGrp="1"/>
          </p:cNvSpPr>
          <p:nvPr>
            <p:ph type="sldNum" sz="quarter" idx="11"/>
          </p:nvPr>
        </p:nvSpPr>
        <p:spPr/>
        <p:txBody>
          <a:bodyPr/>
          <a:lstStyle>
            <a:lvl1pPr>
              <a:defRPr/>
            </a:lvl1pPr>
          </a:lstStyle>
          <a:p>
            <a:fld id="{1A9AB498-9119-4851-92D2-B7DF1F8DFF4B}"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p:cNvSpPr>
          <p:nvPr>
            <p:ph type="ftr" sz="quarter" idx="10"/>
          </p:nvPr>
        </p:nvSpPr>
        <p:spPr/>
        <p:txBody>
          <a:bodyPr/>
          <a:lstStyle>
            <a:lvl1pPr>
              <a:defRPr/>
            </a:lvl1pPr>
          </a:lstStyle>
          <a:p>
            <a:r>
              <a:rPr lang="en-US"/>
              <a:t>National Family Health Survey-2</a:t>
            </a:r>
          </a:p>
        </p:txBody>
      </p:sp>
      <p:sp>
        <p:nvSpPr>
          <p:cNvPr id="6" name="Slide Number Placeholder 5"/>
          <p:cNvSpPr>
            <a:spLocks noGrp="1"/>
          </p:cNvSpPr>
          <p:nvPr>
            <p:ph type="sldNum" sz="quarter" idx="11"/>
          </p:nvPr>
        </p:nvSpPr>
        <p:spPr/>
        <p:txBody>
          <a:bodyPr/>
          <a:lstStyle>
            <a:lvl1pPr>
              <a:defRPr/>
            </a:lvl1pPr>
          </a:lstStyle>
          <a:p>
            <a:fld id="{6892DC84-D173-4AD2-983B-0603DA860FB8}"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9900"/>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solidFill>
            <a:schemeClr val="bg1"/>
          </a:solidFill>
          <a:ln w="50800">
            <a:solidFill>
              <a:srgbClr val="FFCC00"/>
            </a:solid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solidFill>
            <a:srgbClr val="FFCC00"/>
          </a:solid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9" name="Rectangle 5"/>
          <p:cNvSpPr>
            <a:spLocks noGrp="1" noChangeArrowheads="1"/>
          </p:cNvSpPr>
          <p:nvPr>
            <p:ph type="ftr" sz="quarter" idx="3"/>
          </p:nvPr>
        </p:nvSpPr>
        <p:spPr bwMode="auto">
          <a:xfrm>
            <a:off x="0" y="6400800"/>
            <a:ext cx="35814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b="1">
                <a:solidFill>
                  <a:srgbClr val="FFCC00"/>
                </a:solidFill>
                <a:latin typeface="Tahoma" pitchFamily="34" charset="0"/>
              </a:defRPr>
            </a:lvl1pPr>
          </a:lstStyle>
          <a:p>
            <a:r>
              <a:rPr lang="en-US"/>
              <a:t>National Family Health Survey-2</a:t>
            </a:r>
          </a:p>
        </p:txBody>
      </p:sp>
      <p:sp>
        <p:nvSpPr>
          <p:cNvPr id="1030" name="Rectangle 6"/>
          <p:cNvSpPr>
            <a:spLocks noGrp="1" noChangeArrowheads="1"/>
          </p:cNvSpPr>
          <p:nvPr>
            <p:ph type="sldNum" sz="quarter" idx="4"/>
          </p:nvPr>
        </p:nvSpPr>
        <p:spPr bwMode="auto">
          <a:xfrm>
            <a:off x="5562600" y="64008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D1588C03-59E5-48F2-BBE1-E2407DE92052}"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hf sldNum="0" hdr="0" dt="0"/>
  <p:txStyles>
    <p:titleStyle>
      <a:lvl1pPr algn="ctr" rtl="0" eaLnBrk="0" fontAlgn="base" hangingPunct="0">
        <a:spcBef>
          <a:spcPct val="0"/>
        </a:spcBef>
        <a:spcAft>
          <a:spcPct val="0"/>
        </a:spcAft>
        <a:defRPr sz="3600" b="1">
          <a:solidFill>
            <a:schemeClr val="tx2"/>
          </a:solidFill>
          <a:latin typeface="+mj-lt"/>
          <a:ea typeface="+mj-ea"/>
          <a:cs typeface="+mj-cs"/>
        </a:defRPr>
      </a:lvl1pPr>
      <a:lvl2pPr algn="ctr" rtl="0" eaLnBrk="0" fontAlgn="base" hangingPunct="0">
        <a:spcBef>
          <a:spcPct val="0"/>
        </a:spcBef>
        <a:spcAft>
          <a:spcPct val="0"/>
        </a:spcAft>
        <a:defRPr sz="3600" b="1">
          <a:solidFill>
            <a:schemeClr val="tx2"/>
          </a:solidFill>
          <a:latin typeface="Arial" charset="0"/>
        </a:defRPr>
      </a:lvl2pPr>
      <a:lvl3pPr algn="ctr" rtl="0" eaLnBrk="0" fontAlgn="base" hangingPunct="0">
        <a:spcBef>
          <a:spcPct val="0"/>
        </a:spcBef>
        <a:spcAft>
          <a:spcPct val="0"/>
        </a:spcAft>
        <a:defRPr sz="3600" b="1">
          <a:solidFill>
            <a:schemeClr val="tx2"/>
          </a:solidFill>
          <a:latin typeface="Arial" charset="0"/>
        </a:defRPr>
      </a:lvl3pPr>
      <a:lvl4pPr algn="ctr" rtl="0" eaLnBrk="0" fontAlgn="base" hangingPunct="0">
        <a:spcBef>
          <a:spcPct val="0"/>
        </a:spcBef>
        <a:spcAft>
          <a:spcPct val="0"/>
        </a:spcAft>
        <a:defRPr sz="3600" b="1">
          <a:solidFill>
            <a:schemeClr val="tx2"/>
          </a:solidFill>
          <a:latin typeface="Arial" charset="0"/>
        </a:defRPr>
      </a:lvl4pPr>
      <a:lvl5pPr algn="ctr" rtl="0" eaLnBrk="0" fontAlgn="base" hangingPunct="0">
        <a:spcBef>
          <a:spcPct val="0"/>
        </a:spcBef>
        <a:spcAft>
          <a:spcPct val="0"/>
        </a:spcAft>
        <a:defRPr sz="3600" b="1">
          <a:solidFill>
            <a:schemeClr val="tx2"/>
          </a:solidFill>
          <a:latin typeface="Arial" charset="0"/>
        </a:defRPr>
      </a:lvl5pPr>
      <a:lvl6pPr marL="457200" algn="ctr" rtl="0" eaLnBrk="0" fontAlgn="base" hangingPunct="0">
        <a:spcBef>
          <a:spcPct val="0"/>
        </a:spcBef>
        <a:spcAft>
          <a:spcPct val="0"/>
        </a:spcAft>
        <a:defRPr sz="3600" b="1">
          <a:solidFill>
            <a:schemeClr val="tx2"/>
          </a:solidFill>
          <a:latin typeface="Arial" charset="0"/>
        </a:defRPr>
      </a:lvl6pPr>
      <a:lvl7pPr marL="914400" algn="ctr" rtl="0" eaLnBrk="0" fontAlgn="base" hangingPunct="0">
        <a:spcBef>
          <a:spcPct val="0"/>
        </a:spcBef>
        <a:spcAft>
          <a:spcPct val="0"/>
        </a:spcAft>
        <a:defRPr sz="3600" b="1">
          <a:solidFill>
            <a:schemeClr val="tx2"/>
          </a:solidFill>
          <a:latin typeface="Arial" charset="0"/>
        </a:defRPr>
      </a:lvl7pPr>
      <a:lvl8pPr marL="1371600" algn="ctr" rtl="0" eaLnBrk="0" fontAlgn="base" hangingPunct="0">
        <a:spcBef>
          <a:spcPct val="0"/>
        </a:spcBef>
        <a:spcAft>
          <a:spcPct val="0"/>
        </a:spcAft>
        <a:defRPr sz="3600" b="1">
          <a:solidFill>
            <a:schemeClr val="tx2"/>
          </a:solidFill>
          <a:latin typeface="Arial" charset="0"/>
        </a:defRPr>
      </a:lvl8pPr>
      <a:lvl9pPr marL="1828800" algn="ctr" rtl="0" eaLnBrk="0" fontAlgn="base" hangingPunct="0">
        <a:spcBef>
          <a:spcPct val="0"/>
        </a:spcBef>
        <a:spcAft>
          <a:spcPct val="0"/>
        </a:spcAft>
        <a:defRPr sz="3600" b="1">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12.xml"/><Relationship Id="rId1" Type="http://schemas.openxmlformats.org/officeDocument/2006/relationships/vmlDrawing" Target="../drawings/vmlDrawing1.vml"/><Relationship Id="rId5" Type="http://schemas.openxmlformats.org/officeDocument/2006/relationships/image" Target="../media/image4.emf"/><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en.wikipedia.org/wiki/Family_planning"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وان 1"/>
          <p:cNvSpPr>
            <a:spLocks noGrp="1"/>
          </p:cNvSpPr>
          <p:nvPr>
            <p:ph type="title"/>
          </p:nvPr>
        </p:nvSpPr>
        <p:spPr>
          <a:xfrm>
            <a:off x="1786758" y="2895600"/>
            <a:ext cx="5486400" cy="1143000"/>
          </a:xfrm>
        </p:spPr>
        <p:txBody>
          <a:bodyPr/>
          <a:lstStyle/>
          <a:p>
            <a:r>
              <a:rPr lang="en-US" sz="3200" dirty="0"/>
              <a:t>Family Planning</a:t>
            </a:r>
            <a:br>
              <a:rPr lang="en-US" sz="3200" dirty="0"/>
            </a:br>
            <a:r>
              <a:rPr lang="en-US" sz="3200" dirty="0"/>
              <a:t> Risk Factors </a:t>
            </a:r>
            <a:endParaRPr lang="ar-SA" sz="3200" dirty="0"/>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86758" y="762000"/>
            <a:ext cx="53641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075177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1524000" y="609600"/>
            <a:ext cx="5562600" cy="533400"/>
          </a:xfrm>
          <a:ln/>
        </p:spPr>
        <p:txBody>
          <a:bodyPr/>
          <a:lstStyle/>
          <a:p>
            <a:r>
              <a:rPr lang="en-US" sz="2400" dirty="0"/>
              <a:t>COVERAGE OF SERVICES</a:t>
            </a:r>
          </a:p>
        </p:txBody>
      </p:sp>
      <p:sp>
        <p:nvSpPr>
          <p:cNvPr id="7" name="Content Placeholder 6"/>
          <p:cNvSpPr>
            <a:spLocks noGrp="1"/>
          </p:cNvSpPr>
          <p:nvPr>
            <p:ph idx="1"/>
          </p:nvPr>
        </p:nvSpPr>
        <p:spPr>
          <a:xfrm>
            <a:off x="685800" y="1295400"/>
            <a:ext cx="7315200" cy="1600200"/>
          </a:xfrm>
        </p:spPr>
        <p:txBody>
          <a:bodyPr/>
          <a:lstStyle/>
          <a:p>
            <a:pPr lvl="0" algn="just"/>
            <a:r>
              <a:rPr lang="en-US" sz="2400" dirty="0"/>
              <a:t>Covered services include counseling, medical examinations, laboratory tests, and drugs and supplies furnished by the clinic in connection with family planning.</a:t>
            </a:r>
            <a:r>
              <a:rPr lang="en-US" sz="1800" dirty="0"/>
              <a:t> </a:t>
            </a:r>
          </a:p>
        </p:txBody>
      </p:sp>
      <p:sp>
        <p:nvSpPr>
          <p:cNvPr id="4" name="Rectangle 2"/>
          <p:cNvSpPr txBox="1">
            <a:spLocks noChangeArrowheads="1"/>
          </p:cNvSpPr>
          <p:nvPr/>
        </p:nvSpPr>
        <p:spPr bwMode="auto">
          <a:xfrm>
            <a:off x="0" y="3467100"/>
            <a:ext cx="7772400" cy="685800"/>
          </a:xfrm>
          <a:prstGeom prst="rect">
            <a:avLst/>
          </a:prstGeom>
          <a:solidFill>
            <a:schemeClr val="bg1"/>
          </a:solidFill>
          <a:ln w="50800">
            <a:solidFill>
              <a:srgbClr val="FFCC00"/>
            </a:solidFill>
            <a:miter lim="800000"/>
            <a:headEnd/>
            <a:tailEnd/>
          </a:ln>
          <a:effec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3600" b="1">
                <a:solidFill>
                  <a:schemeClr val="tx2"/>
                </a:solidFill>
                <a:latin typeface="+mj-lt"/>
                <a:ea typeface="+mj-ea"/>
                <a:cs typeface="+mj-cs"/>
              </a:defRPr>
            </a:lvl1pPr>
            <a:lvl2pPr algn="ctr" rtl="0" eaLnBrk="0" fontAlgn="base" hangingPunct="0">
              <a:spcBef>
                <a:spcPct val="0"/>
              </a:spcBef>
              <a:spcAft>
                <a:spcPct val="0"/>
              </a:spcAft>
              <a:defRPr sz="3600" b="1">
                <a:solidFill>
                  <a:schemeClr val="tx2"/>
                </a:solidFill>
                <a:latin typeface="Arial" charset="0"/>
              </a:defRPr>
            </a:lvl2pPr>
            <a:lvl3pPr algn="ctr" rtl="0" eaLnBrk="0" fontAlgn="base" hangingPunct="0">
              <a:spcBef>
                <a:spcPct val="0"/>
              </a:spcBef>
              <a:spcAft>
                <a:spcPct val="0"/>
              </a:spcAft>
              <a:defRPr sz="3600" b="1">
                <a:solidFill>
                  <a:schemeClr val="tx2"/>
                </a:solidFill>
                <a:latin typeface="Arial" charset="0"/>
              </a:defRPr>
            </a:lvl3pPr>
            <a:lvl4pPr algn="ctr" rtl="0" eaLnBrk="0" fontAlgn="base" hangingPunct="0">
              <a:spcBef>
                <a:spcPct val="0"/>
              </a:spcBef>
              <a:spcAft>
                <a:spcPct val="0"/>
              </a:spcAft>
              <a:defRPr sz="3600" b="1">
                <a:solidFill>
                  <a:schemeClr val="tx2"/>
                </a:solidFill>
                <a:latin typeface="Arial" charset="0"/>
              </a:defRPr>
            </a:lvl4pPr>
            <a:lvl5pPr algn="ctr" rtl="0" eaLnBrk="0" fontAlgn="base" hangingPunct="0">
              <a:spcBef>
                <a:spcPct val="0"/>
              </a:spcBef>
              <a:spcAft>
                <a:spcPct val="0"/>
              </a:spcAft>
              <a:defRPr sz="3600" b="1">
                <a:solidFill>
                  <a:schemeClr val="tx2"/>
                </a:solidFill>
                <a:latin typeface="Arial" charset="0"/>
              </a:defRPr>
            </a:lvl5pPr>
            <a:lvl6pPr marL="457200" algn="ctr" rtl="0" eaLnBrk="0" fontAlgn="base" hangingPunct="0">
              <a:spcBef>
                <a:spcPct val="0"/>
              </a:spcBef>
              <a:spcAft>
                <a:spcPct val="0"/>
              </a:spcAft>
              <a:defRPr sz="3600" b="1">
                <a:solidFill>
                  <a:schemeClr val="tx2"/>
                </a:solidFill>
                <a:latin typeface="Arial" charset="0"/>
              </a:defRPr>
            </a:lvl6pPr>
            <a:lvl7pPr marL="914400" algn="ctr" rtl="0" eaLnBrk="0" fontAlgn="base" hangingPunct="0">
              <a:spcBef>
                <a:spcPct val="0"/>
              </a:spcBef>
              <a:spcAft>
                <a:spcPct val="0"/>
              </a:spcAft>
              <a:defRPr sz="3600" b="1">
                <a:solidFill>
                  <a:schemeClr val="tx2"/>
                </a:solidFill>
                <a:latin typeface="Arial" charset="0"/>
              </a:defRPr>
            </a:lvl7pPr>
            <a:lvl8pPr marL="1371600" algn="ctr" rtl="0" eaLnBrk="0" fontAlgn="base" hangingPunct="0">
              <a:spcBef>
                <a:spcPct val="0"/>
              </a:spcBef>
              <a:spcAft>
                <a:spcPct val="0"/>
              </a:spcAft>
              <a:defRPr sz="3600" b="1">
                <a:solidFill>
                  <a:schemeClr val="tx2"/>
                </a:solidFill>
                <a:latin typeface="Arial" charset="0"/>
              </a:defRPr>
            </a:lvl8pPr>
            <a:lvl9pPr marL="1828800" algn="ctr" rtl="0" eaLnBrk="0" fontAlgn="base" hangingPunct="0">
              <a:spcBef>
                <a:spcPct val="0"/>
              </a:spcBef>
              <a:spcAft>
                <a:spcPct val="0"/>
              </a:spcAft>
              <a:defRPr sz="3600" b="1">
                <a:solidFill>
                  <a:schemeClr val="tx2"/>
                </a:solidFill>
                <a:latin typeface="Arial" charset="0"/>
              </a:defRPr>
            </a:lvl9pPr>
          </a:lstStyle>
          <a:p>
            <a:r>
              <a:rPr lang="en-US" sz="1800"/>
              <a:t>Preventing mother-child HIV transmission during breast feeding </a:t>
            </a:r>
            <a:endParaRPr lang="en-US" sz="1800" dirty="0"/>
          </a:p>
        </p:txBody>
      </p:sp>
      <p:sp>
        <p:nvSpPr>
          <p:cNvPr id="6" name="عنصر نائب للمحتوى 1"/>
          <p:cNvSpPr txBox="1">
            <a:spLocks/>
          </p:cNvSpPr>
          <p:nvPr/>
        </p:nvSpPr>
        <p:spPr bwMode="auto">
          <a:xfrm>
            <a:off x="304800" y="4267200"/>
            <a:ext cx="8001000" cy="2019300"/>
          </a:xfrm>
          <a:prstGeom prst="rect">
            <a:avLst/>
          </a:prstGeom>
          <a:solidFill>
            <a:srgbClr val="FFCC00"/>
          </a:solid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algn="just"/>
            <a:r>
              <a:rPr lang="en-US" sz="2000"/>
              <a:t>Giving HIV positive mothers a combination of three antiretroviral drugs (ARVs) during pregnancy, delivery and breastfeeding cuts HIV infections in infants by 43% by the age of one year and reduces transmissions during breastfeeding by 54% compared with the previously recommended ARV drug regimen stopped at delivery.</a:t>
            </a:r>
          </a:p>
          <a:p>
            <a:pPr algn="just"/>
            <a:endParaRPr lang="ar-SA" sz="2000" dirty="0"/>
          </a:p>
        </p:txBody>
      </p:sp>
      <p:sp>
        <p:nvSpPr>
          <p:cNvPr id="8" name="مستطيل 7"/>
          <p:cNvSpPr/>
          <p:nvPr/>
        </p:nvSpPr>
        <p:spPr>
          <a:xfrm>
            <a:off x="1529255" y="52891"/>
            <a:ext cx="5257800" cy="276999"/>
          </a:xfrm>
          <a:prstGeom prst="rect">
            <a:avLst/>
          </a:prstGeom>
        </p:spPr>
        <p:style>
          <a:lnRef idx="1">
            <a:schemeClr val="dk1"/>
          </a:lnRef>
          <a:fillRef idx="2">
            <a:schemeClr val="dk1"/>
          </a:fillRef>
          <a:effectRef idx="1">
            <a:schemeClr val="dk1"/>
          </a:effectRef>
          <a:fontRef idx="minor">
            <a:schemeClr val="dk1"/>
          </a:fontRef>
        </p:style>
        <p:txBody>
          <a:bodyPr wrap="square">
            <a:spAutoFit/>
          </a:bodyPr>
          <a:lstStyle/>
          <a:p>
            <a:pPr algn="ctr"/>
            <a:r>
              <a:rPr lang="en-US" sz="1200" dirty="0" err="1"/>
              <a:t>Johali</a:t>
            </a:r>
            <a:r>
              <a:rPr lang="en-US" sz="1200" dirty="0"/>
              <a:t> FAPHE the CHS436 Family Planning for HE 2018_2019</a:t>
            </a:r>
            <a:endParaRPr lang="ar-SA" sz="12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1447800" y="457200"/>
            <a:ext cx="5334000" cy="533400"/>
          </a:xfrm>
          <a:ln/>
        </p:spPr>
        <p:txBody>
          <a:bodyPr/>
          <a:lstStyle/>
          <a:p>
            <a:r>
              <a:rPr lang="en-US" sz="2400" dirty="0"/>
              <a:t>Service Delivery System </a:t>
            </a:r>
          </a:p>
        </p:txBody>
      </p:sp>
      <p:sp>
        <p:nvSpPr>
          <p:cNvPr id="7" name="Content Placeholder 6"/>
          <p:cNvSpPr>
            <a:spLocks noGrp="1"/>
          </p:cNvSpPr>
          <p:nvPr>
            <p:ph idx="1"/>
          </p:nvPr>
        </p:nvSpPr>
        <p:spPr>
          <a:xfrm>
            <a:off x="152400" y="1295400"/>
            <a:ext cx="8839200" cy="4495800"/>
          </a:xfrm>
        </p:spPr>
        <p:txBody>
          <a:bodyPr/>
          <a:lstStyle/>
          <a:p>
            <a:pPr algn="just"/>
            <a:r>
              <a:rPr lang="en-US" sz="2800" dirty="0"/>
              <a:t>Professional services related to family planning are available by primary care physicians in public and private practice.</a:t>
            </a:r>
          </a:p>
          <a:p>
            <a:pPr algn="just"/>
            <a:r>
              <a:rPr lang="en-US" sz="2800" dirty="0"/>
              <a:t> Certified nurse midwives, nurse practitioners.</a:t>
            </a:r>
          </a:p>
          <a:p>
            <a:pPr algn="just"/>
            <a:r>
              <a:rPr lang="en-US" sz="2800" dirty="0"/>
              <a:t>Pharmacies, laboratories, outpatient hospitals are eligible to provide services.</a:t>
            </a:r>
          </a:p>
          <a:p>
            <a:pPr algn="just"/>
            <a:r>
              <a:rPr lang="en-US" sz="2800" dirty="0"/>
              <a:t>Qualified Health Centers, Rural Health Clinics, Tribal Health Centers, private non-profit family planning agencies provide  services as well. </a:t>
            </a:r>
          </a:p>
          <a:p>
            <a:endParaRPr lang="en-US" sz="2800" dirty="0"/>
          </a:p>
        </p:txBody>
      </p:sp>
      <p:sp>
        <p:nvSpPr>
          <p:cNvPr id="6" name="مستطيل 5"/>
          <p:cNvSpPr/>
          <p:nvPr/>
        </p:nvSpPr>
        <p:spPr>
          <a:xfrm>
            <a:off x="1529255" y="52891"/>
            <a:ext cx="5257800" cy="276999"/>
          </a:xfrm>
          <a:prstGeom prst="rect">
            <a:avLst/>
          </a:prstGeom>
        </p:spPr>
        <p:style>
          <a:lnRef idx="1">
            <a:schemeClr val="dk1"/>
          </a:lnRef>
          <a:fillRef idx="2">
            <a:schemeClr val="dk1"/>
          </a:fillRef>
          <a:effectRef idx="1">
            <a:schemeClr val="dk1"/>
          </a:effectRef>
          <a:fontRef idx="minor">
            <a:schemeClr val="dk1"/>
          </a:fontRef>
        </p:style>
        <p:txBody>
          <a:bodyPr wrap="square">
            <a:spAutoFit/>
          </a:bodyPr>
          <a:lstStyle/>
          <a:p>
            <a:pPr algn="ctr"/>
            <a:r>
              <a:rPr lang="en-US" sz="1200" dirty="0" err="1"/>
              <a:t>Johali</a:t>
            </a:r>
            <a:r>
              <a:rPr lang="en-US" sz="1200" dirty="0"/>
              <a:t> FAPHE the CHS436 Family Planning for HE 2018_2019</a:t>
            </a:r>
            <a:endParaRPr lang="ar-SA" sz="12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762000" y="457200"/>
            <a:ext cx="7772400" cy="1143000"/>
          </a:xfrm>
          <a:ln/>
        </p:spPr>
        <p:txBody>
          <a:bodyPr/>
          <a:lstStyle/>
          <a:p>
            <a:r>
              <a:rPr lang="en-US" sz="2800" dirty="0"/>
              <a:t>Where do women get their modern contraceptive methods?</a:t>
            </a:r>
          </a:p>
        </p:txBody>
      </p:sp>
      <p:graphicFrame>
        <p:nvGraphicFramePr>
          <p:cNvPr id="33795" name="Object 3"/>
          <p:cNvGraphicFramePr>
            <a:graphicFrameLocks noGrp="1" noChangeAspect="1"/>
          </p:cNvGraphicFramePr>
          <p:nvPr>
            <p:ph type="chart" idx="1"/>
          </p:nvPr>
        </p:nvGraphicFramePr>
        <p:xfrm>
          <a:off x="609600" y="1828800"/>
          <a:ext cx="7770813" cy="4114800"/>
        </p:xfrm>
        <a:graphic>
          <a:graphicData uri="http://schemas.openxmlformats.org/presentationml/2006/ole">
            <mc:AlternateContent xmlns:mc="http://schemas.openxmlformats.org/markup-compatibility/2006">
              <mc:Choice xmlns:v="urn:schemas-microsoft-com:vml" Requires="v">
                <p:oleObj spid="_x0000_s196703" name="Chart" r:id="rId4" imgW="7772400" imgH="4114800" progId="MSGraph.Chart.8">
                  <p:embed followColorScheme="full"/>
                </p:oleObj>
              </mc:Choice>
              <mc:Fallback>
                <p:oleObj name="Chart" r:id="rId4" imgW="7772400" imgH="4114800" progId="MSGraph.Chart.8">
                  <p:embed followColorScheme="full"/>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09600" y="1828800"/>
                        <a:ext cx="7770813" cy="4114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3797" name="Rectangle 5"/>
          <p:cNvSpPr>
            <a:spLocks noChangeArrowheads="1"/>
          </p:cNvSpPr>
          <p:nvPr/>
        </p:nvSpPr>
        <p:spPr bwMode="auto">
          <a:xfrm>
            <a:off x="5181600" y="2590800"/>
            <a:ext cx="2895600" cy="411163"/>
          </a:xfrm>
          <a:prstGeom prst="rect">
            <a:avLst/>
          </a:prstGeom>
          <a:noFill/>
          <a:ln w="9525">
            <a:noFill/>
            <a:miter lim="800000"/>
            <a:headEnd/>
            <a:tailEnd/>
          </a:ln>
          <a:effectLst/>
        </p:spPr>
        <p:txBody>
          <a:bodyPr>
            <a:spAutoFit/>
          </a:bodyPr>
          <a:lstStyle/>
          <a:p>
            <a:pPr algn="ctr">
              <a:lnSpc>
                <a:spcPct val="40000"/>
              </a:lnSpc>
              <a:spcBef>
                <a:spcPct val="50000"/>
              </a:spcBef>
            </a:pPr>
            <a:r>
              <a:rPr lang="en-US" sz="1600" b="1">
                <a:latin typeface="Tahoma" pitchFamily="34" charset="0"/>
              </a:rPr>
              <a:t>Private medical sector</a:t>
            </a:r>
          </a:p>
          <a:p>
            <a:pPr algn="ctr">
              <a:lnSpc>
                <a:spcPct val="40000"/>
              </a:lnSpc>
              <a:spcBef>
                <a:spcPct val="50000"/>
              </a:spcBef>
            </a:pPr>
            <a:r>
              <a:rPr lang="en-US" sz="1600" b="1">
                <a:latin typeface="Tahoma" pitchFamily="34" charset="0"/>
              </a:rPr>
              <a:t>18%</a:t>
            </a:r>
          </a:p>
        </p:txBody>
      </p:sp>
      <p:sp>
        <p:nvSpPr>
          <p:cNvPr id="33798" name="Text Box 6"/>
          <p:cNvSpPr txBox="1">
            <a:spLocks noChangeArrowheads="1"/>
          </p:cNvSpPr>
          <p:nvPr/>
        </p:nvSpPr>
        <p:spPr bwMode="auto">
          <a:xfrm>
            <a:off x="762000" y="2133600"/>
            <a:ext cx="2667000" cy="581025"/>
          </a:xfrm>
          <a:prstGeom prst="rect">
            <a:avLst/>
          </a:prstGeom>
          <a:noFill/>
          <a:ln w="9525">
            <a:noFill/>
            <a:miter lim="800000"/>
            <a:headEnd/>
            <a:tailEnd/>
          </a:ln>
          <a:effectLst/>
        </p:spPr>
        <p:txBody>
          <a:bodyPr>
            <a:spAutoFit/>
          </a:bodyPr>
          <a:lstStyle/>
          <a:p>
            <a:pPr algn="ctr">
              <a:spcBef>
                <a:spcPct val="50000"/>
              </a:spcBef>
            </a:pPr>
            <a:r>
              <a:rPr lang="en-US" sz="1600" b="1">
                <a:latin typeface="Tahoma" pitchFamily="34" charset="0"/>
              </a:rPr>
              <a:t>Public medical sector</a:t>
            </a:r>
          </a:p>
          <a:p>
            <a:pPr algn="ctr">
              <a:lnSpc>
                <a:spcPct val="50000"/>
              </a:lnSpc>
              <a:spcBef>
                <a:spcPct val="50000"/>
              </a:spcBef>
            </a:pPr>
            <a:r>
              <a:rPr lang="en-US" sz="1600" b="1">
                <a:latin typeface="Tahoma" pitchFamily="34" charset="0"/>
              </a:rPr>
              <a:t>77%</a:t>
            </a:r>
          </a:p>
        </p:txBody>
      </p:sp>
      <p:sp>
        <p:nvSpPr>
          <p:cNvPr id="33799" name="Line 7"/>
          <p:cNvSpPr>
            <a:spLocks noChangeShapeType="1"/>
          </p:cNvSpPr>
          <p:nvPr/>
        </p:nvSpPr>
        <p:spPr bwMode="auto">
          <a:xfrm>
            <a:off x="2057400" y="2667000"/>
            <a:ext cx="838200" cy="838200"/>
          </a:xfrm>
          <a:prstGeom prst="line">
            <a:avLst/>
          </a:prstGeom>
          <a:noFill/>
          <a:ln w="9525">
            <a:solidFill>
              <a:schemeClr val="tx1"/>
            </a:solidFill>
            <a:round/>
            <a:headEnd/>
            <a:tailEnd/>
          </a:ln>
          <a:effectLst/>
        </p:spPr>
        <p:txBody>
          <a:bodyPr wrap="none" anchor="ctr"/>
          <a:lstStyle/>
          <a:p>
            <a:endParaRPr lang="en-US"/>
          </a:p>
        </p:txBody>
      </p:sp>
      <p:sp>
        <p:nvSpPr>
          <p:cNvPr id="33800" name="Line 8"/>
          <p:cNvSpPr>
            <a:spLocks noChangeShapeType="1"/>
          </p:cNvSpPr>
          <p:nvPr/>
        </p:nvSpPr>
        <p:spPr bwMode="auto">
          <a:xfrm flipH="1">
            <a:off x="5791200" y="2913063"/>
            <a:ext cx="533400" cy="287337"/>
          </a:xfrm>
          <a:prstGeom prst="line">
            <a:avLst/>
          </a:prstGeom>
          <a:noFill/>
          <a:ln w="9525">
            <a:solidFill>
              <a:schemeClr val="tx1"/>
            </a:solidFill>
            <a:round/>
            <a:headEnd/>
            <a:tailEnd/>
          </a:ln>
          <a:effectLst/>
        </p:spPr>
        <p:txBody>
          <a:bodyPr wrap="none" anchor="ctr"/>
          <a:lstStyle/>
          <a:p>
            <a:endParaRPr lang="en-US"/>
          </a:p>
        </p:txBody>
      </p:sp>
      <p:sp>
        <p:nvSpPr>
          <p:cNvPr id="33801" name="Text Box 9"/>
          <p:cNvSpPr txBox="1">
            <a:spLocks noChangeArrowheads="1"/>
          </p:cNvSpPr>
          <p:nvPr/>
        </p:nvSpPr>
        <p:spPr bwMode="auto">
          <a:xfrm>
            <a:off x="6477000" y="3429000"/>
            <a:ext cx="1828800" cy="581025"/>
          </a:xfrm>
          <a:prstGeom prst="rect">
            <a:avLst/>
          </a:prstGeom>
          <a:noFill/>
          <a:ln w="9525">
            <a:noFill/>
            <a:miter lim="800000"/>
            <a:headEnd/>
            <a:tailEnd/>
          </a:ln>
          <a:effectLst/>
        </p:spPr>
        <p:txBody>
          <a:bodyPr>
            <a:spAutoFit/>
          </a:bodyPr>
          <a:lstStyle/>
          <a:p>
            <a:pPr algn="ctr">
              <a:spcBef>
                <a:spcPct val="50000"/>
              </a:spcBef>
            </a:pPr>
            <a:r>
              <a:rPr lang="en-US" sz="1600" b="1">
                <a:latin typeface="Tahoma" pitchFamily="34" charset="0"/>
              </a:rPr>
              <a:t>Shop/Other</a:t>
            </a:r>
          </a:p>
          <a:p>
            <a:pPr algn="ctr">
              <a:lnSpc>
                <a:spcPct val="50000"/>
              </a:lnSpc>
              <a:spcBef>
                <a:spcPct val="50000"/>
              </a:spcBef>
            </a:pPr>
            <a:r>
              <a:rPr lang="en-US" sz="1600" b="1">
                <a:latin typeface="Tahoma" pitchFamily="34" charset="0"/>
              </a:rPr>
              <a:t>4%</a:t>
            </a:r>
          </a:p>
        </p:txBody>
      </p:sp>
      <p:sp>
        <p:nvSpPr>
          <p:cNvPr id="33803" name="Line 11"/>
          <p:cNvSpPr>
            <a:spLocks noChangeShapeType="1"/>
          </p:cNvSpPr>
          <p:nvPr/>
        </p:nvSpPr>
        <p:spPr bwMode="auto">
          <a:xfrm flipH="1">
            <a:off x="6096000" y="3810000"/>
            <a:ext cx="990600" cy="0"/>
          </a:xfrm>
          <a:prstGeom prst="line">
            <a:avLst/>
          </a:prstGeom>
          <a:noFill/>
          <a:ln w="9525">
            <a:solidFill>
              <a:schemeClr val="tx1"/>
            </a:solidFill>
            <a:round/>
            <a:headEnd/>
            <a:tailEnd/>
          </a:ln>
          <a:effectLst/>
        </p:spPr>
        <p:txBody>
          <a:bodyPr wrap="none" anchor="ctr"/>
          <a:lstStyle/>
          <a:p>
            <a:endParaRPr lang="en-US"/>
          </a:p>
        </p:txBody>
      </p:sp>
      <p:sp>
        <p:nvSpPr>
          <p:cNvPr id="33804" name="Text Box 12"/>
          <p:cNvSpPr txBox="1">
            <a:spLocks noChangeArrowheads="1"/>
          </p:cNvSpPr>
          <p:nvPr/>
        </p:nvSpPr>
        <p:spPr bwMode="auto">
          <a:xfrm>
            <a:off x="6629400" y="4114800"/>
            <a:ext cx="1676400" cy="801688"/>
          </a:xfrm>
          <a:prstGeom prst="rect">
            <a:avLst/>
          </a:prstGeom>
          <a:noFill/>
          <a:ln w="9525">
            <a:noFill/>
            <a:miter lim="800000"/>
            <a:headEnd/>
            <a:tailEnd/>
          </a:ln>
          <a:effectLst/>
        </p:spPr>
        <p:txBody>
          <a:bodyPr>
            <a:spAutoFit/>
          </a:bodyPr>
          <a:lstStyle/>
          <a:p>
            <a:pPr algn="ctr">
              <a:spcBef>
                <a:spcPct val="50000"/>
              </a:spcBef>
            </a:pPr>
            <a:r>
              <a:rPr lang="en-US" sz="1600" b="1">
                <a:latin typeface="Tahoma" pitchFamily="34" charset="0"/>
              </a:rPr>
              <a:t>Don’t know/ Missing</a:t>
            </a:r>
          </a:p>
          <a:p>
            <a:pPr algn="ctr">
              <a:lnSpc>
                <a:spcPct val="40000"/>
              </a:lnSpc>
              <a:spcBef>
                <a:spcPct val="50000"/>
              </a:spcBef>
            </a:pPr>
            <a:r>
              <a:rPr lang="en-US" sz="1600" b="1">
                <a:latin typeface="Tahoma" pitchFamily="34" charset="0"/>
              </a:rPr>
              <a:t>1%</a:t>
            </a:r>
          </a:p>
        </p:txBody>
      </p:sp>
      <p:sp>
        <p:nvSpPr>
          <p:cNvPr id="33805" name="Line 13"/>
          <p:cNvSpPr>
            <a:spLocks noChangeShapeType="1"/>
          </p:cNvSpPr>
          <p:nvPr/>
        </p:nvSpPr>
        <p:spPr bwMode="auto">
          <a:xfrm>
            <a:off x="5791200" y="3962400"/>
            <a:ext cx="304800" cy="1066800"/>
          </a:xfrm>
          <a:prstGeom prst="line">
            <a:avLst/>
          </a:prstGeom>
          <a:noFill/>
          <a:ln w="9525">
            <a:solidFill>
              <a:schemeClr val="tx1"/>
            </a:solidFill>
            <a:round/>
            <a:headEnd/>
            <a:tailEnd/>
          </a:ln>
          <a:effectLst/>
        </p:spPr>
        <p:txBody>
          <a:bodyPr wrap="none" anchor="ctr"/>
          <a:lstStyle/>
          <a:p>
            <a:endParaRPr lang="en-US"/>
          </a:p>
        </p:txBody>
      </p:sp>
      <p:sp>
        <p:nvSpPr>
          <p:cNvPr id="33806" name="Text Box 14"/>
          <p:cNvSpPr txBox="1">
            <a:spLocks noChangeArrowheads="1"/>
          </p:cNvSpPr>
          <p:nvPr/>
        </p:nvSpPr>
        <p:spPr bwMode="auto">
          <a:xfrm>
            <a:off x="5181600" y="4953000"/>
            <a:ext cx="1828800" cy="581025"/>
          </a:xfrm>
          <a:prstGeom prst="rect">
            <a:avLst/>
          </a:prstGeom>
          <a:noFill/>
          <a:ln w="9525">
            <a:noFill/>
            <a:miter lim="800000"/>
            <a:headEnd/>
            <a:tailEnd/>
          </a:ln>
          <a:effectLst/>
        </p:spPr>
        <p:txBody>
          <a:bodyPr>
            <a:spAutoFit/>
          </a:bodyPr>
          <a:lstStyle/>
          <a:p>
            <a:pPr algn="ctr">
              <a:spcBef>
                <a:spcPct val="50000"/>
              </a:spcBef>
            </a:pPr>
            <a:r>
              <a:rPr lang="en-US" sz="1600" b="1">
                <a:latin typeface="Tahoma" pitchFamily="34" charset="0"/>
              </a:rPr>
              <a:t>NGO/Trust</a:t>
            </a:r>
          </a:p>
          <a:p>
            <a:pPr algn="ctr">
              <a:lnSpc>
                <a:spcPct val="50000"/>
              </a:lnSpc>
              <a:spcBef>
                <a:spcPct val="50000"/>
              </a:spcBef>
            </a:pPr>
            <a:r>
              <a:rPr lang="en-US" sz="1600" b="1">
                <a:latin typeface="Tahoma" pitchFamily="34" charset="0"/>
              </a:rPr>
              <a:t>0.4%</a:t>
            </a:r>
          </a:p>
        </p:txBody>
      </p:sp>
      <p:sp>
        <p:nvSpPr>
          <p:cNvPr id="33820" name="Line 28"/>
          <p:cNvSpPr>
            <a:spLocks noChangeShapeType="1"/>
          </p:cNvSpPr>
          <p:nvPr/>
        </p:nvSpPr>
        <p:spPr bwMode="auto">
          <a:xfrm flipH="1" flipV="1">
            <a:off x="6019800" y="4103688"/>
            <a:ext cx="838200" cy="239712"/>
          </a:xfrm>
          <a:prstGeom prst="line">
            <a:avLst/>
          </a:prstGeom>
          <a:noFill/>
          <a:ln w="9525">
            <a:solidFill>
              <a:schemeClr val="tx1"/>
            </a:solidFill>
            <a:round/>
            <a:headEnd/>
            <a:tailEnd/>
          </a:ln>
          <a:effectLst/>
        </p:spPr>
        <p:txBody>
          <a:bodyPr wrap="none" anchor="ctr"/>
          <a:lstStyle/>
          <a:p>
            <a:endParaRPr lang="en-US"/>
          </a:p>
        </p:txBody>
      </p:sp>
      <p:sp>
        <p:nvSpPr>
          <p:cNvPr id="14" name="مستطيل 13"/>
          <p:cNvSpPr/>
          <p:nvPr/>
        </p:nvSpPr>
        <p:spPr>
          <a:xfrm>
            <a:off x="1529255" y="52891"/>
            <a:ext cx="5257800" cy="276999"/>
          </a:xfrm>
          <a:prstGeom prst="rect">
            <a:avLst/>
          </a:prstGeom>
        </p:spPr>
        <p:style>
          <a:lnRef idx="1">
            <a:schemeClr val="dk1"/>
          </a:lnRef>
          <a:fillRef idx="2">
            <a:schemeClr val="dk1"/>
          </a:fillRef>
          <a:effectRef idx="1">
            <a:schemeClr val="dk1"/>
          </a:effectRef>
          <a:fontRef idx="minor">
            <a:schemeClr val="dk1"/>
          </a:fontRef>
        </p:style>
        <p:txBody>
          <a:bodyPr wrap="square">
            <a:spAutoFit/>
          </a:bodyPr>
          <a:lstStyle/>
          <a:p>
            <a:pPr algn="ctr"/>
            <a:r>
              <a:rPr lang="en-US" sz="1200" dirty="0" err="1"/>
              <a:t>Johali</a:t>
            </a:r>
            <a:r>
              <a:rPr lang="en-US" sz="1200" dirty="0"/>
              <a:t> FAPHE the CHS436 Family Planning for HE 2018_2019</a:t>
            </a:r>
            <a:endParaRPr lang="ar-SA" sz="12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362200" y="685800"/>
            <a:ext cx="4038600" cy="457200"/>
          </a:xfrm>
        </p:spPr>
        <p:txBody>
          <a:bodyPr/>
          <a:lstStyle/>
          <a:p>
            <a:r>
              <a:rPr lang="en-US" sz="2400" dirty="0"/>
              <a:t>Risk Factors </a:t>
            </a:r>
            <a:endParaRPr lang="ar-SA" sz="2400" dirty="0"/>
          </a:p>
        </p:txBody>
      </p:sp>
      <p:sp>
        <p:nvSpPr>
          <p:cNvPr id="4" name="عنصر نائب للمحتوى 3"/>
          <p:cNvSpPr>
            <a:spLocks noGrp="1"/>
          </p:cNvSpPr>
          <p:nvPr>
            <p:ph idx="1"/>
          </p:nvPr>
        </p:nvSpPr>
        <p:spPr>
          <a:xfrm>
            <a:off x="533400" y="1447800"/>
            <a:ext cx="7772400" cy="4114800"/>
          </a:xfrm>
        </p:spPr>
        <p:txBody>
          <a:bodyPr/>
          <a:lstStyle/>
          <a:p>
            <a:pPr algn="just"/>
            <a:r>
              <a:rPr lang="en-US" sz="2800" dirty="0"/>
              <a:t>A couple's decision to begin, prevent, or interrupt a pregnancy may be influenced by many factors including </a:t>
            </a:r>
            <a:r>
              <a:rPr lang="en-US" sz="2800" b="1" i="1" dirty="0"/>
              <a:t>maternal medical disorders</a:t>
            </a:r>
            <a:r>
              <a:rPr lang="en-US" sz="2800" dirty="0"/>
              <a:t>, </a:t>
            </a:r>
            <a:r>
              <a:rPr lang="en-US" sz="2800" b="1" i="1" dirty="0"/>
              <a:t>risks involved in the pregnancy</a:t>
            </a:r>
            <a:r>
              <a:rPr lang="en-US" sz="2800" dirty="0"/>
              <a:t>, and </a:t>
            </a:r>
            <a:r>
              <a:rPr lang="en-US" sz="2800" b="1" i="1" dirty="0"/>
              <a:t>socioeconomic factors. </a:t>
            </a:r>
            <a:r>
              <a:rPr lang="en-US" sz="2800" dirty="0"/>
              <a:t>... </a:t>
            </a:r>
          </a:p>
          <a:p>
            <a:pPr algn="just"/>
            <a:endParaRPr lang="en-US" sz="2800" dirty="0"/>
          </a:p>
          <a:p>
            <a:pPr marL="0" indent="0" algn="just">
              <a:buNone/>
            </a:pPr>
            <a:r>
              <a:rPr lang="en-US" sz="2800" dirty="0"/>
              <a:t>If contraception fails, abortion (termination of pregnancy) may be considered.</a:t>
            </a:r>
            <a:endParaRPr lang="ar-SA" sz="2800" dirty="0"/>
          </a:p>
        </p:txBody>
      </p:sp>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57855" y="0"/>
            <a:ext cx="53641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094442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1905000" y="457200"/>
            <a:ext cx="5638800" cy="487362"/>
          </a:xfrm>
        </p:spPr>
        <p:txBody>
          <a:bodyPr/>
          <a:lstStyle/>
          <a:p>
            <a:r>
              <a:rPr lang="en-US" sz="2800" b="1" dirty="0"/>
              <a:t>High Risk </a:t>
            </a:r>
            <a:r>
              <a:rPr lang="en-US" sz="2800" dirty="0"/>
              <a:t>P</a:t>
            </a:r>
            <a:r>
              <a:rPr lang="en-US" sz="2800" b="1" dirty="0"/>
              <a:t>regnancy</a:t>
            </a:r>
            <a:endParaRPr lang="en-US" sz="2800" dirty="0"/>
          </a:p>
        </p:txBody>
      </p:sp>
      <p:sp>
        <p:nvSpPr>
          <p:cNvPr id="7" name="Content Placeholder 6"/>
          <p:cNvSpPr>
            <a:spLocks noGrp="1"/>
          </p:cNvSpPr>
          <p:nvPr>
            <p:ph idx="1"/>
          </p:nvPr>
        </p:nvSpPr>
        <p:spPr>
          <a:xfrm>
            <a:off x="457200" y="990600"/>
            <a:ext cx="8229600" cy="5127848"/>
          </a:xfrm>
        </p:spPr>
        <p:txBody>
          <a:bodyPr>
            <a:normAutofit/>
          </a:bodyPr>
          <a:lstStyle/>
          <a:p>
            <a:pPr lvl="0" algn="just" rtl="0"/>
            <a:r>
              <a:rPr lang="en-US" sz="2000" dirty="0"/>
              <a:t>Elderly </a:t>
            </a:r>
            <a:r>
              <a:rPr lang="en-US" sz="2000" dirty="0" err="1"/>
              <a:t>primi</a:t>
            </a:r>
            <a:r>
              <a:rPr lang="en-US" sz="2000" dirty="0"/>
              <a:t> (30 years and over).</a:t>
            </a:r>
          </a:p>
          <a:p>
            <a:pPr lvl="0" algn="just" rtl="0"/>
            <a:r>
              <a:rPr lang="en-US" sz="2000" dirty="0"/>
              <a:t>Short statured </a:t>
            </a:r>
            <a:r>
              <a:rPr lang="en-US" sz="2000" dirty="0" err="1"/>
              <a:t>primi</a:t>
            </a:r>
            <a:r>
              <a:rPr lang="en-US" sz="2000" dirty="0"/>
              <a:t> (140 cm and below).</a:t>
            </a:r>
          </a:p>
          <a:p>
            <a:pPr lvl="0" algn="just" rtl="0"/>
            <a:r>
              <a:rPr lang="en-US" sz="2000" dirty="0"/>
              <a:t>Mal-presentation e.g. breech, transverse lie.</a:t>
            </a:r>
          </a:p>
          <a:p>
            <a:pPr lvl="0" algn="just" rtl="0"/>
            <a:r>
              <a:rPr lang="en-US" sz="2000" dirty="0"/>
              <a:t>Ante-partum hemorrhage and threatened abortion.</a:t>
            </a:r>
          </a:p>
          <a:p>
            <a:pPr lvl="0" algn="just" rtl="0"/>
            <a:r>
              <a:rPr lang="en-US" sz="2000" dirty="0" err="1"/>
              <a:t>Pe-eclampsia</a:t>
            </a:r>
            <a:r>
              <a:rPr lang="en-US" sz="2000" dirty="0"/>
              <a:t> and </a:t>
            </a:r>
            <a:r>
              <a:rPr lang="en-US" sz="2000" dirty="0" err="1"/>
              <a:t>eclampsia</a:t>
            </a:r>
            <a:r>
              <a:rPr lang="en-US" sz="2000" dirty="0"/>
              <a:t>.</a:t>
            </a:r>
          </a:p>
          <a:p>
            <a:pPr lvl="0" algn="just" rtl="0"/>
            <a:r>
              <a:rPr lang="en-US" sz="2000" dirty="0"/>
              <a:t>Anemia.</a:t>
            </a:r>
          </a:p>
          <a:p>
            <a:pPr lvl="0" algn="just"/>
            <a:r>
              <a:rPr lang="en-US" sz="2000" dirty="0"/>
              <a:t>Twins and </a:t>
            </a:r>
            <a:r>
              <a:rPr lang="en-US" sz="2000" dirty="0" err="1"/>
              <a:t>hydramnios</a:t>
            </a:r>
            <a:r>
              <a:rPr lang="en-US" sz="2000" dirty="0"/>
              <a:t>.</a:t>
            </a:r>
          </a:p>
          <a:p>
            <a:pPr lvl="0" algn="just"/>
            <a:r>
              <a:rPr lang="en-US" sz="2000" dirty="0"/>
              <a:t>Previous still-birth, intrauterine death, manual removal of placenta.</a:t>
            </a:r>
          </a:p>
          <a:p>
            <a:pPr lvl="0" algn="just"/>
            <a:r>
              <a:rPr lang="en-US" sz="2000" dirty="0"/>
              <a:t>Elderly </a:t>
            </a:r>
            <a:r>
              <a:rPr lang="en-US" sz="2000" dirty="0" err="1"/>
              <a:t>grandmultiparas</a:t>
            </a:r>
            <a:r>
              <a:rPr lang="en-US" sz="2000" dirty="0"/>
              <a:t>.</a:t>
            </a:r>
          </a:p>
          <a:p>
            <a:pPr lvl="0" algn="just"/>
            <a:r>
              <a:rPr lang="en-US" sz="2000" dirty="0"/>
              <a:t>Prolonged pregnancy (14 days after expected date of delivery).</a:t>
            </a:r>
          </a:p>
          <a:p>
            <a:pPr lvl="0" algn="just"/>
            <a:r>
              <a:rPr lang="en-US" sz="2000" dirty="0"/>
              <a:t>History of previous caesarean or instrumental delivery.</a:t>
            </a:r>
          </a:p>
          <a:p>
            <a:pPr lvl="0" algn="just"/>
            <a:r>
              <a:rPr lang="en-US" sz="2000" dirty="0"/>
              <a:t>Pregnancy associated with general diseases, cardiovascular, kidney, liver diseases, diabetes and tuberculosis.</a:t>
            </a:r>
          </a:p>
          <a:p>
            <a:pPr algn="just" rtl="0"/>
            <a:endParaRPr lang="en-US" sz="2000" dirty="0"/>
          </a:p>
        </p:txBody>
      </p:sp>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52600" y="0"/>
            <a:ext cx="53641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مستطيل 7"/>
          <p:cNvSpPr/>
          <p:nvPr/>
        </p:nvSpPr>
        <p:spPr>
          <a:xfrm>
            <a:off x="363236" y="6273886"/>
            <a:ext cx="8153400" cy="461665"/>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algn="ctr"/>
            <a:r>
              <a:rPr lang="en-US" dirty="0"/>
              <a:t>Draw  all Risk Factors in one smart figure-Self Model  </a:t>
            </a:r>
            <a:endParaRPr lang="ar-SA" dirty="0"/>
          </a:p>
        </p:txBody>
      </p:sp>
      <p:sp>
        <p:nvSpPr>
          <p:cNvPr id="2" name="مستطيل 1"/>
          <p:cNvSpPr/>
          <p:nvPr/>
        </p:nvSpPr>
        <p:spPr>
          <a:xfrm>
            <a:off x="76200" y="457200"/>
            <a:ext cx="1712328" cy="400110"/>
          </a:xfrm>
          <a:prstGeom prst="rect">
            <a:avLst/>
          </a:prstGeom>
        </p:spPr>
        <p:style>
          <a:lnRef idx="2">
            <a:schemeClr val="dk1"/>
          </a:lnRef>
          <a:fillRef idx="1">
            <a:schemeClr val="lt1"/>
          </a:fillRef>
          <a:effectRef idx="0">
            <a:schemeClr val="dk1"/>
          </a:effectRef>
          <a:fontRef idx="minor">
            <a:schemeClr val="dk1"/>
          </a:fontRef>
        </p:style>
        <p:txBody>
          <a:bodyPr wrap="none">
            <a:spAutoFit/>
          </a:bodyPr>
          <a:lstStyle/>
          <a:p>
            <a:r>
              <a:rPr lang="en-US" sz="2000" dirty="0"/>
              <a:t>* </a:t>
            </a:r>
            <a:r>
              <a:rPr lang="en-US" sz="2000" dirty="0" err="1"/>
              <a:t>Primi</a:t>
            </a:r>
            <a:r>
              <a:rPr lang="en-US" sz="2000" dirty="0"/>
              <a:t> = first </a:t>
            </a:r>
            <a:endParaRPr lang="ar-SA" sz="2000" dirty="0"/>
          </a:p>
        </p:txBody>
      </p:sp>
    </p:spTree>
    <p:extLst>
      <p:ext uri="{BB962C8B-B14F-4D97-AF65-F5344CB8AC3E}">
        <p14:creationId xmlns:p14="http://schemas.microsoft.com/office/powerpoint/2010/main" val="2759321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Title 4"/>
          <p:cNvSpPr>
            <a:spLocks noGrp="1"/>
          </p:cNvSpPr>
          <p:nvPr>
            <p:ph type="ctrTitle"/>
          </p:nvPr>
        </p:nvSpPr>
        <p:spPr>
          <a:xfrm>
            <a:off x="1600200" y="1905000"/>
            <a:ext cx="5848350" cy="685800"/>
          </a:xfrm>
        </p:spPr>
        <p:txBody>
          <a:bodyPr/>
          <a:lstStyle/>
          <a:p>
            <a:r>
              <a:rPr lang="en-US" sz="2400" dirty="0"/>
              <a:t>FAMILY PLANNING SERVICES</a:t>
            </a:r>
          </a:p>
        </p:txBody>
      </p:sp>
      <p:sp>
        <p:nvSpPr>
          <p:cNvPr id="2" name="مستطيل 1"/>
          <p:cNvSpPr/>
          <p:nvPr/>
        </p:nvSpPr>
        <p:spPr>
          <a:xfrm>
            <a:off x="1600200" y="378023"/>
            <a:ext cx="5257800" cy="307777"/>
          </a:xfrm>
          <a:prstGeom prst="rect">
            <a:avLst/>
          </a:prstGeom>
        </p:spPr>
        <p:style>
          <a:lnRef idx="1">
            <a:schemeClr val="dk1"/>
          </a:lnRef>
          <a:fillRef idx="2">
            <a:schemeClr val="dk1"/>
          </a:fillRef>
          <a:effectRef idx="1">
            <a:schemeClr val="dk1"/>
          </a:effectRef>
          <a:fontRef idx="minor">
            <a:schemeClr val="dk1"/>
          </a:fontRef>
        </p:style>
        <p:txBody>
          <a:bodyPr wrap="square">
            <a:spAutoFit/>
          </a:bodyPr>
          <a:lstStyle/>
          <a:p>
            <a:r>
              <a:rPr lang="en-US" sz="1400" dirty="0" err="1"/>
              <a:t>Johali</a:t>
            </a:r>
            <a:r>
              <a:rPr lang="en-US" sz="1400" dirty="0"/>
              <a:t> FAPHE the CHS436 Family Planning for HE 2018_2019</a:t>
            </a:r>
            <a:endParaRPr lang="ar-SA" sz="1400" dirty="0"/>
          </a:p>
        </p:txBody>
      </p:sp>
      <p:sp>
        <p:nvSpPr>
          <p:cNvPr id="7" name="عنصر نائب للمحتوى 2"/>
          <p:cNvSpPr txBox="1">
            <a:spLocks/>
          </p:cNvSpPr>
          <p:nvPr/>
        </p:nvSpPr>
        <p:spPr bwMode="auto">
          <a:xfrm>
            <a:off x="554421" y="3429000"/>
            <a:ext cx="8001000" cy="2438400"/>
          </a:xfrm>
          <a:prstGeom prst="rect">
            <a:avLst/>
          </a:prstGeom>
          <a:solidFill>
            <a:srgbClr val="FFCC00"/>
          </a:solid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algn="just"/>
            <a:r>
              <a:rPr lang="en-US" sz="2000" b="1" dirty="0"/>
              <a:t>Family planning</a:t>
            </a:r>
            <a:r>
              <a:rPr lang="en-US" sz="2000" dirty="0"/>
              <a:t> services are defined as ;</a:t>
            </a:r>
          </a:p>
          <a:p>
            <a:pPr marL="0" indent="0" algn="just">
              <a:buFontTx/>
              <a:buNone/>
            </a:pPr>
            <a:endParaRPr lang="en-US" sz="2000" dirty="0"/>
          </a:p>
          <a:p>
            <a:pPr marL="0" indent="0" algn="just">
              <a:buFontTx/>
              <a:buNone/>
            </a:pPr>
            <a:r>
              <a:rPr lang="en-US" sz="2000" dirty="0"/>
              <a:t>“</a:t>
            </a:r>
            <a:r>
              <a:rPr lang="en-US" sz="2000" b="1" i="1" dirty="0"/>
              <a:t>Educational, comprehensive medical or social activities which enable individuals, including minors, to determine freely the number and spacing of their children and to select the means by which this may be achieved</a:t>
            </a:r>
            <a:r>
              <a:rPr lang="en-US" sz="2000" dirty="0"/>
              <a:t>".</a:t>
            </a:r>
          </a:p>
          <a:p>
            <a:pPr marL="0" indent="0" algn="r">
              <a:buFontTx/>
              <a:buNone/>
            </a:pPr>
            <a:r>
              <a:rPr lang="en-US" sz="1600" dirty="0">
                <a:hlinkClick r:id="rId3"/>
              </a:rPr>
              <a:t>Family planning – Wikipedia</a:t>
            </a:r>
            <a:r>
              <a:rPr lang="en-US" sz="1600" dirty="0"/>
              <a:t> </a:t>
            </a:r>
          </a:p>
          <a:p>
            <a:endParaRPr lang="ar-SA" dirty="0"/>
          </a:p>
        </p:txBody>
      </p:sp>
    </p:spTree>
    <p:extLst>
      <p:ext uri="{BB962C8B-B14F-4D97-AF65-F5344CB8AC3E}">
        <p14:creationId xmlns:p14="http://schemas.microsoft.com/office/powerpoint/2010/main" val="1593063190"/>
      </p:ext>
    </p:extLst>
  </p:cSld>
  <p:clrMapOvr>
    <a:masterClrMapping/>
  </p:clrMapOvr>
  <p:transition>
    <p:split orient="ver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838200" y="762000"/>
            <a:ext cx="7467600" cy="609600"/>
          </a:xfrm>
          <a:ln/>
        </p:spPr>
        <p:txBody>
          <a:bodyPr/>
          <a:lstStyle/>
          <a:p>
            <a:r>
              <a:rPr lang="en-US" sz="2800" dirty="0"/>
              <a:t>Perspectives on family planning services</a:t>
            </a:r>
            <a:endParaRPr lang="en-US" sz="3200" dirty="0"/>
          </a:p>
        </p:txBody>
      </p:sp>
      <p:sp>
        <p:nvSpPr>
          <p:cNvPr id="9" name="Content Placeholder 8"/>
          <p:cNvSpPr>
            <a:spLocks noGrp="1"/>
          </p:cNvSpPr>
          <p:nvPr>
            <p:ph idx="1"/>
          </p:nvPr>
        </p:nvSpPr>
        <p:spPr>
          <a:xfrm>
            <a:off x="304800" y="1676400"/>
            <a:ext cx="8534400" cy="4495800"/>
          </a:xfrm>
        </p:spPr>
        <p:txBody>
          <a:bodyPr/>
          <a:lstStyle/>
          <a:p>
            <a:pPr marL="0" indent="0" algn="just">
              <a:buNone/>
            </a:pPr>
            <a:r>
              <a:rPr lang="en-US" sz="2400" dirty="0"/>
              <a:t>A consensus is growing that access to care may not be enough to improve </a:t>
            </a:r>
            <a:r>
              <a:rPr lang="en-US" sz="2400" b="1" dirty="0"/>
              <a:t>poor reproductive health due to</a:t>
            </a:r>
            <a:r>
              <a:rPr lang="en-US" sz="2400" dirty="0"/>
              <a:t>:  </a:t>
            </a:r>
          </a:p>
          <a:p>
            <a:pPr marL="0" indent="0" algn="just">
              <a:buNone/>
            </a:pPr>
            <a:endParaRPr lang="en-US" sz="2400" dirty="0"/>
          </a:p>
          <a:p>
            <a:pPr marL="457200" lvl="0" indent="-457200" algn="just">
              <a:buAutoNum type="arabicPeriod"/>
            </a:pPr>
            <a:r>
              <a:rPr lang="en-US" sz="2400" dirty="0"/>
              <a:t>Perceptions of the quality of reproductive health services,</a:t>
            </a:r>
          </a:p>
          <a:p>
            <a:pPr marL="457200" lvl="0" indent="-457200" algn="just">
              <a:buAutoNum type="arabicPeriod"/>
            </a:pPr>
            <a:r>
              <a:rPr lang="en-US" sz="2400" dirty="0"/>
              <a:t>Constraints experienced by providers in the delivery of reproductive health services, </a:t>
            </a:r>
          </a:p>
          <a:p>
            <a:pPr marL="457200" lvl="0" indent="-457200" algn="just">
              <a:buAutoNum type="arabicPeriod"/>
            </a:pPr>
            <a:r>
              <a:rPr lang="en-US" sz="2400" dirty="0"/>
              <a:t>Impact of quality of care on reproductive health outcomes,</a:t>
            </a:r>
          </a:p>
          <a:p>
            <a:pPr marL="457200" lvl="0" indent="-457200" algn="just">
              <a:buAutoNum type="arabicPeriod"/>
            </a:pPr>
            <a:r>
              <a:rPr lang="en-US" sz="2400" dirty="0"/>
              <a:t>Perspectives of special populations: adolescents, men, women at the end of the reproductive lifecycle, refugees, HIV-positive men and women, and the urban and rural poor. </a:t>
            </a:r>
          </a:p>
          <a:p>
            <a:pPr algn="just"/>
            <a:endParaRPr lang="en-US" sz="2800" dirty="0"/>
          </a:p>
        </p:txBody>
      </p:sp>
      <p:sp>
        <p:nvSpPr>
          <p:cNvPr id="4" name="مستطيل 3"/>
          <p:cNvSpPr/>
          <p:nvPr/>
        </p:nvSpPr>
        <p:spPr>
          <a:xfrm>
            <a:off x="1600200" y="225623"/>
            <a:ext cx="5257800" cy="307777"/>
          </a:xfrm>
          <a:prstGeom prst="rect">
            <a:avLst/>
          </a:prstGeom>
        </p:spPr>
        <p:style>
          <a:lnRef idx="1">
            <a:schemeClr val="dk1"/>
          </a:lnRef>
          <a:fillRef idx="2">
            <a:schemeClr val="dk1"/>
          </a:fillRef>
          <a:effectRef idx="1">
            <a:schemeClr val="dk1"/>
          </a:effectRef>
          <a:fontRef idx="minor">
            <a:schemeClr val="dk1"/>
          </a:fontRef>
        </p:style>
        <p:txBody>
          <a:bodyPr wrap="square">
            <a:spAutoFit/>
          </a:bodyPr>
          <a:lstStyle/>
          <a:p>
            <a:r>
              <a:rPr lang="en-US" sz="1400" dirty="0" err="1"/>
              <a:t>Johali</a:t>
            </a:r>
            <a:r>
              <a:rPr lang="en-US" sz="1400" dirty="0"/>
              <a:t> FAPHE the CHS436 Family Planning for HE 2018_2019</a:t>
            </a:r>
            <a:endParaRPr lang="ar-SA" sz="14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304800" y="762000"/>
            <a:ext cx="8382000" cy="914400"/>
          </a:xfrm>
          <a:ln/>
        </p:spPr>
        <p:txBody>
          <a:bodyPr/>
          <a:lstStyle/>
          <a:p>
            <a:r>
              <a:rPr lang="en-US" sz="2400" dirty="0"/>
              <a:t>Healthcare services provided by family planning clinics</a:t>
            </a:r>
          </a:p>
        </p:txBody>
      </p:sp>
      <p:pic>
        <p:nvPicPr>
          <p:cNvPr id="9" name="Picture 9"/>
          <p:cNvPicPr>
            <a:picLocks noGrp="1" noChangeArrowheads="1"/>
          </p:cNvPicPr>
          <p:nvPr>
            <p:ph idx="1"/>
          </p:nvPr>
        </p:nvPicPr>
        <p:blipFill>
          <a:blip r:embed="rId3" cstate="print"/>
          <a:srcRect l="19698" t="28545" r="21213" b="12169"/>
          <a:stretch>
            <a:fillRect/>
          </a:stretch>
        </p:blipFill>
        <p:spPr bwMode="auto">
          <a:xfrm>
            <a:off x="2209800" y="1828800"/>
            <a:ext cx="3962400" cy="2514600"/>
          </a:xfrm>
          <a:prstGeom prst="rect">
            <a:avLst/>
          </a:prstGeom>
          <a:noFill/>
          <a:ln w="9525">
            <a:noFill/>
            <a:miter lim="800000"/>
            <a:headEnd/>
            <a:tailEnd/>
          </a:ln>
          <a:effectLst/>
        </p:spPr>
      </p:pic>
      <p:pic>
        <p:nvPicPr>
          <p:cNvPr id="5" name="Picture 4" descr="C:\My Documents\Country Work\India\collage.bmp"/>
          <p:cNvPicPr>
            <a:picLocks noChangeAspect="1" noChangeArrowheads="1"/>
          </p:cNvPicPr>
          <p:nvPr/>
        </p:nvPicPr>
        <p:blipFill>
          <a:blip r:embed="rId4" cstate="print"/>
          <a:srcRect l="27643" t="39554" r="26501"/>
          <a:stretch>
            <a:fillRect/>
          </a:stretch>
        </p:blipFill>
        <p:spPr bwMode="auto">
          <a:xfrm>
            <a:off x="2819400" y="4343400"/>
            <a:ext cx="2830643" cy="1676400"/>
          </a:xfrm>
          <a:prstGeom prst="rect">
            <a:avLst/>
          </a:prstGeom>
          <a:noFill/>
        </p:spPr>
      </p:pic>
      <p:sp>
        <p:nvSpPr>
          <p:cNvPr id="6" name="مستطيل 5"/>
          <p:cNvSpPr/>
          <p:nvPr/>
        </p:nvSpPr>
        <p:spPr>
          <a:xfrm>
            <a:off x="1600200" y="225623"/>
            <a:ext cx="5257800" cy="307777"/>
          </a:xfrm>
          <a:prstGeom prst="rect">
            <a:avLst/>
          </a:prstGeom>
        </p:spPr>
        <p:style>
          <a:lnRef idx="1">
            <a:schemeClr val="dk1"/>
          </a:lnRef>
          <a:fillRef idx="2">
            <a:schemeClr val="dk1"/>
          </a:fillRef>
          <a:effectRef idx="1">
            <a:schemeClr val="dk1"/>
          </a:effectRef>
          <a:fontRef idx="minor">
            <a:schemeClr val="dk1"/>
          </a:fontRef>
        </p:style>
        <p:txBody>
          <a:bodyPr wrap="square">
            <a:spAutoFit/>
          </a:bodyPr>
          <a:lstStyle/>
          <a:p>
            <a:r>
              <a:rPr lang="en-US" sz="1400" dirty="0" err="1"/>
              <a:t>Johali</a:t>
            </a:r>
            <a:r>
              <a:rPr lang="en-US" sz="1400" dirty="0"/>
              <a:t> FAPHE the CHS436 Family Planning for HE 2018_2019</a:t>
            </a:r>
            <a:endParaRPr lang="ar-SA" sz="1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checkerboard(across)">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3"/>
          <p:cNvSpPr>
            <a:spLocks noGrp="1" noChangeArrowheads="1"/>
          </p:cNvSpPr>
          <p:nvPr>
            <p:ph type="body" idx="1"/>
          </p:nvPr>
        </p:nvSpPr>
        <p:spPr>
          <a:xfrm>
            <a:off x="457200" y="1295400"/>
            <a:ext cx="7924800" cy="5029200"/>
          </a:xfrm>
          <a:ln w="38100">
            <a:solidFill>
              <a:schemeClr val="tx1"/>
            </a:solidFill>
          </a:ln>
        </p:spPr>
        <p:txBody>
          <a:bodyPr/>
          <a:lstStyle/>
          <a:p>
            <a:pPr lvl="0" algn="just"/>
            <a:r>
              <a:rPr lang="en-US" sz="2400" dirty="0"/>
              <a:t>Comprehensive physical exams &amp; health screenings</a:t>
            </a:r>
          </a:p>
          <a:p>
            <a:pPr lvl="0" algn="just"/>
            <a:r>
              <a:rPr lang="en-US" sz="2400" dirty="0"/>
              <a:t>Pelvic and breast exams</a:t>
            </a:r>
          </a:p>
          <a:p>
            <a:pPr lvl="0" algn="just"/>
            <a:r>
              <a:rPr lang="en-US" sz="2400" dirty="0"/>
              <a:t>Pap smear </a:t>
            </a:r>
          </a:p>
          <a:p>
            <a:pPr lvl="0" algn="just"/>
            <a:r>
              <a:rPr lang="en-US" sz="2400" dirty="0"/>
              <a:t>Blood pressure &amp; weight check</a:t>
            </a:r>
          </a:p>
          <a:p>
            <a:pPr lvl="0" algn="just"/>
            <a:r>
              <a:rPr lang="en-US" sz="2400" dirty="0"/>
              <a:t>Pregnancy testing &amp; options counseling </a:t>
            </a:r>
          </a:p>
          <a:p>
            <a:pPr lvl="0" algn="just"/>
            <a:r>
              <a:rPr lang="en-US" sz="2400" dirty="0" err="1"/>
              <a:t>Preconceptual</a:t>
            </a:r>
            <a:r>
              <a:rPr lang="en-US" sz="2400" dirty="0"/>
              <a:t> counseling</a:t>
            </a:r>
          </a:p>
          <a:p>
            <a:pPr lvl="0" algn="just"/>
            <a:r>
              <a:rPr lang="en-US" sz="2400" dirty="0"/>
              <a:t>Sexually Transmitted Diseases (STDs), On-site diagnosis &amp; treatment </a:t>
            </a:r>
          </a:p>
          <a:p>
            <a:pPr lvl="0" algn="just"/>
            <a:r>
              <a:rPr lang="en-US" sz="2400" dirty="0"/>
              <a:t>Birth control instruction &amp; counseling</a:t>
            </a:r>
          </a:p>
          <a:p>
            <a:pPr lvl="0" algn="just"/>
            <a:r>
              <a:rPr lang="en-US" sz="2400" dirty="0"/>
              <a:t>Infertility education and referral </a:t>
            </a:r>
          </a:p>
          <a:p>
            <a:pPr marL="0" indent="0">
              <a:lnSpc>
                <a:spcPct val="90000"/>
              </a:lnSpc>
              <a:buFontTx/>
              <a:buNone/>
            </a:pPr>
            <a:endParaRPr lang="en-US" sz="2800" b="1" dirty="0"/>
          </a:p>
        </p:txBody>
      </p:sp>
      <p:sp>
        <p:nvSpPr>
          <p:cNvPr id="14338" name="Rectangle 2"/>
          <p:cNvSpPr>
            <a:spLocks noGrp="1" noChangeArrowheads="1"/>
          </p:cNvSpPr>
          <p:nvPr>
            <p:ph type="title"/>
          </p:nvPr>
        </p:nvSpPr>
        <p:spPr>
          <a:xfrm>
            <a:off x="228600" y="609600"/>
            <a:ext cx="4114800" cy="457200"/>
          </a:xfrm>
          <a:ln/>
        </p:spPr>
        <p:txBody>
          <a:bodyPr/>
          <a:lstStyle/>
          <a:p>
            <a:r>
              <a:rPr lang="en-US" sz="2000" dirty="0"/>
              <a:t>A - MEDICAL SERVICES </a:t>
            </a:r>
          </a:p>
        </p:txBody>
      </p:sp>
      <p:sp>
        <p:nvSpPr>
          <p:cNvPr id="5" name="مستطيل 4"/>
          <p:cNvSpPr/>
          <p:nvPr/>
        </p:nvSpPr>
        <p:spPr>
          <a:xfrm>
            <a:off x="1600200" y="76200"/>
            <a:ext cx="5257800" cy="307777"/>
          </a:xfrm>
          <a:prstGeom prst="rect">
            <a:avLst/>
          </a:prstGeom>
        </p:spPr>
        <p:style>
          <a:lnRef idx="1">
            <a:schemeClr val="dk1"/>
          </a:lnRef>
          <a:fillRef idx="2">
            <a:schemeClr val="dk1"/>
          </a:fillRef>
          <a:effectRef idx="1">
            <a:schemeClr val="dk1"/>
          </a:effectRef>
          <a:fontRef idx="minor">
            <a:schemeClr val="dk1"/>
          </a:fontRef>
        </p:style>
        <p:txBody>
          <a:bodyPr wrap="square">
            <a:spAutoFit/>
          </a:bodyPr>
          <a:lstStyle/>
          <a:p>
            <a:r>
              <a:rPr lang="en-US" sz="1400" dirty="0" err="1"/>
              <a:t>Johali</a:t>
            </a:r>
            <a:r>
              <a:rPr lang="en-US" sz="1400" dirty="0"/>
              <a:t> FAPHE the CHS436 Family Planning for HE 2018_2019</a:t>
            </a:r>
            <a:endParaRPr lang="ar-SA" sz="14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2"/>
          <p:cNvSpPr>
            <a:spLocks noGrp="1" noChangeArrowheads="1"/>
          </p:cNvSpPr>
          <p:nvPr>
            <p:ph type="title"/>
          </p:nvPr>
        </p:nvSpPr>
        <p:spPr>
          <a:xfrm>
            <a:off x="381000" y="381000"/>
            <a:ext cx="3352800" cy="381000"/>
          </a:xfrm>
          <a:ln>
            <a:solidFill>
              <a:srgbClr val="FF9900"/>
            </a:solidFill>
          </a:ln>
        </p:spPr>
        <p:txBody>
          <a:bodyPr/>
          <a:lstStyle/>
          <a:p>
            <a:r>
              <a:rPr lang="en-US" sz="1800" dirty="0"/>
              <a:t>B - SPECIAL SERVICES </a:t>
            </a:r>
          </a:p>
        </p:txBody>
      </p:sp>
      <p:sp>
        <p:nvSpPr>
          <p:cNvPr id="122883" name="Rectangle 3"/>
          <p:cNvSpPr>
            <a:spLocks noGrp="1" noChangeArrowheads="1"/>
          </p:cNvSpPr>
          <p:nvPr>
            <p:ph type="body" idx="1"/>
          </p:nvPr>
        </p:nvSpPr>
        <p:spPr>
          <a:xfrm>
            <a:off x="548288" y="838200"/>
            <a:ext cx="7467600" cy="3352800"/>
          </a:xfrm>
          <a:ln w="38100">
            <a:solidFill>
              <a:schemeClr val="tx1"/>
            </a:solidFill>
          </a:ln>
        </p:spPr>
        <p:txBody>
          <a:bodyPr/>
          <a:lstStyle/>
          <a:p>
            <a:pPr lvl="0"/>
            <a:r>
              <a:rPr lang="en-US" sz="2000" dirty="0"/>
              <a:t>Prenatal care &amp; delivery program </a:t>
            </a:r>
          </a:p>
          <a:p>
            <a:pPr lvl="0"/>
            <a:r>
              <a:rPr lang="en-US" sz="2000" dirty="0"/>
              <a:t>HIV testing &amp; counseling (Confidential testing for both you and your partner)</a:t>
            </a:r>
          </a:p>
          <a:p>
            <a:pPr lvl="0"/>
            <a:r>
              <a:rPr lang="en-US" sz="2000" dirty="0" err="1"/>
              <a:t>Colposcopy</a:t>
            </a:r>
            <a:r>
              <a:rPr lang="en-US" sz="2000" dirty="0"/>
              <a:t> &amp; </a:t>
            </a:r>
            <a:r>
              <a:rPr lang="en-US" sz="2000" dirty="0" err="1"/>
              <a:t>Cryotherapy</a:t>
            </a:r>
            <a:r>
              <a:rPr lang="en-US" sz="2000" dirty="0"/>
              <a:t> &amp; L.E.E.P. (</a:t>
            </a:r>
            <a:r>
              <a:rPr lang="en-US" sz="1600" dirty="0"/>
              <a:t>Loop Electrosurgical Excision Procedure)</a:t>
            </a:r>
            <a:endParaRPr lang="en-US" sz="2000" dirty="0"/>
          </a:p>
          <a:p>
            <a:pPr lvl="0"/>
            <a:r>
              <a:rPr lang="en-US" sz="2000" dirty="0"/>
              <a:t>Male services</a:t>
            </a:r>
          </a:p>
          <a:p>
            <a:pPr lvl="0"/>
            <a:r>
              <a:rPr lang="en-US" sz="2000" dirty="0"/>
              <a:t>Teen services </a:t>
            </a:r>
          </a:p>
          <a:p>
            <a:pPr lvl="0"/>
            <a:r>
              <a:rPr lang="en-US" sz="2000" dirty="0"/>
              <a:t>Prenatal substance abuse programs</a:t>
            </a:r>
          </a:p>
          <a:p>
            <a:pPr lvl="0"/>
            <a:r>
              <a:rPr lang="en-US" sz="2000" dirty="0"/>
              <a:t>Mid-Life services </a:t>
            </a:r>
          </a:p>
        </p:txBody>
      </p:sp>
      <p:sp>
        <p:nvSpPr>
          <p:cNvPr id="6" name="Rectangle 2"/>
          <p:cNvSpPr txBox="1">
            <a:spLocks noChangeArrowheads="1"/>
          </p:cNvSpPr>
          <p:nvPr/>
        </p:nvSpPr>
        <p:spPr bwMode="auto">
          <a:xfrm>
            <a:off x="228601" y="4343400"/>
            <a:ext cx="4572000" cy="304800"/>
          </a:xfrm>
          <a:prstGeom prst="rect">
            <a:avLst/>
          </a:prstGeom>
          <a:solidFill>
            <a:schemeClr val="bg1"/>
          </a:solidFill>
          <a:ln w="50800">
            <a:solidFill>
              <a:srgbClr val="FFCC00"/>
            </a:solidFill>
            <a:miter lim="800000"/>
            <a:headEnd/>
            <a:tailEnd/>
          </a:ln>
          <a:effec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3600" b="1">
                <a:solidFill>
                  <a:schemeClr val="tx2"/>
                </a:solidFill>
                <a:latin typeface="+mj-lt"/>
                <a:ea typeface="+mj-ea"/>
                <a:cs typeface="+mj-cs"/>
              </a:defRPr>
            </a:lvl1pPr>
            <a:lvl2pPr algn="ctr" rtl="0" eaLnBrk="0" fontAlgn="base" hangingPunct="0">
              <a:spcBef>
                <a:spcPct val="0"/>
              </a:spcBef>
              <a:spcAft>
                <a:spcPct val="0"/>
              </a:spcAft>
              <a:defRPr sz="3600" b="1">
                <a:solidFill>
                  <a:schemeClr val="tx2"/>
                </a:solidFill>
                <a:latin typeface="Arial" charset="0"/>
              </a:defRPr>
            </a:lvl2pPr>
            <a:lvl3pPr algn="ctr" rtl="0" eaLnBrk="0" fontAlgn="base" hangingPunct="0">
              <a:spcBef>
                <a:spcPct val="0"/>
              </a:spcBef>
              <a:spcAft>
                <a:spcPct val="0"/>
              </a:spcAft>
              <a:defRPr sz="3600" b="1">
                <a:solidFill>
                  <a:schemeClr val="tx2"/>
                </a:solidFill>
                <a:latin typeface="Arial" charset="0"/>
              </a:defRPr>
            </a:lvl3pPr>
            <a:lvl4pPr algn="ctr" rtl="0" eaLnBrk="0" fontAlgn="base" hangingPunct="0">
              <a:spcBef>
                <a:spcPct val="0"/>
              </a:spcBef>
              <a:spcAft>
                <a:spcPct val="0"/>
              </a:spcAft>
              <a:defRPr sz="3600" b="1">
                <a:solidFill>
                  <a:schemeClr val="tx2"/>
                </a:solidFill>
                <a:latin typeface="Arial" charset="0"/>
              </a:defRPr>
            </a:lvl4pPr>
            <a:lvl5pPr algn="ctr" rtl="0" eaLnBrk="0" fontAlgn="base" hangingPunct="0">
              <a:spcBef>
                <a:spcPct val="0"/>
              </a:spcBef>
              <a:spcAft>
                <a:spcPct val="0"/>
              </a:spcAft>
              <a:defRPr sz="3600" b="1">
                <a:solidFill>
                  <a:schemeClr val="tx2"/>
                </a:solidFill>
                <a:latin typeface="Arial" charset="0"/>
              </a:defRPr>
            </a:lvl5pPr>
            <a:lvl6pPr marL="457200" algn="ctr" rtl="0" eaLnBrk="0" fontAlgn="base" hangingPunct="0">
              <a:spcBef>
                <a:spcPct val="0"/>
              </a:spcBef>
              <a:spcAft>
                <a:spcPct val="0"/>
              </a:spcAft>
              <a:defRPr sz="3600" b="1">
                <a:solidFill>
                  <a:schemeClr val="tx2"/>
                </a:solidFill>
                <a:latin typeface="Arial" charset="0"/>
              </a:defRPr>
            </a:lvl6pPr>
            <a:lvl7pPr marL="914400" algn="ctr" rtl="0" eaLnBrk="0" fontAlgn="base" hangingPunct="0">
              <a:spcBef>
                <a:spcPct val="0"/>
              </a:spcBef>
              <a:spcAft>
                <a:spcPct val="0"/>
              </a:spcAft>
              <a:defRPr sz="3600" b="1">
                <a:solidFill>
                  <a:schemeClr val="tx2"/>
                </a:solidFill>
                <a:latin typeface="Arial" charset="0"/>
              </a:defRPr>
            </a:lvl7pPr>
            <a:lvl8pPr marL="1371600" algn="ctr" rtl="0" eaLnBrk="0" fontAlgn="base" hangingPunct="0">
              <a:spcBef>
                <a:spcPct val="0"/>
              </a:spcBef>
              <a:spcAft>
                <a:spcPct val="0"/>
              </a:spcAft>
              <a:defRPr sz="3600" b="1">
                <a:solidFill>
                  <a:schemeClr val="tx2"/>
                </a:solidFill>
                <a:latin typeface="Arial" charset="0"/>
              </a:defRPr>
            </a:lvl8pPr>
            <a:lvl9pPr marL="1828800" algn="ctr" rtl="0" eaLnBrk="0" fontAlgn="base" hangingPunct="0">
              <a:spcBef>
                <a:spcPct val="0"/>
              </a:spcBef>
              <a:spcAft>
                <a:spcPct val="0"/>
              </a:spcAft>
              <a:defRPr sz="3600" b="1">
                <a:solidFill>
                  <a:schemeClr val="tx2"/>
                </a:solidFill>
                <a:latin typeface="Arial" charset="0"/>
              </a:defRPr>
            </a:lvl9pPr>
          </a:lstStyle>
          <a:p>
            <a:pPr algn="just"/>
            <a:r>
              <a:rPr lang="en-US" sz="1600" dirty="0"/>
              <a:t>C - COMMUNITY EDUCATION SERVICES </a:t>
            </a:r>
          </a:p>
        </p:txBody>
      </p:sp>
      <p:sp>
        <p:nvSpPr>
          <p:cNvPr id="7" name="Content Placeholder 8"/>
          <p:cNvSpPr txBox="1">
            <a:spLocks/>
          </p:cNvSpPr>
          <p:nvPr/>
        </p:nvSpPr>
        <p:spPr bwMode="auto">
          <a:xfrm>
            <a:off x="776888" y="4767323"/>
            <a:ext cx="7010400" cy="1709677"/>
          </a:xfrm>
          <a:prstGeom prst="rect">
            <a:avLst/>
          </a:prstGeom>
          <a:solidFill>
            <a:srgbClr val="FFCC00"/>
          </a:solid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algn="just"/>
            <a:r>
              <a:rPr lang="en-US" sz="2000" b="1"/>
              <a:t>Workshops for schools, community groups, and others </a:t>
            </a:r>
          </a:p>
          <a:p>
            <a:pPr algn="just"/>
            <a:r>
              <a:rPr lang="en-US" sz="2000" b="1"/>
              <a:t>Consultation and training for professionals </a:t>
            </a:r>
          </a:p>
          <a:p>
            <a:pPr algn="just"/>
            <a:r>
              <a:rPr lang="en-US" sz="2000" b="1"/>
              <a:t>Parent education programs </a:t>
            </a:r>
          </a:p>
          <a:p>
            <a:endParaRPr lang="en-US" sz="2000" b="1" dirty="0"/>
          </a:p>
        </p:txBody>
      </p:sp>
      <p:sp>
        <p:nvSpPr>
          <p:cNvPr id="8" name="مستطيل 7"/>
          <p:cNvSpPr/>
          <p:nvPr/>
        </p:nvSpPr>
        <p:spPr>
          <a:xfrm>
            <a:off x="1600200" y="-48399"/>
            <a:ext cx="5257800" cy="276999"/>
          </a:xfrm>
          <a:prstGeom prst="rect">
            <a:avLst/>
          </a:prstGeom>
        </p:spPr>
        <p:style>
          <a:lnRef idx="1">
            <a:schemeClr val="dk1"/>
          </a:lnRef>
          <a:fillRef idx="2">
            <a:schemeClr val="dk1"/>
          </a:fillRef>
          <a:effectRef idx="1">
            <a:schemeClr val="dk1"/>
          </a:effectRef>
          <a:fontRef idx="minor">
            <a:schemeClr val="dk1"/>
          </a:fontRef>
        </p:style>
        <p:txBody>
          <a:bodyPr wrap="square">
            <a:spAutoFit/>
          </a:bodyPr>
          <a:lstStyle/>
          <a:p>
            <a:pPr algn="ctr"/>
            <a:r>
              <a:rPr lang="en-US" sz="1200" dirty="0" err="1"/>
              <a:t>Johali</a:t>
            </a:r>
            <a:r>
              <a:rPr lang="en-US" sz="1200" dirty="0"/>
              <a:t> FAPHE the CHS436 Family Planning for HE 2018_2019</a:t>
            </a:r>
            <a:endParaRPr lang="ar-SA" sz="1200" dirty="0"/>
          </a:p>
        </p:txBody>
      </p:sp>
    </p:spTree>
  </p:cSld>
  <p:clrMapOvr>
    <a:masterClrMapping/>
  </p:clrMapOvr>
  <p:transition>
    <p:split orient="ver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533400" y="381000"/>
            <a:ext cx="2590800" cy="304800"/>
          </a:xfrm>
          <a:ln/>
        </p:spPr>
        <p:txBody>
          <a:bodyPr/>
          <a:lstStyle/>
          <a:p>
            <a:r>
              <a:rPr lang="en-US" sz="2000" dirty="0"/>
              <a:t>Service delivery</a:t>
            </a:r>
          </a:p>
        </p:txBody>
      </p:sp>
      <p:sp>
        <p:nvSpPr>
          <p:cNvPr id="8" name="Content Placeholder 7"/>
          <p:cNvSpPr>
            <a:spLocks noGrp="1"/>
          </p:cNvSpPr>
          <p:nvPr>
            <p:ph idx="1"/>
          </p:nvPr>
        </p:nvSpPr>
        <p:spPr>
          <a:xfrm>
            <a:off x="838200" y="1066800"/>
            <a:ext cx="7086600" cy="5257800"/>
          </a:xfrm>
        </p:spPr>
        <p:txBody>
          <a:bodyPr/>
          <a:lstStyle/>
          <a:p>
            <a:pPr lvl="0" algn="just"/>
            <a:r>
              <a:rPr lang="en-US" sz="2400" dirty="0"/>
              <a:t>Integration of family planning in MCH care, including HIV and STI services, cervical and breast cancer screening.</a:t>
            </a:r>
          </a:p>
          <a:p>
            <a:pPr lvl="0" algn="just"/>
            <a:r>
              <a:rPr lang="en-US" sz="2400" dirty="0"/>
              <a:t>Regular access to and availability of contraceptives supplies.</a:t>
            </a:r>
          </a:p>
          <a:p>
            <a:pPr lvl="0" algn="just"/>
            <a:r>
              <a:rPr lang="en-US" sz="2400" dirty="0"/>
              <a:t>Integration into primary health care.</a:t>
            </a:r>
          </a:p>
          <a:p>
            <a:pPr lvl="0" algn="just"/>
            <a:r>
              <a:rPr lang="en-US" sz="2400" dirty="0"/>
              <a:t>Strengthening links between different levels of health system.</a:t>
            </a:r>
          </a:p>
          <a:p>
            <a:pPr lvl="0" algn="just"/>
            <a:r>
              <a:rPr lang="en-US" sz="2400" dirty="0"/>
              <a:t>Skilled health professionals: midwives, nurses and doctors trained in FP and counseling techniques that respect individual human rights.</a:t>
            </a:r>
          </a:p>
          <a:p>
            <a:pPr lvl="0" algn="just"/>
            <a:r>
              <a:rPr lang="en-US" sz="2400" dirty="0"/>
              <a:t>Community health workers with proper FP training and supervision.</a:t>
            </a:r>
          </a:p>
          <a:p>
            <a:endParaRPr lang="en-US" sz="2800" dirty="0"/>
          </a:p>
        </p:txBody>
      </p:sp>
      <p:sp>
        <p:nvSpPr>
          <p:cNvPr id="4" name="مستطيل 3"/>
          <p:cNvSpPr/>
          <p:nvPr/>
        </p:nvSpPr>
        <p:spPr>
          <a:xfrm>
            <a:off x="1600200" y="0"/>
            <a:ext cx="5257800" cy="276999"/>
          </a:xfrm>
          <a:prstGeom prst="rect">
            <a:avLst/>
          </a:prstGeom>
        </p:spPr>
        <p:style>
          <a:lnRef idx="1">
            <a:schemeClr val="dk1"/>
          </a:lnRef>
          <a:fillRef idx="2">
            <a:schemeClr val="dk1"/>
          </a:fillRef>
          <a:effectRef idx="1">
            <a:schemeClr val="dk1"/>
          </a:effectRef>
          <a:fontRef idx="minor">
            <a:schemeClr val="dk1"/>
          </a:fontRef>
        </p:style>
        <p:txBody>
          <a:bodyPr wrap="square">
            <a:spAutoFit/>
          </a:bodyPr>
          <a:lstStyle/>
          <a:p>
            <a:pPr algn="ctr"/>
            <a:r>
              <a:rPr lang="en-US" sz="1200" dirty="0" err="1"/>
              <a:t>Johali</a:t>
            </a:r>
            <a:r>
              <a:rPr lang="en-US" sz="1200" dirty="0"/>
              <a:t> FAPHE the CHS436 Family Planning for HE 2018_2019</a:t>
            </a:r>
            <a:endParaRPr lang="ar-SA" sz="1200" dirty="0"/>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4450</TotalTime>
  <Words>1927</Words>
  <Application>Microsoft Office PowerPoint</Application>
  <PresentationFormat>عرض على الشاشة (4:3)</PresentationFormat>
  <Paragraphs>159</Paragraphs>
  <Slides>12</Slides>
  <Notes>11</Notes>
  <HiddenSlides>0</HiddenSlides>
  <MMClips>0</MMClips>
  <ScaleCrop>false</ScaleCrop>
  <HeadingPairs>
    <vt:vector size="8" baseType="variant">
      <vt:variant>
        <vt:lpstr>الخطوط المستخدمة</vt:lpstr>
      </vt:variant>
      <vt:variant>
        <vt:i4>4</vt:i4>
      </vt:variant>
      <vt:variant>
        <vt:lpstr>نسق</vt:lpstr>
      </vt:variant>
      <vt:variant>
        <vt:i4>1</vt:i4>
      </vt:variant>
      <vt:variant>
        <vt:lpstr>خوادم OLE مضمنة</vt:lpstr>
      </vt:variant>
      <vt:variant>
        <vt:i4>1</vt:i4>
      </vt:variant>
      <vt:variant>
        <vt:lpstr>عناوين الشرائح</vt:lpstr>
      </vt:variant>
      <vt:variant>
        <vt:i4>12</vt:i4>
      </vt:variant>
    </vt:vector>
  </HeadingPairs>
  <TitlesOfParts>
    <vt:vector size="18" baseType="lpstr">
      <vt:lpstr>Arial</vt:lpstr>
      <vt:lpstr>CG Times</vt:lpstr>
      <vt:lpstr>Tahoma</vt:lpstr>
      <vt:lpstr>Times New Roman</vt:lpstr>
      <vt:lpstr>Default Design</vt:lpstr>
      <vt:lpstr>Chart</vt:lpstr>
      <vt:lpstr>Family Planning  Risk Factors </vt:lpstr>
      <vt:lpstr>Risk Factors </vt:lpstr>
      <vt:lpstr>High Risk Pregnancy</vt:lpstr>
      <vt:lpstr>FAMILY PLANNING SERVICES</vt:lpstr>
      <vt:lpstr>Perspectives on family planning services</vt:lpstr>
      <vt:lpstr>Healthcare services provided by family planning clinics</vt:lpstr>
      <vt:lpstr>A - MEDICAL SERVICES </vt:lpstr>
      <vt:lpstr>B - SPECIAL SERVICES </vt:lpstr>
      <vt:lpstr>Service delivery</vt:lpstr>
      <vt:lpstr>COVERAGE OF SERVICES</vt:lpstr>
      <vt:lpstr>Service Delivery System </vt:lpstr>
      <vt:lpstr>Where do women get their modern contraceptive methods?</vt:lpstr>
    </vt:vector>
  </TitlesOfParts>
  <Company>PRB</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Vijay Rao</dc:creator>
  <cp:lastModifiedBy>Eisa theNature1</cp:lastModifiedBy>
  <cp:revision>414</cp:revision>
  <cp:lastPrinted>2018-09-12T06:26:07Z</cp:lastPrinted>
  <dcterms:created xsi:type="dcterms:W3CDTF">2001-07-19T15:12:33Z</dcterms:created>
  <dcterms:modified xsi:type="dcterms:W3CDTF">2020-09-25T01:48:00Z</dcterms:modified>
</cp:coreProperties>
</file>