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2" r:id="rId2"/>
    <p:sldId id="364" r:id="rId3"/>
    <p:sldId id="297" r:id="rId4"/>
    <p:sldId id="335" r:id="rId5"/>
    <p:sldId id="337" r:id="rId6"/>
    <p:sldId id="340" r:id="rId7"/>
    <p:sldId id="376" r:id="rId8"/>
    <p:sldId id="299" r:id="rId9"/>
  </p:sldIdLst>
  <p:sldSz cx="9144000" cy="6858000" type="screen4x3"/>
  <p:notesSz cx="6889750" cy="96075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99"/>
    <a:srgbClr val="CC0000"/>
    <a:srgbClr val="FFFF00"/>
    <a:srgbClr val="FF0000"/>
    <a:srgbClr val="FFCC00"/>
    <a:srgbClr val="FF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426" autoAdjust="0"/>
    <p:restoredTop sz="92910" autoAdjust="0"/>
  </p:normalViewPr>
  <p:slideViewPr>
    <p:cSldViewPr>
      <p:cViewPr varScale="1">
        <p:scale>
          <a:sx n="64" d="100"/>
          <a:sy n="64" d="100"/>
        </p:scale>
        <p:origin x="822" y="6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7514"/>
    </p:cViewPr>
  </p:sorterViewPr>
  <p:notesViewPr>
    <p:cSldViewPr>
      <p:cViewPr>
        <p:scale>
          <a:sx n="100" d="100"/>
          <a:sy n="100" d="100"/>
        </p:scale>
        <p:origin x="-1806" y="1128"/>
      </p:cViewPr>
      <p:guideLst>
        <p:guide orient="horz" pos="3025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558" cy="47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4192" y="0"/>
            <a:ext cx="2985558" cy="47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1626"/>
            <a:ext cx="2985558" cy="47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4192" y="9151626"/>
            <a:ext cx="2985558" cy="47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15A0B7-A6F5-479B-A204-F861ED47A6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67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558" cy="48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4192" y="0"/>
            <a:ext cx="2985558" cy="48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4575" y="720725"/>
            <a:ext cx="4802188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634" y="4564208"/>
            <a:ext cx="5052483" cy="4322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6759"/>
            <a:ext cx="2985558" cy="48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4192" y="9126759"/>
            <a:ext cx="2985558" cy="48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579D15-10C4-4E66-99FC-B5D71FDA98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 MDGs with First Two</a:t>
            </a:r>
            <a:r>
              <a:rPr lang="en-US" baseline="0" dirty="0"/>
              <a:t> MDG 1: Eradicate Poverty and MDG 2: Achieve Universal Primary Education   3 MDGs + Goals / 8 MDOs = Objectives  So 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79D15-10C4-4E66-99FC-B5D71FDA98B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44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Eradicate Poverty 				( 	) Reduce low birth weight</a:t>
            </a:r>
            <a:r>
              <a:rPr lang="en-US" baseline="0" dirty="0"/>
              <a:t> </a:t>
            </a:r>
            <a:r>
              <a:rPr lang="en-US" dirty="0"/>
              <a:t> </a:t>
            </a:r>
          </a:p>
          <a:p>
            <a:pPr marL="228600" indent="-228600">
              <a:buAutoNum type="arabicPeriod"/>
            </a:pPr>
            <a:r>
              <a:rPr lang="en-US" dirty="0"/>
              <a:t>Achieve</a:t>
            </a:r>
            <a:r>
              <a:rPr lang="en-US" baseline="0" dirty="0"/>
              <a:t> Universal Primary Education 			(	) Future dreams </a:t>
            </a:r>
          </a:p>
          <a:p>
            <a:pPr marL="228600" indent="-228600">
              <a:buAutoNum type="arabicPeriod"/>
            </a:pPr>
            <a:r>
              <a:rPr lang="en-US" baseline="0" dirty="0"/>
              <a:t>Reduce Mortality 				(	) Reduce infants death </a:t>
            </a:r>
          </a:p>
          <a:p>
            <a:pPr marL="228600" indent="-228600">
              <a:buAutoNum type="arabicPeriod"/>
            </a:pPr>
            <a:r>
              <a:rPr lang="en-US" dirty="0"/>
              <a:t>Promote gender equality</a:t>
            </a:r>
            <a:r>
              <a:rPr lang="en-US" baseline="0" dirty="0"/>
              <a:t> 			(	) Reduce women unemployment </a:t>
            </a:r>
          </a:p>
          <a:p>
            <a:pPr marL="228600" indent="-228600">
              <a:buAutoNum type="arabicPeriod"/>
            </a:pPr>
            <a:r>
              <a:rPr lang="en-US" dirty="0"/>
              <a:t>Environmental sustainability</a:t>
            </a:r>
            <a:r>
              <a:rPr lang="en-US" baseline="0" dirty="0"/>
              <a:t> 			</a:t>
            </a:r>
            <a:r>
              <a:rPr lang="en-US" dirty="0"/>
              <a:t>(	) Less children less food and water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79D15-10C4-4E66-99FC-B5D71FDA98B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74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D76AB-60A7-408F-ACCC-9B5926C1F3AF}" type="slidenum">
              <a:rPr lang="ar-SA" smtClean="0"/>
              <a:pPr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1485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 all 8 Objectives in one smart figure-Self Model  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79D15-10C4-4E66-99FC-B5D71FDA98B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00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 all 8 Objectives in one smart figure-Self Model   FOR YOU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79D15-10C4-4E66-99FC-B5D71FDA98B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00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Comply With FP = LOVE  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79D15-10C4-4E66-99FC-B5D71FDA98B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09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1855F4D-179B-45B3-9AB0-639DDBF32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National Family Health Survey-2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ABE732-11C3-4411-8C24-11098DC85C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National Family Health Survey-2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EE16BD-6E34-4DB9-BEF2-572D76DCE1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400800"/>
            <a:ext cx="3581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National Family Health Survey-2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5562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B82DECF-1B4F-4729-B2F7-2AE6DF10A1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400800"/>
            <a:ext cx="3581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National Family Health Survey-2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562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165ABB-EC62-401F-969B-CD79F42D6B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National Family Health Survey-2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AF1672-410A-498F-8297-3FE23E3811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National Family Health Survey-2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5A5F1F-379D-4ED4-9E75-81765D09A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National Family Health Survey-2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5F50B0-8823-4782-9AD3-CEF93C1F0C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National Family Health Survey-2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A19D7-46E5-4A6C-8A1E-08EAAAF2FC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National Family Health Survey-2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9DDE84-A6E0-49D1-8139-B5D1F54243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National Family Health Survey-2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8F4E9D-9BA6-4E02-9CEA-4435DA8F2D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National Family Health Survey-2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9AB498-9119-4851-92D2-B7DF1F8DFF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National Family Health Survey-2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92DC84-D173-4AD2-983B-0603DA860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solidFill>
            <a:schemeClr val="bg1"/>
          </a:solidFill>
          <a:ln w="508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CC00"/>
                </a:solidFill>
                <a:latin typeface="Tahoma" pitchFamily="34" charset="0"/>
              </a:defRPr>
            </a:lvl1pPr>
          </a:lstStyle>
          <a:p>
            <a:r>
              <a:rPr lang="en-US"/>
              <a:t>National Family Health Survey-2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62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588C03-59E5-48F2-BBE1-E2407DE920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lideshare.net/HMAKhuwaja1/family-planningin-pakistan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United_Nations_Population_Fun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h.gov.ph/node/129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1163336" y="2057400"/>
            <a:ext cx="6553200" cy="2057400"/>
          </a:xfrm>
        </p:spPr>
        <p:txBody>
          <a:bodyPr/>
          <a:lstStyle/>
          <a:p>
            <a:r>
              <a:rPr lang="en-US" sz="3200" dirty="0"/>
              <a:t>Objectives</a:t>
            </a:r>
            <a:br>
              <a:rPr lang="en-US" sz="3200" dirty="0"/>
            </a:br>
            <a:r>
              <a:rPr lang="en-US" sz="3200" dirty="0"/>
              <a:t>of</a:t>
            </a:r>
            <a:br>
              <a:rPr lang="en-US" sz="3200" dirty="0"/>
            </a:br>
            <a:r>
              <a:rPr lang="en-US" sz="3200" dirty="0"/>
              <a:t> </a:t>
            </a:r>
            <a:r>
              <a:rPr lang="en-US" dirty="0"/>
              <a:t>Family Planning Programs</a:t>
            </a:r>
            <a:endParaRPr lang="ar-SA" sz="3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855" y="244366"/>
            <a:ext cx="536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F449FB47-3BE9-4379-9554-B95F41BBB82B}"/>
              </a:ext>
            </a:extLst>
          </p:cNvPr>
          <p:cNvSpPr txBox="1"/>
          <p:nvPr/>
        </p:nvSpPr>
        <p:spPr>
          <a:xfrm>
            <a:off x="1295400" y="736543"/>
            <a:ext cx="64211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accent3"/>
                </a:solidFill>
              </a:rPr>
              <a:t>WELCOME MY LEARNERS </a:t>
            </a:r>
          </a:p>
          <a:p>
            <a:pPr algn="ctr"/>
            <a:r>
              <a:rPr lang="en-US" sz="1800" dirty="0">
                <a:solidFill>
                  <a:schemeClr val="accent3"/>
                </a:solidFill>
              </a:rPr>
              <a:t>TO </a:t>
            </a:r>
          </a:p>
          <a:p>
            <a:pPr algn="ctr"/>
            <a:r>
              <a:rPr lang="en-US" sz="1800" dirty="0">
                <a:solidFill>
                  <a:schemeClr val="accent3"/>
                </a:solidFill>
              </a:rPr>
              <a:t>THE 3rd_4th_5th SESSIONS P 21_28</a:t>
            </a:r>
            <a:endParaRPr lang="ar-SA" sz="1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47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483" y="-68262"/>
            <a:ext cx="536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utoShape 2" descr="Image result for Islamic Family Planning ppt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99683" name="Picture 3" descr="C:\Users\dell\Documents\AA New Academic Year 2019\JohaliCHS436FaPHE Family Planning 2018_2019\Literature Rev\Top\family-planning-in-pakistan-5-638 MDG Goal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02880"/>
            <a:ext cx="7663916" cy="53292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مستطيل 3"/>
          <p:cNvSpPr/>
          <p:nvPr/>
        </p:nvSpPr>
        <p:spPr>
          <a:xfrm>
            <a:off x="1258982" y="6132117"/>
            <a:ext cx="7019036" cy="3385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1600" dirty="0">
                <a:hlinkClick r:id="rId5"/>
              </a:rPr>
              <a:t>https://www.slideshare.net/HMAKhuwaja1/family-planningin-pakistan</a:t>
            </a:r>
            <a:r>
              <a:rPr lang="en-US" sz="1600" dirty="0"/>
              <a:t> </a:t>
            </a:r>
            <a:endParaRPr lang="ar-SA" sz="1600" dirty="0"/>
          </a:p>
        </p:txBody>
      </p:sp>
      <p:sp>
        <p:nvSpPr>
          <p:cNvPr id="2" name="مستطيل 1"/>
          <p:cNvSpPr/>
          <p:nvPr/>
        </p:nvSpPr>
        <p:spPr>
          <a:xfrm rot="17047057">
            <a:off x="-785910" y="1123194"/>
            <a:ext cx="259237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dirty="0"/>
              <a:t>Remember MDGs_ MDOs</a:t>
            </a:r>
            <a:endParaRPr lang="ar-SA" sz="1600" dirty="0"/>
          </a:p>
        </p:txBody>
      </p:sp>
      <p:sp>
        <p:nvSpPr>
          <p:cNvPr id="5" name="مستطيل 4"/>
          <p:cNvSpPr/>
          <p:nvPr/>
        </p:nvSpPr>
        <p:spPr>
          <a:xfrm>
            <a:off x="914400" y="388938"/>
            <a:ext cx="778033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3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MDG 1: Eradicate Poverty and MDG 2: Achieve Universal Primary Education  </a:t>
            </a:r>
            <a:endParaRPr lang="ar-SA" sz="1600" b="1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7" name="مستطيل 6"/>
          <p:cNvSpPr/>
          <p:nvPr/>
        </p:nvSpPr>
        <p:spPr>
          <a:xfrm rot="5400000">
            <a:off x="-682931" y="4082155"/>
            <a:ext cx="237757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/>
              <a:t>3 MDGs + Goals </a:t>
            </a:r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 rot="5400000">
            <a:off x="7375012" y="3618313"/>
            <a:ext cx="297389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/>
              <a:t>8 MDOs = Objectives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1847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52600" y="459828"/>
            <a:ext cx="4876800" cy="533400"/>
          </a:xfrm>
        </p:spPr>
        <p:txBody>
          <a:bodyPr/>
          <a:lstStyle/>
          <a:p>
            <a:r>
              <a:rPr lang="en-US" sz="2000" dirty="0"/>
              <a:t>WHO Goals of family planning</a:t>
            </a:r>
            <a:endParaRPr lang="ar-SA" sz="2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34181" y="1219200"/>
            <a:ext cx="8001000" cy="5257800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dirty="0"/>
              <a:t>To improve access to the full range of </a:t>
            </a:r>
            <a:r>
              <a:rPr lang="en-US" sz="2800" b="1" dirty="0"/>
              <a:t>affordable, equitable and high-quality</a:t>
            </a:r>
            <a:r>
              <a:rPr lang="en-US" sz="2800" dirty="0"/>
              <a:t> </a:t>
            </a:r>
            <a:r>
              <a:rPr lang="en-US" sz="2800" b="1" dirty="0"/>
              <a:t>family planning</a:t>
            </a:r>
            <a:r>
              <a:rPr lang="en-US" sz="2800" dirty="0"/>
              <a:t> and </a:t>
            </a:r>
            <a:r>
              <a:rPr lang="en-US" sz="2800" b="1" dirty="0"/>
              <a:t>reproductive health services; 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800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/>
              <a:t>To </a:t>
            </a:r>
            <a:r>
              <a:rPr lang="en-US" sz="2800" b="1" dirty="0"/>
              <a:t>increase contraceptive use rate </a:t>
            </a:r>
            <a:r>
              <a:rPr lang="en-US" sz="2800" dirty="0"/>
              <a:t>and </a:t>
            </a:r>
            <a:r>
              <a:rPr lang="en-US" sz="2800" b="1" dirty="0"/>
              <a:t>reduce unwanted pregnancies.</a:t>
            </a:r>
            <a:r>
              <a:rPr lang="en-US" sz="2800" dirty="0"/>
              <a:t> 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800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/>
              <a:t>To </a:t>
            </a:r>
            <a:r>
              <a:rPr lang="en-US" sz="2800" b="1" i="1" dirty="0"/>
              <a:t>improve the health and nutrition status of women </a:t>
            </a:r>
            <a:r>
              <a:rPr lang="en-US" sz="2800" i="1" dirty="0"/>
              <a:t>and children of all ages, especially pregnant and nursing women.</a:t>
            </a:r>
            <a:endParaRPr lang="ar-SA" sz="2800" i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0"/>
            <a:ext cx="536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502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6292" y="1066800"/>
            <a:ext cx="8507288" cy="4876800"/>
          </a:xfrm>
        </p:spPr>
        <p:txBody>
          <a:bodyPr>
            <a:normAutofit lnSpcReduction="10000"/>
          </a:bodyPr>
          <a:lstStyle/>
          <a:p>
            <a:pPr marL="0" indent="0" algn="just" rtl="0">
              <a:buNone/>
            </a:pPr>
            <a:r>
              <a:rPr lang="en-US" sz="2000" b="1" dirty="0"/>
              <a:t>Family planning and Millennium Development  Objectives: </a:t>
            </a:r>
          </a:p>
          <a:p>
            <a:pPr marL="0" indent="0" algn="just" rtl="0">
              <a:buNone/>
            </a:pPr>
            <a:endParaRPr lang="en-US" sz="2000" b="1" dirty="0"/>
          </a:p>
          <a:p>
            <a:pPr marL="0" indent="0" algn="just" rtl="0">
              <a:buNone/>
            </a:pPr>
            <a:r>
              <a:rPr lang="en-US" sz="2000" b="1" dirty="0"/>
              <a:t> 1 – Eradicate poverty and hunger</a:t>
            </a:r>
            <a:r>
              <a:rPr lang="en-US" sz="2000" dirty="0"/>
              <a:t>:</a:t>
            </a:r>
          </a:p>
          <a:p>
            <a:pPr marL="990600" algn="just" rtl="0"/>
            <a:r>
              <a:rPr lang="en-US" sz="2000" dirty="0"/>
              <a:t>Family planning reduces the aggregate demand for scarce food products. </a:t>
            </a:r>
          </a:p>
          <a:p>
            <a:pPr marL="990600" algn="just" rtl="0"/>
            <a:r>
              <a:rPr lang="en-US" sz="2000" dirty="0"/>
              <a:t>Better birth spacing reduces low birth weight and poor maternal nutrition. </a:t>
            </a:r>
          </a:p>
          <a:p>
            <a:pPr marL="990600" algn="just" rtl="0"/>
            <a:r>
              <a:rPr lang="en-US" sz="2000" dirty="0"/>
              <a:t>Family planning results in more wealth and less hunger.</a:t>
            </a:r>
          </a:p>
          <a:p>
            <a:pPr marL="0" indent="0" algn="just">
              <a:buNone/>
            </a:pPr>
            <a:endParaRPr lang="en-US" sz="2000" b="1" dirty="0"/>
          </a:p>
          <a:p>
            <a:pPr marL="0" indent="0" algn="just">
              <a:buNone/>
            </a:pPr>
            <a:r>
              <a:rPr lang="en-US" sz="2000" b="1" dirty="0"/>
              <a:t>2 – Achieve universal primary education</a:t>
            </a:r>
            <a:endParaRPr lang="en-US" sz="2000" dirty="0"/>
          </a:p>
          <a:p>
            <a:pPr marL="725488" indent="-284163" algn="just"/>
            <a:r>
              <a:rPr lang="en-US" sz="2000" dirty="0"/>
              <a:t>Girls often drop out of school due to unintended pregnancy or to help care for younger siblings. </a:t>
            </a:r>
          </a:p>
          <a:p>
            <a:pPr marL="725488" indent="-284163" algn="just"/>
            <a:r>
              <a:rPr lang="en-US" sz="2000" dirty="0"/>
              <a:t>Family planning prolongs education and helps girls in particular to achieve their dreams for the future. </a:t>
            </a:r>
          </a:p>
          <a:p>
            <a:pPr algn="just"/>
            <a:endParaRPr lang="en-US" sz="2000" dirty="0"/>
          </a:p>
          <a:p>
            <a:pPr algn="just" rtl="0"/>
            <a:endParaRPr lang="en-US" sz="2000" dirty="0"/>
          </a:p>
          <a:p>
            <a:pPr algn="just" rtl="0"/>
            <a:endParaRPr lang="en-US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855" y="0"/>
            <a:ext cx="536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عنوان 1"/>
          <p:cNvSpPr>
            <a:spLocks noGrp="1"/>
          </p:cNvSpPr>
          <p:nvPr>
            <p:ph type="title"/>
          </p:nvPr>
        </p:nvSpPr>
        <p:spPr>
          <a:xfrm>
            <a:off x="3078504" y="433552"/>
            <a:ext cx="2722864" cy="533400"/>
          </a:xfrm>
        </p:spPr>
        <p:txBody>
          <a:bodyPr/>
          <a:lstStyle/>
          <a:p>
            <a:r>
              <a:rPr lang="en-US" sz="2000" dirty="0" err="1"/>
              <a:t>FaPHE</a:t>
            </a:r>
            <a:r>
              <a:rPr lang="en-US" sz="2000" dirty="0"/>
              <a:t> Objectives</a:t>
            </a:r>
            <a:endParaRPr lang="ar-SA" sz="2000" dirty="0"/>
          </a:p>
        </p:txBody>
      </p:sp>
      <p:sp>
        <p:nvSpPr>
          <p:cNvPr id="2" name="مستطيل 1"/>
          <p:cNvSpPr/>
          <p:nvPr/>
        </p:nvSpPr>
        <p:spPr>
          <a:xfrm>
            <a:off x="609600" y="6172200"/>
            <a:ext cx="7391400" cy="33855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600" dirty="0"/>
              <a:t>The </a:t>
            </a:r>
            <a:r>
              <a:rPr lang="en-US" sz="1600" dirty="0">
                <a:hlinkClick r:id="rId4" tooltip="United Nations Population Fund"/>
              </a:rPr>
              <a:t>United Nations Population Fund</a:t>
            </a:r>
            <a:r>
              <a:rPr lang="en-US" sz="1600" dirty="0"/>
              <a:t>(UNFPA) + Human Rights  </a:t>
            </a:r>
            <a:endParaRPr lang="ar-SA" sz="1600" dirty="0"/>
          </a:p>
        </p:txBody>
      </p:sp>
    </p:spTree>
    <p:extLst>
      <p:ext uri="{BB962C8B-B14F-4D97-AF65-F5344CB8AC3E}">
        <p14:creationId xmlns:p14="http://schemas.microsoft.com/office/powerpoint/2010/main" val="3584812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7772400" cy="52578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b="1" dirty="0"/>
              <a:t>3 – Promote gender equality and empower women</a:t>
            </a:r>
            <a:endParaRPr lang="en-US" sz="2000" dirty="0"/>
          </a:p>
          <a:p>
            <a:pPr marL="722313" algn="just" rtl="0"/>
            <a:r>
              <a:rPr lang="en-US" sz="2000" dirty="0"/>
              <a:t>Unplanned pregnancy diverts women from other life plans </a:t>
            </a:r>
            <a:r>
              <a:rPr lang="en-US" sz="2000" dirty="0" err="1"/>
              <a:t>e.g</a:t>
            </a:r>
            <a:r>
              <a:rPr lang="en-US" sz="2000" dirty="0"/>
              <a:t> employment. </a:t>
            </a:r>
          </a:p>
          <a:p>
            <a:pPr marL="722313" algn="just" rtl="0"/>
            <a:r>
              <a:rPr lang="en-US" sz="2000" dirty="0"/>
              <a:t>Using family planning empowers women.</a:t>
            </a:r>
          </a:p>
          <a:p>
            <a:pPr marL="722313" algn="just" rtl="0"/>
            <a:r>
              <a:rPr lang="en-US" sz="2000" dirty="0"/>
              <a:t> Involving men in family planning can lead to changes in gender norms. </a:t>
            </a:r>
          </a:p>
          <a:p>
            <a:pPr marL="0" indent="0" algn="just">
              <a:buNone/>
            </a:pPr>
            <a:r>
              <a:rPr lang="en-US" sz="1800" b="1" dirty="0"/>
              <a:t>4 – Reduce child mortality</a:t>
            </a:r>
            <a:endParaRPr lang="en-US" sz="1800" dirty="0"/>
          </a:p>
          <a:p>
            <a:pPr marL="722313" algn="just"/>
            <a:r>
              <a:rPr lang="en-US" sz="2000" dirty="0"/>
              <a:t>Family planning prevents unintended pregnancy, thus reducing infant deaths and increasing child survival.</a:t>
            </a:r>
          </a:p>
          <a:p>
            <a:pPr algn="just">
              <a:buNone/>
            </a:pPr>
            <a:r>
              <a:rPr lang="en-US" sz="1800" b="1" dirty="0"/>
              <a:t>5 – Improve maternal health</a:t>
            </a:r>
            <a:endParaRPr lang="en-US" sz="1800" dirty="0"/>
          </a:p>
          <a:p>
            <a:pPr marL="722313" algn="just">
              <a:tabLst>
                <a:tab pos="441325" algn="l"/>
              </a:tabLst>
            </a:pPr>
            <a:r>
              <a:rPr lang="en-US" sz="1800" dirty="0"/>
              <a:t>Terminating unintended pregnancy, is associated with unsafe abortion which is one of the main cause of maternal deaths especially in young women. </a:t>
            </a:r>
          </a:p>
          <a:p>
            <a:pPr marL="722313" algn="just">
              <a:tabLst>
                <a:tab pos="441325" algn="l"/>
              </a:tabLst>
            </a:pPr>
            <a:r>
              <a:rPr lang="en-US" sz="1800" dirty="0"/>
              <a:t>Universal access to reproductive health including family planning reduces the risk of maternal morbidity and mortality.</a:t>
            </a:r>
          </a:p>
          <a:p>
            <a:pPr algn="just" rtl="0"/>
            <a:endParaRPr lang="en-US" sz="1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855" y="0"/>
            <a:ext cx="536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3078504" y="441434"/>
            <a:ext cx="2722864" cy="396766"/>
          </a:xfrm>
        </p:spPr>
        <p:txBody>
          <a:bodyPr/>
          <a:lstStyle/>
          <a:p>
            <a:r>
              <a:rPr lang="en-US" sz="1400" dirty="0"/>
              <a:t>Objectives</a:t>
            </a:r>
            <a:endParaRPr lang="ar-SA" sz="1400" dirty="0"/>
          </a:p>
        </p:txBody>
      </p:sp>
    </p:spTree>
    <p:extLst>
      <p:ext uri="{BB962C8B-B14F-4D97-AF65-F5344CB8AC3E}">
        <p14:creationId xmlns:p14="http://schemas.microsoft.com/office/powerpoint/2010/main" val="107398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/>
              <a:t>6 – Combat HIV/AIDS</a:t>
            </a:r>
            <a:endParaRPr lang="en-US" sz="2000" dirty="0"/>
          </a:p>
          <a:p>
            <a:pPr marL="722313" algn="just" rtl="0"/>
            <a:r>
              <a:rPr lang="en-US" sz="1800" dirty="0"/>
              <a:t>Contraception is the best preventive measure against HIV. </a:t>
            </a:r>
          </a:p>
          <a:p>
            <a:pPr marL="722313" algn="just" rtl="0"/>
            <a:r>
              <a:rPr lang="en-US" sz="1800" dirty="0"/>
              <a:t>Women with HIV who have unintended pregnancy run the risk of transmitting the virus to their children. </a:t>
            </a:r>
          </a:p>
          <a:p>
            <a:pPr marL="722313" algn="just" rtl="0"/>
            <a:r>
              <a:rPr lang="en-US" sz="1800" dirty="0"/>
              <a:t>Preventing unwanted pregnancy among HIV positive women reduces the number of HIV positive births and is </a:t>
            </a:r>
            <a:r>
              <a:rPr lang="en-US" sz="1800" b="1" dirty="0"/>
              <a:t>three times </a:t>
            </a:r>
            <a:r>
              <a:rPr lang="en-US" sz="1800" dirty="0"/>
              <a:t>more effective than providing antiretroviral treatment to mothers during pregnancy, birth, and breastfeeding.</a:t>
            </a:r>
            <a:endParaRPr lang="en-US" sz="2000" dirty="0"/>
          </a:p>
          <a:p>
            <a:pPr marL="0" indent="0" algn="just">
              <a:buNone/>
            </a:pPr>
            <a:r>
              <a:rPr lang="en-US" sz="2000" b="1" dirty="0"/>
              <a:t>7 – Ensure environmental sustainability</a:t>
            </a:r>
            <a:endParaRPr lang="en-US" sz="2000" dirty="0"/>
          </a:p>
          <a:p>
            <a:pPr marL="722313" algn="just"/>
            <a:r>
              <a:rPr lang="en-US" sz="1800" dirty="0"/>
              <a:t>A family with fewer children needs less food, land, and water. </a:t>
            </a:r>
          </a:p>
          <a:p>
            <a:pPr marL="722313" algn="just"/>
            <a:r>
              <a:rPr lang="en-US" sz="1800" dirty="0"/>
              <a:t>Moreover, family planning is </a:t>
            </a:r>
            <a:r>
              <a:rPr lang="en-US" sz="1800" b="1" dirty="0"/>
              <a:t>five times </a:t>
            </a:r>
            <a:r>
              <a:rPr lang="en-US" sz="1800" i="1" dirty="0"/>
              <a:t>less expensive than conventional green technologies for reducing atmospheric carbon dioxide that leads to climate change.</a:t>
            </a:r>
            <a:endParaRPr lang="en-US" sz="2000" i="1" dirty="0"/>
          </a:p>
          <a:p>
            <a:pPr marL="0" indent="0" algn="just">
              <a:buNone/>
            </a:pPr>
            <a:r>
              <a:rPr lang="en-US" sz="2000" b="1" dirty="0"/>
              <a:t>8 – A global partnership for development</a:t>
            </a:r>
            <a:endParaRPr lang="en-US" sz="2000" dirty="0"/>
          </a:p>
          <a:p>
            <a:pPr marL="722313" algn="just">
              <a:tabLst>
                <a:tab pos="441325" algn="l"/>
              </a:tabLst>
            </a:pPr>
            <a:r>
              <a:rPr lang="en-US" sz="1800" dirty="0"/>
              <a:t>Global investment in family planning programs have contributed to strong collaboration among international agencies, governmental ministries, multinational organizations and local community groups.</a:t>
            </a:r>
          </a:p>
          <a:p>
            <a:pPr algn="just"/>
            <a:endParaRPr lang="en-US" sz="2000" dirty="0"/>
          </a:p>
          <a:p>
            <a:pPr algn="just" rtl="0"/>
            <a:endParaRPr lang="en-US" sz="2000" dirty="0"/>
          </a:p>
        </p:txBody>
      </p:sp>
      <p:sp>
        <p:nvSpPr>
          <p:cNvPr id="6" name="عنوان 1"/>
          <p:cNvSpPr>
            <a:spLocks noGrp="1"/>
          </p:cNvSpPr>
          <p:nvPr>
            <p:ph type="title"/>
          </p:nvPr>
        </p:nvSpPr>
        <p:spPr>
          <a:xfrm>
            <a:off x="3124200" y="381000"/>
            <a:ext cx="2722864" cy="304800"/>
          </a:xfrm>
        </p:spPr>
        <p:txBody>
          <a:bodyPr/>
          <a:lstStyle/>
          <a:p>
            <a:r>
              <a:rPr lang="en-US" sz="1400" dirty="0"/>
              <a:t>Objectives</a:t>
            </a:r>
            <a:endParaRPr lang="ar-SA" sz="1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855" y="0"/>
            <a:ext cx="536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363236" y="6305490"/>
            <a:ext cx="839976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b="1" dirty="0"/>
              <a:t>Draw  all 8 Objectives in one smart figure-Self Model Panning Model   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1574403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1"/>
          <p:cNvSpPr>
            <a:spLocks noGrp="1"/>
          </p:cNvSpPr>
          <p:nvPr>
            <p:ph type="title"/>
          </p:nvPr>
        </p:nvSpPr>
        <p:spPr>
          <a:xfrm>
            <a:off x="673763" y="425669"/>
            <a:ext cx="7532346" cy="457200"/>
          </a:xfrm>
        </p:spPr>
        <p:txBody>
          <a:bodyPr/>
          <a:lstStyle/>
          <a:p>
            <a:r>
              <a:rPr lang="en-US" sz="1600" dirty="0"/>
              <a:t>The </a:t>
            </a:r>
            <a:r>
              <a:rPr lang="en-US" sz="1600" b="0" dirty="0"/>
              <a:t>3 WHO Goals </a:t>
            </a:r>
            <a:r>
              <a:rPr lang="en-US" sz="1600" dirty="0"/>
              <a:t>MDGs </a:t>
            </a:r>
            <a:r>
              <a:rPr lang="en-US" sz="1600" b="0" dirty="0"/>
              <a:t>Have to be achieved by the </a:t>
            </a:r>
            <a:r>
              <a:rPr lang="en-US" sz="1600" dirty="0"/>
              <a:t>WHO 8 Objectives MDOs </a:t>
            </a:r>
            <a:endParaRPr lang="ar-SA" sz="1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855" y="0"/>
            <a:ext cx="536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436421" y="5334000"/>
            <a:ext cx="839976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800" b="1" dirty="0"/>
              <a:t>Draw  the 3 WHO MDGs with the 8 WHO Objectives  MDOs  </a:t>
            </a:r>
          </a:p>
          <a:p>
            <a:pPr algn="ctr"/>
            <a:r>
              <a:rPr lang="en-US" sz="1800" b="1" dirty="0"/>
              <a:t>in One Smart Figure-Self Creative Model Panning Model   </a:t>
            </a:r>
            <a:endParaRPr lang="ar-SA" sz="1800" b="1" dirty="0"/>
          </a:p>
        </p:txBody>
      </p:sp>
      <p:sp>
        <p:nvSpPr>
          <p:cNvPr id="4" name="مستطيل 3"/>
          <p:cNvSpPr/>
          <p:nvPr/>
        </p:nvSpPr>
        <p:spPr>
          <a:xfrm>
            <a:off x="3537541" y="2451933"/>
            <a:ext cx="21975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FOR YOU ?! </a:t>
            </a:r>
            <a:endParaRPr lang="ar-S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856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71904" y="390725"/>
            <a:ext cx="7010400" cy="371275"/>
          </a:xfrm>
        </p:spPr>
        <p:txBody>
          <a:bodyPr/>
          <a:lstStyle/>
          <a:p>
            <a:r>
              <a:rPr lang="en-US" sz="1800" cap="all" dirty="0"/>
              <a:t>WHAT ARE THE BENEFITS OF USING FAMILY PLANNING?</a:t>
            </a:r>
            <a:endParaRPr lang="ar-SA" sz="1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549900"/>
          </a:xfrm>
        </p:spPr>
        <p:txBody>
          <a:bodyPr/>
          <a:lstStyle/>
          <a:p>
            <a:r>
              <a:rPr lang="en-US" sz="1800" dirty="0"/>
              <a:t>Family planning provides many benefits to mother, children, father, and the family.</a:t>
            </a:r>
          </a:p>
          <a:p>
            <a:r>
              <a:rPr lang="en-US" sz="1800" b="1" dirty="0"/>
              <a:t>Mother</a:t>
            </a:r>
            <a:endParaRPr lang="en-US" sz="1800" dirty="0"/>
          </a:p>
          <a:p>
            <a:r>
              <a:rPr lang="en-US" sz="1800" dirty="0"/>
              <a:t>Enables her to regain her health after delivery.</a:t>
            </a:r>
          </a:p>
          <a:p>
            <a:r>
              <a:rPr lang="en-US" sz="1800" dirty="0"/>
              <a:t>Gives enough time and opportunity to love and provide attention to her husband and children.</a:t>
            </a:r>
          </a:p>
          <a:p>
            <a:r>
              <a:rPr lang="en-US" sz="1800" dirty="0"/>
              <a:t>Gives more time for her family and own personal advancement.</a:t>
            </a:r>
          </a:p>
          <a:p>
            <a:r>
              <a:rPr lang="en-US" sz="1800" dirty="0"/>
              <a:t>When suffering from an illness, gives enough time for treatment and recovery.</a:t>
            </a:r>
          </a:p>
          <a:p>
            <a:r>
              <a:rPr lang="en-US" sz="1800" b="1" dirty="0"/>
              <a:t>Children</a:t>
            </a:r>
            <a:endParaRPr lang="en-US" sz="1800" dirty="0"/>
          </a:p>
          <a:p>
            <a:r>
              <a:rPr lang="en-US" sz="1800" dirty="0"/>
              <a:t>Healthy mothers produce healthy children.</a:t>
            </a:r>
          </a:p>
          <a:p>
            <a:r>
              <a:rPr lang="en-US" sz="1800" dirty="0"/>
              <a:t>Will get all the attention, security, love, and care they deserve.</a:t>
            </a:r>
          </a:p>
          <a:p>
            <a:r>
              <a:rPr lang="en-US" sz="1800" b="1" dirty="0"/>
              <a:t>Father</a:t>
            </a:r>
            <a:endParaRPr lang="en-US" sz="1800" dirty="0"/>
          </a:p>
          <a:p>
            <a:r>
              <a:rPr lang="en-US" sz="1800" dirty="0"/>
              <a:t>Lightens the burden and responsibility in supporting his family.</a:t>
            </a:r>
          </a:p>
          <a:p>
            <a:r>
              <a:rPr lang="en-US" sz="1800" dirty="0"/>
              <a:t>Enables him to give his children their basic needs (food, shelter, education, and better future).</a:t>
            </a:r>
          </a:p>
          <a:p>
            <a:r>
              <a:rPr lang="en-US" sz="1800" dirty="0"/>
              <a:t>Gives him time for his family and own personal advancement.</a:t>
            </a:r>
          </a:p>
          <a:p>
            <a:r>
              <a:rPr lang="en-US" sz="1800" dirty="0"/>
              <a:t>When suffering from an illness, gives enough time for treatment and recovery.</a:t>
            </a:r>
          </a:p>
          <a:p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2819400" y="752275"/>
            <a:ext cx="3124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hlinkClick r:id="rId3"/>
              </a:rPr>
              <a:t>https://www.doh.gov.ph/node/1291</a:t>
            </a:r>
            <a:r>
              <a:rPr lang="en-US" sz="1600" dirty="0"/>
              <a:t> </a:t>
            </a:r>
            <a:endParaRPr lang="ar-SA" sz="1600" dirty="0"/>
          </a:p>
        </p:txBody>
      </p:sp>
      <p:pic>
        <p:nvPicPr>
          <p:cNvPr id="6" name="Picture 12" descr="Image result for family planning clip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2" y="-31738"/>
            <a:ext cx="907698" cy="953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3124200" y="6595646"/>
            <a:ext cx="2383666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dirty="0"/>
              <a:t>Comply With FP </a:t>
            </a:r>
            <a:r>
              <a:rPr lang="en-US" sz="1600"/>
              <a:t>= LOVE </a:t>
            </a:r>
            <a:endParaRPr lang="ar-SA" sz="1600" dirty="0"/>
          </a:p>
        </p:txBody>
      </p:sp>
      <p:pic>
        <p:nvPicPr>
          <p:cNvPr id="7" name="Picture 16" descr="Family and heart - csp1340830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1" y="-20438"/>
            <a:ext cx="882518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855" y="0"/>
            <a:ext cx="536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90661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4432</TotalTime>
  <Words>808</Words>
  <Application>Microsoft Office PowerPoint</Application>
  <PresentationFormat>عرض على الشاشة (4:3)</PresentationFormat>
  <Paragraphs>85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Tahoma</vt:lpstr>
      <vt:lpstr>Times New Roman</vt:lpstr>
      <vt:lpstr>Default Design</vt:lpstr>
      <vt:lpstr>Objectives of  Family Planning Programs</vt:lpstr>
      <vt:lpstr>عرض تقديمي في PowerPoint</vt:lpstr>
      <vt:lpstr>WHO Goals of family planning</vt:lpstr>
      <vt:lpstr>FaPHE Objectives</vt:lpstr>
      <vt:lpstr>Objectives</vt:lpstr>
      <vt:lpstr>Objectives</vt:lpstr>
      <vt:lpstr>The 3 WHO Goals MDGs Have to be achieved by the WHO 8 Objectives MDOs </vt:lpstr>
      <vt:lpstr>WHAT ARE THE BENEFITS OF USING FAMILY PLANNING?</vt:lpstr>
    </vt:vector>
  </TitlesOfParts>
  <Company>PRB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Vijay Rao</dc:creator>
  <cp:lastModifiedBy>Eisa theNature1</cp:lastModifiedBy>
  <cp:revision>412</cp:revision>
  <cp:lastPrinted>2018-09-12T06:26:07Z</cp:lastPrinted>
  <dcterms:created xsi:type="dcterms:W3CDTF">2001-07-19T15:12:33Z</dcterms:created>
  <dcterms:modified xsi:type="dcterms:W3CDTF">2020-09-12T17:35:45Z</dcterms:modified>
</cp:coreProperties>
</file>