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.wav" ContentType="audio/wav"/>
  <Override PartName="/ppt/media/audio2.wav" ContentType="audio/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71" r:id="rId4"/>
  </p:sldMasterIdLst>
  <p:notesMasterIdLst>
    <p:notesMasterId r:id="rId23"/>
  </p:notesMasterIdLst>
  <p:sldIdLst>
    <p:sldId id="399" r:id="rId5"/>
    <p:sldId id="627" r:id="rId6"/>
    <p:sldId id="628" r:id="rId7"/>
    <p:sldId id="626" r:id="rId8"/>
    <p:sldId id="623" r:id="rId9"/>
    <p:sldId id="629" r:id="rId10"/>
    <p:sldId id="715" r:id="rId11"/>
    <p:sldId id="716" r:id="rId12"/>
    <p:sldId id="660" r:id="rId13"/>
    <p:sldId id="658" r:id="rId14"/>
    <p:sldId id="661" r:id="rId15"/>
    <p:sldId id="663" r:id="rId16"/>
    <p:sldId id="666" r:id="rId17"/>
    <p:sldId id="669" r:id="rId18"/>
    <p:sldId id="670" r:id="rId19"/>
    <p:sldId id="712" r:id="rId20"/>
    <p:sldId id="630" r:id="rId21"/>
    <p:sldId id="709" r:id="rId22"/>
  </p:sldIdLst>
  <p:sldSz cx="9144000" cy="6858000" type="screen4x3"/>
  <p:notesSz cx="6858000" cy="1005205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434" autoAdjust="0"/>
  </p:normalViewPr>
  <p:slideViewPr>
    <p:cSldViewPr>
      <p:cViewPr varScale="1">
        <p:scale>
          <a:sx n="65" d="100"/>
          <a:sy n="65" d="100"/>
        </p:scale>
        <p:origin x="13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50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50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54063"/>
            <a:ext cx="5022850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74724"/>
            <a:ext cx="5486400" cy="452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9547703"/>
            <a:ext cx="2971800" cy="50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547703"/>
            <a:ext cx="2971800" cy="50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pPr>
              <a:defRPr/>
            </a:pPr>
            <a:fld id="{D5AAC4B0-2838-4C19-BAF8-69F33C9D4C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0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Society and </a:t>
            </a:r>
            <a:r>
              <a:rPr lang="en-US"/>
              <a:t>Social Terms</a:t>
            </a:r>
            <a:r>
              <a:rPr lang="en-US" baseline="0"/>
              <a:t> </a:t>
            </a:r>
          </a:p>
          <a:p>
            <a:r>
              <a:rPr lang="en-US"/>
              <a:t>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50D9-2DF4-405D-A4DE-EC49AA70A4AB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450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Minimized Use abbreviation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AC4B0-2838-4C19-BAF8-69F33C9D4C7A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55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000" b="1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Child Adult </a:t>
            </a:r>
            <a:r>
              <a:rPr kumimoji="0" lang="en-US" sz="1000" b="1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and Old Age </a:t>
            </a:r>
            <a:r>
              <a:rPr kumimoji="0" lang="ar-SA" sz="1000" b="1" i="0" u="none" strike="noStrike" kern="1200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Learning Characteristics</a:t>
            </a:r>
            <a:endParaRPr kumimoji="0" lang="ar-SA" sz="1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1 – 5 years old patients decide fort themselves   </a:t>
            </a:r>
            <a:endParaRPr kumimoji="0" lang="ar-SA" sz="10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AC4B0-2838-4C19-BAF8-69F33C9D4C7A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2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3D5EE-1C37-41A3-981D-15C6FDB200B6}" type="slidenum">
              <a:rPr lang="en-US"/>
              <a:pPr/>
              <a:t>18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In</a:t>
            </a:r>
            <a:r>
              <a:rPr lang="en-US" baseline="0" dirty="0"/>
              <a:t> OSHA the bad news found that only 30% of the students are listening while 70% are talking, </a:t>
            </a:r>
            <a:endParaRPr lang="en-US" dirty="0"/>
          </a:p>
          <a:p>
            <a:pPr algn="l" rtl="0"/>
            <a:r>
              <a:rPr lang="en-US" dirty="0"/>
              <a:t>Interest Patients \ Learners</a:t>
            </a:r>
            <a:r>
              <a:rPr lang="en-US" baseline="0" dirty="0"/>
              <a:t> </a:t>
            </a:r>
            <a:r>
              <a:rPr lang="en-US" dirty="0"/>
              <a:t>Characters </a:t>
            </a:r>
          </a:p>
          <a:p>
            <a:pPr algn="l" rtl="0"/>
            <a:r>
              <a:rPr lang="en-US" baseline="0" dirty="0"/>
              <a:t> OSHA found only 30% of  students are listening to lectures and 70% are talking  </a:t>
            </a:r>
            <a:r>
              <a:rPr lang="ar-SA" baseline="0" dirty="0"/>
              <a:t> مشتت سرح</a:t>
            </a:r>
            <a:r>
              <a:rPr lang="en-US" baseline="0" dirty="0"/>
              <a:t>or playing with mobile  </a:t>
            </a:r>
            <a:r>
              <a:rPr lang="ar-SA" baseline="0" dirty="0"/>
              <a:t> يفكر  </a:t>
            </a:r>
          </a:p>
          <a:p>
            <a:pPr algn="l" rtl="0"/>
            <a:r>
              <a:rPr lang="en-US" dirty="0"/>
              <a:t>  chew </a:t>
            </a:r>
          </a:p>
        </p:txBody>
      </p:sp>
    </p:spTree>
    <p:extLst>
      <p:ext uri="{BB962C8B-B14F-4D97-AF65-F5344CB8AC3E}">
        <p14:creationId xmlns:p14="http://schemas.microsoft.com/office/powerpoint/2010/main" val="259144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 = </a:t>
            </a:r>
            <a:r>
              <a:rPr lang="en-US" dirty="0"/>
              <a:t>Create A Concept</a:t>
            </a:r>
            <a:r>
              <a:rPr lang="en-US" baseline="0" dirty="0"/>
              <a:t> Map Figure of Methodology meanings 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dirty="0"/>
              <a:t>Define Methodology  and Method </a:t>
            </a:r>
            <a:r>
              <a:rPr lang="en-US" baseline="0" dirty="0"/>
              <a:t>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AC4B0-2838-4C19-BAF8-69F33C9D4C7A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</a:t>
            </a:r>
            <a:r>
              <a:rPr lang="en-US" baseline="0" dirty="0"/>
              <a:t> refers to the science of teaching and learning approach </a:t>
            </a:r>
            <a:endParaRPr lang="en-US" dirty="0"/>
          </a:p>
          <a:p>
            <a:r>
              <a:rPr lang="en-US" dirty="0"/>
              <a:t>Create A Concept</a:t>
            </a:r>
            <a:r>
              <a:rPr lang="en-US" baseline="0" dirty="0"/>
              <a:t> Map Figure of Methodology meanings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History of Health Education Methodology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AC4B0-2838-4C19-BAF8-69F33C9D4C7A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3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Society and </a:t>
            </a:r>
            <a:r>
              <a:rPr lang="en-US"/>
              <a:t>Social Terms</a:t>
            </a:r>
            <a:r>
              <a:rPr lang="en-US" baseline="0"/>
              <a:t> </a:t>
            </a:r>
          </a:p>
          <a:p>
            <a:r>
              <a:rPr lang="en-US"/>
              <a:t>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50D9-2DF4-405D-A4DE-EC49AA70A4AB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049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3Cs, how and when to advocate is a part of taking</a:t>
            </a:r>
            <a:r>
              <a:rPr lang="en-US" baseline="0" dirty="0"/>
              <a:t> back control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AC4B0-2838-4C19-BAF8-69F33C9D4C7A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5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Draw </a:t>
            </a:r>
          </a:p>
          <a:p>
            <a:endParaRPr lang="en-US" dirty="0"/>
          </a:p>
          <a:p>
            <a:r>
              <a:rPr lang="en-US" dirty="0"/>
              <a:t>Do You Know</a:t>
            </a:r>
            <a:r>
              <a:rPr lang="en-US" baseline="0" dirty="0"/>
              <a:t> What You Don’t Know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AC4B0-2838-4C19-BAF8-69F33C9D4C7A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Draw </a:t>
            </a:r>
          </a:p>
          <a:p>
            <a:endParaRPr lang="en-US" dirty="0"/>
          </a:p>
          <a:p>
            <a:r>
              <a:rPr lang="en-US" dirty="0"/>
              <a:t>Do You Know</a:t>
            </a:r>
            <a:r>
              <a:rPr lang="en-US" baseline="0" dirty="0"/>
              <a:t> What You Don’t Know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AC4B0-2838-4C19-BAF8-69F33C9D4C7A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97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Answer</a:t>
            </a:r>
            <a:r>
              <a:rPr lang="en-US" baseline="0" dirty="0"/>
              <a:t>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AC4B0-2838-4C19-BAF8-69F33C9D4C7A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relation between</a:t>
            </a:r>
            <a:r>
              <a:rPr lang="en-US" baseline="0" dirty="0"/>
              <a:t> intelligence and hearing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AC4B0-2838-4C19-BAF8-69F33C9D4C7A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9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72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720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B550A-84CC-4599-8F89-5D109A743A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243A-E622-4083-917C-0DC1AD1570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99C9-3804-4474-8D79-056B4E109F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296D-1D93-4EC5-A06B-E33F33061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BAA8-C3CF-4114-8833-84DCFDEBC0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C8925-C32E-4D67-8C32-E0CE00B9AD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93D2-0CD3-44E6-B74B-98515F7048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46190-3E89-4D28-B71F-B414E1C1D7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A7A9-6A72-4381-8E65-AED31536AD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23621-3EC3-4F06-AE9C-254B99C349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2E110-DCE5-4B4A-B952-455D71428B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C60A6-13D5-4900-9D45-FC2CC50B2D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4D0C-23E3-40C0-8C6E-2DBB31B0F1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71A68-5A4E-4513-8902-BC0030C273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7101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7101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7101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710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710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710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710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710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71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171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CHS385</a:t>
            </a:r>
          </a:p>
        </p:txBody>
      </p:sp>
      <p:sp>
        <p:nvSpPr>
          <p:cNvPr id="171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FA4870F-D0AE-4E91-9926-FE30C44666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10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710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1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1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1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1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2" grpId="0"/>
      <p:bldP spid="17102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10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10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10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10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10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12" Type="http://schemas.openxmlformats.org/officeDocument/2006/relationships/image" Target="../media/image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10" Type="http://schemas.openxmlformats.org/officeDocument/2006/relationships/image" Target="../media/image10.wmf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1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10" Type="http://schemas.openxmlformats.org/officeDocument/2006/relationships/image" Target="../media/image12.wm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1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hyperlink" Target="http://www.ebsummit.info/.../LifeStages.ppt" TargetMode="External"/><Relationship Id="rId7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cte.sfasu.edu/wp-content/uploads/2013/02/Four-Areas-of-Development-Preschool-to-School-Age-PPT.pdf" TargetMode="Externa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jpeg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hyperlink" Target="http://www.mysdcc.sdccd.edu/Staff/Instructor_Development/Content/HTML/Adult_Learning_Page1.htm" TargetMode="External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10" Type="http://schemas.openxmlformats.org/officeDocument/2006/relationships/image" Target="../media/image24.jpeg"/><Relationship Id="rId4" Type="http://schemas.openxmlformats.org/officeDocument/2006/relationships/image" Target="../media/image19.wmf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wmf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image" Target="../media/image25.emf"/><Relationship Id="rId5" Type="http://schemas.openxmlformats.org/officeDocument/2006/relationships/image" Target="../media/image27.wmf"/><Relationship Id="rId10" Type="http://schemas.openxmlformats.org/officeDocument/2006/relationships/package" Target="../embeddings/Microsoft_PowerPoint_Slide1.sldx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hyperlink" Target="https://www.osha.gov/dte/.../training_techniques2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thesaurus.com/app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sualthesaurus.com/app/vie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imple.wikiquote.org/wiki/Arabic_proverb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WqFYF6BD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W6BZiNJo7L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eo.co.uk/tools/knowing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outu.be/GiPe1OiKQ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ntalhealthdaily.com/2013/04/24/11-ways-to-increase-your-iq-score-intelligence-quotient/" TargetMode="External"/><Relationship Id="rId2" Type="http://schemas.openxmlformats.org/officeDocument/2006/relationships/hyperlink" Target="http://uk.askmen.com/money/body_and_mind_150/174_better_livin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785786" y="1928802"/>
            <a:ext cx="7786742" cy="21431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sz="2800" dirty="0">
                <a:latin typeface="Arial Black" pitchFamily="34" charset="0"/>
              </a:rPr>
              <a:t>Introductory </a:t>
            </a:r>
            <a:br>
              <a:rPr lang="en-US" sz="2800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Probing &amp; Define Terms  </a:t>
            </a:r>
            <a:endParaRPr lang="ar-SA" sz="280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3C7255-7E55-48E4-9495-7AF0CE8DCB14}"/>
              </a:ext>
            </a:extLst>
          </p:cNvPr>
          <p:cNvSpPr txBox="1"/>
          <p:nvPr/>
        </p:nvSpPr>
        <p:spPr>
          <a:xfrm>
            <a:off x="2051720" y="404664"/>
            <a:ext cx="4572000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WELCOME MY LEARNERS TO THE 2nd Session 13 Sept 2020</a:t>
            </a:r>
            <a:endParaRPr lang="ar-SA" b="1" dirty="0"/>
          </a:p>
          <a:p>
            <a:pPr algn="ctr"/>
            <a:r>
              <a:rPr lang="en-US" b="1" dirty="0"/>
              <a:t>Pages 11_27 </a:t>
            </a:r>
            <a:endParaRPr lang="ar-SA" b="1" dirty="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571480"/>
            <a:ext cx="6572296" cy="4286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2000" dirty="0"/>
              <a:t> Does aging have an effect on adult learning?</a:t>
            </a:r>
          </a:p>
        </p:txBody>
      </p:sp>
      <p:sp>
        <p:nvSpPr>
          <p:cNvPr id="15363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357290" y="1142984"/>
            <a:ext cx="5715040" cy="1214446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0"/>
            <a:r>
              <a:rPr lang="en-US" dirty="0">
                <a:solidFill>
                  <a:schemeClr val="bg1"/>
                </a:solidFill>
              </a:rPr>
              <a:t>Click here to play the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“I Want to be a Millionaire”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(oops wrong game)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“Adult Education and Aging Game”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2928926" y="1142984"/>
            <a:ext cx="2328874" cy="5239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271362" name="Picture 2" descr="http://ecx.images-amazon.com/images/I/51wTfDKpkaL._BO2,204,203,200_PIsitb-sticker-arrow-click,TopRight,35,-76_AA278_PIkin4,BottomRight,-66,22_AA300_SH20_OU01_.jpg"/>
          <p:cNvPicPr>
            <a:picLocks noChangeAspect="1" noChangeArrowheads="1"/>
          </p:cNvPicPr>
          <p:nvPr/>
        </p:nvPicPr>
        <p:blipFill>
          <a:blip r:embed="rId6" cstate="print"/>
          <a:srcRect l="18547" r="18952"/>
          <a:stretch>
            <a:fillRect/>
          </a:stretch>
        </p:blipFill>
        <p:spPr bwMode="auto">
          <a:xfrm>
            <a:off x="0" y="0"/>
            <a:ext cx="1012004" cy="714356"/>
          </a:xfrm>
          <a:prstGeom prst="rect">
            <a:avLst/>
          </a:prstGeom>
          <a:noFill/>
        </p:spPr>
      </p:pic>
      <p:sp>
        <p:nvSpPr>
          <p:cNvPr id="7" name="AutoShape 16">
            <a:hlinkClick r:id="" action="ppaction://noaction">
              <a:snd r:embed="rId7" name="dumdum.wav"/>
            </a:hlinkClick>
            <a:hlinkHover r:id="" action="ppaction://noaction">
              <a:snd r:embed="rId7" name="dumdum.wav"/>
            </a:hlinkHover>
          </p:cNvPr>
          <p:cNvSpPr>
            <a:spLocks noChangeArrowheads="1"/>
          </p:cNvSpPr>
          <p:nvPr/>
        </p:nvSpPr>
        <p:spPr bwMode="auto">
          <a:xfrm>
            <a:off x="1835696" y="3576436"/>
            <a:ext cx="4786346" cy="428628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IQ in Adults</a:t>
            </a:r>
          </a:p>
        </p:txBody>
      </p:sp>
      <p:sp>
        <p:nvSpPr>
          <p:cNvPr id="8" name="AutoShape 15">
            <a:hlinkClick r:id="" action="ppaction://hlinkshowjump?jump=nextslide"/>
            <a:hlinkHover r:id="" action="ppaction://noaction">
              <a:snd r:embed="rId8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4429124" y="4143380"/>
            <a:ext cx="3429024" cy="785818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B. Increases about 1% a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year until the age of 65.</a:t>
            </a:r>
          </a:p>
        </p:txBody>
      </p:sp>
      <p:sp>
        <p:nvSpPr>
          <p:cNvPr id="9" name="AutoShape 9">
            <a:hlinkClick r:id="" action="ppaction://hlinkshowjump?jump=nextslide"/>
            <a:hlinkHover r:id="" action="ppaction://noaction">
              <a:snd r:embed="rId8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1214414" y="4143380"/>
            <a:ext cx="3357586" cy="785818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A. Decreases about 1% a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year after the age of 30.</a:t>
            </a:r>
          </a:p>
        </p:txBody>
      </p:sp>
      <p:sp>
        <p:nvSpPr>
          <p:cNvPr id="10" name="AutoShape 13">
            <a:hlinkClick r:id="" action="ppaction://hlinkshowjump?jump=nextslide"/>
            <a:hlinkHover r:id="" action="ppaction://noaction">
              <a:snd r:embed="rId8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1214414" y="4929198"/>
            <a:ext cx="3429024" cy="785818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C. Doesn’t materially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change during adulthood</a:t>
            </a:r>
          </a:p>
        </p:txBody>
      </p:sp>
      <p:sp>
        <p:nvSpPr>
          <p:cNvPr id="11" name="AutoShape 14">
            <a:hlinkClick r:id="" action="ppaction://hlinkshowjump?jump=nextslide"/>
            <a:hlinkHover r:id="" action="ppaction://noaction">
              <a:snd r:embed="rId8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4500562" y="4929198"/>
            <a:ext cx="3571900" cy="785818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0"/>
            <a:r>
              <a:rPr lang="en-US" sz="1600" dirty="0">
                <a:solidFill>
                  <a:schemeClr val="bg1"/>
                </a:solidFill>
              </a:rPr>
              <a:t>D. Starts dropping off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significantly after the age of 65.</a:t>
            </a:r>
          </a:p>
        </p:txBody>
      </p:sp>
      <p:pic>
        <p:nvPicPr>
          <p:cNvPr id="12" name="Picture 8" descr="C:\AEE 523\mill_promo_cdgame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06" y="6000768"/>
            <a:ext cx="785785" cy="79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235743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034108" y="6384748"/>
            <a:ext cx="7715304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The Correct Answer is C. </a:t>
            </a:r>
            <a:br>
              <a:rPr kumimoji="0" lang="en-US" sz="1400" i="0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i="0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Contrary to popular opinion, IQ doesn’t decline remarkably with age.                              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907704" y="5826750"/>
            <a:ext cx="5020610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b="1" dirty="0"/>
              <a:t>Hide</a:t>
            </a:r>
            <a:r>
              <a:rPr lang="en-US" sz="1100" b="1" dirty="0"/>
              <a:t> Answer !! After your answer change color </a:t>
            </a:r>
            <a:endParaRPr lang="ar-SA" sz="11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2357430"/>
            <a:ext cx="2453420" cy="113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brain-1.jp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9586" y="0"/>
            <a:ext cx="1143008" cy="857256"/>
          </a:xfrm>
          <a:prstGeom prst="rect">
            <a:avLst/>
          </a:prstGeom>
          <a:noFill/>
        </p:spPr>
      </p:pic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928794" y="71414"/>
            <a:ext cx="4500594" cy="276999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D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iscover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Characteristics</a:t>
            </a:r>
            <a:endParaRPr kumimoji="0" lang="ar-SA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AEE 523\mill_promo_cdgam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778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AutoShape 4">
            <a:hlinkClick r:id="" action="ppaction://hlinkshowjump?jump=nextslide"/>
            <a:hlinkHover r:id="" action="ppaction://noaction">
              <a:snd r:embed="rId6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1142976" y="1071546"/>
            <a:ext cx="3500462" cy="642942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A. Peaks around the age of 20.</a:t>
            </a:r>
          </a:p>
        </p:txBody>
      </p:sp>
      <p:sp>
        <p:nvSpPr>
          <p:cNvPr id="45061" name="AutoShape 5">
            <a:hlinkClick r:id="" action="ppaction://hlinkshowjump?jump=nextslide"/>
            <a:hlinkHover r:id="" action="ppaction://noaction">
              <a:snd r:embed="rId6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1142976" y="1714488"/>
            <a:ext cx="3500462" cy="642942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C. Peaks around the age of 40. </a:t>
            </a:r>
          </a:p>
        </p:txBody>
      </p:sp>
      <p:sp>
        <p:nvSpPr>
          <p:cNvPr id="45062" name="AutoShape 6">
            <a:hlinkClick r:id="" action="ppaction://hlinkshowjump?jump=nextslide"/>
            <a:hlinkHover r:id="" action="ppaction://noaction">
              <a:snd r:embed="rId6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4572000" y="1714488"/>
            <a:ext cx="3643338" cy="642942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D. Peaks around the age of 50</a:t>
            </a:r>
          </a:p>
        </p:txBody>
      </p:sp>
      <p:sp>
        <p:nvSpPr>
          <p:cNvPr id="45063" name="AutoShape 7">
            <a:hlinkClick r:id="" action="ppaction://hlinkshowjump?jump=nextslide"/>
            <a:hlinkHover r:id="" action="ppaction://noaction">
              <a:snd r:embed="rId6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4576762" y="1071546"/>
            <a:ext cx="3424262" cy="642942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B. Peaks around the age of 30.</a:t>
            </a:r>
          </a:p>
        </p:txBody>
      </p:sp>
      <p:sp>
        <p:nvSpPr>
          <p:cNvPr id="18440" name="AutoShape 8">
            <a:hlinkClick r:id="" action="ppaction://noaction">
              <a:snd r:embed="rId7" name="dumdum.wav"/>
            </a:hlinkClick>
            <a:hlinkHover r:id="" action="ppaction://noaction">
              <a:snd r:embed="rId7" name="dumdum.wav"/>
            </a:hlinkHover>
          </p:cNvPr>
          <p:cNvSpPr>
            <a:spLocks noChangeArrowheads="1"/>
          </p:cNvSpPr>
          <p:nvPr/>
        </p:nvSpPr>
        <p:spPr bwMode="auto">
          <a:xfrm>
            <a:off x="2143108" y="571480"/>
            <a:ext cx="4929222" cy="500066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Physical Strength in Adults</a:t>
            </a:r>
          </a:p>
        </p:txBody>
      </p:sp>
      <p:pic>
        <p:nvPicPr>
          <p:cNvPr id="45065" name="Picture 9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21429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245777" y="2998207"/>
            <a:ext cx="6669954" cy="500066"/>
          </a:xfrm>
          <a:solidFill>
            <a:schemeClr val="bg2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The Correct Answer is B.</a:t>
            </a:r>
            <a:br>
              <a:rPr lang="en-U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</a:br>
            <a:r>
              <a:rPr lang="en-US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Physical strength reaches a peak around the age of 30.</a:t>
            </a:r>
          </a:p>
        </p:txBody>
      </p:sp>
      <p:graphicFrame>
        <p:nvGraphicFramePr>
          <p:cNvPr id="319489" name="Object 7"/>
          <p:cNvGraphicFramePr>
            <a:graphicFrameLocks noChangeAspect="1"/>
          </p:cNvGraphicFramePr>
          <p:nvPr/>
        </p:nvGraphicFramePr>
        <p:xfrm>
          <a:off x="8143900" y="97147"/>
          <a:ext cx="965230" cy="118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06" name="Clip" r:id="rId9" imgW="823680" imgH="1199160" progId="">
                  <p:embed/>
                </p:oleObj>
              </mc:Choice>
              <mc:Fallback>
                <p:oleObj name="Clip" r:id="rId9" imgW="823680" imgH="11991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900" y="97147"/>
                        <a:ext cx="965230" cy="1188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642910" y="3663834"/>
            <a:ext cx="8058152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England, Galton set up a booth at a National Fair and tested over 7,000 people for physical strength, his research and later research reveals 30 is the peak.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physical strength declines slowly. Research at Harvard found physical strength dropped dramatically between 70 and 75.</a:t>
            </a:r>
          </a:p>
        </p:txBody>
      </p:sp>
      <p:sp>
        <p:nvSpPr>
          <p:cNvPr id="14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786050" y="6357958"/>
            <a:ext cx="4800600" cy="266720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Next Question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071670" y="0"/>
            <a:ext cx="52149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Arial Black" pitchFamily="34" charset="0"/>
              </a:rPr>
              <a:t>How People Learn  Through Age Stages </a:t>
            </a:r>
            <a:endParaRPr lang="ar-SA" sz="1600" dirty="0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2143108" y="2564904"/>
            <a:ext cx="502061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Hide Answer !! After your answer change color </a:t>
            </a:r>
            <a:endParaRPr lang="ar-SA" sz="16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45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1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1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11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15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5"/>
                </p:tgtEl>
              </p:cMediaNode>
            </p:audio>
          </p:childTnLst>
        </p:cTn>
      </p:par>
    </p:tnLst>
    <p:bldLst>
      <p:bldP spid="45060" grpId="0" animBg="1" autoUpdateAnimBg="0"/>
      <p:bldP spid="45061" grpId="0" animBg="1" autoUpdateAnimBg="0"/>
      <p:bldP spid="45062" grpId="0" animBg="1" autoUpdateAnimBg="0"/>
      <p:bldP spid="45063" grpId="0" animBg="1" autoUpdateAnimBg="0"/>
      <p:bldP spid="1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AEE 523\mill_promo_cdgam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6207467"/>
            <a:ext cx="642910" cy="65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AutoShape 4">
            <a:hlinkClick r:id="" action="ppaction://hlinkshowjump?jump=nextslide"/>
            <a:hlinkHover r:id="" action="ppaction://noaction">
              <a:snd r:embed="rId6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1357290" y="2285992"/>
            <a:ext cx="3143272" cy="714380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A. In youth.</a:t>
            </a:r>
          </a:p>
        </p:txBody>
      </p:sp>
      <p:sp>
        <p:nvSpPr>
          <p:cNvPr id="47109" name="AutoShape 5">
            <a:hlinkClick r:id="" action="ppaction://hlinkshowjump?jump=nextslide"/>
            <a:hlinkHover r:id="" action="ppaction://noaction">
              <a:snd r:embed="rId6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1285852" y="3000372"/>
            <a:ext cx="3357586" cy="642942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C. In both youth and adults. </a:t>
            </a:r>
          </a:p>
        </p:txBody>
      </p:sp>
      <p:sp>
        <p:nvSpPr>
          <p:cNvPr id="47110" name="AutoShape 6">
            <a:hlinkClick r:id="" action="ppaction://hlinkshowjump?jump=nextslide"/>
            <a:hlinkHover r:id="" action="ppaction://noaction">
              <a:snd r:embed="rId6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4500562" y="3000372"/>
            <a:ext cx="3286148" cy="642942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D. In neither youth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or adults</a:t>
            </a:r>
          </a:p>
        </p:txBody>
      </p:sp>
      <p:sp>
        <p:nvSpPr>
          <p:cNvPr id="47111" name="AutoShape 7">
            <a:hlinkClick r:id="" action="ppaction://hlinkshowjump?jump=nextslide"/>
            <a:hlinkHover r:id="" action="ppaction://noaction">
              <a:snd r:embed="rId6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4500562" y="2285992"/>
            <a:ext cx="3357586" cy="642942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B. In adults.</a:t>
            </a:r>
          </a:p>
        </p:txBody>
      </p:sp>
      <p:sp>
        <p:nvSpPr>
          <p:cNvPr id="19464" name="AutoShape 8">
            <a:hlinkClick r:id="" action="ppaction://noaction">
              <a:snd r:embed="rId7" name="dumdum.wav"/>
            </a:hlinkClick>
            <a:hlinkHover r:id="" action="ppaction://noaction">
              <a:snd r:embed="rId7" name="dumdum.wav"/>
            </a:hlinkHover>
          </p:cNvPr>
          <p:cNvSpPr>
            <a:spLocks noChangeArrowheads="1"/>
          </p:cNvSpPr>
          <p:nvPr/>
        </p:nvSpPr>
        <p:spPr bwMode="auto">
          <a:xfrm>
            <a:off x="1643042" y="1643050"/>
            <a:ext cx="6143668" cy="642942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There is a relationship between intelligence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speed of learning</a:t>
            </a:r>
          </a:p>
        </p:txBody>
      </p:sp>
      <p:pic>
        <p:nvPicPr>
          <p:cNvPr id="47113" name="Picture 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5235470"/>
            <a:ext cx="7572460" cy="7858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en-US" sz="1600" dirty="0">
                <a:solidFill>
                  <a:schemeClr val="bg2"/>
                </a:solidFill>
                <a:effectLst/>
              </a:rPr>
              <a:t>In youth there is a correlation between intelligence and speed in learning. </a:t>
            </a:r>
            <a:br>
              <a:rPr lang="en-US" sz="1600" dirty="0">
                <a:solidFill>
                  <a:schemeClr val="bg2"/>
                </a:solidFill>
                <a:effectLst/>
              </a:rPr>
            </a:br>
            <a:r>
              <a:rPr lang="en-US" sz="1600" dirty="0">
                <a:solidFill>
                  <a:schemeClr val="bg2"/>
                </a:solidFill>
                <a:effectLst/>
              </a:rPr>
              <a:t>In adulthood, this is not true.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2928926" y="1000108"/>
            <a:ext cx="3929090" cy="4286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rtl="0"/>
            <a:r>
              <a:rPr lang="en-US" sz="2000" b="1" dirty="0">
                <a:solidFill>
                  <a:schemeClr val="tx1"/>
                </a:solidFill>
              </a:rPr>
              <a:t>Intelligence</a:t>
            </a:r>
            <a:r>
              <a:rPr lang="ar-SA" sz="2000" b="1" dirty="0">
                <a:solidFill>
                  <a:schemeClr val="tx1"/>
                </a:solidFill>
              </a:rPr>
              <a:t> -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Hearing</a:t>
            </a:r>
          </a:p>
        </p:txBody>
      </p:sp>
      <p:pic>
        <p:nvPicPr>
          <p:cNvPr id="11" name="Picture 2" descr="brain-1.jp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284" y="642918"/>
            <a:ext cx="952507" cy="714380"/>
          </a:xfrm>
          <a:prstGeom prst="rect">
            <a:avLst/>
          </a:prstGeom>
          <a:noFill/>
        </p:spPr>
      </p:pic>
      <p:pic>
        <p:nvPicPr>
          <p:cNvPr id="12" name="Picture 10" descr="D:\Clip Art\People\Cartoons (Gi - L)\He's Listening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84842" y="373601"/>
            <a:ext cx="106362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>
            <a:off x="3143240" y="4702742"/>
            <a:ext cx="2779351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correct answer is 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071670" y="18612"/>
            <a:ext cx="52149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Arial Black" pitchFamily="34" charset="0"/>
              </a:rPr>
              <a:t>How People Learn  Through Age Stages </a:t>
            </a:r>
            <a:endParaRPr lang="ar-SA" sz="1600" dirty="0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1821386" y="4149080"/>
            <a:ext cx="502061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Hide Answer !! After your answer change color </a:t>
            </a:r>
            <a:endParaRPr lang="ar-SA" sz="16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47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1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1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11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15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3"/>
                </p:tgtEl>
              </p:cMediaNode>
            </p:audio>
          </p:childTnLst>
        </p:cTn>
      </p:par>
    </p:tnLst>
    <p:bldLst>
      <p:bldP spid="47108" grpId="0" animBg="1" autoUpdateAnimBg="0"/>
      <p:bldP spid="47109" grpId="0" animBg="1" autoUpdateAnimBg="0"/>
      <p:bldP spid="47110" grpId="0" animBg="1" autoUpdateAnimBg="0"/>
      <p:bldP spid="4711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>
          <a:xfrm>
            <a:off x="785786" y="4357694"/>
            <a:ext cx="7786742" cy="571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en-US" sz="1600" dirty="0">
                <a:solidFill>
                  <a:schemeClr val="bg2"/>
                </a:solidFill>
                <a:effectLst/>
              </a:rPr>
              <a:t>The Correct Answer is A</a:t>
            </a:r>
            <a:br>
              <a:rPr lang="en-US" sz="1600" dirty="0">
                <a:solidFill>
                  <a:schemeClr val="bg2"/>
                </a:solidFill>
                <a:effectLst/>
              </a:rPr>
            </a:br>
            <a:r>
              <a:rPr lang="en-US" sz="1600" dirty="0">
                <a:solidFill>
                  <a:schemeClr val="bg2"/>
                </a:solidFill>
                <a:effectLst/>
              </a:rPr>
              <a:t>Peak Performance in Hearing Occurs Before Age 15 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928794" y="5072074"/>
            <a:ext cx="5500726" cy="15954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/>
            <a:r>
              <a:rPr lang="en-US" sz="2000" dirty="0">
                <a:effectLst/>
              </a:rPr>
              <a:t>Gradual decline until 65, then more rapid.</a:t>
            </a:r>
          </a:p>
          <a:p>
            <a:pPr algn="l" rtl="0" eaLnBrk="1" hangingPunct="1"/>
            <a:r>
              <a:rPr lang="en-US" sz="2000" dirty="0">
                <a:effectLst/>
              </a:rPr>
              <a:t>Older people </a:t>
            </a:r>
          </a:p>
          <a:p>
            <a:pPr lvl="1" algn="l" rtl="0" eaLnBrk="1" hangingPunct="1"/>
            <a:r>
              <a:rPr lang="en-US" sz="2000" dirty="0">
                <a:effectLst/>
              </a:rPr>
              <a:t>Hear less and </a:t>
            </a:r>
          </a:p>
          <a:p>
            <a:pPr lvl="1" algn="l" rtl="0" eaLnBrk="1" hangingPunct="1"/>
            <a:r>
              <a:rPr lang="en-US" sz="2000" dirty="0">
                <a:effectLst/>
              </a:rPr>
              <a:t>Hear slower</a:t>
            </a:r>
          </a:p>
        </p:txBody>
      </p:sp>
      <p:pic>
        <p:nvPicPr>
          <p:cNvPr id="22532" name="Picture 10" descr="D:\Clip Art\People\Cartoons (Gi - L)\He's Listening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0992" y="0"/>
            <a:ext cx="1143008" cy="11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">
            <a:hlinkClick r:id="" action="ppaction://noaction">
              <a:snd r:embed="rId3" name="dumdum.wav"/>
            </a:hlinkClick>
            <a:hlinkHover r:id="" action="ppaction://noaction">
              <a:snd r:embed="rId3" name="dumdum.wav"/>
            </a:hlinkHover>
          </p:cNvPr>
          <p:cNvSpPr>
            <a:spLocks noChangeArrowheads="1"/>
          </p:cNvSpPr>
          <p:nvPr/>
        </p:nvSpPr>
        <p:spPr bwMode="auto">
          <a:xfrm>
            <a:off x="1714480" y="1500174"/>
            <a:ext cx="5715040" cy="500066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The ability to hear peaks before</a:t>
            </a:r>
          </a:p>
        </p:txBody>
      </p:sp>
      <p:sp>
        <p:nvSpPr>
          <p:cNvPr id="6" name="AutoShape 4">
            <a:hlinkClick r:id="" action="ppaction://hlinkshowjump?jump=nextslide"/>
            <a:hlinkHover r:id="" action="ppaction://noaction">
              <a:snd r:embed="rId4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1142976" y="2000240"/>
            <a:ext cx="3500462" cy="714380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A. Age 15</a:t>
            </a:r>
          </a:p>
        </p:txBody>
      </p:sp>
      <p:sp>
        <p:nvSpPr>
          <p:cNvPr id="7" name="AutoShape 7">
            <a:hlinkClick r:id="" action="ppaction://hlinkshowjump?jump=nextslide"/>
            <a:hlinkHover r:id="" action="ppaction://noaction">
              <a:snd r:embed="rId4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4572000" y="2000240"/>
            <a:ext cx="3286148" cy="714380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B. Age 30</a:t>
            </a:r>
          </a:p>
        </p:txBody>
      </p:sp>
      <p:sp>
        <p:nvSpPr>
          <p:cNvPr id="8" name="AutoShape 5">
            <a:hlinkClick r:id="" action="ppaction://hlinkshowjump?jump=nextslide"/>
            <a:hlinkHover r:id="" action="ppaction://noaction">
              <a:snd r:embed="rId4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1071538" y="2714620"/>
            <a:ext cx="3571900" cy="785818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C. Age 45 </a:t>
            </a:r>
          </a:p>
        </p:txBody>
      </p:sp>
      <p:sp>
        <p:nvSpPr>
          <p:cNvPr id="9" name="AutoShape 6">
            <a:hlinkClick r:id="" action="ppaction://hlinkshowjump?jump=nextslide"/>
            <a:hlinkHover r:id="" action="ppaction://noaction">
              <a:snd r:embed="rId4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4572000" y="2714620"/>
            <a:ext cx="3214710" cy="785818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D. Age 60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571868" y="1071546"/>
            <a:ext cx="1900221" cy="428628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Hearing</a:t>
            </a:r>
          </a:p>
        </p:txBody>
      </p:sp>
      <p:pic>
        <p:nvPicPr>
          <p:cNvPr id="11" name="Picture 3" descr="C:\AEE 523\mill_promo_cdgam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57224" cy="8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11"/>
          <p:cNvSpPr/>
          <p:nvPr/>
        </p:nvSpPr>
        <p:spPr>
          <a:xfrm>
            <a:off x="2071670" y="161488"/>
            <a:ext cx="52149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Arial Black" pitchFamily="34" charset="0"/>
              </a:rPr>
              <a:t>How People Learn  Through Age Stages </a:t>
            </a:r>
            <a:endParaRPr lang="ar-SA" sz="1600" dirty="0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1835827" y="3882534"/>
            <a:ext cx="502061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Hide Answer !! After your answer change color </a:t>
            </a:r>
            <a:endParaRPr lang="ar-SA" sz="16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build="p" bldLvl="3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48" name="Clip" r:id="rId3" imgW="0" imgH="0" progId="">
                  <p:embed/>
                </p:oleObj>
              </mc:Choice>
              <mc:Fallback>
                <p:oleObj name="Clip" r:id="rId3" imgW="0" imgH="0" progId="">
                  <p:embed/>
                  <p:pic>
                    <p:nvPicPr>
                      <p:cNvPr id="0" name="Rectangle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7643835" y="4214818"/>
          <a:ext cx="1357321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49" name="Clip" r:id="rId4" imgW="4054320" imgH="3549240" progId="">
                  <p:embed/>
                </p:oleObj>
              </mc:Choice>
              <mc:Fallback>
                <p:oleObj name="Clip" r:id="rId4" imgW="4054320" imgH="354924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5" y="4214818"/>
                        <a:ext cx="1357321" cy="171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11"/>
          <p:cNvSpPr>
            <a:spLocks noGrp="1" noChangeArrowheads="1"/>
          </p:cNvSpPr>
          <p:nvPr>
            <p:ph type="title"/>
          </p:nvPr>
        </p:nvSpPr>
        <p:spPr>
          <a:xfrm>
            <a:off x="142876" y="3071810"/>
            <a:ext cx="7143768" cy="541319"/>
          </a:xfrm>
        </p:spPr>
        <p:txBody>
          <a:bodyPr/>
          <a:lstStyle/>
          <a:p>
            <a:pPr eaLnBrk="1" hangingPunct="1"/>
            <a:r>
              <a:rPr lang="en-US" sz="1600" b="0" dirty="0">
                <a:effectLst/>
              </a:rPr>
              <a:t>COMMON SENSE PRACTICE FOR </a:t>
            </a:r>
            <a:r>
              <a:rPr lang="en-US" sz="1600" dirty="0">
                <a:effectLst/>
              </a:rPr>
              <a:t>MINIMIZING HEARING LOSS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85720" y="3643314"/>
            <a:ext cx="7143800" cy="31432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/>
            <a:r>
              <a:rPr lang="en-US" sz="1800" b="1" i="1" dirty="0">
                <a:effectLst/>
              </a:rPr>
              <a:t>Sit people where they can see everyone’s face.</a:t>
            </a:r>
          </a:p>
          <a:p>
            <a:pPr algn="l" rtl="0" eaLnBrk="1" hangingPunct="1"/>
            <a:r>
              <a:rPr lang="en-US" sz="1800" b="1" i="1" dirty="0">
                <a:effectLst/>
              </a:rPr>
              <a:t>Use small groups.</a:t>
            </a:r>
          </a:p>
          <a:p>
            <a:pPr algn="l" rtl="0" eaLnBrk="1" hangingPunct="1"/>
            <a:r>
              <a:rPr lang="en-US" sz="1800" b="1" i="1" dirty="0">
                <a:effectLst/>
              </a:rPr>
              <a:t>Teacher should stand still.</a:t>
            </a:r>
          </a:p>
          <a:p>
            <a:pPr algn="l" rtl="0" eaLnBrk="1" hangingPunct="1"/>
            <a:r>
              <a:rPr lang="en-US" sz="1800" b="1" i="1" dirty="0">
                <a:effectLst/>
              </a:rPr>
              <a:t>Teacher should speak, clearly, distinctly, and loudly</a:t>
            </a:r>
          </a:p>
          <a:p>
            <a:pPr algn="l" rtl="0" eaLnBrk="1" hangingPunct="1"/>
            <a:r>
              <a:rPr lang="en-US" sz="1800" b="1" i="1" dirty="0">
                <a:effectLst/>
              </a:rPr>
              <a:t>Use more than one sense while teaching.</a:t>
            </a:r>
          </a:p>
          <a:p>
            <a:pPr algn="l" rtl="0" eaLnBrk="1" hangingPunct="1"/>
            <a:r>
              <a:rPr lang="en-US" sz="1800" b="1" i="1" dirty="0">
                <a:effectLst/>
              </a:rPr>
              <a:t>Observe faces of students.</a:t>
            </a:r>
          </a:p>
          <a:p>
            <a:pPr algn="l" rtl="0" eaLnBrk="1" hangingPunct="1"/>
            <a:r>
              <a:rPr lang="en-US" sz="1800" b="1" i="1" dirty="0">
                <a:effectLst/>
              </a:rPr>
              <a:t>Eliminate outside noises.</a:t>
            </a:r>
          </a:p>
          <a:p>
            <a:pPr algn="l" rtl="0" eaLnBrk="1" hangingPunct="1"/>
            <a:r>
              <a:rPr lang="en-US" sz="1800" b="1" i="1" dirty="0">
                <a:effectLst/>
              </a:rPr>
              <a:t>Ask people to speak out if they can’t hear.</a:t>
            </a:r>
          </a:p>
          <a:p>
            <a:pPr algn="l" rtl="0" eaLnBrk="1" hangingPunct="1"/>
            <a:r>
              <a:rPr lang="en-US" sz="1800" b="1" i="1" dirty="0">
                <a:effectLst/>
              </a:rPr>
              <a:t>Repeat questions and answers.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85720" y="951540"/>
            <a:ext cx="692948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 eaLnBrk="1" hangingPunct="1"/>
            <a:r>
              <a:rPr lang="en-US" dirty="0"/>
              <a:t>As people age:</a:t>
            </a:r>
          </a:p>
          <a:p>
            <a:pPr lvl="1" algn="just" rtl="0" eaLnBrk="1" hangingPunct="1"/>
            <a:r>
              <a:rPr lang="en-US" b="1" i="1" dirty="0"/>
              <a:t>- Men lose ability to hear high sounds.</a:t>
            </a:r>
          </a:p>
          <a:p>
            <a:pPr lvl="1" algn="just" rtl="0" eaLnBrk="1" hangingPunct="1">
              <a:buFontTx/>
              <a:buChar char="-"/>
            </a:pPr>
            <a:r>
              <a:rPr lang="en-US" b="1" i="1" dirty="0"/>
              <a:t> Women lose ability to hear low sounds. </a:t>
            </a:r>
          </a:p>
          <a:p>
            <a:pPr marL="273050" lvl="1" algn="just" rtl="0" eaLnBrk="1" hangingPunct="1"/>
            <a:r>
              <a:rPr lang="en-US" b="1" i="1" dirty="0"/>
              <a:t>This is one of the reasons why women talk more with women and men talk more with men in the older years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14282" y="142852"/>
            <a:ext cx="1900221" cy="428628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Hearing</a:t>
            </a:r>
          </a:p>
        </p:txBody>
      </p:sp>
      <p:pic>
        <p:nvPicPr>
          <p:cNvPr id="8" name="Picture 6" descr="D:\Clip Art\People\Cartoons (T - Z)\Women Conversing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1000108"/>
            <a:ext cx="1428728" cy="13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AEE 523\mill_promo_cdgame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5612" y="0"/>
            <a:ext cx="98838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AEE 523\mill_promo_cdgam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8838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AutoShape 4">
            <a:hlinkClick r:id="" action="ppaction://hlinkshowjump?jump=nextslide"/>
            <a:hlinkHover r:id="" action="ppaction://noaction">
              <a:snd r:embed="rId6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1214414" y="1000108"/>
            <a:ext cx="3071834" cy="500066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A. Between 13 and 18</a:t>
            </a:r>
          </a:p>
        </p:txBody>
      </p:sp>
      <p:sp>
        <p:nvSpPr>
          <p:cNvPr id="51205" name="AutoShape 5">
            <a:hlinkClick r:id="" action="ppaction://hlinkshowjump?jump=nextslide"/>
            <a:hlinkHover r:id="" action="ppaction://noaction">
              <a:snd r:embed="rId6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1285852" y="1500174"/>
            <a:ext cx="3000396" cy="571504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C. Between 40 and 55 </a:t>
            </a:r>
          </a:p>
        </p:txBody>
      </p:sp>
      <p:sp>
        <p:nvSpPr>
          <p:cNvPr id="51206" name="AutoShape 6">
            <a:hlinkClick r:id="" action="ppaction://hlinkshowjump?jump=nextslide"/>
            <a:hlinkHover r:id="" action="ppaction://noaction">
              <a:snd r:embed="rId6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4286248" y="1500174"/>
            <a:ext cx="2643206" cy="500066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D. After 55</a:t>
            </a:r>
          </a:p>
        </p:txBody>
      </p:sp>
      <p:sp>
        <p:nvSpPr>
          <p:cNvPr id="51207" name="AutoShape 7">
            <a:hlinkClick r:id="" action="ppaction://hlinkshowjump?jump=nextslide"/>
            <a:hlinkHover r:id="" action="ppaction://noaction">
              <a:snd r:embed="rId6" name="final_answer.wav"/>
            </a:hlinkHover>
          </p:cNvPr>
          <p:cNvSpPr>
            <a:spLocks noChangeArrowheads="1"/>
          </p:cNvSpPr>
          <p:nvPr/>
        </p:nvSpPr>
        <p:spPr bwMode="auto">
          <a:xfrm>
            <a:off x="4214810" y="1000108"/>
            <a:ext cx="2714644" cy="500066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B. Between 18 and 40</a:t>
            </a:r>
          </a:p>
        </p:txBody>
      </p:sp>
      <p:sp>
        <p:nvSpPr>
          <p:cNvPr id="24584" name="AutoShape 8">
            <a:hlinkClick r:id="" action="ppaction://noaction">
              <a:snd r:embed="rId7" name="dumdum.wav"/>
            </a:hlinkClick>
            <a:hlinkHover r:id="" action="ppaction://noaction">
              <a:snd r:embed="rId7" name="dumdum.wav"/>
            </a:hlinkHover>
          </p:cNvPr>
          <p:cNvSpPr>
            <a:spLocks noChangeArrowheads="1"/>
          </p:cNvSpPr>
          <p:nvPr/>
        </p:nvSpPr>
        <p:spPr bwMode="auto">
          <a:xfrm>
            <a:off x="1214414" y="500042"/>
            <a:ext cx="6286544" cy="500066"/>
          </a:xfrm>
          <a:prstGeom prst="flowChartPrepa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0"/>
            <a:r>
              <a:rPr lang="en-US" sz="2000" dirty="0">
                <a:solidFill>
                  <a:schemeClr val="bg1"/>
                </a:solidFill>
              </a:rPr>
              <a:t>The most acute decline in vision occurs  </a:t>
            </a:r>
          </a:p>
        </p:txBody>
      </p:sp>
      <p:pic>
        <p:nvPicPr>
          <p:cNvPr id="51209" name="Picture 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18943" y="2423738"/>
            <a:ext cx="4238743" cy="357190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The Correct answer is C.</a:t>
            </a:r>
          </a:p>
        </p:txBody>
      </p:sp>
      <p:pic>
        <p:nvPicPr>
          <p:cNvPr id="11" name="Picture 6" descr="E:\IMAGES\HEALTH\ANATOMY\BKO5004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92" t="11111" r="6920" b="7407"/>
          <a:stretch>
            <a:fillRect/>
          </a:stretch>
        </p:blipFill>
        <p:spPr bwMode="auto">
          <a:xfrm>
            <a:off x="7858148" y="214290"/>
            <a:ext cx="1071570" cy="958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142844" y="2852936"/>
            <a:ext cx="4000528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Vision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13-18   Continuous gain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18-40   Gradual decline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40-55   Sharp decline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55 On  Gradual decline	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428992" y="59272"/>
            <a:ext cx="15001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rtl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Vision</a:t>
            </a: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>
          <a:xfrm>
            <a:off x="4857752" y="2295112"/>
            <a:ext cx="4000528" cy="2286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Older Eyes Suffer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Vision loss in dim light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Narrowing field of vision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Slow adaptation to dark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Cataracts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Defective color vision	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uLnTx/>
                <a:uFillTx/>
                <a:latin typeface="+mn-lt"/>
                <a:ea typeface="+mn-ea"/>
                <a:cs typeface="+mn-cs"/>
              </a:rPr>
              <a:t>  SO………..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20" y="4572008"/>
            <a:ext cx="7000924" cy="3571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en-US" sz="1400" dirty="0">
                <a:effectLst/>
              </a:rPr>
              <a:t>Common Sense Practices For Minimizing Losses Associated With Age - Vision</a:t>
            </a: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500034" y="4929174"/>
            <a:ext cx="3786214" cy="1928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Illumination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Direct Light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Face Direct Light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Eliminate glare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White or Chalk Boards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Clean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Large Writing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>
          <a:xfrm>
            <a:off x="4643438" y="5000636"/>
            <a:ext cx="3714776" cy="171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Sharp Color Contrast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Enlarged Type or Print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Avoid Abbreviations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Seating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Seat People Close to Board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عنصر نائب للتاريخ 17"/>
          <p:cNvSpPr>
            <a:spLocks noGrp="1"/>
          </p:cNvSpPr>
          <p:nvPr>
            <p:ph type="dt" sz="half" idx="10"/>
          </p:nvPr>
        </p:nvSpPr>
        <p:spPr>
          <a:xfrm>
            <a:off x="8733735" y="5638007"/>
            <a:ext cx="1901825" cy="476250"/>
          </a:xfrm>
        </p:spPr>
        <p:txBody>
          <a:bodyPr/>
          <a:lstStyle/>
          <a:p>
            <a:pPr>
              <a:defRPr/>
            </a:pPr>
            <a:r>
              <a:rPr lang="ar-SA" dirty="0"/>
              <a:t>JohaliCHS385MoHE2014_2021</a:t>
            </a:r>
            <a:endParaRPr lang="en-US" dirty="0"/>
          </a:p>
        </p:txBody>
      </p:sp>
      <p:sp>
        <p:nvSpPr>
          <p:cNvPr id="22" name="مستطيل 21"/>
          <p:cNvSpPr/>
          <p:nvPr/>
        </p:nvSpPr>
        <p:spPr>
          <a:xfrm>
            <a:off x="276561" y="2000241"/>
            <a:ext cx="435771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/>
              <a:t>Hide Answer !! After your answer change color </a:t>
            </a:r>
            <a:endParaRPr lang="ar-SA" sz="14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4" fill="hold"/>
                                        <p:tgtEl>
                                          <p:spTgt spid="51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14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14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114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1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9"/>
                </p:tgtEl>
              </p:cMediaNode>
            </p:audio>
          </p:childTnLst>
        </p:cTn>
      </p:par>
    </p:tnLst>
    <p:bldLst>
      <p:bldP spid="51204" grpId="0" animBg="1" autoUpdateAnimBg="0"/>
      <p:bldP spid="51205" grpId="0" animBg="1" autoUpdateAnimBg="0"/>
      <p:bldP spid="51206" grpId="0" animBg="1" autoUpdateAnimBg="0"/>
      <p:bldP spid="51207" grpId="0" animBg="1" autoUpdateAnimBg="0"/>
      <p:bldP spid="12" grpId="0" build="p" bldLvl="3" autoUpdateAnimBg="0"/>
      <p:bldP spid="14" grpId="0" build="p" bldLvl="3" autoUpdateAnimBg="0"/>
      <p:bldP spid="16" grpId="0" build="p" bldLvl="3" autoUpdateAnimBg="0"/>
      <p:bldP spid="17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142852"/>
            <a:ext cx="3929090" cy="35719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Kidprint" pitchFamily="66" charset="0"/>
              </a:rPr>
              <a:t>GROWTH AND DEVELOPMENT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785794"/>
            <a:ext cx="2786082" cy="85725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000" dirty="0"/>
              <a:t>Begins with birth</a:t>
            </a:r>
          </a:p>
          <a:p>
            <a:pPr algn="l" rtl="0"/>
            <a:r>
              <a:rPr lang="en-US" sz="2000" dirty="0"/>
              <a:t>Ends with death</a:t>
            </a:r>
          </a:p>
          <a:p>
            <a:pPr algn="l" rtl="0"/>
            <a:endParaRPr 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4501" y="1857364"/>
            <a:ext cx="3413119" cy="4286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idprint" pitchFamily="66" charset="0"/>
                <a:ea typeface="+mj-ea"/>
                <a:cs typeface="+mj-cs"/>
              </a:rPr>
              <a:t>Classifying  7 Stages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2844" y="2592264"/>
            <a:ext cx="4071966" cy="292496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Infancy- birth to 1 year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Early childhood - 1 -6 years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Late childhood -  6-12 years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Adolescence	- 12 -20 years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Early adulthood - 20 - 40 years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Middle adulthood - 40 - 65 years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Late adulthood - 65 and up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571736" y="6143644"/>
            <a:ext cx="4108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www.ebsummit.info/.../Life</a:t>
            </a:r>
            <a:r>
              <a:rPr lang="en-US" b="1" dirty="0">
                <a:hlinkClick r:id="rId3"/>
              </a:rPr>
              <a:t>Stages</a:t>
            </a:r>
            <a:r>
              <a:rPr lang="en-US" dirty="0">
                <a:hlinkClick r:id="rId3"/>
              </a:rPr>
              <a:t>.</a:t>
            </a:r>
            <a:r>
              <a:rPr lang="en-US" b="1" dirty="0">
                <a:hlinkClick r:id="rId3"/>
              </a:rPr>
              <a:t>ppt</a:t>
            </a:r>
            <a:r>
              <a:rPr lang="en-US" b="1" dirty="0"/>
              <a:t> </a:t>
            </a:r>
            <a:endParaRPr lang="ar-SA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00562" y="2708920"/>
            <a:ext cx="4572032" cy="3984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idprint" pitchFamily="66" charset="0"/>
                <a:ea typeface="+mj-ea"/>
                <a:cs typeface="+mj-cs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idprint" pitchFamily="66" charset="0"/>
                <a:ea typeface="+mj-ea"/>
                <a:cs typeface="+mj-cs"/>
              </a:rPr>
              <a:t>4 TYPES OF GROWTH AND DEVELOPMENT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4233628"/>
            <a:ext cx="4429124" cy="15716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Tx/>
              <a:buFont typeface="Monotype Sorts" pitchFamily="2" charset="2"/>
              <a:buChar char="9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Physical:  Body growth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Tx/>
              <a:buFont typeface="Monotype Sorts" pitchFamily="2" charset="2"/>
              <a:buChar char="9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Mental: development of mind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Tx/>
              <a:buFont typeface="Monotype Sorts" pitchFamily="2" charset="2"/>
              <a:buChar char="9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Emotional: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feelings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Tx/>
              <a:buFont typeface="Monotype Sorts" pitchFamily="2" charset="2"/>
              <a:buChar char="9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Social: interactions &amp; relationship</a:t>
            </a:r>
          </a:p>
        </p:txBody>
      </p:sp>
      <p:graphicFrame>
        <p:nvGraphicFramePr>
          <p:cNvPr id="50790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429960"/>
              </p:ext>
            </p:extLst>
          </p:nvPr>
        </p:nvGraphicFramePr>
        <p:xfrm>
          <a:off x="5857884" y="3140968"/>
          <a:ext cx="1571636" cy="92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36" name="Clip" r:id="rId4" imgW="3466800" imgH="5631840" progId="">
                  <p:embed/>
                </p:oleObj>
              </mc:Choice>
              <mc:Fallback>
                <p:oleObj name="Clip" r:id="rId4" imgW="3466800" imgH="563184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3140968"/>
                        <a:ext cx="1571636" cy="929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مستطيل 9"/>
          <p:cNvSpPr/>
          <p:nvPr/>
        </p:nvSpPr>
        <p:spPr>
          <a:xfrm>
            <a:off x="500034" y="6500858"/>
            <a:ext cx="8286776" cy="2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/>
              <a:t>Plus;  </a:t>
            </a:r>
            <a:r>
              <a:rPr lang="en-US" sz="1200" dirty="0">
                <a:hlinkClick r:id="rId6"/>
              </a:rPr>
              <a:t>http://cte.sfasu.edu/wp-content/uploads/2013/02/Four-Areas-of-Development-Preschool-to-School-Age-PPT.pdf</a:t>
            </a:r>
            <a:r>
              <a:rPr lang="en-US" sz="1200" dirty="0"/>
              <a:t> </a:t>
            </a:r>
            <a:endParaRPr lang="ar-SA" sz="1200" dirty="0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5857884" y="630776"/>
            <a:ext cx="25891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Maslow &amp; Coleman ? </a:t>
            </a:r>
            <a:endParaRPr lang="ar-SA" dirty="0"/>
          </a:p>
        </p:txBody>
      </p:sp>
      <p:graphicFrame>
        <p:nvGraphicFramePr>
          <p:cNvPr id="5079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034437"/>
              </p:ext>
            </p:extLst>
          </p:nvPr>
        </p:nvGraphicFramePr>
        <p:xfrm>
          <a:off x="6018152" y="926876"/>
          <a:ext cx="2428891" cy="1734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37" name="شريحة" r:id="rId7" imgW="4570378" imgH="3427466" progId="PowerPoint.Slide.12">
                  <p:embed/>
                </p:oleObj>
              </mc:Choice>
              <mc:Fallback>
                <p:oleObj name="شريحة" r:id="rId7" imgW="4570378" imgH="3427466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152" y="926876"/>
                        <a:ext cx="2428891" cy="17349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Clip Art\People\General (A - Ma)\Man 0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3135" y="348413"/>
            <a:ext cx="1664816" cy="794571"/>
          </a:xfrm>
          <a:prstGeom prst="rect">
            <a:avLst/>
          </a:prstGeom>
          <a:noFill/>
        </p:spPr>
      </p:pic>
      <p:pic>
        <p:nvPicPr>
          <p:cNvPr id="2053" name="Picture 5" descr="D:\Clip Art\People\Teenagers\Boy Wearing Hat 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7514" y="500042"/>
            <a:ext cx="1214446" cy="500066"/>
          </a:xfrm>
          <a:prstGeom prst="rect">
            <a:avLst/>
          </a:prstGeom>
          <a:noFill/>
        </p:spPr>
      </p:pic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357158" y="1071546"/>
          <a:ext cx="8358249" cy="4310289"/>
        </p:xfrm>
        <a:graphic>
          <a:graphicData uri="http://schemas.openxmlformats.org/drawingml/2006/table">
            <a:tbl>
              <a:tblPr/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961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i="0" dirty="0">
                          <a:solidFill>
                            <a:srgbClr val="000000"/>
                          </a:solidFill>
                          <a:latin typeface="normal Verdana"/>
                        </a:rPr>
                        <a:t>Children 1-5-11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i="0" dirty="0">
                          <a:solidFill>
                            <a:srgbClr val="000000"/>
                          </a:solidFill>
                          <a:latin typeface="normal Verdana"/>
                        </a:rPr>
                        <a:t>Adults</a:t>
                      </a:r>
                      <a:r>
                        <a:rPr lang="en-US" sz="1600" b="1" i="0" baseline="0" dirty="0">
                          <a:solidFill>
                            <a:srgbClr val="000000"/>
                          </a:solidFill>
                          <a:latin typeface="normal Verdana"/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latin typeface="normal Verdana"/>
                        </a:rPr>
                        <a:t>12-65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i="0" dirty="0">
                          <a:solidFill>
                            <a:srgbClr val="000000"/>
                          </a:solidFill>
                          <a:latin typeface="normal Verdana"/>
                        </a:rPr>
                        <a:t>Aging </a:t>
                      </a:r>
                      <a:r>
                        <a:rPr lang="en-US" sz="1600" b="1" i="0" baseline="0" dirty="0">
                          <a:solidFill>
                            <a:srgbClr val="000000"/>
                          </a:solidFill>
                          <a:latin typeface="normal Verdana"/>
                        </a:rPr>
                        <a:t>65 + 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normal Verdana"/>
                      </a:endParaRP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49">
                <a:tc>
                  <a:txBody>
                    <a:bodyPr/>
                    <a:lstStyle/>
                    <a:p>
                      <a:pPr algn="just" rtl="0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Verdana"/>
                        </a:rPr>
                        <a:t>Rely on others to decide what is important to be learned.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Verdana"/>
                        </a:rPr>
                        <a:t>Decide for themselves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Verdana"/>
                        </a:rPr>
                        <a:t>what is important to be learned.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Verdana"/>
                        </a:rPr>
                        <a:t>Keep Reading; Writing …. 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749">
                <a:tc>
                  <a:txBody>
                    <a:bodyPr/>
                    <a:lstStyle/>
                    <a:p>
                      <a:pPr algn="just" rtl="0"/>
                      <a:r>
                        <a:rPr lang="en-US" sz="1600" b="0" i="0">
                          <a:solidFill>
                            <a:srgbClr val="000000"/>
                          </a:solidFill>
                          <a:latin typeface="Verdana"/>
                        </a:rPr>
                        <a:t>Accept the information being presented at face value.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Verdana"/>
                        </a:rPr>
                        <a:t>Need to validate the information based on their beliefs and values.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endParaRPr lang="en-US" sz="1600" b="0" i="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749">
                <a:tc>
                  <a:txBody>
                    <a:bodyPr/>
                    <a:lstStyle/>
                    <a:p>
                      <a:pPr algn="just" rtl="0"/>
                      <a:r>
                        <a:rPr lang="en-US" sz="1600" b="0" i="0">
                          <a:solidFill>
                            <a:srgbClr val="000000"/>
                          </a:solidFill>
                          <a:latin typeface="Verdana"/>
                        </a:rPr>
                        <a:t>Expect what they are learning to be useful in their long-term future.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600" b="0" i="0">
                          <a:solidFill>
                            <a:srgbClr val="000000"/>
                          </a:solidFill>
                          <a:latin typeface="Verdana"/>
                        </a:rPr>
                        <a:t>Expect what they are learning to be immediately useful.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endParaRPr lang="en-US" sz="1600" b="0" i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927">
                <a:tc>
                  <a:txBody>
                    <a:bodyPr/>
                    <a:lstStyle/>
                    <a:p>
                      <a:pPr algn="just" rtl="0"/>
                      <a:r>
                        <a:rPr lang="en-US" sz="1600" b="0" i="0">
                          <a:solidFill>
                            <a:srgbClr val="000000"/>
                          </a:solidFill>
                          <a:latin typeface="Verdana"/>
                        </a:rPr>
                        <a:t>Have little or no experience upon which to draw, are relatively "blank slates."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600" b="0" i="0">
                          <a:solidFill>
                            <a:srgbClr val="000000"/>
                          </a:solidFill>
                          <a:latin typeface="Verdana"/>
                        </a:rPr>
                        <a:t>Have substantial experience upon which to draw. May have fixed viewpoints.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endParaRPr lang="en-US" sz="1600" b="0" i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9642">
                <a:tc>
                  <a:txBody>
                    <a:bodyPr/>
                    <a:lstStyle/>
                    <a:p>
                      <a:pPr algn="just" rtl="0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Verdana"/>
                        </a:rPr>
                        <a:t>Little ability to serve as a knowledgeable resource to teacher or fellow classmates.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Verdana"/>
                        </a:rPr>
                        <a:t>Significant ability to serve as a knowledgeable resource to the trainer and fellow learners.</a:t>
                      </a: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Verdana"/>
                        </a:rPr>
                        <a:t>Maintain &amp; Adjustment</a:t>
                      </a:r>
                      <a:r>
                        <a:rPr lang="en-US" sz="1600" b="0" i="0" baseline="0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878" marR="26878" marT="26878" marB="2687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6961" name="Rectangle 1"/>
          <p:cNvSpPr>
            <a:spLocks noChangeArrowheads="1"/>
          </p:cNvSpPr>
          <p:nvPr/>
        </p:nvSpPr>
        <p:spPr bwMode="auto">
          <a:xfrm>
            <a:off x="3571868" y="71414"/>
            <a:ext cx="5500726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Child and Adult Learning Characteristics</a:t>
            </a:r>
            <a:endParaRPr kumimoji="0" lang="ar-SA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71604" y="6642556"/>
            <a:ext cx="48577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6"/>
              </a:rPr>
              <a:t>http://www.mysdcc.sdccd.edu/Staff/Instructor_Development/Content/HTML/Adult_Learning_Page1.htm</a:t>
            </a:r>
            <a:r>
              <a:rPr lang="en-US" sz="800" dirty="0"/>
              <a:t> </a:t>
            </a:r>
            <a:endParaRPr lang="ar-SA" sz="800" dirty="0"/>
          </a:p>
        </p:txBody>
      </p:sp>
      <p:sp>
        <p:nvSpPr>
          <p:cNvPr id="7" name="مستطيل 6"/>
          <p:cNvSpPr/>
          <p:nvPr/>
        </p:nvSpPr>
        <p:spPr>
          <a:xfrm>
            <a:off x="-71470" y="71414"/>
            <a:ext cx="35719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Arial Black" pitchFamily="34" charset="0"/>
              </a:rPr>
              <a:t>How People Learn Via Age Stages </a:t>
            </a:r>
            <a:endParaRPr lang="ar-SA" sz="1400" dirty="0"/>
          </a:p>
        </p:txBody>
      </p:sp>
      <p:pic>
        <p:nvPicPr>
          <p:cNvPr id="9" name="Picture 6" descr="bledsoe+f12-01"/>
          <p:cNvPicPr>
            <a:picLocks noChangeArrowheads="1"/>
          </p:cNvPicPr>
          <p:nvPr/>
        </p:nvPicPr>
        <p:blipFill>
          <a:blip r:embed="rId7" cstate="print"/>
          <a:srcRect l="34320" t="29436" r="25321" b="44444"/>
          <a:stretch>
            <a:fillRect/>
          </a:stretch>
        </p:blipFill>
        <p:spPr bwMode="auto">
          <a:xfrm>
            <a:off x="428596" y="571480"/>
            <a:ext cx="428628" cy="357190"/>
          </a:xfrm>
          <a:prstGeom prst="rect">
            <a:avLst/>
          </a:prstGeom>
          <a:noFill/>
          <a:ln w="38100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0" name="Picture 4" descr="bledsoe+f12-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191044" y="500042"/>
            <a:ext cx="428628" cy="4878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4" descr="bledsoe+f12-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8546" y="500042"/>
            <a:ext cx="357190" cy="51762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4" descr="bledsoe+f12-09"/>
          <p:cNvPicPr>
            <a:picLocks noChangeAspect="1" noChangeArrowheads="1"/>
          </p:cNvPicPr>
          <p:nvPr/>
        </p:nvPicPr>
        <p:blipFill>
          <a:blip r:embed="rId10" cstate="print"/>
          <a:srcRect t="13310" b="11615"/>
          <a:stretch>
            <a:fillRect/>
          </a:stretch>
        </p:blipFill>
        <p:spPr bwMode="auto">
          <a:xfrm>
            <a:off x="6429388" y="379191"/>
            <a:ext cx="1836251" cy="54947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71472" y="5929330"/>
            <a:ext cx="7772400" cy="714380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Adults attend classes often with a M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ixed set of motives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educational, social, recreational - and sometimes 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 of an overdeveloped puritanical </a:t>
            </a:r>
            <a:r>
              <a:rPr kumimoji="0" lang="en-US" sz="1600" i="1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sense of duty.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42844" y="5429264"/>
            <a:ext cx="8929750" cy="500066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</a:t>
            </a:r>
            <a:r>
              <a:rPr lang="en-US" sz="1600" kern="0" dirty="0"/>
              <a:t>‘child-adult’ are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sometimes “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fatigued \ exhaustion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they attend classes,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i="1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old age more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09953" name="Object 4"/>
          <p:cNvGraphicFramePr>
            <a:graphicFrameLocks noChangeAspect="1"/>
          </p:cNvGraphicFramePr>
          <p:nvPr/>
        </p:nvGraphicFramePr>
        <p:xfrm>
          <a:off x="8429652" y="6143668"/>
          <a:ext cx="642915" cy="57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68" name="Clip" r:id="rId11" imgW="659880" imgH="1184040" progId="">
                  <p:embed/>
                </p:oleObj>
              </mc:Choice>
              <mc:Fallback>
                <p:oleObj name="Clip" r:id="rId11" imgW="659880" imgH="1184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52" y="6143668"/>
                        <a:ext cx="642915" cy="571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C:\AEE 523\mill_promo_cdgame2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79752"/>
            <a:ext cx="571471" cy="57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447676" y="523876"/>
            <a:ext cx="4695828" cy="4762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eaLnBrk="1" hangingPunct="1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People Remember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714348" y="1285860"/>
            <a:ext cx="2133600" cy="33655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Arial" pitchFamily="34" charset="0"/>
              </a:rPr>
              <a:t>10 % of what is read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714348" y="2214554"/>
            <a:ext cx="2762250" cy="396875"/>
          </a:xfrm>
          <a:prstGeom prst="rect">
            <a:avLst/>
          </a:prstGeom>
          <a:solidFill>
            <a:srgbClr val="FFCC00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20 % of what is heard</a:t>
            </a:r>
          </a:p>
        </p:txBody>
      </p:sp>
      <p:sp>
        <p:nvSpPr>
          <p:cNvPr id="227345" name="Text Box 17"/>
          <p:cNvSpPr txBox="1">
            <a:spLocks noChangeArrowheads="1"/>
          </p:cNvSpPr>
          <p:nvPr/>
        </p:nvSpPr>
        <p:spPr bwMode="auto">
          <a:xfrm>
            <a:off x="714348" y="3143248"/>
            <a:ext cx="3429000" cy="396875"/>
          </a:xfrm>
          <a:prstGeom prst="rect">
            <a:avLst/>
          </a:prstGeom>
          <a:solidFill>
            <a:srgbClr val="00FFCC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30 % of what is seen</a:t>
            </a:r>
            <a:endParaRPr lang="en-US" sz="2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7346" name="Text Box 18"/>
          <p:cNvSpPr txBox="1">
            <a:spLocks noChangeArrowheads="1"/>
          </p:cNvSpPr>
          <p:nvPr/>
        </p:nvSpPr>
        <p:spPr bwMode="auto">
          <a:xfrm>
            <a:off x="714348" y="4000504"/>
            <a:ext cx="4876800" cy="396875"/>
          </a:xfrm>
          <a:prstGeom prst="rect">
            <a:avLst/>
          </a:prstGeom>
          <a:solidFill>
            <a:srgbClr val="FF99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50 % of what they see &amp; hear</a:t>
            </a:r>
            <a:endParaRPr lang="en-US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7349" name="Text Box 21"/>
          <p:cNvSpPr txBox="1">
            <a:spLocks noChangeArrowheads="1"/>
          </p:cNvSpPr>
          <p:nvPr/>
        </p:nvSpPr>
        <p:spPr bwMode="auto">
          <a:xfrm>
            <a:off x="714348" y="5000636"/>
            <a:ext cx="6019800" cy="396875"/>
          </a:xfrm>
          <a:prstGeom prst="rect">
            <a:avLst/>
          </a:prstGeom>
          <a:solidFill>
            <a:srgbClr val="00CC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70 % what they say as they do a task</a:t>
            </a:r>
            <a:endParaRPr lang="en-US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7350" name="Text Box 22"/>
          <p:cNvSpPr txBox="1">
            <a:spLocks noChangeArrowheads="1"/>
          </p:cNvSpPr>
          <p:nvPr/>
        </p:nvSpPr>
        <p:spPr bwMode="auto">
          <a:xfrm>
            <a:off x="642910" y="5715016"/>
            <a:ext cx="7315200" cy="427037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200" b="1">
                <a:solidFill>
                  <a:schemeClr val="bg1"/>
                </a:solidFill>
                <a:latin typeface="Arial" pitchFamily="34" charset="0"/>
              </a:rPr>
              <a:t>90% of what they teach</a:t>
            </a:r>
          </a:p>
        </p:txBody>
      </p:sp>
      <p:pic>
        <p:nvPicPr>
          <p:cNvPr id="227351" name="Picture 23" descr="MCj028128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928826"/>
            <a:ext cx="857256" cy="722985"/>
          </a:xfrm>
          <a:prstGeom prst="rect">
            <a:avLst/>
          </a:prstGeom>
          <a:noFill/>
        </p:spPr>
      </p:pic>
      <p:pic>
        <p:nvPicPr>
          <p:cNvPr id="227352" name="Picture 24" descr="MCBD06651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8934"/>
            <a:ext cx="785818" cy="781512"/>
          </a:xfrm>
          <a:prstGeom prst="rect">
            <a:avLst/>
          </a:prstGeom>
          <a:noFill/>
        </p:spPr>
      </p:pic>
      <p:pic>
        <p:nvPicPr>
          <p:cNvPr id="227353" name="Picture 25" descr="MCj034786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857628"/>
            <a:ext cx="1011239" cy="769509"/>
          </a:xfrm>
          <a:prstGeom prst="rect">
            <a:avLst/>
          </a:prstGeom>
          <a:noFill/>
        </p:spPr>
      </p:pic>
      <p:pic>
        <p:nvPicPr>
          <p:cNvPr id="227354" name="Picture 26" descr="MCj033409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3718" y="5443559"/>
            <a:ext cx="765681" cy="914399"/>
          </a:xfrm>
          <a:prstGeom prst="rect">
            <a:avLst/>
          </a:prstGeom>
          <a:noFill/>
        </p:spPr>
      </p:pic>
      <p:pic>
        <p:nvPicPr>
          <p:cNvPr id="227358" name="Picture 30" descr="MCj0424750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000108"/>
            <a:ext cx="1000132" cy="847603"/>
          </a:xfrm>
          <a:prstGeom prst="rect">
            <a:avLst/>
          </a:prstGeom>
          <a:noFill/>
        </p:spPr>
      </p:pic>
      <p:pic>
        <p:nvPicPr>
          <p:cNvPr id="227359" name="Picture 31" descr="MCj042417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4500570"/>
            <a:ext cx="1000132" cy="928694"/>
          </a:xfrm>
          <a:prstGeom prst="rect">
            <a:avLst/>
          </a:prstGeom>
          <a:noFill/>
        </p:spPr>
      </p:pic>
      <p:sp>
        <p:nvSpPr>
          <p:cNvPr id="227360" name="AutoShape 32"/>
          <p:cNvSpPr>
            <a:spLocks noChangeArrowheads="1"/>
          </p:cNvSpPr>
          <p:nvPr/>
        </p:nvSpPr>
        <p:spPr bwMode="auto">
          <a:xfrm rot="2839175">
            <a:off x="7839439" y="4175967"/>
            <a:ext cx="533400" cy="571500"/>
          </a:xfrm>
          <a:prstGeom prst="wedgeEllipseCallout">
            <a:avLst>
              <a:gd name="adj1" fmla="val 47815"/>
              <a:gd name="adj2" fmla="val 833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800" dirty="0"/>
              <a:t>ok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5500694" y="571480"/>
          <a:ext cx="3429024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75" name="شريحة" r:id="rId10" imgW="4570378" imgH="3427466" progId="PowerPoint.Slide.12">
                  <p:embed/>
                </p:oleObj>
              </mc:Choice>
              <mc:Fallback>
                <p:oleObj name="شريحة" r:id="rId10" imgW="4570378" imgH="3427466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71480"/>
                        <a:ext cx="3429024" cy="2571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مستطيل 18"/>
          <p:cNvSpPr/>
          <p:nvPr/>
        </p:nvSpPr>
        <p:spPr>
          <a:xfrm>
            <a:off x="285752" y="59272"/>
            <a:ext cx="792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After review taxonomy of LO Interest Patients \ Learners Characters  </a:t>
            </a:r>
          </a:p>
        </p:txBody>
      </p:sp>
      <p:pic>
        <p:nvPicPr>
          <p:cNvPr id="20" name="Picture 7" descr="cshi logo smal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6286520"/>
            <a:ext cx="504819" cy="314126"/>
          </a:xfrm>
          <a:prstGeom prst="rect">
            <a:avLst/>
          </a:prstGeom>
          <a:noFill/>
        </p:spPr>
      </p:pic>
      <p:pic>
        <p:nvPicPr>
          <p:cNvPr id="21" name="Picture 6" descr="center_col_l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00760" y="6254048"/>
            <a:ext cx="642942" cy="318224"/>
          </a:xfrm>
          <a:prstGeom prst="rect">
            <a:avLst/>
          </a:prstGeom>
          <a:noFill/>
        </p:spPr>
      </p:pic>
      <p:sp>
        <p:nvSpPr>
          <p:cNvPr id="22" name="مستطيل 21"/>
          <p:cNvSpPr/>
          <p:nvPr/>
        </p:nvSpPr>
        <p:spPr>
          <a:xfrm>
            <a:off x="4143372" y="6550223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4"/>
              </a:rPr>
              <a:t>https://www.osha.gov/dte/.../training_</a:t>
            </a:r>
            <a:r>
              <a:rPr lang="en-US" sz="1400" b="1" dirty="0">
                <a:hlinkClick r:id="rId14"/>
              </a:rPr>
              <a:t>techniques</a:t>
            </a:r>
            <a:r>
              <a:rPr lang="en-US" sz="1400" dirty="0">
                <a:hlinkClick r:id="rId14"/>
              </a:rPr>
              <a:t>2.</a:t>
            </a:r>
            <a:r>
              <a:rPr lang="en-US" sz="1400" b="1" dirty="0">
                <a:hlinkClick r:id="rId14"/>
              </a:rPr>
              <a:t>ppt</a:t>
            </a:r>
            <a:r>
              <a:rPr lang="en-US" sz="1400" b="1" dirty="0"/>
              <a:t> </a:t>
            </a:r>
            <a:endParaRPr lang="ar-SA" sz="1400" dirty="0"/>
          </a:p>
        </p:txBody>
      </p:sp>
      <p:sp>
        <p:nvSpPr>
          <p:cNvPr id="23" name="عنصر نائب للتاريخ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428596" y="6459539"/>
            <a:ext cx="1901825" cy="398485"/>
          </a:xfrm>
        </p:spPr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 dirty="0"/>
          </a:p>
        </p:txBody>
      </p:sp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0100" y="71438"/>
            <a:ext cx="7072362" cy="35716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rtl="0" eaLnBrk="1" hangingPunct="1">
              <a:defRPr/>
            </a:pPr>
            <a:r>
              <a:rPr lang="ar-SA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HE METHODOLOGIES – DEFINING &amp; REASONING  </a:t>
            </a:r>
            <a:endParaRPr lang="en-US" sz="2800" b="0" dirty="0"/>
          </a:p>
        </p:txBody>
      </p:sp>
      <p:sp>
        <p:nvSpPr>
          <p:cNvPr id="9" name="مستطيل 8"/>
          <p:cNvSpPr/>
          <p:nvPr/>
        </p:nvSpPr>
        <p:spPr>
          <a:xfrm rot="5400000">
            <a:off x="-1832648" y="2329400"/>
            <a:ext cx="4146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/>
              <a:t> </a:t>
            </a:r>
            <a:r>
              <a:rPr lang="en-US" sz="1600" dirty="0">
                <a:hlinkClick r:id="rId3"/>
              </a:rPr>
              <a:t>http://www.visualthesaurus.com/app/view</a:t>
            </a:r>
            <a:r>
              <a:rPr lang="en-US" sz="1600" dirty="0"/>
              <a:t> </a:t>
            </a:r>
            <a:endParaRPr lang="ar-SA" sz="1600" dirty="0"/>
          </a:p>
        </p:txBody>
      </p:sp>
      <p:sp>
        <p:nvSpPr>
          <p:cNvPr id="243714" name="AutoShape 2" descr="http://www.visualthesaurus.com/browse/default/en/method.gif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43716" name="AutoShape 4" descr="http://www.visualthesaurus.com/browse/default/en/method.gif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9593"/>
            <a:ext cx="6858048" cy="263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428596" y="3139859"/>
            <a:ext cx="8429652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Synonyms 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of Method :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1" dirty="0">
                <a:solidFill>
                  <a:schemeClr val="accent4">
                    <a:lumMod val="25000"/>
                  </a:schemeClr>
                </a:solidFill>
                <a:latin typeface="Verdana" pitchFamily="34" charset="0"/>
              </a:rPr>
              <a:t>Approach ; How ; Strategy; Style; System; Tack - Way; Tactics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  <a:latin typeface="Verdana" pitchFamily="34" charset="0"/>
              </a:rPr>
              <a:t>…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00034" y="3871745"/>
            <a:ext cx="81439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/>
              <a:t>Origin of METHOD:</a:t>
            </a:r>
          </a:p>
          <a:p>
            <a:pPr algn="l" rtl="0"/>
            <a:r>
              <a:rPr lang="en-US" b="1" dirty="0"/>
              <a:t>Middle English, prescribed treatment, from Latin </a:t>
            </a:r>
            <a:r>
              <a:rPr lang="en-US" b="1" i="1" dirty="0" err="1"/>
              <a:t>methodus,</a:t>
            </a:r>
            <a:r>
              <a:rPr lang="en-US" b="1" dirty="0" err="1"/>
              <a:t>from</a:t>
            </a:r>
            <a:r>
              <a:rPr lang="en-US" b="1" dirty="0"/>
              <a:t> Greek </a:t>
            </a:r>
            <a:r>
              <a:rPr lang="en-US" b="1" i="1" dirty="0" err="1"/>
              <a:t>methodos</a:t>
            </a:r>
            <a:r>
              <a:rPr lang="en-US" b="1" i="1" dirty="0"/>
              <a:t>,</a:t>
            </a:r>
            <a:r>
              <a:rPr lang="en-US" b="1" dirty="0"/>
              <a:t> from meta + </a:t>
            </a:r>
            <a:r>
              <a:rPr lang="en-US" b="1" dirty="0" err="1"/>
              <a:t>hodos</a:t>
            </a:r>
            <a:r>
              <a:rPr lang="en-US" b="1" dirty="0"/>
              <a:t> way </a:t>
            </a:r>
          </a:p>
          <a:p>
            <a:pPr algn="l" rtl="0"/>
            <a:r>
              <a:rPr lang="en-US" b="1" dirty="0"/>
              <a:t>First Known Use: </a:t>
            </a:r>
            <a:r>
              <a:rPr lang="en-US" b="1" i="1" dirty="0"/>
              <a:t>15th century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785786" y="5640189"/>
            <a:ext cx="77867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/>
              <a:t>- </a:t>
            </a:r>
            <a:r>
              <a:rPr lang="en-US" b="1" dirty="0"/>
              <a:t>A way of doing something</a:t>
            </a:r>
          </a:p>
          <a:p>
            <a:pPr algn="l" rtl="0"/>
            <a:r>
              <a:rPr lang="en-US" dirty="0"/>
              <a:t>- </a:t>
            </a:r>
            <a:r>
              <a:rPr lang="en-US" b="1" i="1" dirty="0"/>
              <a:t>A careful or organized plan that controls the way something is done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08827" y="5214950"/>
            <a:ext cx="15199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25000"/>
                  </a:schemeClr>
                </a:solidFill>
                <a:latin typeface="Verdana" pitchFamily="34" charset="0"/>
              </a:rPr>
              <a:t>Method is </a:t>
            </a:r>
            <a:endParaRPr lang="ar-SA" b="1" dirty="0"/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quarter" idx="10"/>
          </p:nvPr>
        </p:nvSpPr>
        <p:spPr>
          <a:xfrm>
            <a:off x="428596" y="6459539"/>
            <a:ext cx="1901825" cy="398485"/>
          </a:xfrm>
        </p:spPr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 dirty="0"/>
          </a:p>
        </p:txBody>
      </p:sp>
      <p:pic>
        <p:nvPicPr>
          <p:cNvPr id="8" name="Picture 4" descr="HE Metho &amp; Techno 1A"/>
          <p:cNvPicPr>
            <a:picLocks noChangeAspect="1" noChangeArrowheads="1"/>
          </p:cNvPicPr>
          <p:nvPr/>
        </p:nvPicPr>
        <p:blipFill>
          <a:blip r:embed="rId3" cstate="print"/>
          <a:srcRect t="16897" b="73035"/>
          <a:stretch>
            <a:fillRect/>
          </a:stretch>
        </p:blipFill>
        <p:spPr bwMode="auto">
          <a:xfrm>
            <a:off x="368044" y="5357826"/>
            <a:ext cx="86331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0100" y="0"/>
            <a:ext cx="7072362" cy="50004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rtl="0" eaLnBrk="1" hangingPunct="1">
              <a:defRPr/>
            </a:pPr>
            <a:r>
              <a:rPr lang="ar-SA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HE METHODOLOGIES – DEFINING &amp; REASONING  </a:t>
            </a:r>
            <a:endParaRPr lang="en-US" sz="2800" b="0" dirty="0"/>
          </a:p>
        </p:txBody>
      </p:sp>
      <p:sp>
        <p:nvSpPr>
          <p:cNvPr id="9" name="مستطيل 8"/>
          <p:cNvSpPr/>
          <p:nvPr/>
        </p:nvSpPr>
        <p:spPr>
          <a:xfrm>
            <a:off x="3017395" y="2295153"/>
            <a:ext cx="4146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/>
              <a:t> </a:t>
            </a:r>
            <a:r>
              <a:rPr lang="en-US" sz="1600" dirty="0">
                <a:hlinkClick r:id="rId4"/>
              </a:rPr>
              <a:t>http://www.visualthesaurus.com/app/view</a:t>
            </a:r>
            <a:r>
              <a:rPr lang="en-US" sz="1600" dirty="0"/>
              <a:t> </a:t>
            </a:r>
            <a:endParaRPr lang="ar-SA" sz="1600" dirty="0"/>
          </a:p>
        </p:txBody>
      </p:sp>
      <p:sp>
        <p:nvSpPr>
          <p:cNvPr id="243714" name="AutoShape 2" descr="http://www.visualthesaurus.com/browse/default/en/method.gif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43716" name="AutoShape 4" descr="http://www.visualthesaurus.com/browse/default/en/method.gif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428596" y="4220182"/>
            <a:ext cx="850109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2000" b="1" i="1" dirty="0"/>
              <a:t>Methodology</a:t>
            </a:r>
            <a:r>
              <a:rPr lang="en-US" b="1" i="1" dirty="0"/>
              <a:t> is the systematic, theoretical analysis of the methods applied to a field of study, or the theoretical analysis of the body of methods and principles ..</a:t>
            </a:r>
            <a:endParaRPr lang="ar-SA" b="1" i="1" dirty="0"/>
          </a:p>
        </p:txBody>
      </p:sp>
      <p:sp>
        <p:nvSpPr>
          <p:cNvPr id="15" name="مستطيل 14"/>
          <p:cNvSpPr/>
          <p:nvPr/>
        </p:nvSpPr>
        <p:spPr>
          <a:xfrm>
            <a:off x="785786" y="2714620"/>
            <a:ext cx="77153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/>
              <a:t>Examples of METHOD:</a:t>
            </a:r>
          </a:p>
          <a:p>
            <a:pPr marL="355600" algn="l" rtl="0">
              <a:buFontTx/>
              <a:buChar char="-"/>
              <a:tabLst>
                <a:tab pos="355600" algn="l"/>
              </a:tabLst>
            </a:pPr>
            <a:r>
              <a:rPr lang="en-US" dirty="0"/>
              <a:t> He claims to have developed a new </a:t>
            </a:r>
            <a:r>
              <a:rPr lang="en-US" i="1" dirty="0"/>
              <a:t>method</a:t>
            </a:r>
            <a:r>
              <a:rPr lang="en-US" dirty="0"/>
              <a:t> for growing tomatoes.</a:t>
            </a:r>
          </a:p>
          <a:p>
            <a:pPr marL="355600" algn="l" rtl="0">
              <a:buFontTx/>
              <a:buChar char="-"/>
              <a:tabLst>
                <a:tab pos="355600" algn="l"/>
              </a:tabLst>
            </a:pPr>
            <a:r>
              <a:rPr lang="en-US" dirty="0"/>
              <a:t>Their teaching </a:t>
            </a:r>
            <a:r>
              <a:rPr lang="en-US" i="1" dirty="0"/>
              <a:t>method</a:t>
            </a:r>
            <a:r>
              <a:rPr lang="en-US" dirty="0"/>
              <a:t> tries to </a:t>
            </a:r>
            <a:r>
              <a:rPr lang="en-US" b="1" dirty="0"/>
              <a:t>adapt</a:t>
            </a:r>
            <a:r>
              <a:rPr lang="en-US" dirty="0"/>
              <a:t> lessons to each student.</a:t>
            </a:r>
          </a:p>
          <a:p>
            <a:pPr marL="355600" algn="l" rtl="0">
              <a:buFontTx/>
              <a:buChar char="-"/>
              <a:tabLst>
                <a:tab pos="355600" algn="l"/>
              </a:tabLst>
            </a:pPr>
            <a:r>
              <a:rPr lang="en-US" dirty="0"/>
              <a:t> We need to </a:t>
            </a:r>
            <a:r>
              <a:rPr lang="en-US" b="1" dirty="0"/>
              <a:t>adopt </a:t>
            </a:r>
            <a:r>
              <a:rPr lang="en-US" dirty="0"/>
              <a:t>more modern </a:t>
            </a:r>
            <a:r>
              <a:rPr lang="en-US" i="1" dirty="0"/>
              <a:t>methods</a:t>
            </a:r>
            <a:r>
              <a:rPr lang="en-US" dirty="0"/>
              <a:t> of doing things.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500034" y="642918"/>
            <a:ext cx="8501122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Arial Black" pitchFamily="34" charset="0"/>
              </a:rPr>
              <a:t>Medical – Teaching definitions and uses; </a:t>
            </a:r>
          </a:p>
          <a:p>
            <a:pPr algn="l" rtl="0">
              <a:buFontTx/>
              <a:buChar char="-"/>
            </a:pPr>
            <a:r>
              <a:rPr lang="en-US" dirty="0"/>
              <a:t> </a:t>
            </a:r>
            <a:r>
              <a:rPr lang="en-US" i="1" dirty="0"/>
              <a:t>A systematic procedure, technique, or mode of inquiry employed by or proper to a particular discipline or art </a:t>
            </a:r>
          </a:p>
          <a:p>
            <a:pPr algn="l" rtl="0">
              <a:buFontTx/>
              <a:buChar char="-"/>
            </a:pPr>
            <a:r>
              <a:rPr lang="en-US" dirty="0"/>
              <a:t> </a:t>
            </a:r>
            <a:r>
              <a:rPr lang="en-US" b="1" i="1" dirty="0"/>
              <a:t>A systematic plan followed in presenting material for instruction</a:t>
            </a:r>
          </a:p>
          <a:p>
            <a:pPr algn="l" rtl="0">
              <a:buFontTx/>
              <a:buChar char="-"/>
            </a:pPr>
            <a:r>
              <a:rPr lang="en-US" b="1" i="1" dirty="0"/>
              <a:t> A way, technique, or process of or for doing something</a:t>
            </a:r>
            <a:r>
              <a:rPr lang="en-US" dirty="0"/>
              <a:t> </a:t>
            </a:r>
          </a:p>
          <a:p>
            <a:pPr algn="l" rtl="0">
              <a:buFontTx/>
              <a:buChar char="-"/>
            </a:pPr>
            <a:r>
              <a:rPr lang="en-US" dirty="0"/>
              <a:t> </a:t>
            </a:r>
            <a:r>
              <a:rPr lang="en-US" b="1" dirty="0"/>
              <a:t>A body of skills or techniques </a:t>
            </a:r>
            <a:endParaRPr lang="ar-SA" b="1" dirty="0"/>
          </a:p>
        </p:txBody>
      </p:sp>
      <p:sp>
        <p:nvSpPr>
          <p:cNvPr id="13" name="مستطيل 12"/>
          <p:cNvSpPr/>
          <p:nvPr/>
        </p:nvSpPr>
        <p:spPr>
          <a:xfrm>
            <a:off x="5786446" y="6540365"/>
            <a:ext cx="30718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http://www.merriam-webster.com/dictionary/method</a:t>
            </a:r>
            <a:endParaRPr lang="ar-SA" sz="1000" dirty="0"/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28662" y="2214554"/>
            <a:ext cx="7072362" cy="19288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People </a:t>
            </a:r>
            <a:br>
              <a:rPr lang="en-US" sz="2800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“Learning - Learners” </a:t>
            </a:r>
            <a:br>
              <a:rPr lang="en-US" sz="2800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Through </a:t>
            </a:r>
            <a:br>
              <a:rPr lang="en-US" sz="2800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Ages</a:t>
            </a:r>
            <a:br>
              <a:rPr lang="en-US" sz="2800" dirty="0">
                <a:latin typeface="Arial Black" pitchFamily="34" charset="0"/>
              </a:rPr>
            </a:br>
            <a:r>
              <a:rPr lang="en-US" sz="1800" i="1" dirty="0">
                <a:effectLst/>
                <a:latin typeface="Arial Black" pitchFamily="34" charset="0"/>
              </a:rPr>
              <a:t>How People Learn  Through Age Stages </a:t>
            </a:r>
            <a:endParaRPr lang="ar-SA" sz="1800" i="1" dirty="0">
              <a:effectLst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571736" y="714356"/>
            <a:ext cx="4572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Philosophical  - Scientific Bases 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6286520"/>
            <a:ext cx="8858280" cy="3571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sz="1600" i="1" dirty="0">
                <a:effectLst/>
                <a:latin typeface="Times New Roman" pitchFamily="18" charset="0"/>
                <a:cs typeface="Times New Roman" pitchFamily="18" charset="0"/>
              </a:rPr>
              <a:t>Remember Ages “Maslow &amp; Coleman  - Do You ?  If You Don’t You Have To Lear Again  !!!? </a:t>
            </a:r>
            <a:endParaRPr lang="ar-SA" sz="16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23820" y="6143644"/>
            <a:ext cx="1019156" cy="476250"/>
          </a:xfrm>
        </p:spPr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 dirty="0"/>
          </a:p>
        </p:txBody>
      </p:sp>
      <p:sp>
        <p:nvSpPr>
          <p:cNvPr id="325633" name="Rectangle 1"/>
          <p:cNvSpPr>
            <a:spLocks noChangeArrowheads="1"/>
          </p:cNvSpPr>
          <p:nvPr/>
        </p:nvSpPr>
        <p:spPr bwMode="auto">
          <a:xfrm>
            <a:off x="285720" y="384974"/>
            <a:ext cx="8643998" cy="57861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While Crawford D. (2004) concludes ""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literature supports the idea that adults are very capable of learning well into their seventies which is a good reason to accept ‘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Andragogy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the lifelong learning as more than just a pleasant mantra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the Arab and Islamic world have more evidence in their well known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Proverb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طلبوا العلم من المهد إلى اللحد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Seek education from the cradle to the grave.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Keep learning from when you're born until you die</a:t>
            </a:r>
          </a:p>
          <a:p>
            <a:pPr lvl="0" algn="ctr" eaLnBrk="0" hangingPunct="0"/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http://simple.wikiquote.org/wiki/Arabic_proverbs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Proverb indicates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 “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people can and have to learn over all ages from fetus to death using best methods suite their different abilities and characters”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 it necessary to realize these differences in order to decide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best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' HE approaches, methodologies and strategies appropriate for every ages stages, you can use Maslow and Coleman Models that you have learn early courses, mainly CHS 282 and 382.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43042" y="59272"/>
            <a:ext cx="57150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i="1" dirty="0">
                <a:latin typeface="Arial Black" pitchFamily="34" charset="0"/>
              </a:rPr>
              <a:t>How People Learn  Throughout Age Stages  </a:t>
            </a:r>
            <a:endParaRPr lang="ar-SA" dirty="0"/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1500166" y="1285860"/>
            <a:ext cx="63579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ar-SA" dirty="0"/>
              <a:t> </a:t>
            </a:r>
            <a:r>
              <a:rPr lang="en-US" dirty="0">
                <a:hlinkClick r:id="rId3"/>
              </a:rPr>
              <a:t>http://www.youtube.com/watch?v=xWqFYF6BDns</a:t>
            </a:r>
            <a:r>
              <a:rPr lang="en-US" dirty="0"/>
              <a:t>   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3143240" y="345024"/>
            <a:ext cx="52864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Do You Know What You Don’t Know </a:t>
            </a:r>
            <a:endParaRPr lang="ar-SA" dirty="0">
              <a:latin typeface="+mj-lt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-32" y="0"/>
            <a:ext cx="29290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Knowing  Brainstorming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move, from "knowing that you don't know" to "knowing that you know" is what most learning and hence teaching is all about.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14282" y="3071810"/>
            <a:ext cx="8572560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3038"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Hosted by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Bridgeway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Academy, a leading provider of academic programs for K-12 students worldwide, this educational summit will increase public awareness of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full range of educational options available to students, no matter what their learning style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Attendees will have the opportunity to submit questions during the presentation which will be answered by the education experts during a Q&amp;A session. All will leave with an in depth understanding of their educational options as well as an exclusive opportunity to receive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Learning Style Assessment (LSA)—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highly intuitive assessment that allows parents to gain a firm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understanding of their child's individual learning style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In addition, attendees will learn about the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3 Cs of education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including: </a:t>
            </a:r>
          </a:p>
          <a:p>
            <a:pPr marL="173038" algn="just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1950"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• Taking back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ontrol:  How and when to advocate, and when to say enough is enough</a:t>
            </a:r>
          </a:p>
          <a:p>
            <a:pPr marL="361950" algn="just" rtl="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Know your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hoice </a:t>
            </a:r>
          </a:p>
          <a:p>
            <a:pPr marL="361950" algn="just" rtl="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ustomize for your child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547664" y="2143116"/>
            <a:ext cx="571504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600" b="1" dirty="0"/>
              <a:t>Your child's education: What you don't know </a:t>
            </a:r>
            <a:r>
              <a:rPr lang="en-US" sz="1600" dirty="0"/>
              <a:t>can hurt you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1187624" y="2571744"/>
            <a:ext cx="617045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ar-SA" sz="2000" dirty="0"/>
              <a:t> </a:t>
            </a:r>
            <a:r>
              <a:rPr lang="en-US" sz="2000" dirty="0">
                <a:hlinkClick r:id="rId4"/>
              </a:rPr>
              <a:t>http://www.youtube.com/watch?v=W6BZiNJo7LM</a:t>
            </a:r>
            <a:r>
              <a:rPr lang="en-US" sz="2000" dirty="0"/>
              <a:t> </a:t>
            </a:r>
            <a:endParaRPr lang="ar-SA" sz="2000" dirty="0"/>
          </a:p>
        </p:txBody>
      </p:sp>
      <p:sp>
        <p:nvSpPr>
          <p:cNvPr id="19" name="مستطيل 18"/>
          <p:cNvSpPr/>
          <p:nvPr/>
        </p:nvSpPr>
        <p:spPr>
          <a:xfrm>
            <a:off x="2000232" y="1785926"/>
            <a:ext cx="48577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Be Ready To Take Smart Note ‘terms-draw 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554E162-07D7-4A33-84E3-BE545DD7919E}"/>
              </a:ext>
            </a:extLst>
          </p:cNvPr>
          <p:cNvSpPr txBox="1"/>
          <p:nvPr/>
        </p:nvSpPr>
        <p:spPr>
          <a:xfrm>
            <a:off x="2124689" y="967071"/>
            <a:ext cx="460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Roboto"/>
              </a:rPr>
              <a:t>Donald Rumsfeld - Known and Unknown</a:t>
            </a: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ChangeArrowheads="1"/>
          </p:cNvSpPr>
          <p:nvPr/>
        </p:nvSpPr>
        <p:spPr bwMode="auto">
          <a:xfrm>
            <a:off x="504056" y="2263441"/>
            <a:ext cx="7956376" cy="45473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If I don't know I don't know</a:t>
            </a:r>
            <a:b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 think I know</a:t>
            </a:r>
            <a:b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If I don't know I know</a:t>
            </a:r>
            <a:b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                  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 think I don't know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Laing R D (1970)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Knots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05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Harmondsworth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 Penguin (p.55)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He that knows not,</a:t>
            </a:r>
            <a:b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 knows not that he knows not</a:t>
            </a:r>
            <a:b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 a fool.</a:t>
            </a:r>
            <a:b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Shun him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He that knows not,</a:t>
            </a:r>
            <a:b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 knows 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that he knows not</a:t>
            </a:r>
            <a:b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 a pupil.</a:t>
            </a:r>
            <a:b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Teach him.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He that knows,</a:t>
            </a:r>
            <a:b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 knows not that he knows</a:t>
            </a:r>
            <a:b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 asleep</a:t>
            </a:r>
            <a:b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Wake him.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He that knows,</a:t>
            </a:r>
            <a:b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 knows that he knows</a:t>
            </a:r>
            <a:b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 a teacher.</a:t>
            </a:r>
            <a:b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Follow him."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(Arabic proverb)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NEIGHBOUR R (1992)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The Inner Apprentice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London; </a:t>
            </a:r>
            <a:r>
              <a:rPr kumimoji="0" lang="en-US" sz="105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Kluwer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Academic Publishers. </a:t>
            </a:r>
            <a:r>
              <a:rPr kumimoji="0" lang="en-US" sz="105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p.xvii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"We know what we know, we know that there are things we do not know, and we know that there are things we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don't know we don't know"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Donald Rumsfeld (4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Sept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2002)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3"/>
              </a:rPr>
              <a:t>(Woodward, 2004: 171.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4" tooltip="YouTube clip of original speech (34 sec)"/>
              </a:rPr>
              <a:t>Video here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.) It is ironic, perhaps, that the initial insight is allegedly Arabic.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9955" name="Rectangle 3"/>
          <p:cNvSpPr>
            <a:spLocks noChangeArrowheads="1"/>
          </p:cNvSpPr>
          <p:nvPr/>
        </p:nvSpPr>
        <p:spPr bwMode="auto">
          <a:xfrm>
            <a:off x="179512" y="980728"/>
            <a:ext cx="864399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In Knowing, the two senses are those of: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wareness of self, (represented by the vertical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red line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in the diagram below) and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nowledge of the world (the horizontal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blue line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143240" y="285728"/>
            <a:ext cx="52864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Do You Know What You Don’t Know </a:t>
            </a:r>
            <a:endParaRPr lang="ar-SA" dirty="0">
              <a:latin typeface="+mj-lt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-32" y="0"/>
            <a:ext cx="29290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Knowing  Brainstorming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703729"/>
            <a:ext cx="914400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move, from "knowing that you don't know" to "knowing that you know" is what most learning and hence teaching is all about.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Raising awareness of what you already kno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56356"/>
            <a:ext cx="684076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صورة 12" descr="Awareness of onw state of knowledge; and knowledge of the outside worl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4757" y="920761"/>
            <a:ext cx="4527909" cy="20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مستطيل 13"/>
          <p:cNvSpPr/>
          <p:nvPr/>
        </p:nvSpPr>
        <p:spPr>
          <a:xfrm>
            <a:off x="3143240" y="285728"/>
            <a:ext cx="52864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Do You Know What You Don’t Know </a:t>
            </a:r>
            <a:endParaRPr lang="ar-SA" dirty="0">
              <a:latin typeface="+mj-lt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-32" y="0"/>
            <a:ext cx="29290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Knowing  Brainstorming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move, from "knowing that you don't know" to "knowing that you know" is what most learning and hence teaching is all about.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92891"/>
      </p:ext>
    </p:extLst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57224" y="571480"/>
            <a:ext cx="7715304" cy="25003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rtl="0" eaLnBrk="1" hangingPunct="1"/>
            <a:r>
              <a:rPr lang="en-US" sz="2400" dirty="0"/>
              <a:t>A group of 50 year olds were given IQ  tests that had taken 31 years earlier.  </a:t>
            </a:r>
          </a:p>
          <a:p>
            <a:pPr algn="just" rtl="0" eaLnBrk="1" hangingPunct="1"/>
            <a:r>
              <a:rPr lang="en-US" sz="2400" dirty="0"/>
              <a:t>They made higher scores on every part except math reasoning.</a:t>
            </a:r>
          </a:p>
          <a:p>
            <a:pPr algn="just" rtl="0" eaLnBrk="1" hangingPunct="1"/>
            <a:r>
              <a:rPr lang="en-US" sz="2400" dirty="0"/>
              <a:t>Wechsler found test scores increased until 35 then declined </a:t>
            </a:r>
            <a:r>
              <a:rPr lang="en-US" sz="2400" u="sng" dirty="0"/>
              <a:t>very slowly</a:t>
            </a:r>
            <a:r>
              <a:rPr lang="en-US" sz="2400" dirty="0"/>
              <a:t> after that.</a:t>
            </a:r>
          </a:p>
        </p:txBody>
      </p:sp>
      <p:sp>
        <p:nvSpPr>
          <p:cNvPr id="17412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571736" y="6162676"/>
            <a:ext cx="4491062" cy="338158"/>
          </a:xfrm>
          <a:prstGeom prst="flowChartPreparatio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Next Question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85786" y="4643446"/>
            <a:ext cx="7929618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600" dirty="0">
                <a:hlinkClick r:id="rId2"/>
              </a:rPr>
              <a:t>http://uk.askmen.com/money/body_and_mind_150/174_better_living.html</a:t>
            </a:r>
            <a:r>
              <a:rPr lang="en-US" sz="1600" dirty="0"/>
              <a:t> </a:t>
            </a:r>
            <a:endParaRPr lang="ar-SA" sz="1600" dirty="0"/>
          </a:p>
        </p:txBody>
      </p:sp>
      <p:sp>
        <p:nvSpPr>
          <p:cNvPr id="7" name="مستطيل 6"/>
          <p:cNvSpPr/>
          <p:nvPr/>
        </p:nvSpPr>
        <p:spPr>
          <a:xfrm>
            <a:off x="2428860" y="3789040"/>
            <a:ext cx="442915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/>
              <a:t>IQ = Intelligence Quotient (proportion)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71472" y="5072074"/>
            <a:ext cx="8429716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ar-SA" sz="1400" dirty="0"/>
              <a:t> </a:t>
            </a:r>
            <a:r>
              <a:rPr lang="en-US" sz="1400" dirty="0">
                <a:hlinkClick r:id="rId3"/>
              </a:rPr>
              <a:t>http://mentalhealthdaily.com/2013/04/24/11-ways-to-increase-your-iq-score-intelligence-quotient/</a:t>
            </a:r>
            <a:r>
              <a:rPr lang="en-US" sz="1400" dirty="0"/>
              <a:t> </a:t>
            </a:r>
            <a:endParaRPr lang="ar-SA" sz="1400" dirty="0"/>
          </a:p>
        </p:txBody>
      </p:sp>
      <p:sp>
        <p:nvSpPr>
          <p:cNvPr id="10" name="مستطيل 9"/>
          <p:cNvSpPr/>
          <p:nvPr/>
        </p:nvSpPr>
        <p:spPr>
          <a:xfrm>
            <a:off x="928662" y="542926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http://curiosity.discovery.com/question/can-you-increase-iq-score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071670" y="0"/>
            <a:ext cx="52149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Arial Black" pitchFamily="34" charset="0"/>
              </a:rPr>
              <a:t>How People Learn  Through Age Stages </a:t>
            </a:r>
            <a:endParaRPr lang="ar-SA" sz="1600" dirty="0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JohaliCHS385MoHE2014_2021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E32251A5C8747A3537C2C009815A8" ma:contentTypeVersion="0" ma:contentTypeDescription="Create a new document." ma:contentTypeScope="" ma:versionID="254c646c79fc89a2248b2d8f05d275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6F4F81-0227-4E16-B3F8-A1AB265C70F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FC9B9DA-F24F-4EF9-8FCA-F5E31268D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C9BD82-1CC4-4298-8984-1F2355C95E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41992</TotalTime>
  <Words>2542</Words>
  <Application>Microsoft Office PowerPoint</Application>
  <PresentationFormat>عرض على الشاشة (4:3)</PresentationFormat>
  <Paragraphs>282</Paragraphs>
  <Slides>18</Slides>
  <Notes>12</Notes>
  <HiddenSlides>0</HiddenSlides>
  <MMClips>4</MMClips>
  <ScaleCrop>false</ScaleCrop>
  <HeadingPairs>
    <vt:vector size="8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31" baseType="lpstr">
      <vt:lpstr>Arial</vt:lpstr>
      <vt:lpstr>Arial Black</vt:lpstr>
      <vt:lpstr>Calibri</vt:lpstr>
      <vt:lpstr>Kidprint</vt:lpstr>
      <vt:lpstr>Monotype Sorts</vt:lpstr>
      <vt:lpstr>normal Verdana</vt:lpstr>
      <vt:lpstr>Roboto</vt:lpstr>
      <vt:lpstr>Times New Roman</vt:lpstr>
      <vt:lpstr>Verdana</vt:lpstr>
      <vt:lpstr>Wingdings</vt:lpstr>
      <vt:lpstr>Glass Layers</vt:lpstr>
      <vt:lpstr>Clip</vt:lpstr>
      <vt:lpstr>شريحة</vt:lpstr>
      <vt:lpstr>Introductory  Probing &amp; Define Terms  </vt:lpstr>
      <vt:lpstr> HE METHODOLOGIES – DEFINING &amp; REASONING  </vt:lpstr>
      <vt:lpstr> HE METHODOLOGIES – DEFINING &amp; REASONING  </vt:lpstr>
      <vt:lpstr>People  “Learning - Learners”  Through  Ages How People Learn  Through Age Stages </vt:lpstr>
      <vt:lpstr>Remember Ages “Maslow &amp; Coleman  - Do You ?  If You Don’t You Have To Lear Again  !!!?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Does aging have an effect on adult learning?</vt:lpstr>
      <vt:lpstr>The Correct Answer is B. Physical strength reaches a peak around the age of 30.</vt:lpstr>
      <vt:lpstr>In youth there is a correlation between intelligence and speed in learning.  In adulthood, this is not true.</vt:lpstr>
      <vt:lpstr>The Correct Answer is A Peak Performance in Hearing Occurs Before Age 15 </vt:lpstr>
      <vt:lpstr>COMMON SENSE PRACTICE FOR MINIMIZING HEARING LOSS</vt:lpstr>
      <vt:lpstr>Common Sense Practices For Minimizing Losses Associated With Age - Vision</vt:lpstr>
      <vt:lpstr>GROWTH AND DEVELOPMENT</vt:lpstr>
      <vt:lpstr>عرض تقديمي في PowerPoint</vt:lpstr>
      <vt:lpstr>عرض تقديمي في PowerPoint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Eisa theNature1</cp:lastModifiedBy>
  <cp:revision>882</cp:revision>
  <dcterms:created xsi:type="dcterms:W3CDTF">2008-10-26T03:43:25Z</dcterms:created>
  <dcterms:modified xsi:type="dcterms:W3CDTF">2020-09-20T13:27:11Z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0x01010063BE32251A5C8747A3537C2C009815A8</vt:lpwstr>
  </property>
</Properties>
</file>