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1" r:id="rId4"/>
  </p:sldMasterIdLst>
  <p:notesMasterIdLst>
    <p:notesMasterId r:id="rId15"/>
  </p:notesMasterIdLst>
  <p:sldIdLst>
    <p:sldId id="368" r:id="rId5"/>
    <p:sldId id="256" r:id="rId6"/>
    <p:sldId id="391" r:id="rId7"/>
    <p:sldId id="365" r:id="rId8"/>
    <p:sldId id="392" r:id="rId9"/>
    <p:sldId id="423" r:id="rId10"/>
    <p:sldId id="394" r:id="rId11"/>
    <p:sldId id="770" r:id="rId12"/>
    <p:sldId id="771" r:id="rId13"/>
    <p:sldId id="395" r:id="rId14"/>
  </p:sldIdLst>
  <p:sldSz cx="9144000" cy="6858000" type="screen4x3"/>
  <p:notesSz cx="6858000" cy="1005205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94434" autoAdjust="0"/>
  </p:normalViewPr>
  <p:slideViewPr>
    <p:cSldViewPr>
      <p:cViewPr varScale="1">
        <p:scale>
          <a:sx n="65" d="100"/>
          <a:sy n="65" d="100"/>
        </p:scale>
        <p:origin x="1884" y="48"/>
      </p:cViewPr>
      <p:guideLst>
        <p:guide orient="horz" pos="2160"/>
        <p:guide pos="2880"/>
      </p:guideLst>
    </p:cSldViewPr>
  </p:slideViewPr>
  <p:outlineViewPr>
    <p:cViewPr>
      <p:scale>
        <a:sx n="33" d="100"/>
        <a:sy n="33" d="100"/>
      </p:scale>
      <p:origin x="0" y="27720"/>
    </p:cViewPr>
  </p:outlineViewPr>
  <p:notesTextViewPr>
    <p:cViewPr>
      <p:scale>
        <a:sx n="100" d="100"/>
        <a:sy n="100" d="100"/>
      </p:scale>
      <p:origin x="0" y="0"/>
    </p:cViewPr>
  </p:notesTextViewPr>
  <p:sorterViewPr>
    <p:cViewPr>
      <p:scale>
        <a:sx n="66" d="100"/>
        <a:sy n="66" d="100"/>
      </p:scale>
      <p:origin x="0" y="50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3886200" y="0"/>
            <a:ext cx="2971800" cy="5026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200"/>
            </a:lvl1pPr>
          </a:lstStyle>
          <a:p>
            <a:pPr>
              <a:defRPr/>
            </a:pPr>
            <a:endParaRPr lang="en-US"/>
          </a:p>
        </p:txBody>
      </p:sp>
      <p:sp>
        <p:nvSpPr>
          <p:cNvPr id="23555" name="Rectangle 3"/>
          <p:cNvSpPr>
            <a:spLocks noGrp="1" noChangeArrowheads="1"/>
          </p:cNvSpPr>
          <p:nvPr>
            <p:ph type="dt" idx="1"/>
          </p:nvPr>
        </p:nvSpPr>
        <p:spPr bwMode="auto">
          <a:xfrm>
            <a:off x="1588" y="0"/>
            <a:ext cx="2971800" cy="5026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a:lvl1pPr>
          </a:lstStyle>
          <a:p>
            <a:pPr>
              <a:defRPr/>
            </a:pPr>
            <a:endParaRPr lang="en-US"/>
          </a:p>
        </p:txBody>
      </p:sp>
      <p:sp>
        <p:nvSpPr>
          <p:cNvPr id="107524" name="Rectangle 4"/>
          <p:cNvSpPr>
            <a:spLocks noGrp="1" noRot="1" noChangeAspect="1" noChangeArrowheads="1" noTextEdit="1"/>
          </p:cNvSpPr>
          <p:nvPr>
            <p:ph type="sldImg" idx="2"/>
          </p:nvPr>
        </p:nvSpPr>
        <p:spPr bwMode="auto">
          <a:xfrm>
            <a:off x="917575" y="754063"/>
            <a:ext cx="5022850" cy="3768725"/>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85800" y="4774724"/>
            <a:ext cx="5486400" cy="45234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558" name="Rectangle 6"/>
          <p:cNvSpPr>
            <a:spLocks noGrp="1" noChangeArrowheads="1"/>
          </p:cNvSpPr>
          <p:nvPr>
            <p:ph type="ftr" sz="quarter" idx="4"/>
          </p:nvPr>
        </p:nvSpPr>
        <p:spPr bwMode="auto">
          <a:xfrm>
            <a:off x="3886200" y="9547703"/>
            <a:ext cx="2971800" cy="50260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lvl1pPr>
          </a:lstStyle>
          <a:p>
            <a:pPr>
              <a:defRPr/>
            </a:pPr>
            <a:endParaRPr lang="en-US"/>
          </a:p>
        </p:txBody>
      </p:sp>
      <p:sp>
        <p:nvSpPr>
          <p:cNvPr id="23559" name="Rectangle 7"/>
          <p:cNvSpPr>
            <a:spLocks noGrp="1" noChangeArrowheads="1"/>
          </p:cNvSpPr>
          <p:nvPr>
            <p:ph type="sldNum" sz="quarter" idx="5"/>
          </p:nvPr>
        </p:nvSpPr>
        <p:spPr bwMode="auto">
          <a:xfrm>
            <a:off x="1588" y="9547703"/>
            <a:ext cx="2971800" cy="50260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vl1pPr>
          </a:lstStyle>
          <a:p>
            <a:pPr>
              <a:defRPr/>
            </a:pPr>
            <a:fld id="{D5AAC4B0-2838-4C19-BAF8-69F33C9D4C7A}" type="slidenum">
              <a:rPr lang="ar-SA"/>
              <a:pPr>
                <a:defRPr/>
              </a:pPr>
              <a:t>‹#›</a:t>
            </a:fld>
            <a:endParaRPr lang="en-US"/>
          </a:p>
        </p:txBody>
      </p:sp>
    </p:spTree>
    <p:extLst>
      <p:ext uri="{BB962C8B-B14F-4D97-AF65-F5344CB8AC3E}">
        <p14:creationId xmlns:p14="http://schemas.microsoft.com/office/powerpoint/2010/main" val="135520114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pPr>
              <a:defRPr/>
            </a:pPr>
            <a:fld id="{D5AAC4B0-2838-4C19-BAF8-69F33C9D4C7A}" type="slidenum">
              <a:rPr lang="ar-SA" smtClean="0"/>
              <a:pPr>
                <a:defRPr/>
              </a:pPr>
              <a:t>1</a:t>
            </a:fld>
            <a:endParaRPr lang="en-US"/>
          </a:p>
        </p:txBody>
      </p:sp>
    </p:spTree>
    <p:extLst>
      <p:ext uri="{BB962C8B-B14F-4D97-AF65-F5344CB8AC3E}">
        <p14:creationId xmlns:p14="http://schemas.microsoft.com/office/powerpoint/2010/main" val="530612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just" rtl="0">
              <a:lnSpc>
                <a:spcPts val="1225"/>
              </a:lnSpc>
              <a:spcBef>
                <a:spcPts val="600"/>
              </a:spcBef>
              <a:spcAft>
                <a:spcPts val="1000"/>
              </a:spcAft>
            </a:pPr>
            <a:r>
              <a:rPr lang="en-US" sz="1200" b="0" i="0" dirty="0">
                <a:solidFill>
                  <a:srgbClr val="003366"/>
                </a:solidFill>
                <a:latin typeface="Baskerville Old Face" pitchFamily="18" charset="0"/>
                <a:ea typeface="Times New Roman"/>
                <a:cs typeface="Times New Roman" pitchFamily="18" charset="0"/>
              </a:rPr>
              <a:t>The course provide an overview of various techniques designed to enable students to develop and practice the skills necessary for effective delivery of health promotion and education programs to various groups in a variety of settings such as school, community, work-sites and medical care settings. It includes: designing and delivering health education messages, counseling, group work, lecture, presentation, meetings , demonstration and participatory &amp; experiential learning, problem solving/ decision making, community based health education, social marketing, health campaign, peer education/ working with volunteers, behavioral modification, life skills, role play , games and puppet</a:t>
            </a:r>
            <a:endParaRPr lang="en-US" sz="1200" b="0" i="0" dirty="0">
              <a:latin typeface="Baskerville Old Face" pitchFamily="18" charset="0"/>
              <a:ea typeface="Calibri"/>
              <a:cs typeface="Times New Roman" pitchFamily="18" charset="0"/>
            </a:endParaRPr>
          </a:p>
        </p:txBody>
      </p:sp>
      <p:sp>
        <p:nvSpPr>
          <p:cNvPr id="4" name="عنصر نائب لرقم الشريحة 3"/>
          <p:cNvSpPr>
            <a:spLocks noGrp="1"/>
          </p:cNvSpPr>
          <p:nvPr>
            <p:ph type="sldNum" sz="quarter" idx="10"/>
          </p:nvPr>
        </p:nvSpPr>
        <p:spPr/>
        <p:txBody>
          <a:bodyPr/>
          <a:lstStyle/>
          <a:p>
            <a:pPr>
              <a:defRPr/>
            </a:pPr>
            <a:fld id="{D5AAC4B0-2838-4C19-BAF8-69F33C9D4C7A}" type="slidenum">
              <a:rPr lang="ar-SA" smtClean="0"/>
              <a:pPr>
                <a:defRPr/>
              </a:pPr>
              <a:t>7</a:t>
            </a:fld>
            <a:endParaRPr lang="en-US"/>
          </a:p>
        </p:txBody>
      </p:sp>
    </p:spTree>
    <p:extLst>
      <p:ext uri="{BB962C8B-B14F-4D97-AF65-F5344CB8AC3E}">
        <p14:creationId xmlns:p14="http://schemas.microsoft.com/office/powerpoint/2010/main" val="1635483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لاحظات 2"/>
          <p:cNvSpPr>
            <a:spLocks noGrp="1"/>
          </p:cNvSpPr>
          <p:nvPr>
            <p:ph type="body" idx="1"/>
          </p:nvPr>
        </p:nvSpPr>
        <p:spPr>
          <a:xfrm>
            <a:off x="685800" y="6912555"/>
            <a:ext cx="5486400" cy="2385591"/>
          </a:xfrm>
        </p:spPr>
        <p:txBody>
          <a:bodyPr>
            <a:normAutofit/>
          </a:bodyPr>
          <a:lstStyle/>
          <a:p>
            <a:r>
              <a:rPr lang="ar-SA" dirty="0"/>
              <a:t>مع</a:t>
            </a:r>
            <a:r>
              <a:rPr lang="ar-SA" baseline="0" dirty="0"/>
              <a:t> حجز مدرسة من الآن تطبق 2_3 أنشطة فيها  تعتبر مميز   </a:t>
            </a:r>
            <a:r>
              <a:rPr lang="en-US" baseline="0" dirty="0"/>
              <a:t>10 Marks </a:t>
            </a:r>
            <a:endParaRPr lang="ar-SA" dirty="0"/>
          </a:p>
        </p:txBody>
      </p:sp>
      <p:sp>
        <p:nvSpPr>
          <p:cNvPr id="4" name="عنصر نائب لرقم الشريحة 3"/>
          <p:cNvSpPr>
            <a:spLocks noGrp="1"/>
          </p:cNvSpPr>
          <p:nvPr>
            <p:ph type="sldNum" sz="quarter" idx="10"/>
          </p:nvPr>
        </p:nvSpPr>
        <p:spPr/>
        <p:txBody>
          <a:bodyPr/>
          <a:lstStyle/>
          <a:p>
            <a:pPr>
              <a:defRPr/>
            </a:pPr>
            <a:fld id="{051D33EF-9E18-467F-AC00-CD4BDCBA3F18}" type="slidenum">
              <a:rPr lang="ar-SA" smtClean="0"/>
              <a:pPr>
                <a:defRPr/>
              </a:pPr>
              <a:t>8</a:t>
            </a:fld>
            <a:endParaRPr lang="en-US"/>
          </a:p>
        </p:txBody>
      </p:sp>
      <p:graphicFrame>
        <p:nvGraphicFramePr>
          <p:cNvPr id="5" name="جدول 4"/>
          <p:cNvGraphicFramePr>
            <a:graphicFrameLocks noGrp="1"/>
          </p:cNvGraphicFramePr>
          <p:nvPr/>
        </p:nvGraphicFramePr>
        <p:xfrm>
          <a:off x="1092168" y="0"/>
          <a:ext cx="4572000" cy="6459776"/>
        </p:xfrm>
        <a:graphic>
          <a:graphicData uri="http://schemas.openxmlformats.org/drawingml/2006/table">
            <a:tbl>
              <a:tblPr/>
              <a:tblGrid>
                <a:gridCol w="3293850">
                  <a:extLst>
                    <a:ext uri="{9D8B030D-6E8A-4147-A177-3AD203B41FA5}">
                      <a16:colId xmlns:a16="http://schemas.microsoft.com/office/drawing/2014/main" val="20000"/>
                    </a:ext>
                  </a:extLst>
                </a:gridCol>
                <a:gridCol w="834442">
                  <a:extLst>
                    <a:ext uri="{9D8B030D-6E8A-4147-A177-3AD203B41FA5}">
                      <a16:colId xmlns:a16="http://schemas.microsoft.com/office/drawing/2014/main" val="20001"/>
                    </a:ext>
                  </a:extLst>
                </a:gridCol>
                <a:gridCol w="443708">
                  <a:extLst>
                    <a:ext uri="{9D8B030D-6E8A-4147-A177-3AD203B41FA5}">
                      <a16:colId xmlns:a16="http://schemas.microsoft.com/office/drawing/2014/main" val="20002"/>
                    </a:ext>
                  </a:extLst>
                </a:gridCol>
              </a:tblGrid>
              <a:tr h="269730">
                <a:tc gridSpan="3">
                  <a:txBody>
                    <a:bodyPr/>
                    <a:lstStyle/>
                    <a:p>
                      <a:pPr algn="r" rtl="1">
                        <a:lnSpc>
                          <a:spcPct val="115000"/>
                        </a:lnSpc>
                        <a:spcAft>
                          <a:spcPts val="0"/>
                        </a:spcAft>
                      </a:pPr>
                      <a:r>
                        <a:rPr lang="en-US" sz="1500" b="1">
                          <a:solidFill>
                            <a:schemeClr val="bg1"/>
                          </a:solidFill>
                          <a:latin typeface="Times New Roman"/>
                          <a:ea typeface="Times New Roman"/>
                          <a:cs typeface="+mj-cs"/>
                        </a:rPr>
                        <a:t>1 Topics to be Covered </a:t>
                      </a: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0000"/>
                  </a:ext>
                </a:extLst>
              </a:tr>
              <a:tr h="1078920">
                <a:tc>
                  <a:txBody>
                    <a:bodyPr/>
                    <a:lstStyle/>
                    <a:p>
                      <a:pPr algn="ctr" rtl="1">
                        <a:lnSpc>
                          <a:spcPct val="115000"/>
                        </a:lnSpc>
                        <a:spcAft>
                          <a:spcPts val="0"/>
                        </a:spcAft>
                      </a:pPr>
                      <a:r>
                        <a:rPr lang="fr-FR" sz="1500" b="1">
                          <a:solidFill>
                            <a:schemeClr val="bg1"/>
                          </a:solidFill>
                          <a:latin typeface="Times New Roman"/>
                          <a:ea typeface="Times New Roman"/>
                          <a:cs typeface="+mj-cs"/>
                        </a:rPr>
                        <a:t>List of Topics</a:t>
                      </a:r>
                      <a:endParaRPr lang="en-US" sz="1500" b="1">
                        <a:solidFill>
                          <a:schemeClr val="bg1"/>
                        </a:solidFill>
                        <a:latin typeface="Times New Roman"/>
                        <a:ea typeface="Times New Roman"/>
                        <a:cs typeface="+mj-cs"/>
                      </a:endParaRP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0">
                        <a:lnSpc>
                          <a:spcPct val="115000"/>
                        </a:lnSpc>
                        <a:spcAft>
                          <a:spcPts val="0"/>
                        </a:spcAft>
                      </a:pPr>
                      <a:r>
                        <a:rPr lang="en-US" sz="1500" b="1">
                          <a:solidFill>
                            <a:schemeClr val="bg1"/>
                          </a:solidFill>
                          <a:latin typeface="Times New Roman"/>
                          <a:ea typeface="Times New Roman"/>
                          <a:cs typeface="+mj-cs"/>
                        </a:rPr>
                        <a:t>No of Weeks</a:t>
                      </a: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pPr>
                      <a:r>
                        <a:rPr lang="en-US" sz="1500" b="1">
                          <a:solidFill>
                            <a:schemeClr val="bg1"/>
                          </a:solidFill>
                          <a:latin typeface="Times New Roman"/>
                          <a:ea typeface="Times New Roman"/>
                          <a:cs typeface="+mj-cs"/>
                        </a:rPr>
                        <a:t>Contact hours</a:t>
                      </a: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1"/>
                  </a:ext>
                </a:extLst>
              </a:tr>
              <a:tr h="539460">
                <a:tc>
                  <a:txBody>
                    <a:bodyPr/>
                    <a:lstStyle/>
                    <a:p>
                      <a:pPr marL="342900" lvl="0" indent="-342900" algn="l" rtl="0">
                        <a:lnSpc>
                          <a:spcPct val="115000"/>
                        </a:lnSpc>
                        <a:spcAft>
                          <a:spcPts val="0"/>
                        </a:spcAft>
                        <a:buFont typeface="Arial"/>
                        <a:buChar char="•"/>
                        <a:tabLst>
                          <a:tab pos="228600" algn="l"/>
                        </a:tabLst>
                      </a:pPr>
                      <a:r>
                        <a:rPr lang="en-US" sz="1500" b="1">
                          <a:solidFill>
                            <a:schemeClr val="bg1"/>
                          </a:solidFill>
                          <a:latin typeface="Arial"/>
                          <a:ea typeface="Times New Roman"/>
                          <a:cs typeface="+mj-cs"/>
                        </a:rPr>
                        <a:t>Course introduction and preparation</a:t>
                      </a:r>
                      <a:endParaRPr lang="en-US" sz="1500" b="1">
                        <a:solidFill>
                          <a:schemeClr val="bg1"/>
                        </a:solidFill>
                        <a:latin typeface="Times New Roman"/>
                        <a:ea typeface="Times New Roman"/>
                        <a:cs typeface="+mj-cs"/>
                      </a:endParaRP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tabLst>
                          <a:tab pos="219075" algn="l"/>
                        </a:tabLst>
                      </a:pPr>
                      <a:r>
                        <a:rPr lang="en-US" sz="1500" b="1">
                          <a:solidFill>
                            <a:schemeClr val="bg1"/>
                          </a:solidFill>
                          <a:latin typeface="Arial"/>
                          <a:ea typeface="Times New Roman"/>
                          <a:cs typeface="+mj-cs"/>
                        </a:rPr>
                        <a:t>1</a:t>
                      </a:r>
                      <a:r>
                        <a:rPr lang="en-US" sz="1500" b="1" baseline="30000">
                          <a:solidFill>
                            <a:schemeClr val="bg1"/>
                          </a:solidFill>
                          <a:latin typeface="Arial"/>
                          <a:ea typeface="Times New Roman"/>
                          <a:cs typeface="+mj-cs"/>
                        </a:rPr>
                        <a:t>st</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pPr>
                      <a:r>
                        <a:rPr lang="en-US" sz="1500" b="1">
                          <a:solidFill>
                            <a:schemeClr val="bg1"/>
                          </a:solidFill>
                          <a:latin typeface="Arial"/>
                          <a:ea typeface="Times New Roman"/>
                          <a:cs typeface="+mj-cs"/>
                        </a:rPr>
                        <a:t>2</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2"/>
                  </a:ext>
                </a:extLst>
              </a:tr>
              <a:tr h="539460">
                <a:tc>
                  <a:txBody>
                    <a:bodyPr/>
                    <a:lstStyle/>
                    <a:p>
                      <a:pPr marL="342900" lvl="0" indent="-342900" algn="l" rtl="0">
                        <a:lnSpc>
                          <a:spcPct val="115000"/>
                        </a:lnSpc>
                        <a:spcAft>
                          <a:spcPts val="0"/>
                        </a:spcAft>
                        <a:buFont typeface="Arial"/>
                        <a:buChar char="•"/>
                        <a:tabLst>
                          <a:tab pos="228600" algn="l"/>
                        </a:tabLst>
                      </a:pPr>
                      <a:r>
                        <a:rPr lang="en-US" sz="1500" b="1">
                          <a:solidFill>
                            <a:schemeClr val="bg1"/>
                          </a:solidFill>
                          <a:latin typeface="Arial"/>
                          <a:ea typeface="Times New Roman"/>
                          <a:cs typeface="+mj-cs"/>
                        </a:rPr>
                        <a:t>History of Health Education and Health Promotion</a:t>
                      </a:r>
                      <a:endParaRPr lang="en-US" sz="1500" b="1">
                        <a:solidFill>
                          <a:schemeClr val="bg1"/>
                        </a:solidFill>
                        <a:latin typeface="Times New Roman"/>
                        <a:ea typeface="Times New Roman"/>
                        <a:cs typeface="+mj-cs"/>
                      </a:endParaRP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tabLst>
                          <a:tab pos="219075" algn="l"/>
                        </a:tabLst>
                      </a:pPr>
                      <a:r>
                        <a:rPr lang="en-US" sz="1500" b="1">
                          <a:solidFill>
                            <a:schemeClr val="bg1"/>
                          </a:solidFill>
                          <a:latin typeface="Arial"/>
                          <a:ea typeface="Times New Roman"/>
                          <a:cs typeface="+mj-cs"/>
                        </a:rPr>
                        <a:t>2</a:t>
                      </a:r>
                      <a:r>
                        <a:rPr lang="en-US" sz="1500" b="1" baseline="30000">
                          <a:solidFill>
                            <a:schemeClr val="bg1"/>
                          </a:solidFill>
                          <a:latin typeface="Arial"/>
                          <a:ea typeface="Times New Roman"/>
                          <a:cs typeface="+mj-cs"/>
                        </a:rPr>
                        <a:t>nd</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pPr>
                      <a:r>
                        <a:rPr lang="en-US" sz="1500" b="1">
                          <a:solidFill>
                            <a:schemeClr val="bg1"/>
                          </a:solidFill>
                          <a:latin typeface="Arial"/>
                          <a:ea typeface="Times New Roman"/>
                          <a:cs typeface="+mj-cs"/>
                        </a:rPr>
                        <a:t>2</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3"/>
                  </a:ext>
                </a:extLst>
              </a:tr>
              <a:tr h="539460">
                <a:tc>
                  <a:txBody>
                    <a:bodyPr/>
                    <a:lstStyle/>
                    <a:p>
                      <a:pPr marL="342900" lvl="0" indent="-342900" algn="l" rtl="0">
                        <a:lnSpc>
                          <a:spcPct val="115000"/>
                        </a:lnSpc>
                        <a:spcAft>
                          <a:spcPts val="0"/>
                        </a:spcAft>
                        <a:buFont typeface="Arial"/>
                        <a:buChar char="•"/>
                        <a:tabLst>
                          <a:tab pos="228600" algn="l"/>
                        </a:tabLst>
                      </a:pPr>
                      <a:r>
                        <a:rPr lang="en-US" sz="1500" b="1">
                          <a:solidFill>
                            <a:schemeClr val="bg1"/>
                          </a:solidFill>
                          <a:latin typeface="Arial"/>
                          <a:ea typeface="Times New Roman"/>
                          <a:cs typeface="+mj-cs"/>
                        </a:rPr>
                        <a:t>The Meaning of Health and Wellness</a:t>
                      </a:r>
                      <a:endParaRPr lang="en-US" sz="1500" b="1">
                        <a:solidFill>
                          <a:schemeClr val="bg1"/>
                        </a:solidFill>
                        <a:latin typeface="Times New Roman"/>
                        <a:ea typeface="Times New Roman"/>
                        <a:cs typeface="+mj-cs"/>
                      </a:endParaRP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tabLst>
                          <a:tab pos="219075" algn="l"/>
                        </a:tabLst>
                      </a:pPr>
                      <a:r>
                        <a:rPr lang="en-US" sz="1500" b="1">
                          <a:solidFill>
                            <a:schemeClr val="bg1"/>
                          </a:solidFill>
                          <a:latin typeface="Arial"/>
                          <a:ea typeface="Times New Roman"/>
                          <a:cs typeface="+mj-cs"/>
                        </a:rPr>
                        <a:t>3</a:t>
                      </a:r>
                      <a:r>
                        <a:rPr lang="en-US" sz="1500" b="1" baseline="30000">
                          <a:solidFill>
                            <a:schemeClr val="bg1"/>
                          </a:solidFill>
                          <a:latin typeface="Arial"/>
                          <a:ea typeface="Times New Roman"/>
                          <a:cs typeface="+mj-cs"/>
                        </a:rPr>
                        <a:t>rd</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pPr>
                      <a:r>
                        <a:rPr lang="en-US" sz="1500" b="1">
                          <a:solidFill>
                            <a:schemeClr val="bg1"/>
                          </a:solidFill>
                          <a:latin typeface="Arial"/>
                          <a:ea typeface="Times New Roman"/>
                          <a:cs typeface="+mj-cs"/>
                        </a:rPr>
                        <a:t>2</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4"/>
                  </a:ext>
                </a:extLst>
              </a:tr>
              <a:tr h="539460">
                <a:tc>
                  <a:txBody>
                    <a:bodyPr/>
                    <a:lstStyle/>
                    <a:p>
                      <a:pPr marL="342900" lvl="0" indent="-342900" algn="l" rtl="0">
                        <a:lnSpc>
                          <a:spcPct val="115000"/>
                        </a:lnSpc>
                        <a:spcAft>
                          <a:spcPts val="0"/>
                        </a:spcAft>
                        <a:buFont typeface="Arial"/>
                        <a:buChar char="•"/>
                        <a:tabLst>
                          <a:tab pos="228600" algn="l"/>
                        </a:tabLst>
                      </a:pPr>
                      <a:r>
                        <a:rPr lang="en-US" sz="1500" b="1">
                          <a:solidFill>
                            <a:schemeClr val="bg1"/>
                          </a:solidFill>
                          <a:latin typeface="Arial"/>
                          <a:ea typeface="Times New Roman"/>
                          <a:cs typeface="+mj-cs"/>
                        </a:rPr>
                        <a:t>Concept &amp; philosophical bases of Health Education Promotion</a:t>
                      </a:r>
                      <a:endParaRPr lang="en-US" sz="1500" b="1">
                        <a:solidFill>
                          <a:schemeClr val="bg1"/>
                        </a:solidFill>
                        <a:latin typeface="Times New Roman"/>
                        <a:ea typeface="Times New Roman"/>
                        <a:cs typeface="+mj-cs"/>
                      </a:endParaRP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0">
                        <a:lnSpc>
                          <a:spcPct val="115000"/>
                        </a:lnSpc>
                        <a:spcAft>
                          <a:spcPts val="0"/>
                        </a:spcAft>
                        <a:tabLst>
                          <a:tab pos="219075" algn="l"/>
                        </a:tabLst>
                      </a:pPr>
                      <a:r>
                        <a:rPr lang="en-US" sz="1500" b="1">
                          <a:solidFill>
                            <a:schemeClr val="bg1"/>
                          </a:solidFill>
                          <a:latin typeface="Arial"/>
                          <a:ea typeface="Times New Roman"/>
                          <a:cs typeface="+mj-cs"/>
                        </a:rPr>
                        <a:t>4</a:t>
                      </a:r>
                      <a:r>
                        <a:rPr lang="en-US" sz="1500" b="1" baseline="30000">
                          <a:solidFill>
                            <a:schemeClr val="bg1"/>
                          </a:solidFill>
                          <a:latin typeface="Arial"/>
                          <a:ea typeface="Times New Roman"/>
                          <a:cs typeface="+mj-cs"/>
                        </a:rPr>
                        <a:t>th</a:t>
                      </a:r>
                      <a:r>
                        <a:rPr lang="en-US" sz="1500" b="1">
                          <a:solidFill>
                            <a:schemeClr val="bg1"/>
                          </a:solidFill>
                          <a:latin typeface="Arial"/>
                          <a:ea typeface="Times New Roman"/>
                          <a:cs typeface="+mj-cs"/>
                        </a:rPr>
                        <a:t> -5</a:t>
                      </a:r>
                      <a:r>
                        <a:rPr lang="en-US" sz="1500" b="1" baseline="30000">
                          <a:solidFill>
                            <a:schemeClr val="bg1"/>
                          </a:solidFill>
                          <a:latin typeface="Arial"/>
                          <a:ea typeface="Times New Roman"/>
                          <a:cs typeface="+mj-cs"/>
                        </a:rPr>
                        <a:t>th</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pPr>
                      <a:r>
                        <a:rPr lang="en-US" sz="1500" b="1">
                          <a:solidFill>
                            <a:schemeClr val="bg1"/>
                          </a:solidFill>
                          <a:latin typeface="Arial"/>
                          <a:ea typeface="Times New Roman"/>
                          <a:cs typeface="+mj-cs"/>
                        </a:rPr>
                        <a:t>4</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5"/>
                  </a:ext>
                </a:extLst>
              </a:tr>
              <a:tr h="539460">
                <a:tc>
                  <a:txBody>
                    <a:bodyPr/>
                    <a:lstStyle/>
                    <a:p>
                      <a:pPr marL="342900" lvl="0" indent="-342900" algn="l" rtl="0">
                        <a:lnSpc>
                          <a:spcPct val="115000"/>
                        </a:lnSpc>
                        <a:spcAft>
                          <a:spcPts val="0"/>
                        </a:spcAft>
                        <a:buFont typeface="Arial"/>
                        <a:buChar char="•"/>
                        <a:tabLst>
                          <a:tab pos="228600" algn="l"/>
                        </a:tabLst>
                      </a:pPr>
                      <a:r>
                        <a:rPr lang="en-US" sz="1500" b="1">
                          <a:solidFill>
                            <a:schemeClr val="bg1"/>
                          </a:solidFill>
                          <a:latin typeface="Arial"/>
                          <a:ea typeface="Times New Roman"/>
                          <a:cs typeface="+mj-cs"/>
                        </a:rPr>
                        <a:t>Health Education and Promotion as a Profession</a:t>
                      </a:r>
                      <a:endParaRPr lang="en-US" sz="1500" b="1">
                        <a:solidFill>
                          <a:schemeClr val="bg1"/>
                        </a:solidFill>
                        <a:latin typeface="Times New Roman"/>
                        <a:ea typeface="Times New Roman"/>
                        <a:cs typeface="+mj-cs"/>
                      </a:endParaRP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tabLst>
                          <a:tab pos="219075" algn="l"/>
                        </a:tabLst>
                      </a:pPr>
                      <a:r>
                        <a:rPr lang="en-US" sz="1500" b="1">
                          <a:solidFill>
                            <a:schemeClr val="bg1"/>
                          </a:solidFill>
                          <a:latin typeface="Arial"/>
                          <a:ea typeface="Times New Roman"/>
                          <a:cs typeface="+mj-cs"/>
                        </a:rPr>
                        <a:t>6</a:t>
                      </a:r>
                      <a:r>
                        <a:rPr lang="en-US" sz="1500" b="1" baseline="30000">
                          <a:solidFill>
                            <a:schemeClr val="bg1"/>
                          </a:solidFill>
                          <a:latin typeface="Arial"/>
                          <a:ea typeface="Times New Roman"/>
                          <a:cs typeface="+mj-cs"/>
                        </a:rPr>
                        <a:t>th</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pPr>
                      <a:r>
                        <a:rPr lang="en-US" sz="1500" b="1">
                          <a:solidFill>
                            <a:schemeClr val="bg1"/>
                          </a:solidFill>
                          <a:latin typeface="Arial"/>
                          <a:ea typeface="Times New Roman"/>
                          <a:cs typeface="+mj-cs"/>
                        </a:rPr>
                        <a:t>2</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6"/>
                  </a:ext>
                </a:extLst>
              </a:tr>
              <a:tr h="539460">
                <a:tc>
                  <a:txBody>
                    <a:bodyPr/>
                    <a:lstStyle/>
                    <a:p>
                      <a:pPr marL="342900" lvl="0" indent="-342900" algn="l" rtl="0">
                        <a:lnSpc>
                          <a:spcPct val="115000"/>
                        </a:lnSpc>
                        <a:spcAft>
                          <a:spcPts val="0"/>
                        </a:spcAft>
                        <a:buFont typeface="Arial"/>
                        <a:buChar char="•"/>
                        <a:tabLst>
                          <a:tab pos="228600" algn="l"/>
                        </a:tabLst>
                      </a:pPr>
                      <a:r>
                        <a:rPr lang="en-US" sz="1500" b="1">
                          <a:solidFill>
                            <a:schemeClr val="bg1"/>
                          </a:solidFill>
                          <a:latin typeface="Arial"/>
                          <a:ea typeface="Times New Roman"/>
                          <a:cs typeface="+mj-cs"/>
                        </a:rPr>
                        <a:t>Health Education scopes , aims, roles and Settings</a:t>
                      </a:r>
                      <a:endParaRPr lang="en-US" sz="1500" b="1">
                        <a:solidFill>
                          <a:schemeClr val="bg1"/>
                        </a:solidFill>
                        <a:latin typeface="Times New Roman"/>
                        <a:ea typeface="Times New Roman"/>
                        <a:cs typeface="+mj-cs"/>
                      </a:endParaRP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rowSpan="2">
                  <a:txBody>
                    <a:bodyPr/>
                    <a:lstStyle/>
                    <a:p>
                      <a:pPr algn="ctr" rtl="1">
                        <a:lnSpc>
                          <a:spcPct val="115000"/>
                        </a:lnSpc>
                        <a:spcAft>
                          <a:spcPts val="0"/>
                        </a:spcAft>
                        <a:tabLst>
                          <a:tab pos="219075" algn="l"/>
                        </a:tabLst>
                      </a:pPr>
                      <a:r>
                        <a:rPr lang="en-US" sz="1500" b="1">
                          <a:solidFill>
                            <a:schemeClr val="bg1"/>
                          </a:solidFill>
                          <a:latin typeface="Arial"/>
                          <a:ea typeface="Times New Roman"/>
                          <a:cs typeface="+mj-cs"/>
                        </a:rPr>
                        <a:t>7</a:t>
                      </a:r>
                      <a:r>
                        <a:rPr lang="en-US" sz="1500" b="1" baseline="30000">
                          <a:solidFill>
                            <a:schemeClr val="bg1"/>
                          </a:solidFill>
                          <a:latin typeface="Arial"/>
                          <a:ea typeface="Times New Roman"/>
                          <a:cs typeface="+mj-cs"/>
                        </a:rPr>
                        <a:t>th</a:t>
                      </a:r>
                      <a:r>
                        <a:rPr lang="en-US" sz="1500" b="1">
                          <a:solidFill>
                            <a:schemeClr val="bg1"/>
                          </a:solidFill>
                          <a:latin typeface="Arial"/>
                          <a:ea typeface="Times New Roman"/>
                          <a:cs typeface="+mj-cs"/>
                        </a:rPr>
                        <a:t>-8</a:t>
                      </a:r>
                      <a:r>
                        <a:rPr lang="en-US" sz="1500" b="1" baseline="30000">
                          <a:solidFill>
                            <a:schemeClr val="bg1"/>
                          </a:solidFill>
                          <a:latin typeface="Arial"/>
                          <a:ea typeface="Times New Roman"/>
                          <a:cs typeface="+mj-cs"/>
                        </a:rPr>
                        <a:t>th</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rowSpan="2">
                  <a:txBody>
                    <a:bodyPr/>
                    <a:lstStyle/>
                    <a:p>
                      <a:pPr algn="ctr" rtl="1">
                        <a:lnSpc>
                          <a:spcPct val="115000"/>
                        </a:lnSpc>
                        <a:spcAft>
                          <a:spcPts val="0"/>
                        </a:spcAft>
                      </a:pPr>
                      <a:r>
                        <a:rPr lang="en-US" sz="1500" b="1">
                          <a:solidFill>
                            <a:schemeClr val="bg1"/>
                          </a:solidFill>
                          <a:latin typeface="Arial"/>
                          <a:ea typeface="Times New Roman"/>
                          <a:cs typeface="+mj-cs"/>
                        </a:rPr>
                        <a:t>4</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7"/>
                  </a:ext>
                </a:extLst>
              </a:tr>
              <a:tr h="269730">
                <a:tc>
                  <a:txBody>
                    <a:bodyPr/>
                    <a:lstStyle/>
                    <a:p>
                      <a:pPr marL="228600" algn="l" rtl="0">
                        <a:lnSpc>
                          <a:spcPct val="115000"/>
                        </a:lnSpc>
                        <a:spcAft>
                          <a:spcPts val="0"/>
                        </a:spcAft>
                      </a:pPr>
                      <a:r>
                        <a:rPr lang="en-US" sz="1500" b="1" i="1">
                          <a:solidFill>
                            <a:schemeClr val="bg1"/>
                          </a:solidFill>
                          <a:latin typeface="Arial"/>
                          <a:ea typeface="Times New Roman"/>
                          <a:cs typeface="+mj-cs"/>
                        </a:rPr>
                        <a:t>With  1</a:t>
                      </a:r>
                      <a:r>
                        <a:rPr lang="en-US" sz="1500" b="1" i="1" baseline="30000">
                          <a:solidFill>
                            <a:schemeClr val="bg1"/>
                          </a:solidFill>
                          <a:latin typeface="Arial"/>
                          <a:ea typeface="Times New Roman"/>
                          <a:cs typeface="+mj-cs"/>
                        </a:rPr>
                        <a:t>st</a:t>
                      </a:r>
                      <a:r>
                        <a:rPr lang="en-US" sz="1500" b="1" i="1">
                          <a:solidFill>
                            <a:schemeClr val="bg1"/>
                          </a:solidFill>
                          <a:latin typeface="Arial"/>
                          <a:ea typeface="Times New Roman"/>
                          <a:cs typeface="+mj-cs"/>
                        </a:rPr>
                        <a:t> Midexam </a:t>
                      </a:r>
                      <a:endParaRPr lang="en-US" sz="1500" b="1">
                        <a:solidFill>
                          <a:schemeClr val="bg1"/>
                        </a:solidFill>
                        <a:latin typeface="Times New Roman"/>
                        <a:ea typeface="Times New Roman"/>
                        <a:cs typeface="+mj-cs"/>
                      </a:endParaRP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vMerge="1">
                  <a:txBody>
                    <a:bodyPr/>
                    <a:lstStyle/>
                    <a:p>
                      <a:pPr rtl="1"/>
                      <a:endParaRPr lang="ar-SA"/>
                    </a:p>
                  </a:txBody>
                  <a:tcPr/>
                </a:tc>
                <a:tc vMerge="1">
                  <a:txBody>
                    <a:bodyPr/>
                    <a:lstStyle/>
                    <a:p>
                      <a:pPr rtl="1"/>
                      <a:endParaRPr lang="ar-SA"/>
                    </a:p>
                  </a:txBody>
                  <a:tcPr/>
                </a:tc>
                <a:extLst>
                  <a:ext uri="{0D108BD9-81ED-4DB2-BD59-A6C34878D82A}">
                    <a16:rowId xmlns:a16="http://schemas.microsoft.com/office/drawing/2014/main" val="10008"/>
                  </a:ext>
                </a:extLst>
              </a:tr>
              <a:tr h="539460">
                <a:tc>
                  <a:txBody>
                    <a:bodyPr/>
                    <a:lstStyle/>
                    <a:p>
                      <a:pPr marL="342900" lvl="0" indent="-342900" algn="l" rtl="0">
                        <a:lnSpc>
                          <a:spcPct val="115000"/>
                        </a:lnSpc>
                        <a:spcAft>
                          <a:spcPts val="0"/>
                        </a:spcAft>
                        <a:buFont typeface="Arial"/>
                        <a:buChar char="•"/>
                        <a:tabLst>
                          <a:tab pos="228600" algn="l"/>
                        </a:tabLst>
                      </a:pPr>
                      <a:r>
                        <a:rPr lang="en-US" sz="1500" b="1" i="1">
                          <a:solidFill>
                            <a:schemeClr val="bg1"/>
                          </a:solidFill>
                          <a:latin typeface="Arial"/>
                          <a:ea typeface="Times New Roman"/>
                          <a:cs typeface="+mj-cs"/>
                        </a:rPr>
                        <a:t>Task analysis and community analysis</a:t>
                      </a:r>
                      <a:endParaRPr lang="en-US" sz="1500" b="1">
                        <a:solidFill>
                          <a:schemeClr val="bg1"/>
                        </a:solidFill>
                        <a:latin typeface="Times New Roman"/>
                        <a:ea typeface="Times New Roman"/>
                        <a:cs typeface="+mj-cs"/>
                      </a:endParaRP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rowSpan="2">
                  <a:txBody>
                    <a:bodyPr/>
                    <a:lstStyle/>
                    <a:p>
                      <a:pPr algn="ctr" rtl="1">
                        <a:lnSpc>
                          <a:spcPct val="115000"/>
                        </a:lnSpc>
                        <a:spcAft>
                          <a:spcPts val="0"/>
                        </a:spcAft>
                        <a:tabLst>
                          <a:tab pos="219075" algn="l"/>
                        </a:tabLst>
                      </a:pPr>
                      <a:r>
                        <a:rPr lang="en-US" sz="1500" b="1">
                          <a:solidFill>
                            <a:schemeClr val="bg1"/>
                          </a:solidFill>
                          <a:latin typeface="Arial"/>
                          <a:ea typeface="Times New Roman"/>
                          <a:cs typeface="+mj-cs"/>
                        </a:rPr>
                        <a:t>9</a:t>
                      </a:r>
                      <a:r>
                        <a:rPr lang="en-US" sz="1500" b="1" baseline="30000">
                          <a:solidFill>
                            <a:schemeClr val="bg1"/>
                          </a:solidFill>
                          <a:latin typeface="Arial"/>
                          <a:ea typeface="Times New Roman"/>
                          <a:cs typeface="+mj-cs"/>
                        </a:rPr>
                        <a:t>th</a:t>
                      </a:r>
                      <a:r>
                        <a:rPr lang="en-US" sz="1500" b="1">
                          <a:solidFill>
                            <a:schemeClr val="bg1"/>
                          </a:solidFill>
                          <a:latin typeface="Arial"/>
                          <a:ea typeface="Times New Roman"/>
                          <a:cs typeface="+mj-cs"/>
                        </a:rPr>
                        <a:t> -11</a:t>
                      </a:r>
                      <a:r>
                        <a:rPr lang="en-US" sz="1500" b="1" baseline="30000">
                          <a:solidFill>
                            <a:schemeClr val="bg1"/>
                          </a:solidFill>
                          <a:latin typeface="Arial"/>
                          <a:ea typeface="Times New Roman"/>
                          <a:cs typeface="+mj-cs"/>
                        </a:rPr>
                        <a:t>th</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rowSpan="2">
                  <a:txBody>
                    <a:bodyPr/>
                    <a:lstStyle/>
                    <a:p>
                      <a:pPr algn="ctr" rtl="1">
                        <a:lnSpc>
                          <a:spcPct val="115000"/>
                        </a:lnSpc>
                        <a:spcAft>
                          <a:spcPts val="0"/>
                        </a:spcAft>
                      </a:pPr>
                      <a:r>
                        <a:rPr lang="en-US" sz="1500" b="1">
                          <a:solidFill>
                            <a:schemeClr val="bg1"/>
                          </a:solidFill>
                          <a:latin typeface="Arial"/>
                          <a:ea typeface="Times New Roman"/>
                          <a:cs typeface="+mj-cs"/>
                        </a:rPr>
                        <a:t>6</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9"/>
                  </a:ext>
                </a:extLst>
              </a:tr>
              <a:tr h="269730">
                <a:tc>
                  <a:txBody>
                    <a:bodyPr/>
                    <a:lstStyle/>
                    <a:p>
                      <a:pPr marL="228600" algn="just" rtl="0">
                        <a:lnSpc>
                          <a:spcPct val="115000"/>
                        </a:lnSpc>
                        <a:spcAft>
                          <a:spcPts val="0"/>
                        </a:spcAft>
                      </a:pPr>
                      <a:r>
                        <a:rPr lang="en-US" sz="1500" b="1" i="1">
                          <a:solidFill>
                            <a:schemeClr val="bg1"/>
                          </a:solidFill>
                          <a:latin typeface="Arial"/>
                          <a:ea typeface="Times New Roman"/>
                          <a:cs typeface="+mj-cs"/>
                        </a:rPr>
                        <a:t>With 2</a:t>
                      </a:r>
                      <a:r>
                        <a:rPr lang="en-US" sz="1500" b="1" i="1" baseline="30000">
                          <a:solidFill>
                            <a:schemeClr val="bg1"/>
                          </a:solidFill>
                          <a:latin typeface="Arial"/>
                          <a:ea typeface="Times New Roman"/>
                          <a:cs typeface="+mj-cs"/>
                        </a:rPr>
                        <a:t>nd</a:t>
                      </a:r>
                      <a:r>
                        <a:rPr lang="en-US" sz="1500" b="1" i="1">
                          <a:solidFill>
                            <a:schemeClr val="bg1"/>
                          </a:solidFill>
                          <a:latin typeface="Arial"/>
                          <a:ea typeface="Times New Roman"/>
                          <a:cs typeface="+mj-cs"/>
                        </a:rPr>
                        <a:t> Midexam</a:t>
                      </a:r>
                      <a:endParaRPr lang="en-US" sz="1500" b="1">
                        <a:solidFill>
                          <a:schemeClr val="bg1"/>
                        </a:solidFill>
                        <a:latin typeface="Times New Roman"/>
                        <a:ea typeface="Times New Roman"/>
                        <a:cs typeface="+mj-cs"/>
                      </a:endParaRP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vMerge="1">
                  <a:txBody>
                    <a:bodyPr/>
                    <a:lstStyle/>
                    <a:p>
                      <a:pPr rtl="1"/>
                      <a:endParaRPr lang="ar-SA"/>
                    </a:p>
                  </a:txBody>
                  <a:tcPr/>
                </a:tc>
                <a:tc vMerge="1">
                  <a:txBody>
                    <a:bodyPr/>
                    <a:lstStyle/>
                    <a:p>
                      <a:pPr rtl="1"/>
                      <a:endParaRPr lang="ar-SA"/>
                    </a:p>
                  </a:txBody>
                  <a:tcPr/>
                </a:tc>
                <a:extLst>
                  <a:ext uri="{0D108BD9-81ED-4DB2-BD59-A6C34878D82A}">
                    <a16:rowId xmlns:a16="http://schemas.microsoft.com/office/drawing/2014/main" val="10010"/>
                  </a:ext>
                </a:extLst>
              </a:tr>
              <a:tr h="539460">
                <a:tc>
                  <a:txBody>
                    <a:bodyPr/>
                    <a:lstStyle/>
                    <a:p>
                      <a:pPr marL="342900" lvl="0" indent="-342900" algn="l" rtl="0">
                        <a:lnSpc>
                          <a:spcPct val="115000"/>
                        </a:lnSpc>
                        <a:spcAft>
                          <a:spcPts val="0"/>
                        </a:spcAft>
                        <a:buFont typeface="Arial"/>
                        <a:buChar char="•"/>
                        <a:tabLst>
                          <a:tab pos="228600" algn="l"/>
                        </a:tabLst>
                      </a:pPr>
                      <a:r>
                        <a:rPr lang="en-US" sz="1500" b="1" i="1">
                          <a:solidFill>
                            <a:schemeClr val="bg1"/>
                          </a:solidFill>
                          <a:latin typeface="Arial"/>
                          <a:ea typeface="Times New Roman"/>
                          <a:cs typeface="+mj-cs"/>
                        </a:rPr>
                        <a:t>Teaching and Learning domains, objectives and methods </a:t>
                      </a:r>
                      <a:endParaRPr lang="en-US" sz="1500" b="1">
                        <a:solidFill>
                          <a:schemeClr val="bg1"/>
                        </a:solidFill>
                        <a:latin typeface="Times New Roman"/>
                        <a:ea typeface="Times New Roman"/>
                        <a:cs typeface="+mj-cs"/>
                      </a:endParaRP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tabLst>
                          <a:tab pos="219075" algn="l"/>
                        </a:tabLst>
                      </a:pPr>
                      <a:r>
                        <a:rPr lang="en-US" sz="1500" b="1">
                          <a:solidFill>
                            <a:schemeClr val="bg1"/>
                          </a:solidFill>
                          <a:latin typeface="Arial"/>
                          <a:ea typeface="Times New Roman"/>
                          <a:cs typeface="+mj-cs"/>
                        </a:rPr>
                        <a:t>12-13</a:t>
                      </a:r>
                      <a:r>
                        <a:rPr lang="en-US" sz="1500" b="1" baseline="30000">
                          <a:solidFill>
                            <a:schemeClr val="bg1"/>
                          </a:solidFill>
                          <a:latin typeface="Arial"/>
                          <a:ea typeface="Times New Roman"/>
                          <a:cs typeface="+mj-cs"/>
                        </a:rPr>
                        <a:t>th</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pPr>
                      <a:r>
                        <a:rPr lang="en-US" sz="1500" b="1">
                          <a:solidFill>
                            <a:schemeClr val="bg1"/>
                          </a:solidFill>
                          <a:latin typeface="Arial"/>
                          <a:ea typeface="Times New Roman"/>
                          <a:cs typeface="+mj-cs"/>
                        </a:rPr>
                        <a:t>4</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11"/>
                  </a:ext>
                </a:extLst>
              </a:tr>
              <a:tr h="539460">
                <a:tc>
                  <a:txBody>
                    <a:bodyPr/>
                    <a:lstStyle/>
                    <a:p>
                      <a:pPr marL="342900" lvl="0" indent="-342900" algn="l" rtl="0">
                        <a:lnSpc>
                          <a:spcPct val="115000"/>
                        </a:lnSpc>
                        <a:spcAft>
                          <a:spcPts val="0"/>
                        </a:spcAft>
                        <a:buFont typeface="Arial"/>
                        <a:buChar char="•"/>
                        <a:tabLst>
                          <a:tab pos="228600" algn="l"/>
                        </a:tabLst>
                      </a:pPr>
                      <a:r>
                        <a:rPr lang="en-US" sz="1500" b="1" i="1">
                          <a:solidFill>
                            <a:schemeClr val="bg1"/>
                          </a:solidFill>
                          <a:latin typeface="Arial"/>
                          <a:ea typeface="Times New Roman"/>
                          <a:cs typeface="+mj-cs"/>
                        </a:rPr>
                        <a:t>Health education curriculum, lesson plan and evaluation</a:t>
                      </a:r>
                      <a:endParaRPr lang="en-US" sz="1500" b="1">
                        <a:solidFill>
                          <a:schemeClr val="bg1"/>
                        </a:solidFill>
                        <a:latin typeface="Times New Roman"/>
                        <a:ea typeface="Times New Roman"/>
                        <a:cs typeface="+mj-cs"/>
                      </a:endParaRP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tabLst>
                          <a:tab pos="219075" algn="l"/>
                        </a:tabLst>
                      </a:pPr>
                      <a:r>
                        <a:rPr lang="en-US" sz="1500" b="1">
                          <a:solidFill>
                            <a:schemeClr val="bg1"/>
                          </a:solidFill>
                          <a:latin typeface="Arial"/>
                          <a:ea typeface="Times New Roman"/>
                          <a:cs typeface="+mj-cs"/>
                        </a:rPr>
                        <a:t>14</a:t>
                      </a:r>
                      <a:r>
                        <a:rPr lang="en-US" sz="1500" b="1" baseline="30000">
                          <a:solidFill>
                            <a:schemeClr val="bg1"/>
                          </a:solidFill>
                          <a:latin typeface="Arial"/>
                          <a:ea typeface="Times New Roman"/>
                          <a:cs typeface="+mj-cs"/>
                        </a:rPr>
                        <a:t>th</a:t>
                      </a:r>
                      <a:r>
                        <a:rPr lang="en-US" sz="1500" b="1">
                          <a:solidFill>
                            <a:schemeClr val="bg1"/>
                          </a:solidFill>
                          <a:latin typeface="Arial"/>
                          <a:ea typeface="Times New Roman"/>
                          <a:cs typeface="+mj-cs"/>
                        </a:rPr>
                        <a:t> -15</a:t>
                      </a:r>
                      <a:r>
                        <a:rPr lang="en-US" sz="1500" b="1" baseline="30000">
                          <a:solidFill>
                            <a:schemeClr val="bg1"/>
                          </a:solidFill>
                          <a:latin typeface="Arial"/>
                          <a:ea typeface="Times New Roman"/>
                          <a:cs typeface="+mj-cs"/>
                        </a:rPr>
                        <a:t>th</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pPr>
                      <a:r>
                        <a:rPr lang="en-US" sz="1500" b="1" dirty="0">
                          <a:solidFill>
                            <a:schemeClr val="bg1"/>
                          </a:solidFill>
                          <a:latin typeface="Arial"/>
                          <a:ea typeface="Times New Roman"/>
                          <a:cs typeface="+mj-cs"/>
                        </a:rPr>
                        <a:t>4</a:t>
                      </a:r>
                      <a:endParaRPr lang="en-US" sz="1500" b="1" dirty="0">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121253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لاحظات 2"/>
          <p:cNvSpPr>
            <a:spLocks noGrp="1"/>
          </p:cNvSpPr>
          <p:nvPr>
            <p:ph type="body" idx="1"/>
          </p:nvPr>
        </p:nvSpPr>
        <p:spPr>
          <a:xfrm>
            <a:off x="685800" y="6912555"/>
            <a:ext cx="5486400" cy="2385591"/>
          </a:xfrm>
        </p:spPr>
        <p:txBody>
          <a:bodyPr>
            <a:normAutofit/>
          </a:bodyPr>
          <a:lstStyle/>
          <a:p>
            <a:r>
              <a:rPr lang="ar-SA" dirty="0"/>
              <a:t>مع</a:t>
            </a:r>
            <a:r>
              <a:rPr lang="ar-SA" baseline="0" dirty="0"/>
              <a:t> حجز مدرسة من الآن تطبق 2_3 أنشطة فيها  تعتبر مميز </a:t>
            </a:r>
            <a:endParaRPr lang="ar-SA" dirty="0"/>
          </a:p>
        </p:txBody>
      </p:sp>
      <p:sp>
        <p:nvSpPr>
          <p:cNvPr id="4" name="عنصر نائب لرقم الشريحة 3"/>
          <p:cNvSpPr>
            <a:spLocks noGrp="1"/>
          </p:cNvSpPr>
          <p:nvPr>
            <p:ph type="sldNum" sz="quarter" idx="10"/>
          </p:nvPr>
        </p:nvSpPr>
        <p:spPr/>
        <p:txBody>
          <a:bodyPr/>
          <a:lstStyle/>
          <a:p>
            <a:pPr>
              <a:defRPr/>
            </a:pPr>
            <a:fld id="{051D33EF-9E18-467F-AC00-CD4BDCBA3F18}" type="slidenum">
              <a:rPr lang="ar-SA" smtClean="0"/>
              <a:pPr>
                <a:defRPr/>
              </a:pPr>
              <a:t>9</a:t>
            </a:fld>
            <a:endParaRPr lang="en-US"/>
          </a:p>
        </p:txBody>
      </p:sp>
      <p:graphicFrame>
        <p:nvGraphicFramePr>
          <p:cNvPr id="5" name="جدول 4"/>
          <p:cNvGraphicFramePr>
            <a:graphicFrameLocks noGrp="1"/>
          </p:cNvGraphicFramePr>
          <p:nvPr/>
        </p:nvGraphicFramePr>
        <p:xfrm>
          <a:off x="1092168" y="0"/>
          <a:ext cx="4572000" cy="6459776"/>
        </p:xfrm>
        <a:graphic>
          <a:graphicData uri="http://schemas.openxmlformats.org/drawingml/2006/table">
            <a:tbl>
              <a:tblPr/>
              <a:tblGrid>
                <a:gridCol w="3293850">
                  <a:extLst>
                    <a:ext uri="{9D8B030D-6E8A-4147-A177-3AD203B41FA5}">
                      <a16:colId xmlns:a16="http://schemas.microsoft.com/office/drawing/2014/main" val="20000"/>
                    </a:ext>
                  </a:extLst>
                </a:gridCol>
                <a:gridCol w="834442">
                  <a:extLst>
                    <a:ext uri="{9D8B030D-6E8A-4147-A177-3AD203B41FA5}">
                      <a16:colId xmlns:a16="http://schemas.microsoft.com/office/drawing/2014/main" val="20001"/>
                    </a:ext>
                  </a:extLst>
                </a:gridCol>
                <a:gridCol w="443708">
                  <a:extLst>
                    <a:ext uri="{9D8B030D-6E8A-4147-A177-3AD203B41FA5}">
                      <a16:colId xmlns:a16="http://schemas.microsoft.com/office/drawing/2014/main" val="20002"/>
                    </a:ext>
                  </a:extLst>
                </a:gridCol>
              </a:tblGrid>
              <a:tr h="269730">
                <a:tc gridSpan="3">
                  <a:txBody>
                    <a:bodyPr/>
                    <a:lstStyle/>
                    <a:p>
                      <a:pPr algn="r" rtl="1">
                        <a:lnSpc>
                          <a:spcPct val="115000"/>
                        </a:lnSpc>
                        <a:spcAft>
                          <a:spcPts val="0"/>
                        </a:spcAft>
                      </a:pPr>
                      <a:r>
                        <a:rPr lang="en-US" sz="1500" b="1">
                          <a:solidFill>
                            <a:schemeClr val="bg1"/>
                          </a:solidFill>
                          <a:latin typeface="Times New Roman"/>
                          <a:ea typeface="Times New Roman"/>
                          <a:cs typeface="+mj-cs"/>
                        </a:rPr>
                        <a:t>1 Topics to be Covered </a:t>
                      </a: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0000"/>
                  </a:ext>
                </a:extLst>
              </a:tr>
              <a:tr h="1078920">
                <a:tc>
                  <a:txBody>
                    <a:bodyPr/>
                    <a:lstStyle/>
                    <a:p>
                      <a:pPr algn="ctr" rtl="1">
                        <a:lnSpc>
                          <a:spcPct val="115000"/>
                        </a:lnSpc>
                        <a:spcAft>
                          <a:spcPts val="0"/>
                        </a:spcAft>
                      </a:pPr>
                      <a:r>
                        <a:rPr lang="fr-FR" sz="1500" b="1">
                          <a:solidFill>
                            <a:schemeClr val="bg1"/>
                          </a:solidFill>
                          <a:latin typeface="Times New Roman"/>
                          <a:ea typeface="Times New Roman"/>
                          <a:cs typeface="+mj-cs"/>
                        </a:rPr>
                        <a:t>List of Topics</a:t>
                      </a:r>
                      <a:endParaRPr lang="en-US" sz="1500" b="1">
                        <a:solidFill>
                          <a:schemeClr val="bg1"/>
                        </a:solidFill>
                        <a:latin typeface="Times New Roman"/>
                        <a:ea typeface="Times New Roman"/>
                        <a:cs typeface="+mj-cs"/>
                      </a:endParaRP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0">
                        <a:lnSpc>
                          <a:spcPct val="115000"/>
                        </a:lnSpc>
                        <a:spcAft>
                          <a:spcPts val="0"/>
                        </a:spcAft>
                      </a:pPr>
                      <a:r>
                        <a:rPr lang="en-US" sz="1500" b="1">
                          <a:solidFill>
                            <a:schemeClr val="bg1"/>
                          </a:solidFill>
                          <a:latin typeface="Times New Roman"/>
                          <a:ea typeface="Times New Roman"/>
                          <a:cs typeface="+mj-cs"/>
                        </a:rPr>
                        <a:t>No of Weeks</a:t>
                      </a: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pPr>
                      <a:r>
                        <a:rPr lang="en-US" sz="1500" b="1">
                          <a:solidFill>
                            <a:schemeClr val="bg1"/>
                          </a:solidFill>
                          <a:latin typeface="Times New Roman"/>
                          <a:ea typeface="Times New Roman"/>
                          <a:cs typeface="+mj-cs"/>
                        </a:rPr>
                        <a:t>Contact hours</a:t>
                      </a: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1"/>
                  </a:ext>
                </a:extLst>
              </a:tr>
              <a:tr h="539460">
                <a:tc>
                  <a:txBody>
                    <a:bodyPr/>
                    <a:lstStyle/>
                    <a:p>
                      <a:pPr marL="342900" lvl="0" indent="-342900" algn="l" rtl="0">
                        <a:lnSpc>
                          <a:spcPct val="115000"/>
                        </a:lnSpc>
                        <a:spcAft>
                          <a:spcPts val="0"/>
                        </a:spcAft>
                        <a:buFont typeface="Arial"/>
                        <a:buChar char="•"/>
                        <a:tabLst>
                          <a:tab pos="228600" algn="l"/>
                        </a:tabLst>
                      </a:pPr>
                      <a:r>
                        <a:rPr lang="en-US" sz="1500" b="1">
                          <a:solidFill>
                            <a:schemeClr val="bg1"/>
                          </a:solidFill>
                          <a:latin typeface="Arial"/>
                          <a:ea typeface="Times New Roman"/>
                          <a:cs typeface="+mj-cs"/>
                        </a:rPr>
                        <a:t>Course introduction and preparation</a:t>
                      </a:r>
                      <a:endParaRPr lang="en-US" sz="1500" b="1">
                        <a:solidFill>
                          <a:schemeClr val="bg1"/>
                        </a:solidFill>
                        <a:latin typeface="Times New Roman"/>
                        <a:ea typeface="Times New Roman"/>
                        <a:cs typeface="+mj-cs"/>
                      </a:endParaRP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tabLst>
                          <a:tab pos="219075" algn="l"/>
                        </a:tabLst>
                      </a:pPr>
                      <a:r>
                        <a:rPr lang="en-US" sz="1500" b="1">
                          <a:solidFill>
                            <a:schemeClr val="bg1"/>
                          </a:solidFill>
                          <a:latin typeface="Arial"/>
                          <a:ea typeface="Times New Roman"/>
                          <a:cs typeface="+mj-cs"/>
                        </a:rPr>
                        <a:t>1</a:t>
                      </a:r>
                      <a:r>
                        <a:rPr lang="en-US" sz="1500" b="1" baseline="30000">
                          <a:solidFill>
                            <a:schemeClr val="bg1"/>
                          </a:solidFill>
                          <a:latin typeface="Arial"/>
                          <a:ea typeface="Times New Roman"/>
                          <a:cs typeface="+mj-cs"/>
                        </a:rPr>
                        <a:t>st</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pPr>
                      <a:r>
                        <a:rPr lang="en-US" sz="1500" b="1">
                          <a:solidFill>
                            <a:schemeClr val="bg1"/>
                          </a:solidFill>
                          <a:latin typeface="Arial"/>
                          <a:ea typeface="Times New Roman"/>
                          <a:cs typeface="+mj-cs"/>
                        </a:rPr>
                        <a:t>2</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2"/>
                  </a:ext>
                </a:extLst>
              </a:tr>
              <a:tr h="539460">
                <a:tc>
                  <a:txBody>
                    <a:bodyPr/>
                    <a:lstStyle/>
                    <a:p>
                      <a:pPr marL="342900" lvl="0" indent="-342900" algn="l" rtl="0">
                        <a:lnSpc>
                          <a:spcPct val="115000"/>
                        </a:lnSpc>
                        <a:spcAft>
                          <a:spcPts val="0"/>
                        </a:spcAft>
                        <a:buFont typeface="Arial"/>
                        <a:buChar char="•"/>
                        <a:tabLst>
                          <a:tab pos="228600" algn="l"/>
                        </a:tabLst>
                      </a:pPr>
                      <a:r>
                        <a:rPr lang="en-US" sz="1500" b="1">
                          <a:solidFill>
                            <a:schemeClr val="bg1"/>
                          </a:solidFill>
                          <a:latin typeface="Arial"/>
                          <a:ea typeface="Times New Roman"/>
                          <a:cs typeface="+mj-cs"/>
                        </a:rPr>
                        <a:t>History of Health Education and Health Promotion</a:t>
                      </a:r>
                      <a:endParaRPr lang="en-US" sz="1500" b="1">
                        <a:solidFill>
                          <a:schemeClr val="bg1"/>
                        </a:solidFill>
                        <a:latin typeface="Times New Roman"/>
                        <a:ea typeface="Times New Roman"/>
                        <a:cs typeface="+mj-cs"/>
                      </a:endParaRP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tabLst>
                          <a:tab pos="219075" algn="l"/>
                        </a:tabLst>
                      </a:pPr>
                      <a:r>
                        <a:rPr lang="en-US" sz="1500" b="1">
                          <a:solidFill>
                            <a:schemeClr val="bg1"/>
                          </a:solidFill>
                          <a:latin typeface="Arial"/>
                          <a:ea typeface="Times New Roman"/>
                          <a:cs typeface="+mj-cs"/>
                        </a:rPr>
                        <a:t>2</a:t>
                      </a:r>
                      <a:r>
                        <a:rPr lang="en-US" sz="1500" b="1" baseline="30000">
                          <a:solidFill>
                            <a:schemeClr val="bg1"/>
                          </a:solidFill>
                          <a:latin typeface="Arial"/>
                          <a:ea typeface="Times New Roman"/>
                          <a:cs typeface="+mj-cs"/>
                        </a:rPr>
                        <a:t>nd</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pPr>
                      <a:r>
                        <a:rPr lang="en-US" sz="1500" b="1">
                          <a:solidFill>
                            <a:schemeClr val="bg1"/>
                          </a:solidFill>
                          <a:latin typeface="Arial"/>
                          <a:ea typeface="Times New Roman"/>
                          <a:cs typeface="+mj-cs"/>
                        </a:rPr>
                        <a:t>2</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3"/>
                  </a:ext>
                </a:extLst>
              </a:tr>
              <a:tr h="539460">
                <a:tc>
                  <a:txBody>
                    <a:bodyPr/>
                    <a:lstStyle/>
                    <a:p>
                      <a:pPr marL="342900" lvl="0" indent="-342900" algn="l" rtl="0">
                        <a:lnSpc>
                          <a:spcPct val="115000"/>
                        </a:lnSpc>
                        <a:spcAft>
                          <a:spcPts val="0"/>
                        </a:spcAft>
                        <a:buFont typeface="Arial"/>
                        <a:buChar char="•"/>
                        <a:tabLst>
                          <a:tab pos="228600" algn="l"/>
                        </a:tabLst>
                      </a:pPr>
                      <a:r>
                        <a:rPr lang="en-US" sz="1500" b="1">
                          <a:solidFill>
                            <a:schemeClr val="bg1"/>
                          </a:solidFill>
                          <a:latin typeface="Arial"/>
                          <a:ea typeface="Times New Roman"/>
                          <a:cs typeface="+mj-cs"/>
                        </a:rPr>
                        <a:t>The Meaning of Health and Wellness</a:t>
                      </a:r>
                      <a:endParaRPr lang="en-US" sz="1500" b="1">
                        <a:solidFill>
                          <a:schemeClr val="bg1"/>
                        </a:solidFill>
                        <a:latin typeface="Times New Roman"/>
                        <a:ea typeface="Times New Roman"/>
                        <a:cs typeface="+mj-cs"/>
                      </a:endParaRP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tabLst>
                          <a:tab pos="219075" algn="l"/>
                        </a:tabLst>
                      </a:pPr>
                      <a:r>
                        <a:rPr lang="en-US" sz="1500" b="1">
                          <a:solidFill>
                            <a:schemeClr val="bg1"/>
                          </a:solidFill>
                          <a:latin typeface="Arial"/>
                          <a:ea typeface="Times New Roman"/>
                          <a:cs typeface="+mj-cs"/>
                        </a:rPr>
                        <a:t>3</a:t>
                      </a:r>
                      <a:r>
                        <a:rPr lang="en-US" sz="1500" b="1" baseline="30000">
                          <a:solidFill>
                            <a:schemeClr val="bg1"/>
                          </a:solidFill>
                          <a:latin typeface="Arial"/>
                          <a:ea typeface="Times New Roman"/>
                          <a:cs typeface="+mj-cs"/>
                        </a:rPr>
                        <a:t>rd</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pPr>
                      <a:r>
                        <a:rPr lang="en-US" sz="1500" b="1">
                          <a:solidFill>
                            <a:schemeClr val="bg1"/>
                          </a:solidFill>
                          <a:latin typeface="Arial"/>
                          <a:ea typeface="Times New Roman"/>
                          <a:cs typeface="+mj-cs"/>
                        </a:rPr>
                        <a:t>2</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4"/>
                  </a:ext>
                </a:extLst>
              </a:tr>
              <a:tr h="539460">
                <a:tc>
                  <a:txBody>
                    <a:bodyPr/>
                    <a:lstStyle/>
                    <a:p>
                      <a:pPr marL="342900" lvl="0" indent="-342900" algn="l" rtl="0">
                        <a:lnSpc>
                          <a:spcPct val="115000"/>
                        </a:lnSpc>
                        <a:spcAft>
                          <a:spcPts val="0"/>
                        </a:spcAft>
                        <a:buFont typeface="Arial"/>
                        <a:buChar char="•"/>
                        <a:tabLst>
                          <a:tab pos="228600" algn="l"/>
                        </a:tabLst>
                      </a:pPr>
                      <a:r>
                        <a:rPr lang="en-US" sz="1500" b="1">
                          <a:solidFill>
                            <a:schemeClr val="bg1"/>
                          </a:solidFill>
                          <a:latin typeface="Arial"/>
                          <a:ea typeface="Times New Roman"/>
                          <a:cs typeface="+mj-cs"/>
                        </a:rPr>
                        <a:t>Concept &amp; philosophical bases of Health Education Promotion</a:t>
                      </a:r>
                      <a:endParaRPr lang="en-US" sz="1500" b="1">
                        <a:solidFill>
                          <a:schemeClr val="bg1"/>
                        </a:solidFill>
                        <a:latin typeface="Times New Roman"/>
                        <a:ea typeface="Times New Roman"/>
                        <a:cs typeface="+mj-cs"/>
                      </a:endParaRP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0">
                        <a:lnSpc>
                          <a:spcPct val="115000"/>
                        </a:lnSpc>
                        <a:spcAft>
                          <a:spcPts val="0"/>
                        </a:spcAft>
                        <a:tabLst>
                          <a:tab pos="219075" algn="l"/>
                        </a:tabLst>
                      </a:pPr>
                      <a:r>
                        <a:rPr lang="en-US" sz="1500" b="1">
                          <a:solidFill>
                            <a:schemeClr val="bg1"/>
                          </a:solidFill>
                          <a:latin typeface="Arial"/>
                          <a:ea typeface="Times New Roman"/>
                          <a:cs typeface="+mj-cs"/>
                        </a:rPr>
                        <a:t>4</a:t>
                      </a:r>
                      <a:r>
                        <a:rPr lang="en-US" sz="1500" b="1" baseline="30000">
                          <a:solidFill>
                            <a:schemeClr val="bg1"/>
                          </a:solidFill>
                          <a:latin typeface="Arial"/>
                          <a:ea typeface="Times New Roman"/>
                          <a:cs typeface="+mj-cs"/>
                        </a:rPr>
                        <a:t>th</a:t>
                      </a:r>
                      <a:r>
                        <a:rPr lang="en-US" sz="1500" b="1">
                          <a:solidFill>
                            <a:schemeClr val="bg1"/>
                          </a:solidFill>
                          <a:latin typeface="Arial"/>
                          <a:ea typeface="Times New Roman"/>
                          <a:cs typeface="+mj-cs"/>
                        </a:rPr>
                        <a:t> -5</a:t>
                      </a:r>
                      <a:r>
                        <a:rPr lang="en-US" sz="1500" b="1" baseline="30000">
                          <a:solidFill>
                            <a:schemeClr val="bg1"/>
                          </a:solidFill>
                          <a:latin typeface="Arial"/>
                          <a:ea typeface="Times New Roman"/>
                          <a:cs typeface="+mj-cs"/>
                        </a:rPr>
                        <a:t>th</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pPr>
                      <a:r>
                        <a:rPr lang="en-US" sz="1500" b="1">
                          <a:solidFill>
                            <a:schemeClr val="bg1"/>
                          </a:solidFill>
                          <a:latin typeface="Arial"/>
                          <a:ea typeface="Times New Roman"/>
                          <a:cs typeface="+mj-cs"/>
                        </a:rPr>
                        <a:t>4</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5"/>
                  </a:ext>
                </a:extLst>
              </a:tr>
              <a:tr h="539460">
                <a:tc>
                  <a:txBody>
                    <a:bodyPr/>
                    <a:lstStyle/>
                    <a:p>
                      <a:pPr marL="342900" lvl="0" indent="-342900" algn="l" rtl="0">
                        <a:lnSpc>
                          <a:spcPct val="115000"/>
                        </a:lnSpc>
                        <a:spcAft>
                          <a:spcPts val="0"/>
                        </a:spcAft>
                        <a:buFont typeface="Arial"/>
                        <a:buChar char="•"/>
                        <a:tabLst>
                          <a:tab pos="228600" algn="l"/>
                        </a:tabLst>
                      </a:pPr>
                      <a:r>
                        <a:rPr lang="en-US" sz="1500" b="1">
                          <a:solidFill>
                            <a:schemeClr val="bg1"/>
                          </a:solidFill>
                          <a:latin typeface="Arial"/>
                          <a:ea typeface="Times New Roman"/>
                          <a:cs typeface="+mj-cs"/>
                        </a:rPr>
                        <a:t>Health Education and Promotion as a Profession</a:t>
                      </a:r>
                      <a:endParaRPr lang="en-US" sz="1500" b="1">
                        <a:solidFill>
                          <a:schemeClr val="bg1"/>
                        </a:solidFill>
                        <a:latin typeface="Times New Roman"/>
                        <a:ea typeface="Times New Roman"/>
                        <a:cs typeface="+mj-cs"/>
                      </a:endParaRP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tabLst>
                          <a:tab pos="219075" algn="l"/>
                        </a:tabLst>
                      </a:pPr>
                      <a:r>
                        <a:rPr lang="en-US" sz="1500" b="1">
                          <a:solidFill>
                            <a:schemeClr val="bg1"/>
                          </a:solidFill>
                          <a:latin typeface="Arial"/>
                          <a:ea typeface="Times New Roman"/>
                          <a:cs typeface="+mj-cs"/>
                        </a:rPr>
                        <a:t>6</a:t>
                      </a:r>
                      <a:r>
                        <a:rPr lang="en-US" sz="1500" b="1" baseline="30000">
                          <a:solidFill>
                            <a:schemeClr val="bg1"/>
                          </a:solidFill>
                          <a:latin typeface="Arial"/>
                          <a:ea typeface="Times New Roman"/>
                          <a:cs typeface="+mj-cs"/>
                        </a:rPr>
                        <a:t>th</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pPr>
                      <a:r>
                        <a:rPr lang="en-US" sz="1500" b="1">
                          <a:solidFill>
                            <a:schemeClr val="bg1"/>
                          </a:solidFill>
                          <a:latin typeface="Arial"/>
                          <a:ea typeface="Times New Roman"/>
                          <a:cs typeface="+mj-cs"/>
                        </a:rPr>
                        <a:t>2</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6"/>
                  </a:ext>
                </a:extLst>
              </a:tr>
              <a:tr h="539460">
                <a:tc>
                  <a:txBody>
                    <a:bodyPr/>
                    <a:lstStyle/>
                    <a:p>
                      <a:pPr marL="342900" lvl="0" indent="-342900" algn="l" rtl="0">
                        <a:lnSpc>
                          <a:spcPct val="115000"/>
                        </a:lnSpc>
                        <a:spcAft>
                          <a:spcPts val="0"/>
                        </a:spcAft>
                        <a:buFont typeface="Arial"/>
                        <a:buChar char="•"/>
                        <a:tabLst>
                          <a:tab pos="228600" algn="l"/>
                        </a:tabLst>
                      </a:pPr>
                      <a:r>
                        <a:rPr lang="en-US" sz="1500" b="1">
                          <a:solidFill>
                            <a:schemeClr val="bg1"/>
                          </a:solidFill>
                          <a:latin typeface="Arial"/>
                          <a:ea typeface="Times New Roman"/>
                          <a:cs typeface="+mj-cs"/>
                        </a:rPr>
                        <a:t>Health Education scopes , aims, roles and Settings</a:t>
                      </a:r>
                      <a:endParaRPr lang="en-US" sz="1500" b="1">
                        <a:solidFill>
                          <a:schemeClr val="bg1"/>
                        </a:solidFill>
                        <a:latin typeface="Times New Roman"/>
                        <a:ea typeface="Times New Roman"/>
                        <a:cs typeface="+mj-cs"/>
                      </a:endParaRP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rowSpan="2">
                  <a:txBody>
                    <a:bodyPr/>
                    <a:lstStyle/>
                    <a:p>
                      <a:pPr algn="ctr" rtl="1">
                        <a:lnSpc>
                          <a:spcPct val="115000"/>
                        </a:lnSpc>
                        <a:spcAft>
                          <a:spcPts val="0"/>
                        </a:spcAft>
                        <a:tabLst>
                          <a:tab pos="219075" algn="l"/>
                        </a:tabLst>
                      </a:pPr>
                      <a:r>
                        <a:rPr lang="en-US" sz="1500" b="1">
                          <a:solidFill>
                            <a:schemeClr val="bg1"/>
                          </a:solidFill>
                          <a:latin typeface="Arial"/>
                          <a:ea typeface="Times New Roman"/>
                          <a:cs typeface="+mj-cs"/>
                        </a:rPr>
                        <a:t>7</a:t>
                      </a:r>
                      <a:r>
                        <a:rPr lang="en-US" sz="1500" b="1" baseline="30000">
                          <a:solidFill>
                            <a:schemeClr val="bg1"/>
                          </a:solidFill>
                          <a:latin typeface="Arial"/>
                          <a:ea typeface="Times New Roman"/>
                          <a:cs typeface="+mj-cs"/>
                        </a:rPr>
                        <a:t>th</a:t>
                      </a:r>
                      <a:r>
                        <a:rPr lang="en-US" sz="1500" b="1">
                          <a:solidFill>
                            <a:schemeClr val="bg1"/>
                          </a:solidFill>
                          <a:latin typeface="Arial"/>
                          <a:ea typeface="Times New Roman"/>
                          <a:cs typeface="+mj-cs"/>
                        </a:rPr>
                        <a:t>-8</a:t>
                      </a:r>
                      <a:r>
                        <a:rPr lang="en-US" sz="1500" b="1" baseline="30000">
                          <a:solidFill>
                            <a:schemeClr val="bg1"/>
                          </a:solidFill>
                          <a:latin typeface="Arial"/>
                          <a:ea typeface="Times New Roman"/>
                          <a:cs typeface="+mj-cs"/>
                        </a:rPr>
                        <a:t>th</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rowSpan="2">
                  <a:txBody>
                    <a:bodyPr/>
                    <a:lstStyle/>
                    <a:p>
                      <a:pPr algn="ctr" rtl="1">
                        <a:lnSpc>
                          <a:spcPct val="115000"/>
                        </a:lnSpc>
                        <a:spcAft>
                          <a:spcPts val="0"/>
                        </a:spcAft>
                      </a:pPr>
                      <a:r>
                        <a:rPr lang="en-US" sz="1500" b="1">
                          <a:solidFill>
                            <a:schemeClr val="bg1"/>
                          </a:solidFill>
                          <a:latin typeface="Arial"/>
                          <a:ea typeface="Times New Roman"/>
                          <a:cs typeface="+mj-cs"/>
                        </a:rPr>
                        <a:t>4</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7"/>
                  </a:ext>
                </a:extLst>
              </a:tr>
              <a:tr h="269730">
                <a:tc>
                  <a:txBody>
                    <a:bodyPr/>
                    <a:lstStyle/>
                    <a:p>
                      <a:pPr marL="228600" algn="l" rtl="0">
                        <a:lnSpc>
                          <a:spcPct val="115000"/>
                        </a:lnSpc>
                        <a:spcAft>
                          <a:spcPts val="0"/>
                        </a:spcAft>
                      </a:pPr>
                      <a:r>
                        <a:rPr lang="en-US" sz="1500" b="1" i="1">
                          <a:solidFill>
                            <a:schemeClr val="bg1"/>
                          </a:solidFill>
                          <a:latin typeface="Arial"/>
                          <a:ea typeface="Times New Roman"/>
                          <a:cs typeface="+mj-cs"/>
                        </a:rPr>
                        <a:t>With  1</a:t>
                      </a:r>
                      <a:r>
                        <a:rPr lang="en-US" sz="1500" b="1" i="1" baseline="30000">
                          <a:solidFill>
                            <a:schemeClr val="bg1"/>
                          </a:solidFill>
                          <a:latin typeface="Arial"/>
                          <a:ea typeface="Times New Roman"/>
                          <a:cs typeface="+mj-cs"/>
                        </a:rPr>
                        <a:t>st</a:t>
                      </a:r>
                      <a:r>
                        <a:rPr lang="en-US" sz="1500" b="1" i="1">
                          <a:solidFill>
                            <a:schemeClr val="bg1"/>
                          </a:solidFill>
                          <a:latin typeface="Arial"/>
                          <a:ea typeface="Times New Roman"/>
                          <a:cs typeface="+mj-cs"/>
                        </a:rPr>
                        <a:t> Midexam </a:t>
                      </a:r>
                      <a:endParaRPr lang="en-US" sz="1500" b="1">
                        <a:solidFill>
                          <a:schemeClr val="bg1"/>
                        </a:solidFill>
                        <a:latin typeface="Times New Roman"/>
                        <a:ea typeface="Times New Roman"/>
                        <a:cs typeface="+mj-cs"/>
                      </a:endParaRP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vMerge="1">
                  <a:txBody>
                    <a:bodyPr/>
                    <a:lstStyle/>
                    <a:p>
                      <a:pPr rtl="1"/>
                      <a:endParaRPr lang="ar-SA"/>
                    </a:p>
                  </a:txBody>
                  <a:tcPr/>
                </a:tc>
                <a:tc vMerge="1">
                  <a:txBody>
                    <a:bodyPr/>
                    <a:lstStyle/>
                    <a:p>
                      <a:pPr rtl="1"/>
                      <a:endParaRPr lang="ar-SA"/>
                    </a:p>
                  </a:txBody>
                  <a:tcPr/>
                </a:tc>
                <a:extLst>
                  <a:ext uri="{0D108BD9-81ED-4DB2-BD59-A6C34878D82A}">
                    <a16:rowId xmlns:a16="http://schemas.microsoft.com/office/drawing/2014/main" val="10008"/>
                  </a:ext>
                </a:extLst>
              </a:tr>
              <a:tr h="539460">
                <a:tc>
                  <a:txBody>
                    <a:bodyPr/>
                    <a:lstStyle/>
                    <a:p>
                      <a:pPr marL="342900" lvl="0" indent="-342900" algn="l" rtl="0">
                        <a:lnSpc>
                          <a:spcPct val="115000"/>
                        </a:lnSpc>
                        <a:spcAft>
                          <a:spcPts val="0"/>
                        </a:spcAft>
                        <a:buFont typeface="Arial"/>
                        <a:buChar char="•"/>
                        <a:tabLst>
                          <a:tab pos="228600" algn="l"/>
                        </a:tabLst>
                      </a:pPr>
                      <a:r>
                        <a:rPr lang="en-US" sz="1500" b="1" i="1">
                          <a:solidFill>
                            <a:schemeClr val="bg1"/>
                          </a:solidFill>
                          <a:latin typeface="Arial"/>
                          <a:ea typeface="Times New Roman"/>
                          <a:cs typeface="+mj-cs"/>
                        </a:rPr>
                        <a:t>Task analysis and community analysis</a:t>
                      </a:r>
                      <a:endParaRPr lang="en-US" sz="1500" b="1">
                        <a:solidFill>
                          <a:schemeClr val="bg1"/>
                        </a:solidFill>
                        <a:latin typeface="Times New Roman"/>
                        <a:ea typeface="Times New Roman"/>
                        <a:cs typeface="+mj-cs"/>
                      </a:endParaRP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rowSpan="2">
                  <a:txBody>
                    <a:bodyPr/>
                    <a:lstStyle/>
                    <a:p>
                      <a:pPr algn="ctr" rtl="1">
                        <a:lnSpc>
                          <a:spcPct val="115000"/>
                        </a:lnSpc>
                        <a:spcAft>
                          <a:spcPts val="0"/>
                        </a:spcAft>
                        <a:tabLst>
                          <a:tab pos="219075" algn="l"/>
                        </a:tabLst>
                      </a:pPr>
                      <a:r>
                        <a:rPr lang="en-US" sz="1500" b="1">
                          <a:solidFill>
                            <a:schemeClr val="bg1"/>
                          </a:solidFill>
                          <a:latin typeface="Arial"/>
                          <a:ea typeface="Times New Roman"/>
                          <a:cs typeface="+mj-cs"/>
                        </a:rPr>
                        <a:t>9</a:t>
                      </a:r>
                      <a:r>
                        <a:rPr lang="en-US" sz="1500" b="1" baseline="30000">
                          <a:solidFill>
                            <a:schemeClr val="bg1"/>
                          </a:solidFill>
                          <a:latin typeface="Arial"/>
                          <a:ea typeface="Times New Roman"/>
                          <a:cs typeface="+mj-cs"/>
                        </a:rPr>
                        <a:t>th</a:t>
                      </a:r>
                      <a:r>
                        <a:rPr lang="en-US" sz="1500" b="1">
                          <a:solidFill>
                            <a:schemeClr val="bg1"/>
                          </a:solidFill>
                          <a:latin typeface="Arial"/>
                          <a:ea typeface="Times New Roman"/>
                          <a:cs typeface="+mj-cs"/>
                        </a:rPr>
                        <a:t> -11</a:t>
                      </a:r>
                      <a:r>
                        <a:rPr lang="en-US" sz="1500" b="1" baseline="30000">
                          <a:solidFill>
                            <a:schemeClr val="bg1"/>
                          </a:solidFill>
                          <a:latin typeface="Arial"/>
                          <a:ea typeface="Times New Roman"/>
                          <a:cs typeface="+mj-cs"/>
                        </a:rPr>
                        <a:t>th</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rowSpan="2">
                  <a:txBody>
                    <a:bodyPr/>
                    <a:lstStyle/>
                    <a:p>
                      <a:pPr algn="ctr" rtl="1">
                        <a:lnSpc>
                          <a:spcPct val="115000"/>
                        </a:lnSpc>
                        <a:spcAft>
                          <a:spcPts val="0"/>
                        </a:spcAft>
                      </a:pPr>
                      <a:r>
                        <a:rPr lang="en-US" sz="1500" b="1">
                          <a:solidFill>
                            <a:schemeClr val="bg1"/>
                          </a:solidFill>
                          <a:latin typeface="Arial"/>
                          <a:ea typeface="Times New Roman"/>
                          <a:cs typeface="+mj-cs"/>
                        </a:rPr>
                        <a:t>6</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9"/>
                  </a:ext>
                </a:extLst>
              </a:tr>
              <a:tr h="269730">
                <a:tc>
                  <a:txBody>
                    <a:bodyPr/>
                    <a:lstStyle/>
                    <a:p>
                      <a:pPr marL="228600" algn="just" rtl="0">
                        <a:lnSpc>
                          <a:spcPct val="115000"/>
                        </a:lnSpc>
                        <a:spcAft>
                          <a:spcPts val="0"/>
                        </a:spcAft>
                      </a:pPr>
                      <a:r>
                        <a:rPr lang="en-US" sz="1500" b="1" i="1">
                          <a:solidFill>
                            <a:schemeClr val="bg1"/>
                          </a:solidFill>
                          <a:latin typeface="Arial"/>
                          <a:ea typeface="Times New Roman"/>
                          <a:cs typeface="+mj-cs"/>
                        </a:rPr>
                        <a:t>With 2</a:t>
                      </a:r>
                      <a:r>
                        <a:rPr lang="en-US" sz="1500" b="1" i="1" baseline="30000">
                          <a:solidFill>
                            <a:schemeClr val="bg1"/>
                          </a:solidFill>
                          <a:latin typeface="Arial"/>
                          <a:ea typeface="Times New Roman"/>
                          <a:cs typeface="+mj-cs"/>
                        </a:rPr>
                        <a:t>nd</a:t>
                      </a:r>
                      <a:r>
                        <a:rPr lang="en-US" sz="1500" b="1" i="1">
                          <a:solidFill>
                            <a:schemeClr val="bg1"/>
                          </a:solidFill>
                          <a:latin typeface="Arial"/>
                          <a:ea typeface="Times New Roman"/>
                          <a:cs typeface="+mj-cs"/>
                        </a:rPr>
                        <a:t> Midexam</a:t>
                      </a:r>
                      <a:endParaRPr lang="en-US" sz="1500" b="1">
                        <a:solidFill>
                          <a:schemeClr val="bg1"/>
                        </a:solidFill>
                        <a:latin typeface="Times New Roman"/>
                        <a:ea typeface="Times New Roman"/>
                        <a:cs typeface="+mj-cs"/>
                      </a:endParaRP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vMerge="1">
                  <a:txBody>
                    <a:bodyPr/>
                    <a:lstStyle/>
                    <a:p>
                      <a:pPr rtl="1"/>
                      <a:endParaRPr lang="ar-SA"/>
                    </a:p>
                  </a:txBody>
                  <a:tcPr/>
                </a:tc>
                <a:tc vMerge="1">
                  <a:txBody>
                    <a:bodyPr/>
                    <a:lstStyle/>
                    <a:p>
                      <a:pPr rtl="1"/>
                      <a:endParaRPr lang="ar-SA"/>
                    </a:p>
                  </a:txBody>
                  <a:tcPr/>
                </a:tc>
                <a:extLst>
                  <a:ext uri="{0D108BD9-81ED-4DB2-BD59-A6C34878D82A}">
                    <a16:rowId xmlns:a16="http://schemas.microsoft.com/office/drawing/2014/main" val="10010"/>
                  </a:ext>
                </a:extLst>
              </a:tr>
              <a:tr h="539460">
                <a:tc>
                  <a:txBody>
                    <a:bodyPr/>
                    <a:lstStyle/>
                    <a:p>
                      <a:pPr marL="342900" lvl="0" indent="-342900" algn="l" rtl="0">
                        <a:lnSpc>
                          <a:spcPct val="115000"/>
                        </a:lnSpc>
                        <a:spcAft>
                          <a:spcPts val="0"/>
                        </a:spcAft>
                        <a:buFont typeface="Arial"/>
                        <a:buChar char="•"/>
                        <a:tabLst>
                          <a:tab pos="228600" algn="l"/>
                        </a:tabLst>
                      </a:pPr>
                      <a:r>
                        <a:rPr lang="en-US" sz="1500" b="1" i="1">
                          <a:solidFill>
                            <a:schemeClr val="bg1"/>
                          </a:solidFill>
                          <a:latin typeface="Arial"/>
                          <a:ea typeface="Times New Roman"/>
                          <a:cs typeface="+mj-cs"/>
                        </a:rPr>
                        <a:t>Teaching and Learning domains, objectives and methods </a:t>
                      </a:r>
                      <a:endParaRPr lang="en-US" sz="1500" b="1">
                        <a:solidFill>
                          <a:schemeClr val="bg1"/>
                        </a:solidFill>
                        <a:latin typeface="Times New Roman"/>
                        <a:ea typeface="Times New Roman"/>
                        <a:cs typeface="+mj-cs"/>
                      </a:endParaRP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tabLst>
                          <a:tab pos="219075" algn="l"/>
                        </a:tabLst>
                      </a:pPr>
                      <a:r>
                        <a:rPr lang="en-US" sz="1500" b="1">
                          <a:solidFill>
                            <a:schemeClr val="bg1"/>
                          </a:solidFill>
                          <a:latin typeface="Arial"/>
                          <a:ea typeface="Times New Roman"/>
                          <a:cs typeface="+mj-cs"/>
                        </a:rPr>
                        <a:t>12-13</a:t>
                      </a:r>
                      <a:r>
                        <a:rPr lang="en-US" sz="1500" b="1" baseline="30000">
                          <a:solidFill>
                            <a:schemeClr val="bg1"/>
                          </a:solidFill>
                          <a:latin typeface="Arial"/>
                          <a:ea typeface="Times New Roman"/>
                          <a:cs typeface="+mj-cs"/>
                        </a:rPr>
                        <a:t>th</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pPr>
                      <a:r>
                        <a:rPr lang="en-US" sz="1500" b="1">
                          <a:solidFill>
                            <a:schemeClr val="bg1"/>
                          </a:solidFill>
                          <a:latin typeface="Arial"/>
                          <a:ea typeface="Times New Roman"/>
                          <a:cs typeface="+mj-cs"/>
                        </a:rPr>
                        <a:t>4</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11"/>
                  </a:ext>
                </a:extLst>
              </a:tr>
              <a:tr h="539460">
                <a:tc>
                  <a:txBody>
                    <a:bodyPr/>
                    <a:lstStyle/>
                    <a:p>
                      <a:pPr marL="342900" lvl="0" indent="-342900" algn="l" rtl="0">
                        <a:lnSpc>
                          <a:spcPct val="115000"/>
                        </a:lnSpc>
                        <a:spcAft>
                          <a:spcPts val="0"/>
                        </a:spcAft>
                        <a:buFont typeface="Arial"/>
                        <a:buChar char="•"/>
                        <a:tabLst>
                          <a:tab pos="228600" algn="l"/>
                        </a:tabLst>
                      </a:pPr>
                      <a:r>
                        <a:rPr lang="en-US" sz="1500" b="1" i="1">
                          <a:solidFill>
                            <a:schemeClr val="bg1"/>
                          </a:solidFill>
                          <a:latin typeface="Arial"/>
                          <a:ea typeface="Times New Roman"/>
                          <a:cs typeface="+mj-cs"/>
                        </a:rPr>
                        <a:t>Health education curriculum, lesson plan and evaluation</a:t>
                      </a:r>
                      <a:endParaRPr lang="en-US" sz="1500" b="1">
                        <a:solidFill>
                          <a:schemeClr val="bg1"/>
                        </a:solidFill>
                        <a:latin typeface="Times New Roman"/>
                        <a:ea typeface="Times New Roman"/>
                        <a:cs typeface="+mj-cs"/>
                      </a:endParaRPr>
                    </a:p>
                  </a:txBody>
                  <a:tcPr marL="48913" marR="489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tabLst>
                          <a:tab pos="219075" algn="l"/>
                        </a:tabLst>
                      </a:pPr>
                      <a:r>
                        <a:rPr lang="en-US" sz="1500" b="1">
                          <a:solidFill>
                            <a:schemeClr val="bg1"/>
                          </a:solidFill>
                          <a:latin typeface="Arial"/>
                          <a:ea typeface="Times New Roman"/>
                          <a:cs typeface="+mj-cs"/>
                        </a:rPr>
                        <a:t>14</a:t>
                      </a:r>
                      <a:r>
                        <a:rPr lang="en-US" sz="1500" b="1" baseline="30000">
                          <a:solidFill>
                            <a:schemeClr val="bg1"/>
                          </a:solidFill>
                          <a:latin typeface="Arial"/>
                          <a:ea typeface="Times New Roman"/>
                          <a:cs typeface="+mj-cs"/>
                        </a:rPr>
                        <a:t>th</a:t>
                      </a:r>
                      <a:r>
                        <a:rPr lang="en-US" sz="1500" b="1">
                          <a:solidFill>
                            <a:schemeClr val="bg1"/>
                          </a:solidFill>
                          <a:latin typeface="Arial"/>
                          <a:ea typeface="Times New Roman"/>
                          <a:cs typeface="+mj-cs"/>
                        </a:rPr>
                        <a:t> -15</a:t>
                      </a:r>
                      <a:r>
                        <a:rPr lang="en-US" sz="1500" b="1" baseline="30000">
                          <a:solidFill>
                            <a:schemeClr val="bg1"/>
                          </a:solidFill>
                          <a:latin typeface="Arial"/>
                          <a:ea typeface="Times New Roman"/>
                          <a:cs typeface="+mj-cs"/>
                        </a:rPr>
                        <a:t>th</a:t>
                      </a:r>
                      <a:endParaRPr lang="en-US" sz="1500" b="1">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lnSpc>
                          <a:spcPct val="115000"/>
                        </a:lnSpc>
                        <a:spcAft>
                          <a:spcPts val="0"/>
                        </a:spcAft>
                      </a:pPr>
                      <a:r>
                        <a:rPr lang="en-US" sz="1500" b="1" dirty="0">
                          <a:solidFill>
                            <a:schemeClr val="bg1"/>
                          </a:solidFill>
                          <a:latin typeface="Arial"/>
                          <a:ea typeface="Times New Roman"/>
                          <a:cs typeface="+mj-cs"/>
                        </a:rPr>
                        <a:t>4</a:t>
                      </a:r>
                      <a:endParaRPr lang="en-US" sz="1500" b="1" dirty="0">
                        <a:solidFill>
                          <a:schemeClr val="bg1"/>
                        </a:solidFill>
                        <a:latin typeface="Times New Roman"/>
                        <a:ea typeface="Times New Roman"/>
                        <a:cs typeface="+mj-cs"/>
                      </a:endParaRPr>
                    </a:p>
                  </a:txBody>
                  <a:tcPr marL="48913" marR="48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564858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ctr"/>
            <a:r>
              <a:rPr lang="en-US" dirty="0"/>
              <a:t>Why not without Methods ?!</a:t>
            </a:r>
            <a:endParaRPr lang="ar-SA" dirty="0"/>
          </a:p>
        </p:txBody>
      </p:sp>
      <p:sp>
        <p:nvSpPr>
          <p:cNvPr id="4" name="عنصر نائب لرقم الشريحة 3"/>
          <p:cNvSpPr>
            <a:spLocks noGrp="1"/>
          </p:cNvSpPr>
          <p:nvPr>
            <p:ph type="sldNum" sz="quarter" idx="10"/>
          </p:nvPr>
        </p:nvSpPr>
        <p:spPr/>
        <p:txBody>
          <a:bodyPr/>
          <a:lstStyle/>
          <a:p>
            <a:fld id="{09CC50D9-2DF4-405D-A4DE-EC49AA70A4AB}" type="slidenum">
              <a:rPr lang="ar-SA" smtClean="0"/>
              <a:pPr/>
              <a:t>10</a:t>
            </a:fld>
            <a:endParaRPr lang="ar-SA"/>
          </a:p>
        </p:txBody>
      </p:sp>
    </p:spTree>
    <p:extLst>
      <p:ext uri="{BB962C8B-B14F-4D97-AF65-F5344CB8AC3E}">
        <p14:creationId xmlns:p14="http://schemas.microsoft.com/office/powerpoint/2010/main" val="4102404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pPr>
                <a:defRPr/>
              </a:pPr>
              <a:endParaRPr lang="ar-SA"/>
            </a:p>
          </p:txBody>
        </p:sp>
        <p:sp>
          <p:nvSpPr>
            <p:cNvPr id="6"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ar-SA"/>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ar-SA"/>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ar-SA"/>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ar-SA"/>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ar-SA"/>
            </a:p>
          </p:txBody>
        </p:sp>
      </p:grpSp>
      <p:sp>
        <p:nvSpPr>
          <p:cNvPr id="172041"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ar-SA"/>
              <a:t>انقر لتحرير نمط العنوان الرئيسي</a:t>
            </a:r>
          </a:p>
        </p:txBody>
      </p:sp>
      <p:sp>
        <p:nvSpPr>
          <p:cNvPr id="172042"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ar-SA"/>
              <a:t>انقر لتحرير نمط العنوان الثانوي الرئيسي</a:t>
            </a:r>
          </a:p>
        </p:txBody>
      </p:sp>
      <p:sp>
        <p:nvSpPr>
          <p:cNvPr id="11" name="Rectangle 11"/>
          <p:cNvSpPr>
            <a:spLocks noGrp="1" noChangeArrowheads="1"/>
          </p:cNvSpPr>
          <p:nvPr>
            <p:ph type="dt" sz="quarter" idx="10"/>
          </p:nvPr>
        </p:nvSpPr>
        <p:spPr>
          <a:xfrm>
            <a:off x="990600" y="6245225"/>
            <a:ext cx="1901825" cy="476250"/>
          </a:xfrm>
        </p:spPr>
        <p:txBody>
          <a:bodyPr/>
          <a:lstStyle>
            <a:lvl1pPr>
              <a:defRPr/>
            </a:lvl1pPr>
          </a:lstStyle>
          <a:p>
            <a:pPr>
              <a:defRPr/>
            </a:pPr>
            <a:r>
              <a:rPr lang="ar-SA"/>
              <a:t>JohaliCHS385MoHE2014_2021</a:t>
            </a:r>
            <a:endParaRPr lang="en-US"/>
          </a:p>
        </p:txBody>
      </p:sp>
      <p:sp>
        <p:nvSpPr>
          <p:cNvPr id="12" name="Rectangle 12"/>
          <p:cNvSpPr>
            <a:spLocks noGrp="1" noChangeArrowheads="1"/>
          </p:cNvSpPr>
          <p:nvPr>
            <p:ph type="ftr" sz="quarter" idx="11"/>
          </p:nvPr>
        </p:nvSpPr>
        <p:spPr>
          <a:xfrm>
            <a:off x="3468688" y="6245225"/>
            <a:ext cx="2895600" cy="476250"/>
          </a:xfrm>
        </p:spPr>
        <p:txBody>
          <a:bodyPr/>
          <a:lstStyle>
            <a:lvl1pPr>
              <a:defRPr/>
            </a:lvl1pPr>
          </a:lstStyle>
          <a:p>
            <a:pPr>
              <a:defRPr/>
            </a:pPr>
            <a:r>
              <a:rPr lang="en-US"/>
              <a:t>CHS385</a:t>
            </a:r>
          </a:p>
        </p:txBody>
      </p:sp>
      <p:sp>
        <p:nvSpPr>
          <p:cNvPr id="13" name="Rectangle 13"/>
          <p:cNvSpPr>
            <a:spLocks noGrp="1" noChangeArrowheads="1"/>
          </p:cNvSpPr>
          <p:nvPr>
            <p:ph type="sldNum" sz="quarter" idx="12"/>
          </p:nvPr>
        </p:nvSpPr>
        <p:spPr/>
        <p:txBody>
          <a:bodyPr/>
          <a:lstStyle>
            <a:lvl1pPr>
              <a:defRPr/>
            </a:lvl1pPr>
          </a:lstStyle>
          <a:p>
            <a:pPr>
              <a:defRPr/>
            </a:pPr>
            <a:fld id="{293B550A-84CC-4599-8F89-5D109A743ACA}" type="slidenum">
              <a:rPr lang="ar-SA"/>
              <a:pPr>
                <a:defRPr/>
              </a:pPr>
              <a:t>‹#›</a:t>
            </a:fld>
            <a:endParaRPr lang="en-US"/>
          </a:p>
        </p:txBody>
      </p:sp>
    </p:spTree>
  </p:cSld>
  <p:clrMapOvr>
    <a:masterClrMapping/>
  </p:clrMapOvr>
  <p:transition>
    <p:push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Rectangle 11"/>
          <p:cNvSpPr>
            <a:spLocks noGrp="1" noChangeArrowheads="1"/>
          </p:cNvSpPr>
          <p:nvPr>
            <p:ph type="dt" sz="half" idx="10"/>
          </p:nvPr>
        </p:nvSpPr>
        <p:spPr>
          <a:ln/>
        </p:spPr>
        <p:txBody>
          <a:bodyPr/>
          <a:lstStyle>
            <a:lvl1pPr>
              <a:defRPr/>
            </a:lvl1pPr>
          </a:lstStyle>
          <a:p>
            <a:pPr>
              <a:defRPr/>
            </a:pPr>
            <a:r>
              <a:rPr lang="ar-SA"/>
              <a:t>JohaliCHS385MoHE2014_2021</a:t>
            </a: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CHS385</a:t>
            </a:r>
          </a:p>
        </p:txBody>
      </p:sp>
      <p:sp>
        <p:nvSpPr>
          <p:cNvPr id="6" name="Rectangle 13"/>
          <p:cNvSpPr>
            <a:spLocks noGrp="1" noChangeArrowheads="1"/>
          </p:cNvSpPr>
          <p:nvPr>
            <p:ph type="sldNum" sz="quarter" idx="12"/>
          </p:nvPr>
        </p:nvSpPr>
        <p:spPr>
          <a:ln/>
        </p:spPr>
        <p:txBody>
          <a:bodyPr/>
          <a:lstStyle>
            <a:lvl1pPr>
              <a:defRPr/>
            </a:lvl1pPr>
          </a:lstStyle>
          <a:p>
            <a:pPr>
              <a:defRPr/>
            </a:pPr>
            <a:fld id="{1F5A243A-E622-4083-917C-0DC1AD1570BE}" type="slidenum">
              <a:rPr lang="ar-SA"/>
              <a:pPr>
                <a:defRPr/>
              </a:pPr>
              <a:t>‹#›</a:t>
            </a:fld>
            <a:endParaRPr lang="en-US"/>
          </a:p>
        </p:txBody>
      </p:sp>
    </p:spTree>
  </p:cSld>
  <p:clrMapOvr>
    <a:masterClrMapping/>
  </p:clrMapOvr>
  <p:transition>
    <p:push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48463" y="244475"/>
            <a:ext cx="2097087"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44475"/>
            <a:ext cx="6138863"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Rectangle 11"/>
          <p:cNvSpPr>
            <a:spLocks noGrp="1" noChangeArrowheads="1"/>
          </p:cNvSpPr>
          <p:nvPr>
            <p:ph type="dt" sz="half" idx="10"/>
          </p:nvPr>
        </p:nvSpPr>
        <p:spPr>
          <a:ln/>
        </p:spPr>
        <p:txBody>
          <a:bodyPr/>
          <a:lstStyle>
            <a:lvl1pPr>
              <a:defRPr/>
            </a:lvl1pPr>
          </a:lstStyle>
          <a:p>
            <a:pPr>
              <a:defRPr/>
            </a:pPr>
            <a:r>
              <a:rPr lang="ar-SA"/>
              <a:t>JohaliCHS385MoHE2014_2021</a:t>
            </a: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CHS385</a:t>
            </a:r>
          </a:p>
        </p:txBody>
      </p:sp>
      <p:sp>
        <p:nvSpPr>
          <p:cNvPr id="6" name="Rectangle 13"/>
          <p:cNvSpPr>
            <a:spLocks noGrp="1" noChangeArrowheads="1"/>
          </p:cNvSpPr>
          <p:nvPr>
            <p:ph type="sldNum" sz="quarter" idx="12"/>
          </p:nvPr>
        </p:nvSpPr>
        <p:spPr>
          <a:ln/>
        </p:spPr>
        <p:txBody>
          <a:bodyPr/>
          <a:lstStyle>
            <a:lvl1pPr>
              <a:defRPr/>
            </a:lvl1pPr>
          </a:lstStyle>
          <a:p>
            <a:pPr>
              <a:defRPr/>
            </a:pPr>
            <a:fld id="{078599C9-3804-4474-8D79-056B4E109FAE}" type="slidenum">
              <a:rPr lang="ar-SA"/>
              <a:pPr>
                <a:defRPr/>
              </a:pPr>
              <a:t>‹#›</a:t>
            </a:fld>
            <a:endParaRPr lang="en-US"/>
          </a:p>
        </p:txBody>
      </p:sp>
    </p:spTree>
  </p:cSld>
  <p:clrMapOvr>
    <a:masterClrMapping/>
  </p:clrMapOvr>
  <p:transition>
    <p:push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44475"/>
            <a:ext cx="8385175" cy="1431925"/>
          </a:xfrm>
        </p:spPr>
        <p:txBody>
          <a:bodyPr/>
          <a:lstStyle/>
          <a:p>
            <a:r>
              <a:rPr lang="ar-SA"/>
              <a:t>انقر لتحرير نمط العنوان الرئيسي</a:t>
            </a:r>
          </a:p>
        </p:txBody>
      </p:sp>
      <p:sp>
        <p:nvSpPr>
          <p:cNvPr id="3" name="عنصر نائب للجدول 2"/>
          <p:cNvSpPr>
            <a:spLocks noGrp="1"/>
          </p:cNvSpPr>
          <p:nvPr>
            <p:ph type="tbl" idx="1"/>
          </p:nvPr>
        </p:nvSpPr>
        <p:spPr>
          <a:xfrm>
            <a:off x="838200" y="1905000"/>
            <a:ext cx="8007350" cy="4191000"/>
          </a:xfrm>
        </p:spPr>
        <p:txBody>
          <a:bodyPr/>
          <a:lstStyle/>
          <a:p>
            <a:pPr lvl="0"/>
            <a:endParaRPr lang="ar-SA" noProof="0"/>
          </a:p>
        </p:txBody>
      </p:sp>
      <p:sp>
        <p:nvSpPr>
          <p:cNvPr id="4" name="Rectangle 11"/>
          <p:cNvSpPr>
            <a:spLocks noGrp="1" noChangeArrowheads="1"/>
          </p:cNvSpPr>
          <p:nvPr>
            <p:ph type="dt" sz="half" idx="10"/>
          </p:nvPr>
        </p:nvSpPr>
        <p:spPr>
          <a:ln/>
        </p:spPr>
        <p:txBody>
          <a:bodyPr/>
          <a:lstStyle>
            <a:lvl1pPr>
              <a:defRPr/>
            </a:lvl1pPr>
          </a:lstStyle>
          <a:p>
            <a:pPr>
              <a:defRPr/>
            </a:pPr>
            <a:r>
              <a:rPr lang="ar-SA"/>
              <a:t>JohaliCHS385MoHE2014_2021</a:t>
            </a: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CHS385</a:t>
            </a:r>
          </a:p>
        </p:txBody>
      </p:sp>
      <p:sp>
        <p:nvSpPr>
          <p:cNvPr id="6" name="Rectangle 13"/>
          <p:cNvSpPr>
            <a:spLocks noGrp="1" noChangeArrowheads="1"/>
          </p:cNvSpPr>
          <p:nvPr>
            <p:ph type="sldNum" sz="quarter" idx="12"/>
          </p:nvPr>
        </p:nvSpPr>
        <p:spPr>
          <a:ln/>
        </p:spPr>
        <p:txBody>
          <a:bodyPr/>
          <a:lstStyle>
            <a:lvl1pPr>
              <a:defRPr/>
            </a:lvl1pPr>
          </a:lstStyle>
          <a:p>
            <a:pPr>
              <a:defRPr/>
            </a:pPr>
            <a:fld id="{A680296D-1D93-4EC5-A06B-E33F330612CD}" type="slidenum">
              <a:rPr lang="ar-SA"/>
              <a:pPr>
                <a:defRPr/>
              </a:pPr>
              <a:t>‹#›</a:t>
            </a:fld>
            <a:endParaRPr lang="en-US"/>
          </a:p>
        </p:txBody>
      </p:sp>
    </p:spTree>
  </p:cSld>
  <p:clrMapOvr>
    <a:masterClrMapping/>
  </p:clrMapOvr>
  <p:transition>
    <p:push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44475"/>
            <a:ext cx="8385175" cy="1431925"/>
          </a:xfrm>
        </p:spPr>
        <p:txBody>
          <a:bodyPr/>
          <a:lstStyle/>
          <a:p>
            <a:r>
              <a:rPr lang="ar-SA"/>
              <a:t>انقر لتحرير نمط العنوان الرئيسي</a:t>
            </a:r>
          </a:p>
        </p:txBody>
      </p:sp>
      <p:sp>
        <p:nvSpPr>
          <p:cNvPr id="3" name="عنصر نائب للنص 2"/>
          <p:cNvSpPr>
            <a:spLocks noGrp="1"/>
          </p:cNvSpPr>
          <p:nvPr>
            <p:ph type="body" sz="half" idx="1"/>
          </p:nvPr>
        </p:nvSpPr>
        <p:spPr>
          <a:xfrm>
            <a:off x="838200" y="1905000"/>
            <a:ext cx="3927475" cy="41910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918075" y="1905000"/>
            <a:ext cx="3927475" cy="41910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Rectangle 11"/>
          <p:cNvSpPr>
            <a:spLocks noGrp="1" noChangeArrowheads="1"/>
          </p:cNvSpPr>
          <p:nvPr>
            <p:ph type="dt" sz="half" idx="10"/>
          </p:nvPr>
        </p:nvSpPr>
        <p:spPr>
          <a:ln/>
        </p:spPr>
        <p:txBody>
          <a:bodyPr/>
          <a:lstStyle>
            <a:lvl1pPr>
              <a:defRPr/>
            </a:lvl1pPr>
          </a:lstStyle>
          <a:p>
            <a:pPr>
              <a:defRPr/>
            </a:pPr>
            <a:r>
              <a:rPr lang="ar-SA"/>
              <a:t>JohaliCHS385MoHE2014_2021</a:t>
            </a: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CHS385</a:t>
            </a:r>
          </a:p>
        </p:txBody>
      </p:sp>
      <p:sp>
        <p:nvSpPr>
          <p:cNvPr id="7" name="Rectangle 13"/>
          <p:cNvSpPr>
            <a:spLocks noGrp="1" noChangeArrowheads="1"/>
          </p:cNvSpPr>
          <p:nvPr>
            <p:ph type="sldNum" sz="quarter" idx="12"/>
          </p:nvPr>
        </p:nvSpPr>
        <p:spPr>
          <a:ln/>
        </p:spPr>
        <p:txBody>
          <a:bodyPr/>
          <a:lstStyle>
            <a:lvl1pPr>
              <a:defRPr/>
            </a:lvl1pPr>
          </a:lstStyle>
          <a:p>
            <a:pPr>
              <a:defRPr/>
            </a:pPr>
            <a:fld id="{0494BAA8-C3CF-4114-8833-84DCFDEBC013}" type="slidenum">
              <a:rPr lang="ar-SA"/>
              <a:pPr>
                <a:defRPr/>
              </a:pPr>
              <a:t>‹#›</a:t>
            </a:fld>
            <a:endParaRPr lang="en-US"/>
          </a:p>
        </p:txBody>
      </p:sp>
    </p:spTree>
  </p:cSld>
  <p:clrMapOvr>
    <a:masterClrMapping/>
  </p:clrMapOvr>
  <p:transition>
    <p:push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عنوان، ونص، واثنان من ال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44475"/>
            <a:ext cx="8385175" cy="1431925"/>
          </a:xfrm>
        </p:spPr>
        <p:txBody>
          <a:bodyPr/>
          <a:lstStyle/>
          <a:p>
            <a:r>
              <a:rPr lang="ar-SA"/>
              <a:t>انقر لتحرير نمط العنوان الرئيسي</a:t>
            </a:r>
          </a:p>
        </p:txBody>
      </p:sp>
      <p:sp>
        <p:nvSpPr>
          <p:cNvPr id="3" name="عنصر نائب للنص 2"/>
          <p:cNvSpPr>
            <a:spLocks noGrp="1"/>
          </p:cNvSpPr>
          <p:nvPr>
            <p:ph type="body" sz="half" idx="1"/>
          </p:nvPr>
        </p:nvSpPr>
        <p:spPr>
          <a:xfrm>
            <a:off x="838200" y="1905000"/>
            <a:ext cx="3927475" cy="41910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quarter" idx="2"/>
          </p:nvPr>
        </p:nvSpPr>
        <p:spPr>
          <a:xfrm>
            <a:off x="4918075" y="1905000"/>
            <a:ext cx="3927475" cy="20193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محتوى 4"/>
          <p:cNvSpPr>
            <a:spLocks noGrp="1"/>
          </p:cNvSpPr>
          <p:nvPr>
            <p:ph sz="quarter" idx="3"/>
          </p:nvPr>
        </p:nvSpPr>
        <p:spPr>
          <a:xfrm>
            <a:off x="4918075" y="4076700"/>
            <a:ext cx="3927475" cy="20193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Rectangle 11"/>
          <p:cNvSpPr>
            <a:spLocks noGrp="1" noChangeArrowheads="1"/>
          </p:cNvSpPr>
          <p:nvPr>
            <p:ph type="dt" sz="half" idx="10"/>
          </p:nvPr>
        </p:nvSpPr>
        <p:spPr>
          <a:ln/>
        </p:spPr>
        <p:txBody>
          <a:bodyPr/>
          <a:lstStyle>
            <a:lvl1pPr>
              <a:defRPr/>
            </a:lvl1pPr>
          </a:lstStyle>
          <a:p>
            <a:pPr>
              <a:defRPr/>
            </a:pPr>
            <a:r>
              <a:rPr lang="ar-SA"/>
              <a:t>JohaliCHS385MoHE2014_2021</a:t>
            </a:r>
            <a:endParaRPr lang="en-US"/>
          </a:p>
        </p:txBody>
      </p:sp>
      <p:sp>
        <p:nvSpPr>
          <p:cNvPr id="7" name="Rectangle 12"/>
          <p:cNvSpPr>
            <a:spLocks noGrp="1" noChangeArrowheads="1"/>
          </p:cNvSpPr>
          <p:nvPr>
            <p:ph type="ftr" sz="quarter" idx="11"/>
          </p:nvPr>
        </p:nvSpPr>
        <p:spPr>
          <a:ln/>
        </p:spPr>
        <p:txBody>
          <a:bodyPr/>
          <a:lstStyle>
            <a:lvl1pPr>
              <a:defRPr/>
            </a:lvl1pPr>
          </a:lstStyle>
          <a:p>
            <a:pPr>
              <a:defRPr/>
            </a:pPr>
            <a:r>
              <a:rPr lang="en-US"/>
              <a:t>CHS385</a:t>
            </a:r>
          </a:p>
        </p:txBody>
      </p:sp>
      <p:sp>
        <p:nvSpPr>
          <p:cNvPr id="8" name="Rectangle 13"/>
          <p:cNvSpPr>
            <a:spLocks noGrp="1" noChangeArrowheads="1"/>
          </p:cNvSpPr>
          <p:nvPr>
            <p:ph type="sldNum" sz="quarter" idx="12"/>
          </p:nvPr>
        </p:nvSpPr>
        <p:spPr>
          <a:ln/>
        </p:spPr>
        <p:txBody>
          <a:bodyPr/>
          <a:lstStyle>
            <a:lvl1pPr>
              <a:defRPr/>
            </a:lvl1pPr>
          </a:lstStyle>
          <a:p>
            <a:pPr>
              <a:defRPr/>
            </a:pPr>
            <a:fld id="{E3DC8925-C32E-4D67-8C32-E0CE00B9AD3B}" type="slidenum">
              <a:rPr lang="ar-SA"/>
              <a:pPr>
                <a:defRPr/>
              </a:pPr>
              <a:t>‹#›</a:t>
            </a:fld>
            <a:endParaRPr lang="en-US"/>
          </a:p>
        </p:txBody>
      </p:sp>
    </p:spTree>
  </p:cSld>
  <p:clrMapOvr>
    <a:masterClrMapping/>
  </p:clrMapOvr>
  <p:transition>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Rectangle 11"/>
          <p:cNvSpPr>
            <a:spLocks noGrp="1" noChangeArrowheads="1"/>
          </p:cNvSpPr>
          <p:nvPr>
            <p:ph type="dt" sz="half" idx="10"/>
          </p:nvPr>
        </p:nvSpPr>
        <p:spPr>
          <a:ln/>
        </p:spPr>
        <p:txBody>
          <a:bodyPr/>
          <a:lstStyle>
            <a:lvl1pPr>
              <a:defRPr/>
            </a:lvl1pPr>
          </a:lstStyle>
          <a:p>
            <a:pPr>
              <a:defRPr/>
            </a:pPr>
            <a:r>
              <a:rPr lang="ar-SA"/>
              <a:t>JohaliCHS385MoHE2014_2021</a:t>
            </a: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CHS385</a:t>
            </a:r>
          </a:p>
        </p:txBody>
      </p:sp>
      <p:sp>
        <p:nvSpPr>
          <p:cNvPr id="6" name="Rectangle 13"/>
          <p:cNvSpPr>
            <a:spLocks noGrp="1" noChangeArrowheads="1"/>
          </p:cNvSpPr>
          <p:nvPr>
            <p:ph type="sldNum" sz="quarter" idx="12"/>
          </p:nvPr>
        </p:nvSpPr>
        <p:spPr>
          <a:ln/>
        </p:spPr>
        <p:txBody>
          <a:bodyPr/>
          <a:lstStyle>
            <a:lvl1pPr>
              <a:defRPr/>
            </a:lvl1pPr>
          </a:lstStyle>
          <a:p>
            <a:pPr>
              <a:defRPr/>
            </a:pPr>
            <a:fld id="{978C93D2-0CD3-44E6-B74B-98515F7048D2}" type="slidenum">
              <a:rPr lang="ar-SA"/>
              <a:pPr>
                <a:defRPr/>
              </a:pPr>
              <a:t>‹#›</a:t>
            </a:fld>
            <a:endParaRPr lang="en-US"/>
          </a:p>
        </p:txBody>
      </p:sp>
    </p:spTree>
  </p:cSld>
  <p:clrMapOvr>
    <a:masterClrMapping/>
  </p:clrMapOvr>
  <p:transition>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a:t>انقر لتحرير أنماط النص الرئيسي</a:t>
            </a:r>
          </a:p>
        </p:txBody>
      </p:sp>
      <p:sp>
        <p:nvSpPr>
          <p:cNvPr id="4" name="Rectangle 11"/>
          <p:cNvSpPr>
            <a:spLocks noGrp="1" noChangeArrowheads="1"/>
          </p:cNvSpPr>
          <p:nvPr>
            <p:ph type="dt" sz="half" idx="10"/>
          </p:nvPr>
        </p:nvSpPr>
        <p:spPr>
          <a:ln/>
        </p:spPr>
        <p:txBody>
          <a:bodyPr/>
          <a:lstStyle>
            <a:lvl1pPr>
              <a:defRPr/>
            </a:lvl1pPr>
          </a:lstStyle>
          <a:p>
            <a:pPr>
              <a:defRPr/>
            </a:pPr>
            <a:r>
              <a:rPr lang="ar-SA"/>
              <a:t>JohaliCHS385MoHE2014_2021</a:t>
            </a: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CHS385</a:t>
            </a:r>
          </a:p>
        </p:txBody>
      </p:sp>
      <p:sp>
        <p:nvSpPr>
          <p:cNvPr id="6" name="Rectangle 13"/>
          <p:cNvSpPr>
            <a:spLocks noGrp="1" noChangeArrowheads="1"/>
          </p:cNvSpPr>
          <p:nvPr>
            <p:ph type="sldNum" sz="quarter" idx="12"/>
          </p:nvPr>
        </p:nvSpPr>
        <p:spPr>
          <a:ln/>
        </p:spPr>
        <p:txBody>
          <a:bodyPr/>
          <a:lstStyle>
            <a:lvl1pPr>
              <a:defRPr/>
            </a:lvl1pPr>
          </a:lstStyle>
          <a:p>
            <a:pPr>
              <a:defRPr/>
            </a:pPr>
            <a:fld id="{78F46190-3E89-4D28-B71F-B414E1C1D7BD}" type="slidenum">
              <a:rPr lang="ar-SA"/>
              <a:pPr>
                <a:defRPr/>
              </a:pPr>
              <a:t>‹#›</a:t>
            </a:fld>
            <a:endParaRPr lang="en-US"/>
          </a:p>
        </p:txBody>
      </p:sp>
    </p:spTree>
  </p:cSld>
  <p:clrMapOvr>
    <a:masterClrMapping/>
  </p:clrMapOvr>
  <p:transition>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Rectangle 11"/>
          <p:cNvSpPr>
            <a:spLocks noGrp="1" noChangeArrowheads="1"/>
          </p:cNvSpPr>
          <p:nvPr>
            <p:ph type="dt" sz="half" idx="10"/>
          </p:nvPr>
        </p:nvSpPr>
        <p:spPr>
          <a:ln/>
        </p:spPr>
        <p:txBody>
          <a:bodyPr/>
          <a:lstStyle>
            <a:lvl1pPr>
              <a:defRPr/>
            </a:lvl1pPr>
          </a:lstStyle>
          <a:p>
            <a:pPr>
              <a:defRPr/>
            </a:pPr>
            <a:r>
              <a:rPr lang="ar-SA"/>
              <a:t>JohaliCHS385MoHE2014_2021</a:t>
            </a: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CHS385</a:t>
            </a:r>
          </a:p>
        </p:txBody>
      </p:sp>
      <p:sp>
        <p:nvSpPr>
          <p:cNvPr id="7" name="Rectangle 13"/>
          <p:cNvSpPr>
            <a:spLocks noGrp="1" noChangeArrowheads="1"/>
          </p:cNvSpPr>
          <p:nvPr>
            <p:ph type="sldNum" sz="quarter" idx="12"/>
          </p:nvPr>
        </p:nvSpPr>
        <p:spPr>
          <a:ln/>
        </p:spPr>
        <p:txBody>
          <a:bodyPr/>
          <a:lstStyle>
            <a:lvl1pPr>
              <a:defRPr/>
            </a:lvl1pPr>
          </a:lstStyle>
          <a:p>
            <a:pPr>
              <a:defRPr/>
            </a:pPr>
            <a:fld id="{9B0EA7A9-6A72-4381-8E65-AED31536ADFA}" type="slidenum">
              <a:rPr lang="ar-SA"/>
              <a:pPr>
                <a:defRPr/>
              </a:pPr>
              <a:t>‹#›</a:t>
            </a:fld>
            <a:endParaRPr lang="en-US"/>
          </a:p>
        </p:txBody>
      </p:sp>
    </p:spTree>
  </p:cSld>
  <p:clrMapOvr>
    <a:masterClrMapping/>
  </p:clrMapOvr>
  <p:transition>
    <p:push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Rectangle 11"/>
          <p:cNvSpPr>
            <a:spLocks noGrp="1" noChangeArrowheads="1"/>
          </p:cNvSpPr>
          <p:nvPr>
            <p:ph type="dt" sz="half" idx="10"/>
          </p:nvPr>
        </p:nvSpPr>
        <p:spPr>
          <a:ln/>
        </p:spPr>
        <p:txBody>
          <a:bodyPr/>
          <a:lstStyle>
            <a:lvl1pPr>
              <a:defRPr/>
            </a:lvl1pPr>
          </a:lstStyle>
          <a:p>
            <a:pPr>
              <a:defRPr/>
            </a:pPr>
            <a:r>
              <a:rPr lang="ar-SA"/>
              <a:t>JohaliCHS385MoHE2014_2021</a:t>
            </a: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a:t>CHS385</a:t>
            </a:r>
          </a:p>
        </p:txBody>
      </p:sp>
      <p:sp>
        <p:nvSpPr>
          <p:cNvPr id="9" name="Rectangle 13"/>
          <p:cNvSpPr>
            <a:spLocks noGrp="1" noChangeArrowheads="1"/>
          </p:cNvSpPr>
          <p:nvPr>
            <p:ph type="sldNum" sz="quarter" idx="12"/>
          </p:nvPr>
        </p:nvSpPr>
        <p:spPr>
          <a:ln/>
        </p:spPr>
        <p:txBody>
          <a:bodyPr/>
          <a:lstStyle>
            <a:lvl1pPr>
              <a:defRPr/>
            </a:lvl1pPr>
          </a:lstStyle>
          <a:p>
            <a:pPr>
              <a:defRPr/>
            </a:pPr>
            <a:fld id="{33523621-3EC3-4F06-AE9C-254B99C3492D}" type="slidenum">
              <a:rPr lang="ar-SA"/>
              <a:pPr>
                <a:defRPr/>
              </a:pPr>
              <a:t>‹#›</a:t>
            </a:fld>
            <a:endParaRPr lang="en-US"/>
          </a:p>
        </p:txBody>
      </p:sp>
    </p:spTree>
  </p:cSld>
  <p:clrMapOvr>
    <a:masterClrMapping/>
  </p:clrMapOvr>
  <p:transition>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Rectangle 11"/>
          <p:cNvSpPr>
            <a:spLocks noGrp="1" noChangeArrowheads="1"/>
          </p:cNvSpPr>
          <p:nvPr>
            <p:ph type="dt" sz="half" idx="10"/>
          </p:nvPr>
        </p:nvSpPr>
        <p:spPr>
          <a:ln/>
        </p:spPr>
        <p:txBody>
          <a:bodyPr/>
          <a:lstStyle>
            <a:lvl1pPr>
              <a:defRPr/>
            </a:lvl1pPr>
          </a:lstStyle>
          <a:p>
            <a:pPr>
              <a:defRPr/>
            </a:pPr>
            <a:r>
              <a:rPr lang="ar-SA"/>
              <a:t>JohaliCHS385MoHE2014_2021</a:t>
            </a: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a:t>CHS385</a:t>
            </a:r>
          </a:p>
        </p:txBody>
      </p:sp>
      <p:sp>
        <p:nvSpPr>
          <p:cNvPr id="5" name="Rectangle 13"/>
          <p:cNvSpPr>
            <a:spLocks noGrp="1" noChangeArrowheads="1"/>
          </p:cNvSpPr>
          <p:nvPr>
            <p:ph type="sldNum" sz="quarter" idx="12"/>
          </p:nvPr>
        </p:nvSpPr>
        <p:spPr>
          <a:ln/>
        </p:spPr>
        <p:txBody>
          <a:bodyPr/>
          <a:lstStyle>
            <a:lvl1pPr>
              <a:defRPr/>
            </a:lvl1pPr>
          </a:lstStyle>
          <a:p>
            <a:pPr>
              <a:defRPr/>
            </a:pPr>
            <a:fld id="{F7F2E110-DCE5-4B4A-B952-455D71428BD0}" type="slidenum">
              <a:rPr lang="ar-SA"/>
              <a:pPr>
                <a:defRPr/>
              </a:pPr>
              <a:t>‹#›</a:t>
            </a:fld>
            <a:endParaRPr lang="en-US"/>
          </a:p>
        </p:txBody>
      </p:sp>
    </p:spTree>
  </p:cSld>
  <p:clrMapOvr>
    <a:masterClrMapping/>
  </p:clrMapOvr>
  <p:transition>
    <p:push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ar-SA"/>
              <a:t>JohaliCHS385MoHE2014_2021</a:t>
            </a: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a:t>CHS385</a:t>
            </a:r>
          </a:p>
        </p:txBody>
      </p:sp>
      <p:sp>
        <p:nvSpPr>
          <p:cNvPr id="4" name="Rectangle 13"/>
          <p:cNvSpPr>
            <a:spLocks noGrp="1" noChangeArrowheads="1"/>
          </p:cNvSpPr>
          <p:nvPr>
            <p:ph type="sldNum" sz="quarter" idx="12"/>
          </p:nvPr>
        </p:nvSpPr>
        <p:spPr>
          <a:ln/>
        </p:spPr>
        <p:txBody>
          <a:bodyPr/>
          <a:lstStyle>
            <a:lvl1pPr>
              <a:defRPr/>
            </a:lvl1pPr>
          </a:lstStyle>
          <a:p>
            <a:pPr>
              <a:defRPr/>
            </a:pPr>
            <a:fld id="{EFDC60A6-13D5-4900-9D45-FC2CC50B2D43}" type="slidenum">
              <a:rPr lang="ar-SA"/>
              <a:pPr>
                <a:defRPr/>
              </a:pPr>
              <a:t>‹#›</a:t>
            </a:fld>
            <a:endParaRPr lang="en-US"/>
          </a:p>
        </p:txBody>
      </p:sp>
    </p:spTree>
  </p:cSld>
  <p:clrMapOvr>
    <a:masterClrMapping/>
  </p:clrMapOvr>
  <p:transition>
    <p:push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Rectangle 11"/>
          <p:cNvSpPr>
            <a:spLocks noGrp="1" noChangeArrowheads="1"/>
          </p:cNvSpPr>
          <p:nvPr>
            <p:ph type="dt" sz="half" idx="10"/>
          </p:nvPr>
        </p:nvSpPr>
        <p:spPr>
          <a:ln/>
        </p:spPr>
        <p:txBody>
          <a:bodyPr/>
          <a:lstStyle>
            <a:lvl1pPr>
              <a:defRPr/>
            </a:lvl1pPr>
          </a:lstStyle>
          <a:p>
            <a:pPr>
              <a:defRPr/>
            </a:pPr>
            <a:r>
              <a:rPr lang="ar-SA"/>
              <a:t>JohaliCHS385MoHE2014_2021</a:t>
            </a: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CHS385</a:t>
            </a:r>
          </a:p>
        </p:txBody>
      </p:sp>
      <p:sp>
        <p:nvSpPr>
          <p:cNvPr id="7" name="Rectangle 13"/>
          <p:cNvSpPr>
            <a:spLocks noGrp="1" noChangeArrowheads="1"/>
          </p:cNvSpPr>
          <p:nvPr>
            <p:ph type="sldNum" sz="quarter" idx="12"/>
          </p:nvPr>
        </p:nvSpPr>
        <p:spPr>
          <a:ln/>
        </p:spPr>
        <p:txBody>
          <a:bodyPr/>
          <a:lstStyle>
            <a:lvl1pPr>
              <a:defRPr/>
            </a:lvl1pPr>
          </a:lstStyle>
          <a:p>
            <a:pPr>
              <a:defRPr/>
            </a:pPr>
            <a:fld id="{10AB4D0C-23E3-40C0-8C6E-2DBB31B0F1A7}" type="slidenum">
              <a:rPr lang="ar-SA"/>
              <a:pPr>
                <a:defRPr/>
              </a:pPr>
              <a:t>‹#›</a:t>
            </a:fld>
            <a:endParaRPr lang="en-US"/>
          </a:p>
        </p:txBody>
      </p:sp>
    </p:spTree>
  </p:cSld>
  <p:clrMapOvr>
    <a:masterClrMapping/>
  </p:clrMapOvr>
  <p:transition>
    <p:push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Rectangle 11"/>
          <p:cNvSpPr>
            <a:spLocks noGrp="1" noChangeArrowheads="1"/>
          </p:cNvSpPr>
          <p:nvPr>
            <p:ph type="dt" sz="half" idx="10"/>
          </p:nvPr>
        </p:nvSpPr>
        <p:spPr>
          <a:ln/>
        </p:spPr>
        <p:txBody>
          <a:bodyPr/>
          <a:lstStyle>
            <a:lvl1pPr>
              <a:defRPr/>
            </a:lvl1pPr>
          </a:lstStyle>
          <a:p>
            <a:pPr>
              <a:defRPr/>
            </a:pPr>
            <a:r>
              <a:rPr lang="ar-SA"/>
              <a:t>JohaliCHS385MoHE2014_2021</a:t>
            </a: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CHS385</a:t>
            </a:r>
          </a:p>
        </p:txBody>
      </p:sp>
      <p:sp>
        <p:nvSpPr>
          <p:cNvPr id="7" name="Rectangle 13"/>
          <p:cNvSpPr>
            <a:spLocks noGrp="1" noChangeArrowheads="1"/>
          </p:cNvSpPr>
          <p:nvPr>
            <p:ph type="sldNum" sz="quarter" idx="12"/>
          </p:nvPr>
        </p:nvSpPr>
        <p:spPr>
          <a:ln/>
        </p:spPr>
        <p:txBody>
          <a:bodyPr/>
          <a:lstStyle>
            <a:lvl1pPr>
              <a:defRPr/>
            </a:lvl1pPr>
          </a:lstStyle>
          <a:p>
            <a:pPr>
              <a:defRPr/>
            </a:pPr>
            <a:fld id="{5AD71A68-5A4E-4513-8902-BC0030C273CE}" type="slidenum">
              <a:rPr lang="ar-SA"/>
              <a:pPr>
                <a:defRPr/>
              </a:pPr>
              <a:t>‹#›</a:t>
            </a:fld>
            <a:endParaRPr lang="en-US"/>
          </a:p>
        </p:txBody>
      </p:sp>
    </p:spTree>
  </p:cSld>
  <p:clrMapOvr>
    <a:masterClrMapping/>
  </p:clrMapOvr>
  <p:transition>
    <p:push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319088" y="1828800"/>
            <a:ext cx="8824912" cy="5029200"/>
            <a:chOff x="201" y="1152"/>
            <a:chExt cx="5559" cy="3168"/>
          </a:xfrm>
        </p:grpSpPr>
        <p:sp>
          <p:nvSpPr>
            <p:cNvPr id="171011"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ar-SA"/>
            </a:p>
          </p:txBody>
        </p:sp>
        <p:sp>
          <p:nvSpPr>
            <p:cNvPr id="171012"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pPr>
                <a:defRPr/>
              </a:pPr>
              <a:endParaRPr lang="ar-SA"/>
            </a:p>
          </p:txBody>
        </p:sp>
        <p:sp>
          <p:nvSpPr>
            <p:cNvPr id="171013"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pPr>
                <a:defRPr/>
              </a:pPr>
              <a:endParaRPr lang="ar-SA"/>
            </a:p>
          </p:txBody>
        </p:sp>
        <p:sp>
          <p:nvSpPr>
            <p:cNvPr id="171014"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ar-SA"/>
            </a:p>
          </p:txBody>
        </p:sp>
        <p:sp>
          <p:nvSpPr>
            <p:cNvPr id="171015"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ar-SA"/>
            </a:p>
          </p:txBody>
        </p:sp>
        <p:sp>
          <p:nvSpPr>
            <p:cNvPr id="171016"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ar-SA"/>
            </a:p>
          </p:txBody>
        </p:sp>
        <p:sp>
          <p:nvSpPr>
            <p:cNvPr id="171017"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ar-SA"/>
            </a:p>
          </p:txBody>
        </p:sp>
        <p:sp>
          <p:nvSpPr>
            <p:cNvPr id="171018"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a:defRPr/>
              </a:pPr>
              <a:endParaRPr lang="ar-SA"/>
            </a:p>
          </p:txBody>
        </p:sp>
      </p:grpSp>
      <p:sp>
        <p:nvSpPr>
          <p:cNvPr id="171019"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400">
                <a:effectLst>
                  <a:outerShdw blurRad="38100" dist="38100" dir="2700000" algn="tl">
                    <a:srgbClr val="000000"/>
                  </a:outerShdw>
                </a:effectLst>
              </a:defRPr>
            </a:lvl1pPr>
          </a:lstStyle>
          <a:p>
            <a:pPr>
              <a:defRPr/>
            </a:pPr>
            <a:r>
              <a:rPr lang="ar-SA"/>
              <a:t>JohaliCHS385MoHE2014_2021</a:t>
            </a:r>
            <a:endParaRPr lang="en-US"/>
          </a:p>
        </p:txBody>
      </p:sp>
      <p:sp>
        <p:nvSpPr>
          <p:cNvPr id="171020"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400">
                <a:effectLst>
                  <a:outerShdw blurRad="38100" dist="38100" dir="2700000" algn="tl">
                    <a:srgbClr val="000000"/>
                  </a:outerShdw>
                </a:effectLst>
              </a:defRPr>
            </a:lvl1pPr>
          </a:lstStyle>
          <a:p>
            <a:pPr>
              <a:defRPr/>
            </a:pPr>
            <a:r>
              <a:rPr lang="en-US"/>
              <a:t>CHS385</a:t>
            </a:r>
          </a:p>
        </p:txBody>
      </p:sp>
      <p:sp>
        <p:nvSpPr>
          <p:cNvPr id="171021"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400">
                <a:effectLst>
                  <a:outerShdw blurRad="38100" dist="38100" dir="2700000" algn="tl">
                    <a:srgbClr val="000000"/>
                  </a:outerShdw>
                </a:effectLst>
              </a:defRPr>
            </a:lvl1pPr>
          </a:lstStyle>
          <a:p>
            <a:pPr>
              <a:defRPr/>
            </a:pPr>
            <a:fld id="{9FA4870F-D0AE-4E91-9926-FE30C4466623}" type="slidenum">
              <a:rPr lang="ar-SA"/>
              <a:pPr>
                <a:defRPr/>
              </a:pPr>
              <a:t>‹#›</a:t>
            </a:fld>
            <a:endParaRPr lang="en-US"/>
          </a:p>
        </p:txBody>
      </p:sp>
      <p:sp>
        <p:nvSpPr>
          <p:cNvPr id="171022"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a:t>انقر لتحرير نمط العنوان الرئيسي</a:t>
            </a:r>
          </a:p>
        </p:txBody>
      </p:sp>
      <p:sp>
        <p:nvSpPr>
          <p:cNvPr id="171023"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Tree>
  </p:cSld>
  <p:clrMap bg1="dk2" tx1="lt1" bg2="dk1" tx2="lt2" accent1="accent1" accent2="accent2" accent3="accent3" accent4="accent4" accent5="accent5" accent6="accent6" hlink="hlink" folHlink="folHlink"/>
  <p:sldLayoutIdLst>
    <p:sldLayoutId id="2147483790"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89" r:id="rId14"/>
  </p:sldLayoutIdLst>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171022"/>
                                        </p:tgtEl>
                                        <p:attrNameLst>
                                          <p:attrName>style.visibility</p:attrName>
                                        </p:attrNameLst>
                                      </p:cBhvr>
                                      <p:to>
                                        <p:strVal val="visible"/>
                                      </p:to>
                                    </p:set>
                                    <p:anim calcmode="lin" valueType="num">
                                      <p:cBhvr additive="base">
                                        <p:cTn id="7" dur="800" fill="hold">
                                          <p:stCondLst>
                                            <p:cond delay="0"/>
                                          </p:stCondLst>
                                        </p:cTn>
                                        <p:tgtEl>
                                          <p:spTgt spid="171022"/>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17102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171023">
                                            <p:txEl>
                                              <p:pRg st="0" end="0"/>
                                            </p:txEl>
                                          </p:spTgt>
                                        </p:tgtEl>
                                        <p:attrNameLst>
                                          <p:attrName>style.visibility</p:attrName>
                                        </p:attrNameLst>
                                      </p:cBhvr>
                                      <p:to>
                                        <p:strVal val="visible"/>
                                      </p:to>
                                    </p:set>
                                    <p:animEffect transition="in" filter="fade">
                                      <p:cBhvr>
                                        <p:cTn id="13" dur="1000"/>
                                        <p:tgtEl>
                                          <p:spTgt spid="171023">
                                            <p:txEl>
                                              <p:pRg st="0" end="0"/>
                                            </p:txEl>
                                          </p:spTgt>
                                        </p:tgtEl>
                                      </p:cBhvr>
                                    </p:animEffect>
                                    <p:anim calcmode="lin" valueType="num">
                                      <p:cBhvr>
                                        <p:cTn id="14" dur="1000" fill="hold"/>
                                        <p:tgtEl>
                                          <p:spTgt spid="171023">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171023">
                                            <p:txEl>
                                              <p:pRg st="0" end="0"/>
                                            </p:txEl>
                                          </p:spTgt>
                                        </p:tgtEl>
                                        <p:attrNameLst>
                                          <p:attrName>ppt_y</p:attrName>
                                        </p:attrNameLst>
                                      </p:cBhvr>
                                      <p:tavLst>
                                        <p:tav tm="0">
                                          <p:val>
                                            <p:strVal val="#ppt_y"/>
                                          </p:val>
                                        </p:tav>
                                        <p:tav tm="100000">
                                          <p:val>
                                            <p:strVal val="#ppt_y"/>
                                          </p:val>
                                        </p:tav>
                                      </p:tavLst>
                                    </p:anim>
                                  </p:childTnLst>
                                </p:cTn>
                              </p:par>
                              <p:par>
                                <p:cTn id="16" presetID="40" presetClass="entr" presetSubtype="0" fill="hold" grpId="0" nodeType="withEffect">
                                  <p:stCondLst>
                                    <p:cond delay="0"/>
                                  </p:stCondLst>
                                  <p:iterate type="lt">
                                    <p:tmPct val="10000"/>
                                  </p:iterate>
                                  <p:childTnLst>
                                    <p:set>
                                      <p:cBhvr>
                                        <p:cTn id="17" dur="1" fill="hold">
                                          <p:stCondLst>
                                            <p:cond delay="0"/>
                                          </p:stCondLst>
                                        </p:cTn>
                                        <p:tgtEl>
                                          <p:spTgt spid="171023">
                                            <p:txEl>
                                              <p:pRg st="1" end="1"/>
                                            </p:txEl>
                                          </p:spTgt>
                                        </p:tgtEl>
                                        <p:attrNameLst>
                                          <p:attrName>style.visibility</p:attrName>
                                        </p:attrNameLst>
                                      </p:cBhvr>
                                      <p:to>
                                        <p:strVal val="visible"/>
                                      </p:to>
                                    </p:set>
                                    <p:animEffect transition="in" filter="fade">
                                      <p:cBhvr>
                                        <p:cTn id="18" dur="1000"/>
                                        <p:tgtEl>
                                          <p:spTgt spid="171023">
                                            <p:txEl>
                                              <p:pRg st="1" end="1"/>
                                            </p:txEl>
                                          </p:spTgt>
                                        </p:tgtEl>
                                      </p:cBhvr>
                                    </p:animEffect>
                                    <p:anim calcmode="lin" valueType="num">
                                      <p:cBhvr>
                                        <p:cTn id="19" dur="1000" fill="hold"/>
                                        <p:tgtEl>
                                          <p:spTgt spid="171023">
                                            <p:txEl>
                                              <p:pRg st="1" end="1"/>
                                            </p:txEl>
                                          </p:spTgt>
                                        </p:tgtEl>
                                        <p:attrNameLst>
                                          <p:attrName>ppt_x</p:attrName>
                                        </p:attrNameLst>
                                      </p:cBhvr>
                                      <p:tavLst>
                                        <p:tav tm="0">
                                          <p:val>
                                            <p:strVal val="#ppt_x-.1"/>
                                          </p:val>
                                        </p:tav>
                                        <p:tav tm="100000">
                                          <p:val>
                                            <p:strVal val="#ppt_x"/>
                                          </p:val>
                                        </p:tav>
                                      </p:tavLst>
                                    </p:anim>
                                    <p:anim calcmode="lin" valueType="num">
                                      <p:cBhvr>
                                        <p:cTn id="20" dur="1000" fill="hold"/>
                                        <p:tgtEl>
                                          <p:spTgt spid="171023">
                                            <p:txEl>
                                              <p:pRg st="1" end="1"/>
                                            </p:txEl>
                                          </p:spTgt>
                                        </p:tgtEl>
                                        <p:attrNameLst>
                                          <p:attrName>ppt_y</p:attrName>
                                        </p:attrNameLst>
                                      </p:cBhvr>
                                      <p:tavLst>
                                        <p:tav tm="0">
                                          <p:val>
                                            <p:strVal val="#ppt_y"/>
                                          </p:val>
                                        </p:tav>
                                        <p:tav tm="100000">
                                          <p:val>
                                            <p:strVal val="#ppt_y"/>
                                          </p:val>
                                        </p:tav>
                                      </p:tavLst>
                                    </p:anim>
                                  </p:childTnLst>
                                </p:cTn>
                              </p:par>
                              <p:par>
                                <p:cTn id="21" presetID="40" presetClass="entr" presetSubtype="0" fill="hold" grpId="0" nodeType="withEffect">
                                  <p:stCondLst>
                                    <p:cond delay="0"/>
                                  </p:stCondLst>
                                  <p:iterate type="lt">
                                    <p:tmPct val="10000"/>
                                  </p:iterate>
                                  <p:childTnLst>
                                    <p:set>
                                      <p:cBhvr>
                                        <p:cTn id="22" dur="1" fill="hold">
                                          <p:stCondLst>
                                            <p:cond delay="0"/>
                                          </p:stCondLst>
                                        </p:cTn>
                                        <p:tgtEl>
                                          <p:spTgt spid="171023">
                                            <p:txEl>
                                              <p:pRg st="2" end="2"/>
                                            </p:txEl>
                                          </p:spTgt>
                                        </p:tgtEl>
                                        <p:attrNameLst>
                                          <p:attrName>style.visibility</p:attrName>
                                        </p:attrNameLst>
                                      </p:cBhvr>
                                      <p:to>
                                        <p:strVal val="visible"/>
                                      </p:to>
                                    </p:set>
                                    <p:animEffect transition="in" filter="fade">
                                      <p:cBhvr>
                                        <p:cTn id="23" dur="1000"/>
                                        <p:tgtEl>
                                          <p:spTgt spid="171023">
                                            <p:txEl>
                                              <p:pRg st="2" end="2"/>
                                            </p:txEl>
                                          </p:spTgt>
                                        </p:tgtEl>
                                      </p:cBhvr>
                                    </p:animEffect>
                                    <p:anim calcmode="lin" valueType="num">
                                      <p:cBhvr>
                                        <p:cTn id="24" dur="1000" fill="hold"/>
                                        <p:tgtEl>
                                          <p:spTgt spid="171023">
                                            <p:txEl>
                                              <p:pRg st="2" end="2"/>
                                            </p:txEl>
                                          </p:spTgt>
                                        </p:tgtEl>
                                        <p:attrNameLst>
                                          <p:attrName>ppt_x</p:attrName>
                                        </p:attrNameLst>
                                      </p:cBhvr>
                                      <p:tavLst>
                                        <p:tav tm="0">
                                          <p:val>
                                            <p:strVal val="#ppt_x-.1"/>
                                          </p:val>
                                        </p:tav>
                                        <p:tav tm="100000">
                                          <p:val>
                                            <p:strVal val="#ppt_x"/>
                                          </p:val>
                                        </p:tav>
                                      </p:tavLst>
                                    </p:anim>
                                    <p:anim calcmode="lin" valueType="num">
                                      <p:cBhvr>
                                        <p:cTn id="25" dur="1000" fill="hold"/>
                                        <p:tgtEl>
                                          <p:spTgt spid="171023">
                                            <p:txEl>
                                              <p:pRg st="2" end="2"/>
                                            </p:txEl>
                                          </p:spTgt>
                                        </p:tgtEl>
                                        <p:attrNameLst>
                                          <p:attrName>ppt_y</p:attrName>
                                        </p:attrNameLst>
                                      </p:cBhvr>
                                      <p:tavLst>
                                        <p:tav tm="0">
                                          <p:val>
                                            <p:strVal val="#ppt_y"/>
                                          </p:val>
                                        </p:tav>
                                        <p:tav tm="100000">
                                          <p:val>
                                            <p:strVal val="#ppt_y"/>
                                          </p:val>
                                        </p:tav>
                                      </p:tavLst>
                                    </p:anim>
                                  </p:childTnLst>
                                </p:cTn>
                              </p:par>
                              <p:par>
                                <p:cTn id="26" presetID="40" presetClass="entr" presetSubtype="0" fill="hold" grpId="0" nodeType="withEffect">
                                  <p:stCondLst>
                                    <p:cond delay="0"/>
                                  </p:stCondLst>
                                  <p:iterate type="lt">
                                    <p:tmPct val="10000"/>
                                  </p:iterate>
                                  <p:childTnLst>
                                    <p:set>
                                      <p:cBhvr>
                                        <p:cTn id="27" dur="1" fill="hold">
                                          <p:stCondLst>
                                            <p:cond delay="0"/>
                                          </p:stCondLst>
                                        </p:cTn>
                                        <p:tgtEl>
                                          <p:spTgt spid="171023">
                                            <p:txEl>
                                              <p:pRg st="3" end="3"/>
                                            </p:txEl>
                                          </p:spTgt>
                                        </p:tgtEl>
                                        <p:attrNameLst>
                                          <p:attrName>style.visibility</p:attrName>
                                        </p:attrNameLst>
                                      </p:cBhvr>
                                      <p:to>
                                        <p:strVal val="visible"/>
                                      </p:to>
                                    </p:set>
                                    <p:animEffect transition="in" filter="fade">
                                      <p:cBhvr>
                                        <p:cTn id="28" dur="1000"/>
                                        <p:tgtEl>
                                          <p:spTgt spid="171023">
                                            <p:txEl>
                                              <p:pRg st="3" end="3"/>
                                            </p:txEl>
                                          </p:spTgt>
                                        </p:tgtEl>
                                      </p:cBhvr>
                                    </p:animEffect>
                                    <p:anim calcmode="lin" valueType="num">
                                      <p:cBhvr>
                                        <p:cTn id="29" dur="1000" fill="hold"/>
                                        <p:tgtEl>
                                          <p:spTgt spid="171023">
                                            <p:txEl>
                                              <p:pRg st="3" end="3"/>
                                            </p:txEl>
                                          </p:spTgt>
                                        </p:tgtEl>
                                        <p:attrNameLst>
                                          <p:attrName>ppt_x</p:attrName>
                                        </p:attrNameLst>
                                      </p:cBhvr>
                                      <p:tavLst>
                                        <p:tav tm="0">
                                          <p:val>
                                            <p:strVal val="#ppt_x-.1"/>
                                          </p:val>
                                        </p:tav>
                                        <p:tav tm="100000">
                                          <p:val>
                                            <p:strVal val="#ppt_x"/>
                                          </p:val>
                                        </p:tav>
                                      </p:tavLst>
                                    </p:anim>
                                    <p:anim calcmode="lin" valueType="num">
                                      <p:cBhvr>
                                        <p:cTn id="30" dur="1000" fill="hold"/>
                                        <p:tgtEl>
                                          <p:spTgt spid="171023">
                                            <p:txEl>
                                              <p:pRg st="3" end="3"/>
                                            </p:txEl>
                                          </p:spTgt>
                                        </p:tgtEl>
                                        <p:attrNameLst>
                                          <p:attrName>ppt_y</p:attrName>
                                        </p:attrNameLst>
                                      </p:cBhvr>
                                      <p:tavLst>
                                        <p:tav tm="0">
                                          <p:val>
                                            <p:strVal val="#ppt_y"/>
                                          </p:val>
                                        </p:tav>
                                        <p:tav tm="100000">
                                          <p:val>
                                            <p:strVal val="#ppt_y"/>
                                          </p:val>
                                        </p:tav>
                                      </p:tavLst>
                                    </p:anim>
                                  </p:childTnLst>
                                </p:cTn>
                              </p:par>
                              <p:par>
                                <p:cTn id="31" presetID="40" presetClass="entr" presetSubtype="0" fill="hold" grpId="0" nodeType="withEffect">
                                  <p:stCondLst>
                                    <p:cond delay="0"/>
                                  </p:stCondLst>
                                  <p:iterate type="lt">
                                    <p:tmPct val="10000"/>
                                  </p:iterate>
                                  <p:childTnLst>
                                    <p:set>
                                      <p:cBhvr>
                                        <p:cTn id="32" dur="1" fill="hold">
                                          <p:stCondLst>
                                            <p:cond delay="0"/>
                                          </p:stCondLst>
                                        </p:cTn>
                                        <p:tgtEl>
                                          <p:spTgt spid="171023">
                                            <p:txEl>
                                              <p:pRg st="4" end="4"/>
                                            </p:txEl>
                                          </p:spTgt>
                                        </p:tgtEl>
                                        <p:attrNameLst>
                                          <p:attrName>style.visibility</p:attrName>
                                        </p:attrNameLst>
                                      </p:cBhvr>
                                      <p:to>
                                        <p:strVal val="visible"/>
                                      </p:to>
                                    </p:set>
                                    <p:animEffect transition="in" filter="fade">
                                      <p:cBhvr>
                                        <p:cTn id="33" dur="1000"/>
                                        <p:tgtEl>
                                          <p:spTgt spid="171023">
                                            <p:txEl>
                                              <p:pRg st="4" end="4"/>
                                            </p:txEl>
                                          </p:spTgt>
                                        </p:tgtEl>
                                      </p:cBhvr>
                                    </p:animEffect>
                                    <p:anim calcmode="lin" valueType="num">
                                      <p:cBhvr>
                                        <p:cTn id="34" dur="1000" fill="hold"/>
                                        <p:tgtEl>
                                          <p:spTgt spid="171023">
                                            <p:txEl>
                                              <p:pRg st="4" end="4"/>
                                            </p:txEl>
                                          </p:spTgt>
                                        </p:tgtEl>
                                        <p:attrNameLst>
                                          <p:attrName>ppt_x</p:attrName>
                                        </p:attrNameLst>
                                      </p:cBhvr>
                                      <p:tavLst>
                                        <p:tav tm="0">
                                          <p:val>
                                            <p:strVal val="#ppt_x-.1"/>
                                          </p:val>
                                        </p:tav>
                                        <p:tav tm="100000">
                                          <p:val>
                                            <p:strVal val="#ppt_x"/>
                                          </p:val>
                                        </p:tav>
                                      </p:tavLst>
                                    </p:anim>
                                    <p:anim calcmode="lin" valueType="num">
                                      <p:cBhvr>
                                        <p:cTn id="35" dur="1000" fill="hold"/>
                                        <p:tgtEl>
                                          <p:spTgt spid="17102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22" grpId="0"/>
      <p:bldP spid="171023" grpId="0" build="p">
        <p:tmplLst>
          <p:tmpl lvl="1">
            <p:tnLst>
              <p:par>
                <p:cTn presetID="40" presetClass="entr" presetSubtype="0" fill="hold" nodeType="clickEffect">
                  <p:stCondLst>
                    <p:cond delay="0"/>
                  </p:stCondLst>
                  <p:iterate type="lt">
                    <p:tmPct val="10000"/>
                  </p:iterate>
                  <p:childTnLst>
                    <p:set>
                      <p:cBhvr>
                        <p:cTn dur="1" fill="hold">
                          <p:stCondLst>
                            <p:cond delay="0"/>
                          </p:stCondLst>
                        </p:cTn>
                        <p:tgtEl>
                          <p:spTgt spid="171023"/>
                        </p:tgtEl>
                        <p:attrNameLst>
                          <p:attrName>style.visibility</p:attrName>
                        </p:attrNameLst>
                      </p:cBhvr>
                      <p:to>
                        <p:strVal val="visible"/>
                      </p:to>
                    </p:set>
                    <p:animEffect transition="in" filter="fade">
                      <p:cBhvr>
                        <p:cTn dur="1000"/>
                        <p:tgtEl>
                          <p:spTgt spid="171023"/>
                        </p:tgtEl>
                      </p:cBhvr>
                    </p:animEffect>
                    <p:anim calcmode="lin" valueType="num">
                      <p:cBhvr>
                        <p:cTn dur="1000" fill="hold"/>
                        <p:tgtEl>
                          <p:spTgt spid="171023"/>
                        </p:tgtEl>
                        <p:attrNameLst>
                          <p:attrName>ppt_x</p:attrName>
                        </p:attrNameLst>
                      </p:cBhvr>
                      <p:tavLst>
                        <p:tav tm="0">
                          <p:val>
                            <p:strVal val="#ppt_x-.1"/>
                          </p:val>
                        </p:tav>
                        <p:tav tm="100000">
                          <p:val>
                            <p:strVal val="#ppt_x"/>
                          </p:val>
                        </p:tav>
                      </p:tavLst>
                    </p:anim>
                    <p:anim calcmode="lin" valueType="num">
                      <p:cBhvr>
                        <p:cTn dur="1000" fill="hold"/>
                        <p:tgtEl>
                          <p:spTgt spid="171023"/>
                        </p:tgtEl>
                        <p:attrNameLst>
                          <p:attrName>ppt_y</p:attrName>
                        </p:attrNameLst>
                      </p:cBhvr>
                      <p:tavLst>
                        <p:tav tm="0">
                          <p:val>
                            <p:strVal val="#ppt_y"/>
                          </p:val>
                        </p:tav>
                        <p:tav tm="100000">
                          <p:val>
                            <p:strVal val="#ppt_y"/>
                          </p:val>
                        </p:tav>
                      </p:tavLst>
                    </p:anim>
                  </p:childTnLst>
                </p:cTn>
              </p:par>
            </p:tnLst>
          </p:tmpl>
          <p:tmpl lvl="2">
            <p:tnLst>
              <p:par>
                <p:cTn presetID="40" presetClass="entr" presetSubtype="0" fill="hold" nodeType="withEffect">
                  <p:stCondLst>
                    <p:cond delay="0"/>
                  </p:stCondLst>
                  <p:iterate type="lt">
                    <p:tmPct val="10000"/>
                  </p:iterate>
                  <p:childTnLst>
                    <p:set>
                      <p:cBhvr>
                        <p:cTn dur="1" fill="hold">
                          <p:stCondLst>
                            <p:cond delay="0"/>
                          </p:stCondLst>
                        </p:cTn>
                        <p:tgtEl>
                          <p:spTgt spid="171023"/>
                        </p:tgtEl>
                        <p:attrNameLst>
                          <p:attrName>style.visibility</p:attrName>
                        </p:attrNameLst>
                      </p:cBhvr>
                      <p:to>
                        <p:strVal val="visible"/>
                      </p:to>
                    </p:set>
                    <p:animEffect transition="in" filter="fade">
                      <p:cBhvr>
                        <p:cTn dur="1000"/>
                        <p:tgtEl>
                          <p:spTgt spid="171023"/>
                        </p:tgtEl>
                      </p:cBhvr>
                    </p:animEffect>
                    <p:anim calcmode="lin" valueType="num">
                      <p:cBhvr>
                        <p:cTn dur="1000" fill="hold"/>
                        <p:tgtEl>
                          <p:spTgt spid="171023"/>
                        </p:tgtEl>
                        <p:attrNameLst>
                          <p:attrName>ppt_x</p:attrName>
                        </p:attrNameLst>
                      </p:cBhvr>
                      <p:tavLst>
                        <p:tav tm="0">
                          <p:val>
                            <p:strVal val="#ppt_x-.1"/>
                          </p:val>
                        </p:tav>
                        <p:tav tm="100000">
                          <p:val>
                            <p:strVal val="#ppt_x"/>
                          </p:val>
                        </p:tav>
                      </p:tavLst>
                    </p:anim>
                    <p:anim calcmode="lin" valueType="num">
                      <p:cBhvr>
                        <p:cTn dur="1000" fill="hold"/>
                        <p:tgtEl>
                          <p:spTgt spid="171023"/>
                        </p:tgtEl>
                        <p:attrNameLst>
                          <p:attrName>ppt_y</p:attrName>
                        </p:attrNameLst>
                      </p:cBhvr>
                      <p:tavLst>
                        <p:tav tm="0">
                          <p:val>
                            <p:strVal val="#ppt_y"/>
                          </p:val>
                        </p:tav>
                        <p:tav tm="100000">
                          <p:val>
                            <p:strVal val="#ppt_y"/>
                          </p:val>
                        </p:tav>
                      </p:tavLst>
                    </p:anim>
                  </p:childTnLst>
                </p:cTn>
              </p:par>
            </p:tnLst>
          </p:tmpl>
          <p:tmpl lvl="3">
            <p:tnLst>
              <p:par>
                <p:cTn presetID="40" presetClass="entr" presetSubtype="0" fill="hold" nodeType="withEffect">
                  <p:stCondLst>
                    <p:cond delay="0"/>
                  </p:stCondLst>
                  <p:iterate type="lt">
                    <p:tmPct val="10000"/>
                  </p:iterate>
                  <p:childTnLst>
                    <p:set>
                      <p:cBhvr>
                        <p:cTn dur="1" fill="hold">
                          <p:stCondLst>
                            <p:cond delay="0"/>
                          </p:stCondLst>
                        </p:cTn>
                        <p:tgtEl>
                          <p:spTgt spid="171023"/>
                        </p:tgtEl>
                        <p:attrNameLst>
                          <p:attrName>style.visibility</p:attrName>
                        </p:attrNameLst>
                      </p:cBhvr>
                      <p:to>
                        <p:strVal val="visible"/>
                      </p:to>
                    </p:set>
                    <p:animEffect transition="in" filter="fade">
                      <p:cBhvr>
                        <p:cTn dur="1000"/>
                        <p:tgtEl>
                          <p:spTgt spid="171023"/>
                        </p:tgtEl>
                      </p:cBhvr>
                    </p:animEffect>
                    <p:anim calcmode="lin" valueType="num">
                      <p:cBhvr>
                        <p:cTn dur="1000" fill="hold"/>
                        <p:tgtEl>
                          <p:spTgt spid="171023"/>
                        </p:tgtEl>
                        <p:attrNameLst>
                          <p:attrName>ppt_x</p:attrName>
                        </p:attrNameLst>
                      </p:cBhvr>
                      <p:tavLst>
                        <p:tav tm="0">
                          <p:val>
                            <p:strVal val="#ppt_x-.1"/>
                          </p:val>
                        </p:tav>
                        <p:tav tm="100000">
                          <p:val>
                            <p:strVal val="#ppt_x"/>
                          </p:val>
                        </p:tav>
                      </p:tavLst>
                    </p:anim>
                    <p:anim calcmode="lin" valueType="num">
                      <p:cBhvr>
                        <p:cTn dur="1000" fill="hold"/>
                        <p:tgtEl>
                          <p:spTgt spid="171023"/>
                        </p:tgtEl>
                        <p:attrNameLst>
                          <p:attrName>ppt_y</p:attrName>
                        </p:attrNameLst>
                      </p:cBhvr>
                      <p:tavLst>
                        <p:tav tm="0">
                          <p:val>
                            <p:strVal val="#ppt_y"/>
                          </p:val>
                        </p:tav>
                        <p:tav tm="100000">
                          <p:val>
                            <p:strVal val="#ppt_y"/>
                          </p:val>
                        </p:tav>
                      </p:tavLst>
                    </p:anim>
                  </p:childTnLst>
                </p:cTn>
              </p:par>
            </p:tnLst>
          </p:tmpl>
          <p:tmpl lvl="4">
            <p:tnLst>
              <p:par>
                <p:cTn presetID="40" presetClass="entr" presetSubtype="0" fill="hold" nodeType="withEffect">
                  <p:stCondLst>
                    <p:cond delay="0"/>
                  </p:stCondLst>
                  <p:iterate type="lt">
                    <p:tmPct val="10000"/>
                  </p:iterate>
                  <p:childTnLst>
                    <p:set>
                      <p:cBhvr>
                        <p:cTn dur="1" fill="hold">
                          <p:stCondLst>
                            <p:cond delay="0"/>
                          </p:stCondLst>
                        </p:cTn>
                        <p:tgtEl>
                          <p:spTgt spid="171023"/>
                        </p:tgtEl>
                        <p:attrNameLst>
                          <p:attrName>style.visibility</p:attrName>
                        </p:attrNameLst>
                      </p:cBhvr>
                      <p:to>
                        <p:strVal val="visible"/>
                      </p:to>
                    </p:set>
                    <p:animEffect transition="in" filter="fade">
                      <p:cBhvr>
                        <p:cTn dur="1000"/>
                        <p:tgtEl>
                          <p:spTgt spid="171023"/>
                        </p:tgtEl>
                      </p:cBhvr>
                    </p:animEffect>
                    <p:anim calcmode="lin" valueType="num">
                      <p:cBhvr>
                        <p:cTn dur="1000" fill="hold"/>
                        <p:tgtEl>
                          <p:spTgt spid="171023"/>
                        </p:tgtEl>
                        <p:attrNameLst>
                          <p:attrName>ppt_x</p:attrName>
                        </p:attrNameLst>
                      </p:cBhvr>
                      <p:tavLst>
                        <p:tav tm="0">
                          <p:val>
                            <p:strVal val="#ppt_x-.1"/>
                          </p:val>
                        </p:tav>
                        <p:tav tm="100000">
                          <p:val>
                            <p:strVal val="#ppt_x"/>
                          </p:val>
                        </p:tav>
                      </p:tavLst>
                    </p:anim>
                    <p:anim calcmode="lin" valueType="num">
                      <p:cBhvr>
                        <p:cTn dur="1000" fill="hold"/>
                        <p:tgtEl>
                          <p:spTgt spid="171023"/>
                        </p:tgtEl>
                        <p:attrNameLst>
                          <p:attrName>ppt_y</p:attrName>
                        </p:attrNameLst>
                      </p:cBhvr>
                      <p:tavLst>
                        <p:tav tm="0">
                          <p:val>
                            <p:strVal val="#ppt_y"/>
                          </p:val>
                        </p:tav>
                        <p:tav tm="100000">
                          <p:val>
                            <p:strVal val="#ppt_y"/>
                          </p:val>
                        </p:tav>
                      </p:tavLst>
                    </p:anim>
                  </p:childTnLst>
                </p:cTn>
              </p:par>
            </p:tnLst>
          </p:tmpl>
          <p:tmpl lvl="5">
            <p:tnLst>
              <p:par>
                <p:cTn presetID="40" presetClass="entr" presetSubtype="0" fill="hold" nodeType="withEffect">
                  <p:stCondLst>
                    <p:cond delay="0"/>
                  </p:stCondLst>
                  <p:iterate type="lt">
                    <p:tmPct val="10000"/>
                  </p:iterate>
                  <p:childTnLst>
                    <p:set>
                      <p:cBhvr>
                        <p:cTn dur="1" fill="hold">
                          <p:stCondLst>
                            <p:cond delay="0"/>
                          </p:stCondLst>
                        </p:cTn>
                        <p:tgtEl>
                          <p:spTgt spid="171023"/>
                        </p:tgtEl>
                        <p:attrNameLst>
                          <p:attrName>style.visibility</p:attrName>
                        </p:attrNameLst>
                      </p:cBhvr>
                      <p:to>
                        <p:strVal val="visible"/>
                      </p:to>
                    </p:set>
                    <p:animEffect transition="in" filter="fade">
                      <p:cBhvr>
                        <p:cTn dur="1000"/>
                        <p:tgtEl>
                          <p:spTgt spid="171023"/>
                        </p:tgtEl>
                      </p:cBhvr>
                    </p:animEffect>
                    <p:anim calcmode="lin" valueType="num">
                      <p:cBhvr>
                        <p:cTn dur="1000" fill="hold"/>
                        <p:tgtEl>
                          <p:spTgt spid="171023"/>
                        </p:tgtEl>
                        <p:attrNameLst>
                          <p:attrName>ppt_x</p:attrName>
                        </p:attrNameLst>
                      </p:cBhvr>
                      <p:tavLst>
                        <p:tav tm="0">
                          <p:val>
                            <p:strVal val="#ppt_x-.1"/>
                          </p:val>
                        </p:tav>
                        <p:tav tm="100000">
                          <p:val>
                            <p:strVal val="#ppt_x"/>
                          </p:val>
                        </p:tav>
                      </p:tavLst>
                    </p:anim>
                    <p:anim calcmode="lin" valueType="num">
                      <p:cBhvr>
                        <p:cTn dur="1000" fill="hold"/>
                        <p:tgtEl>
                          <p:spTgt spid="171023"/>
                        </p:tgtEl>
                        <p:attrNameLst>
                          <p:attrName>ppt_y</p:attrName>
                        </p:attrNameLst>
                      </p:cBhvr>
                      <p:tavLst>
                        <p:tav tm="0">
                          <p:val>
                            <p:strVal val="#ppt_y"/>
                          </p:val>
                        </p:tav>
                        <p:tav tm="100000">
                          <p:val>
                            <p:strVal val="#ppt_y"/>
                          </p:val>
                        </p:tav>
                      </p:tavLst>
                    </p:anim>
                  </p:childTnLst>
                </p:cTn>
              </p:par>
            </p:tnLst>
          </p:tmpl>
        </p:tmplLst>
      </p:bldP>
    </p:bldLst>
  </p:timing>
  <p:hf sldNum="0" hdr="0" ftr="0"/>
  <p:txStyles>
    <p:titleStyle>
      <a:lvl1pPr algn="l" rtl="1"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1"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pitchFamily="34" charset="0"/>
        </a:defRPr>
      </a:lvl2pPr>
      <a:lvl3pPr algn="l" rtl="1"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pitchFamily="34" charset="0"/>
        </a:defRPr>
      </a:lvl3pPr>
      <a:lvl4pPr algn="l" rtl="1"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pitchFamily="34" charset="0"/>
        </a:defRPr>
      </a:lvl4pPr>
      <a:lvl5pPr algn="l" rtl="1"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pitchFamily="34" charset="0"/>
        </a:defRPr>
      </a:lvl5pPr>
      <a:lvl6pPr marL="457200" algn="l" rtl="1"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pitchFamily="34" charset="0"/>
        </a:defRPr>
      </a:lvl6pPr>
      <a:lvl7pPr marL="914400" algn="l" rtl="1"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pitchFamily="34" charset="0"/>
        </a:defRPr>
      </a:lvl7pPr>
      <a:lvl8pPr marL="1371600" algn="l" rtl="1"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pitchFamily="34" charset="0"/>
        </a:defRPr>
      </a:lvl8pPr>
      <a:lvl9pPr marL="1828800" algn="l" rtl="1"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9.png"/><Relationship Id="rId3" Type="http://schemas.openxmlformats.org/officeDocument/2006/relationships/image" Target="../media/image1.wmf"/><Relationship Id="rId7" Type="http://schemas.openxmlformats.org/officeDocument/2006/relationships/image" Target="../media/image5.wmf"/><Relationship Id="rId12" Type="http://schemas.openxmlformats.org/officeDocument/2006/relationships/hyperlink" Target="http://www.123rf.com/photo_10120832_e-learning-concept-in-abstract-background.html" TargetMode="External"/><Relationship Id="rId2" Type="http://schemas.openxmlformats.org/officeDocument/2006/relationships/notesSlide" Target="../notesSlides/notesSlide1.xml"/><Relationship Id="rId16"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4.wmf"/><Relationship Id="rId11" Type="http://schemas.openxmlformats.org/officeDocument/2006/relationships/image" Target="../media/image8.jpeg"/><Relationship Id="rId5" Type="http://schemas.openxmlformats.org/officeDocument/2006/relationships/image" Target="../media/image3.jpeg"/><Relationship Id="rId15" Type="http://schemas.openxmlformats.org/officeDocument/2006/relationships/image" Target="../media/image10.jpeg"/><Relationship Id="rId10" Type="http://schemas.openxmlformats.org/officeDocument/2006/relationships/hyperlink" Target="http://www.123rf.com/photo_7694704_six-year-old-boy-surrounded-by-piles-of-books-isolated-against-a-white-background.html" TargetMode="External"/><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hyperlink" Target="http://www.google.com.sa/imgres?imgurl=http://starrcline.com/images/s_rubik-cube.jpg&amp;imgrefurl=http://starrcline.com/Problem-Solving-Strategies.htm&amp;usg=__ffoy1Y2sZUt7pz1Pr8eMK31BDg4=&amp;h=333&amp;w=500&amp;sz=82&amp;hl=ar&amp;start=3&amp;tbnid=FXxidKm4CJLXIM:&amp;tbnh=87&amp;tbnw=130&amp;prev=/images?q=problem+solving&amp;hl=ar"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hyperlink" Target="https://twitter.com/TheNature2011" TargetMode="External"/><Relationship Id="rId7" Type="http://schemas.openxmlformats.org/officeDocument/2006/relationships/hyperlink" Target="https://www.researchgate.net/application.Login.html-" TargetMode="External"/><Relationship Id="rId12" Type="http://schemas.openxmlformats.org/officeDocument/2006/relationships/image" Target="../media/image8.jpeg"/><Relationship Id="rId2" Type="http://schemas.openxmlformats.org/officeDocument/2006/relationships/hyperlink" Target="http://faculty.ksu.edu.sa/JOHALI/default.aspx" TargetMode="External"/><Relationship Id="rId1" Type="http://schemas.openxmlformats.org/officeDocument/2006/relationships/slideLayout" Target="../slideLayouts/slideLayout1.xml"/><Relationship Id="rId6" Type="http://schemas.openxmlformats.org/officeDocument/2006/relationships/hyperlink" Target="https://twitter.com/MoHE1st2016" TargetMode="External"/><Relationship Id="rId11" Type="http://schemas.openxmlformats.org/officeDocument/2006/relationships/hyperlink" Target="https://wiki.answers.com/Q/User:Johaliask" TargetMode="External"/><Relationship Id="rId5" Type="http://schemas.openxmlformats.org/officeDocument/2006/relationships/hyperlink" Target="http://sa.linkedin.com/pub/eisa-johali/31/3a6/896" TargetMode="External"/><Relationship Id="rId10" Type="http://schemas.openxmlformats.org/officeDocument/2006/relationships/image" Target="../media/image4.wmf"/><Relationship Id="rId4" Type="http://schemas.openxmlformats.org/officeDocument/2006/relationships/hyperlink" Target="mailto:Johali59@hotmail.com" TargetMode="External"/><Relationship Id="rId9" Type="http://schemas.openxmlformats.org/officeDocument/2006/relationships/image" Target="../media/image1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www.cdc.gov/Other/disclaimer.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www.cdc.gov/Other/disclaimer.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researchgate.net/application.Login.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Rot="1" noChangeArrowheads="1"/>
          </p:cNvSpPr>
          <p:nvPr>
            <p:ph type="title"/>
          </p:nvPr>
        </p:nvSpPr>
        <p:spPr>
          <a:xfrm>
            <a:off x="2214546" y="642918"/>
            <a:ext cx="4500593" cy="714380"/>
          </a:xfrm>
        </p:spPr>
        <p:style>
          <a:lnRef idx="3">
            <a:schemeClr val="lt1"/>
          </a:lnRef>
          <a:fillRef idx="1">
            <a:schemeClr val="dk1"/>
          </a:fillRef>
          <a:effectRef idx="1">
            <a:schemeClr val="dk1"/>
          </a:effectRef>
          <a:fontRef idx="minor">
            <a:schemeClr val="lt1"/>
          </a:fontRef>
        </p:style>
        <p:txBody>
          <a:bodyPr/>
          <a:lstStyle/>
          <a:p>
            <a:pPr algn="ctr" rtl="0"/>
            <a:r>
              <a:rPr lang="en-US" sz="1200" dirty="0"/>
              <a:t>KINGDOM OF SAUDI ARABIA</a:t>
            </a:r>
            <a:br>
              <a:rPr lang="en-US" sz="1200" dirty="0"/>
            </a:br>
            <a:r>
              <a:rPr lang="en-US" sz="1200" dirty="0"/>
              <a:t>MINISTRY OF HIGHER EDUCTION</a:t>
            </a:r>
            <a:br>
              <a:rPr lang="en-US" sz="1200" dirty="0"/>
            </a:br>
            <a:r>
              <a:rPr lang="en-US" sz="1200" dirty="0"/>
              <a:t>KING SAUD UNIVERSITY \ CAMS DEPARTMENT\ HE   </a:t>
            </a:r>
          </a:p>
        </p:txBody>
      </p:sp>
      <p:sp>
        <p:nvSpPr>
          <p:cNvPr id="182275" name="Rectangle 3"/>
          <p:cNvSpPr>
            <a:spLocks noGrp="1" noRot="1" noChangeArrowheads="1"/>
          </p:cNvSpPr>
          <p:nvPr>
            <p:ph type="body" idx="1"/>
          </p:nvPr>
        </p:nvSpPr>
        <p:spPr>
          <a:xfrm>
            <a:off x="214282" y="1500174"/>
            <a:ext cx="8715436" cy="4809146"/>
          </a:xfrm>
        </p:spPr>
        <p:style>
          <a:lnRef idx="3">
            <a:schemeClr val="lt1"/>
          </a:lnRef>
          <a:fillRef idx="1">
            <a:schemeClr val="dk1"/>
          </a:fillRef>
          <a:effectRef idx="1">
            <a:schemeClr val="dk1"/>
          </a:effectRef>
          <a:fontRef idx="minor">
            <a:schemeClr val="lt1"/>
          </a:fontRef>
        </p:style>
        <p:txBody>
          <a:bodyPr/>
          <a:lstStyle/>
          <a:p>
            <a:pPr marL="0" indent="0" algn="ctr" rtl="0">
              <a:buNone/>
            </a:pPr>
            <a:r>
              <a:rPr lang="en-US" sz="2400" b="1" dirty="0">
                <a:latin typeface="Bodoni MT Black" pitchFamily="18" charset="0"/>
              </a:rPr>
              <a:t>JOHALI_CHS385_MoHE2014_2019_2021</a:t>
            </a:r>
          </a:p>
          <a:p>
            <a:pPr marL="0" indent="0" algn="ctr" rtl="0">
              <a:buNone/>
            </a:pPr>
            <a:r>
              <a:rPr lang="en-US" sz="1800" b="1" i="1" dirty="0">
                <a:latin typeface="Bodoni MT Black" pitchFamily="18" charset="0"/>
              </a:rPr>
              <a:t> (Book Project 2021)</a:t>
            </a:r>
          </a:p>
          <a:p>
            <a:pPr marL="0" indent="0" algn="ctr" rtl="0">
              <a:buNone/>
            </a:pPr>
            <a:r>
              <a:rPr lang="en-US" sz="2800" b="1" dirty="0">
                <a:latin typeface="Bodoni MT Black" pitchFamily="18" charset="0"/>
              </a:rPr>
              <a:t>METHODOLY OF HEALTH EDUCATION</a:t>
            </a:r>
          </a:p>
          <a:p>
            <a:pPr algn="ctr" rtl="0"/>
            <a:endParaRPr lang="en-US" sz="2400" b="1" dirty="0">
              <a:latin typeface="Bodoni MT Black" pitchFamily="18" charset="0"/>
            </a:endParaRPr>
          </a:p>
          <a:p>
            <a:pPr algn="ctr" rtl="0">
              <a:buNone/>
            </a:pPr>
            <a:endParaRPr lang="en-US" sz="2400" b="1" dirty="0">
              <a:latin typeface="Bodoni MT Black" pitchFamily="18" charset="0"/>
            </a:endParaRPr>
          </a:p>
          <a:p>
            <a:pPr algn="ctr" rtl="0">
              <a:buNone/>
            </a:pPr>
            <a:endParaRPr lang="en-US" sz="1200" b="1" i="1" dirty="0">
              <a:latin typeface="Bodoni MT Black" pitchFamily="18" charset="0"/>
            </a:endParaRPr>
          </a:p>
          <a:p>
            <a:pPr algn="ctr" rtl="0">
              <a:buNone/>
            </a:pPr>
            <a:endParaRPr lang="en-US" sz="2000" b="1" i="1" dirty="0">
              <a:latin typeface="Bodoni MT Black" pitchFamily="18" charset="0"/>
            </a:endParaRPr>
          </a:p>
          <a:p>
            <a:pPr algn="ctr" rtl="0">
              <a:buNone/>
            </a:pPr>
            <a:endParaRPr lang="en-US" sz="2000" b="1" i="1" dirty="0">
              <a:latin typeface="Bodoni MT Black" pitchFamily="18" charset="0"/>
            </a:endParaRPr>
          </a:p>
          <a:p>
            <a:pPr algn="ctr" rtl="0">
              <a:buNone/>
            </a:pPr>
            <a:endParaRPr lang="en-US" sz="2000" b="1" i="1" dirty="0">
              <a:latin typeface="Bodoni MT Black" pitchFamily="18" charset="0"/>
            </a:endParaRPr>
          </a:p>
          <a:p>
            <a:pPr algn="ctr" rtl="0">
              <a:buNone/>
            </a:pPr>
            <a:endParaRPr lang="en-US" sz="1200" b="1" i="1" dirty="0">
              <a:latin typeface="Bodoni MT Black" pitchFamily="18" charset="0"/>
            </a:endParaRPr>
          </a:p>
          <a:p>
            <a:pPr algn="ctr" rtl="0">
              <a:buNone/>
            </a:pPr>
            <a:endParaRPr lang="en-US" sz="1050" b="1" i="1" dirty="0">
              <a:latin typeface="Bodoni MT Black" pitchFamily="18" charset="0"/>
            </a:endParaRPr>
          </a:p>
          <a:p>
            <a:pPr algn="ctr" rtl="0">
              <a:buNone/>
            </a:pPr>
            <a:r>
              <a:rPr lang="en-US" sz="2000" b="1" i="1" dirty="0">
                <a:latin typeface="Bodoni MT Black" pitchFamily="18" charset="0"/>
              </a:rPr>
              <a:t>Remember by “ Promote and Help Others To …….. ?  </a:t>
            </a:r>
            <a:endParaRPr lang="en-US" sz="2400" b="1" dirty="0">
              <a:latin typeface="Bodoni MT Black" pitchFamily="18" charset="0"/>
            </a:endParaRPr>
          </a:p>
        </p:txBody>
      </p:sp>
      <p:sp>
        <p:nvSpPr>
          <p:cNvPr id="16" name="عنصر نائب للتاريخ 15"/>
          <p:cNvSpPr>
            <a:spLocks noGrp="1"/>
          </p:cNvSpPr>
          <p:nvPr>
            <p:ph type="dt" sz="half" idx="10"/>
          </p:nvPr>
        </p:nvSpPr>
        <p:spPr>
          <a:xfrm>
            <a:off x="-92521" y="6395548"/>
            <a:ext cx="2145143" cy="325927"/>
          </a:xfrm>
        </p:spPr>
        <p:txBody>
          <a:bodyPr/>
          <a:lstStyle/>
          <a:p>
            <a:pPr algn="ctr"/>
            <a:r>
              <a:rPr lang="ar-SA"/>
              <a:t>JohaliCHS385MoHE2014_2021</a:t>
            </a:r>
            <a:endParaRPr lang="en-US" dirty="0"/>
          </a:p>
        </p:txBody>
      </p:sp>
      <p:pic>
        <p:nvPicPr>
          <p:cNvPr id="6152" name="Picture 5" descr="BD04972_"/>
          <p:cNvPicPr>
            <a:picLocks noChangeAspect="1" noChangeArrowheads="1"/>
          </p:cNvPicPr>
          <p:nvPr/>
        </p:nvPicPr>
        <p:blipFill>
          <a:blip r:embed="rId3" cstate="print"/>
          <a:srcRect/>
          <a:stretch>
            <a:fillRect/>
          </a:stretch>
        </p:blipFill>
        <p:spPr bwMode="auto">
          <a:xfrm>
            <a:off x="3000364" y="3573016"/>
            <a:ext cx="2867780" cy="1800200"/>
          </a:xfrm>
          <a:prstGeom prst="rect">
            <a:avLst/>
          </a:prstGeom>
          <a:noFill/>
          <a:ln w="9525">
            <a:noFill/>
            <a:miter lim="800000"/>
            <a:headEnd/>
            <a:tailEnd/>
          </a:ln>
        </p:spPr>
      </p:pic>
      <p:sp>
        <p:nvSpPr>
          <p:cNvPr id="182279" name="Rectangle 7"/>
          <p:cNvSpPr>
            <a:spLocks noChangeArrowheads="1"/>
          </p:cNvSpPr>
          <p:nvPr/>
        </p:nvSpPr>
        <p:spPr bwMode="auto">
          <a:xfrm>
            <a:off x="1907704" y="5877272"/>
            <a:ext cx="5740400" cy="288032"/>
          </a:xfrm>
          <a:prstGeom prst="rect">
            <a:avLst/>
          </a:prstGeom>
          <a:noFill/>
          <a:ln w="9525">
            <a:noFill/>
            <a:miter lim="800000"/>
            <a:headEnd/>
            <a:tailEnd/>
          </a:ln>
          <a:effectLst/>
        </p:spPr>
        <p:txBody>
          <a:bodyPr anchor="ctr" anchorCtr="1"/>
          <a:lstStyle/>
          <a:p>
            <a:pPr algn="l" rtl="0">
              <a:defRPr/>
            </a:pPr>
            <a:r>
              <a:rPr lang="en-US" dirty="0">
                <a:solidFill>
                  <a:schemeClr val="tx2"/>
                </a:solidFill>
                <a:effectLst>
                  <a:outerShdw blurRad="38100" dist="38100" dir="2700000" algn="tl">
                    <a:srgbClr val="000000"/>
                  </a:outerShdw>
                </a:effectLst>
                <a:latin typeface="Arial Black" pitchFamily="34" charset="0"/>
                <a:cs typeface="Monotype Koufi" pitchFamily="2" charset="-78"/>
              </a:rPr>
              <a:t>EISA  ALI JOHALI      </a:t>
            </a:r>
            <a:r>
              <a:rPr lang="ar-SA" sz="2400" b="1" dirty="0">
                <a:solidFill>
                  <a:schemeClr val="tx2"/>
                </a:solidFill>
                <a:effectLst>
                  <a:outerShdw blurRad="38100" dist="38100" dir="2700000" algn="tl">
                    <a:srgbClr val="000000"/>
                  </a:outerShdw>
                </a:effectLst>
                <a:latin typeface="Arial Black" pitchFamily="34" charset="0"/>
                <a:cs typeface="Monotype Koufi" pitchFamily="2" charset="-78"/>
              </a:rPr>
              <a:t>عيسى بن علي </a:t>
            </a:r>
            <a:r>
              <a:rPr lang="ar-SA" sz="2400" b="1" dirty="0" err="1">
                <a:solidFill>
                  <a:schemeClr val="tx2"/>
                </a:solidFill>
                <a:effectLst>
                  <a:outerShdw blurRad="38100" dist="38100" dir="2700000" algn="tl">
                    <a:srgbClr val="000000"/>
                  </a:outerShdw>
                </a:effectLst>
                <a:latin typeface="Arial Black" pitchFamily="34" charset="0"/>
                <a:cs typeface="Monotype Koufi" pitchFamily="2" charset="-78"/>
              </a:rPr>
              <a:t>الجوحلي</a:t>
            </a:r>
            <a:r>
              <a:rPr lang="en-US" sz="2800" b="1" dirty="0">
                <a:solidFill>
                  <a:schemeClr val="tx2"/>
                </a:solidFill>
                <a:effectLst>
                  <a:outerShdw blurRad="38100" dist="38100" dir="2700000" algn="tl">
                    <a:srgbClr val="000000"/>
                  </a:outerShdw>
                </a:effectLst>
                <a:latin typeface="Arial Black" pitchFamily="34" charset="0"/>
                <a:cs typeface="Monotype Koufi" pitchFamily="2" charset="-78"/>
              </a:rPr>
              <a:t>  </a:t>
            </a:r>
          </a:p>
        </p:txBody>
      </p:sp>
      <p:pic>
        <p:nvPicPr>
          <p:cNvPr id="6157" name="Picture 10" descr="C:\Users\ejohali\Pictures\Header_02[1].jpg"/>
          <p:cNvPicPr preferRelativeResize="0">
            <a:picLocks noChangeArrowheads="1"/>
          </p:cNvPicPr>
          <p:nvPr/>
        </p:nvPicPr>
        <p:blipFill>
          <a:blip r:embed="rId4" cstate="print"/>
          <a:srcRect l="43294"/>
          <a:stretch>
            <a:fillRect/>
          </a:stretch>
        </p:blipFill>
        <p:spPr bwMode="auto">
          <a:xfrm>
            <a:off x="0" y="0"/>
            <a:ext cx="1643042" cy="857232"/>
          </a:xfrm>
          <a:prstGeom prst="rect">
            <a:avLst/>
          </a:prstGeom>
          <a:noFill/>
          <a:ln w="9525">
            <a:noFill/>
            <a:miter lim="800000"/>
            <a:headEnd/>
            <a:tailEnd/>
          </a:ln>
        </p:spPr>
      </p:pic>
      <p:sp>
        <p:nvSpPr>
          <p:cNvPr id="14" name="Rectangle 7"/>
          <p:cNvSpPr>
            <a:spLocks noChangeArrowheads="1"/>
          </p:cNvSpPr>
          <p:nvPr/>
        </p:nvSpPr>
        <p:spPr bwMode="auto">
          <a:xfrm>
            <a:off x="2714611" y="-24"/>
            <a:ext cx="3500463" cy="549274"/>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lstStyle/>
          <a:p>
            <a:pPr algn="ctr">
              <a:defRPr/>
            </a:pPr>
            <a:r>
              <a:rPr lang="ar-SA" sz="3200" b="1" dirty="0">
                <a:solidFill>
                  <a:srgbClr val="00FF99"/>
                </a:solidFill>
                <a:effectLst>
                  <a:outerShdw blurRad="38100" dist="38100" dir="2700000" algn="tl">
                    <a:srgbClr val="000000"/>
                  </a:outerShdw>
                </a:effectLst>
                <a:latin typeface="AGA Arabesque" pitchFamily="2" charset="2"/>
                <a:cs typeface="Diwani Bent" pitchFamily="2" charset="-78"/>
              </a:rPr>
              <a:t>بسم الله الرحمن الرحيم</a:t>
            </a:r>
            <a:endParaRPr lang="en-US" sz="3200" b="1" dirty="0">
              <a:solidFill>
                <a:srgbClr val="00FF99"/>
              </a:solidFill>
              <a:effectLst>
                <a:outerShdw blurRad="38100" dist="38100" dir="2700000" algn="tl">
                  <a:srgbClr val="000000"/>
                </a:outerShdw>
              </a:effectLst>
              <a:latin typeface="AGA Arabesque" pitchFamily="2" charset="2"/>
              <a:cs typeface="Diwani Bent" pitchFamily="2" charset="-78"/>
            </a:endParaRPr>
          </a:p>
        </p:txBody>
      </p:sp>
      <p:sp>
        <p:nvSpPr>
          <p:cNvPr id="17" name="مستطيل 16"/>
          <p:cNvSpPr/>
          <p:nvPr/>
        </p:nvSpPr>
        <p:spPr>
          <a:xfrm>
            <a:off x="357158" y="4357694"/>
            <a:ext cx="2571768" cy="58477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rtl="0"/>
            <a:r>
              <a:rPr lang="en-US" sz="1600" b="1" i="1" dirty="0">
                <a:latin typeface="Arial Black" pitchFamily="34" charset="0"/>
              </a:rPr>
              <a:t>From book –black board  10% HE </a:t>
            </a:r>
            <a:endParaRPr lang="ar-SA" sz="1600" b="1" i="1" dirty="0">
              <a:latin typeface="Arial Black" pitchFamily="34" charset="0"/>
            </a:endParaRPr>
          </a:p>
        </p:txBody>
      </p:sp>
      <p:sp>
        <p:nvSpPr>
          <p:cNvPr id="19" name="مستطيل 18"/>
          <p:cNvSpPr/>
          <p:nvPr/>
        </p:nvSpPr>
        <p:spPr>
          <a:xfrm>
            <a:off x="5857884" y="4429132"/>
            <a:ext cx="3000396" cy="55399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rtl="0"/>
            <a:r>
              <a:rPr lang="en-US" sz="1600" b="1" i="1" dirty="0">
                <a:latin typeface="Arial Black" pitchFamily="34" charset="0"/>
              </a:rPr>
              <a:t>Smart &amp; e-board  </a:t>
            </a:r>
          </a:p>
          <a:p>
            <a:pPr algn="ctr" rtl="0"/>
            <a:r>
              <a:rPr lang="en-US" sz="1400" b="1" i="1" dirty="0">
                <a:latin typeface="Arial Black" pitchFamily="34" charset="0"/>
              </a:rPr>
              <a:t>The ZD Holistic </a:t>
            </a:r>
            <a:r>
              <a:rPr lang="en-US" sz="1400" b="1" i="1" dirty="0" err="1">
                <a:latin typeface="Arial Black" pitchFamily="34" charset="0"/>
              </a:rPr>
              <a:t>HEM_MoHE</a:t>
            </a:r>
            <a:r>
              <a:rPr lang="en-US" sz="1400" b="1" i="1" dirty="0">
                <a:latin typeface="Arial Black" pitchFamily="34" charset="0"/>
              </a:rPr>
              <a:t> </a:t>
            </a:r>
            <a:endParaRPr lang="ar-SA" sz="1400" dirty="0"/>
          </a:p>
        </p:txBody>
      </p:sp>
      <p:pic>
        <p:nvPicPr>
          <p:cNvPr id="3" name="Picture 4" descr="http://colleges.ksu.edu.sa/Arabic%20Colleges/AppliedMedicalSciences/ComenetyHealthSciencesDepartment/images/bnr%205.jpg"/>
          <p:cNvPicPr>
            <a:picLocks noChangeAspect="1" noChangeArrowheads="1"/>
          </p:cNvPicPr>
          <p:nvPr/>
        </p:nvPicPr>
        <p:blipFill>
          <a:blip r:embed="rId5" cstate="print"/>
          <a:srcRect/>
          <a:stretch>
            <a:fillRect/>
          </a:stretch>
        </p:blipFill>
        <p:spPr bwMode="auto">
          <a:xfrm>
            <a:off x="7358082" y="0"/>
            <a:ext cx="1643042" cy="785794"/>
          </a:xfrm>
          <a:prstGeom prst="rect">
            <a:avLst/>
          </a:prstGeom>
          <a:noFill/>
        </p:spPr>
      </p:pic>
      <p:sp useBgFill="1">
        <p:nvSpPr>
          <p:cNvPr id="21" name="سهم مسنن إلى اليمين 20"/>
          <p:cNvSpPr/>
          <p:nvPr/>
        </p:nvSpPr>
        <p:spPr>
          <a:xfrm>
            <a:off x="928662" y="5229200"/>
            <a:ext cx="7286676" cy="72008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000" b="1" i="1" dirty="0" err="1">
                <a:latin typeface="Arial Black" pitchFamily="34" charset="0"/>
              </a:rPr>
              <a:t>Johali</a:t>
            </a:r>
            <a:r>
              <a:rPr lang="en-US" sz="2000" b="1" i="1" dirty="0">
                <a:latin typeface="Arial Black" pitchFamily="34" charset="0"/>
              </a:rPr>
              <a:t>  3</a:t>
            </a:r>
            <a:r>
              <a:rPr lang="en-US" sz="2000" b="1" i="1" baseline="30000" dirty="0">
                <a:latin typeface="Arial Black" pitchFamily="34" charset="0"/>
              </a:rPr>
              <a:t>rd</a:t>
            </a:r>
            <a:r>
              <a:rPr lang="en-US" sz="2000" b="1" i="1" dirty="0">
                <a:latin typeface="Arial Black" pitchFamily="34" charset="0"/>
              </a:rPr>
              <a:t> Step To  ZD Holistic HEP      </a:t>
            </a:r>
            <a:endParaRPr lang="ar-SA" sz="2000" b="1" i="1" dirty="0">
              <a:latin typeface="Arial Black" pitchFamily="34" charset="0"/>
            </a:endParaRPr>
          </a:p>
        </p:txBody>
      </p:sp>
      <p:pic>
        <p:nvPicPr>
          <p:cNvPr id="18" name="Picture 30" descr="MCj04247500000[1]"/>
          <p:cNvPicPr>
            <a:picLocks noChangeAspect="1" noChangeArrowheads="1"/>
          </p:cNvPicPr>
          <p:nvPr/>
        </p:nvPicPr>
        <p:blipFill>
          <a:blip r:embed="rId6" cstate="print"/>
          <a:srcRect/>
          <a:stretch>
            <a:fillRect/>
          </a:stretch>
        </p:blipFill>
        <p:spPr bwMode="auto">
          <a:xfrm>
            <a:off x="1115616" y="2640902"/>
            <a:ext cx="1027492" cy="500066"/>
          </a:xfrm>
          <a:prstGeom prst="rect">
            <a:avLst/>
          </a:prstGeom>
          <a:noFill/>
        </p:spPr>
      </p:pic>
      <p:pic>
        <p:nvPicPr>
          <p:cNvPr id="22" name="Picture 4" descr="MCj02380440000[1]"/>
          <p:cNvPicPr>
            <a:picLocks noChangeAspect="1" noChangeArrowheads="1"/>
          </p:cNvPicPr>
          <p:nvPr/>
        </p:nvPicPr>
        <p:blipFill>
          <a:blip r:embed="rId7" cstate="print"/>
          <a:srcRect r="15385"/>
          <a:stretch>
            <a:fillRect/>
          </a:stretch>
        </p:blipFill>
        <p:spPr bwMode="auto">
          <a:xfrm>
            <a:off x="6072198" y="3865608"/>
            <a:ext cx="555072" cy="571504"/>
          </a:xfrm>
          <a:prstGeom prst="rect">
            <a:avLst/>
          </a:prstGeom>
          <a:noFill/>
        </p:spPr>
      </p:pic>
      <p:sp>
        <p:nvSpPr>
          <p:cNvPr id="23" name="مستطيل 22"/>
          <p:cNvSpPr/>
          <p:nvPr/>
        </p:nvSpPr>
        <p:spPr>
          <a:xfrm>
            <a:off x="5868144" y="2894747"/>
            <a:ext cx="857256" cy="24622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1000" dirty="0"/>
              <a:t>BSCCTPS</a:t>
            </a:r>
            <a:endParaRPr lang="ar-SA" sz="1000" dirty="0"/>
          </a:p>
        </p:txBody>
      </p:sp>
      <p:pic>
        <p:nvPicPr>
          <p:cNvPr id="111618" name="Picture 2" descr="Teaching : business man analyzing problem and root cause by writing question what, where, when, why, who and how"/>
          <p:cNvPicPr>
            <a:picLocks noChangeAspect="1" noChangeArrowheads="1"/>
          </p:cNvPicPr>
          <p:nvPr/>
        </p:nvPicPr>
        <p:blipFill>
          <a:blip r:embed="rId8" cstate="print"/>
          <a:srcRect/>
          <a:stretch>
            <a:fillRect/>
          </a:stretch>
        </p:blipFill>
        <p:spPr bwMode="auto">
          <a:xfrm>
            <a:off x="3932478" y="2707689"/>
            <a:ext cx="855546" cy="649303"/>
          </a:xfrm>
          <a:prstGeom prst="rect">
            <a:avLst/>
          </a:prstGeom>
          <a:noFill/>
        </p:spPr>
      </p:pic>
      <p:sp>
        <p:nvSpPr>
          <p:cNvPr id="24" name="مستطيل 23"/>
          <p:cNvSpPr/>
          <p:nvPr/>
        </p:nvSpPr>
        <p:spPr>
          <a:xfrm>
            <a:off x="3718164" y="3356992"/>
            <a:ext cx="1285884" cy="24622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tabLst>
                <a:tab pos="1077913" algn="l"/>
              </a:tabLst>
            </a:pPr>
            <a:r>
              <a:rPr lang="en-US" sz="1000" dirty="0"/>
              <a:t>6 Self Scientists </a:t>
            </a:r>
            <a:endParaRPr lang="ar-SA" sz="1000" dirty="0"/>
          </a:p>
        </p:txBody>
      </p:sp>
      <p:pic>
        <p:nvPicPr>
          <p:cNvPr id="111620" name="Picture 4" descr="Teaching : Six year old boy surrounded by piles of books isolated against a white background Stock Photo"/>
          <p:cNvPicPr>
            <a:picLocks noChangeAspect="1" noChangeArrowheads="1"/>
          </p:cNvPicPr>
          <p:nvPr/>
        </p:nvPicPr>
        <p:blipFill>
          <a:blip r:embed="rId9" cstate="print"/>
          <a:srcRect/>
          <a:stretch>
            <a:fillRect/>
          </a:stretch>
        </p:blipFill>
        <p:spPr bwMode="auto">
          <a:xfrm>
            <a:off x="899592" y="3140968"/>
            <a:ext cx="1457830" cy="809632"/>
          </a:xfrm>
          <a:prstGeom prst="rect">
            <a:avLst/>
          </a:prstGeom>
          <a:noFill/>
        </p:spPr>
      </p:pic>
      <p:sp>
        <p:nvSpPr>
          <p:cNvPr id="25" name="مستطيل 24"/>
          <p:cNvSpPr/>
          <p:nvPr/>
        </p:nvSpPr>
        <p:spPr>
          <a:xfrm>
            <a:off x="416700" y="3907041"/>
            <a:ext cx="2512226" cy="307777"/>
          </a:xfrm>
          <a:prstGeom prst="rect">
            <a:avLst/>
          </a:prstGeom>
        </p:spPr>
        <p:style>
          <a:lnRef idx="3">
            <a:schemeClr val="lt1"/>
          </a:lnRef>
          <a:fillRef idx="1">
            <a:schemeClr val="dk1"/>
          </a:fillRef>
          <a:effectRef idx="1">
            <a:schemeClr val="dk1"/>
          </a:effectRef>
          <a:fontRef idx="minor">
            <a:schemeClr val="lt1"/>
          </a:fontRef>
        </p:style>
        <p:txBody>
          <a:bodyPr wrap="none">
            <a:spAutoFit/>
          </a:bodyPr>
          <a:lstStyle/>
          <a:p>
            <a:r>
              <a:rPr lang="en-US" sz="1400" dirty="0">
                <a:ln>
                  <a:solidFill>
                    <a:schemeClr val="tx1"/>
                  </a:solidFill>
                </a:ln>
                <a:solidFill>
                  <a:schemeClr val="tx1"/>
                </a:solidFill>
                <a:hlinkClick r:id="rId10"/>
              </a:rPr>
              <a:t>Six year old boy surrounded..</a:t>
            </a:r>
            <a:endParaRPr lang="ar-SA" sz="1400" dirty="0">
              <a:ln>
                <a:solidFill>
                  <a:schemeClr val="tx1"/>
                </a:solidFill>
              </a:ln>
              <a:solidFill>
                <a:schemeClr val="tx1"/>
              </a:solidFill>
            </a:endParaRPr>
          </a:p>
        </p:txBody>
      </p:sp>
      <p:pic>
        <p:nvPicPr>
          <p:cNvPr id="111622" name="Picture 6" descr="Teaching : E-Learning Concept in abstract  background"/>
          <p:cNvPicPr>
            <a:picLocks noChangeAspect="1" noChangeArrowheads="1"/>
          </p:cNvPicPr>
          <p:nvPr/>
        </p:nvPicPr>
        <p:blipFill>
          <a:blip r:embed="rId11" cstate="print"/>
          <a:srcRect/>
          <a:stretch>
            <a:fillRect/>
          </a:stretch>
        </p:blipFill>
        <p:spPr bwMode="auto">
          <a:xfrm>
            <a:off x="8001024" y="2928934"/>
            <a:ext cx="857256" cy="1236427"/>
          </a:xfrm>
          <a:prstGeom prst="rect">
            <a:avLst/>
          </a:prstGeom>
          <a:noFill/>
        </p:spPr>
      </p:pic>
      <p:sp>
        <p:nvSpPr>
          <p:cNvPr id="26" name="مستطيل 25"/>
          <p:cNvSpPr/>
          <p:nvPr/>
        </p:nvSpPr>
        <p:spPr>
          <a:xfrm>
            <a:off x="6876256" y="4098558"/>
            <a:ext cx="1244250" cy="338554"/>
          </a:xfrm>
          <a:prstGeom prst="rect">
            <a:avLst/>
          </a:prstGeom>
        </p:spPr>
        <p:style>
          <a:lnRef idx="3">
            <a:schemeClr val="lt1"/>
          </a:lnRef>
          <a:fillRef idx="1">
            <a:schemeClr val="dk1"/>
          </a:fillRef>
          <a:effectRef idx="1">
            <a:schemeClr val="dk1"/>
          </a:effectRef>
          <a:fontRef idx="minor">
            <a:schemeClr val="lt1"/>
          </a:fontRef>
        </p:style>
        <p:txBody>
          <a:bodyPr wrap="none">
            <a:spAutoFit/>
          </a:bodyPr>
          <a:lstStyle/>
          <a:p>
            <a:r>
              <a:rPr lang="en-US" sz="1600" dirty="0">
                <a:solidFill>
                  <a:schemeClr val="tx1"/>
                </a:solidFill>
                <a:hlinkClick r:id="rId12"/>
              </a:rPr>
              <a:t>E-Learning </a:t>
            </a:r>
            <a:endParaRPr lang="ar-SA" sz="1600" dirty="0">
              <a:solidFill>
                <a:schemeClr val="tx1"/>
              </a:solidFill>
            </a:endParaRPr>
          </a:p>
        </p:txBody>
      </p:sp>
      <p:pic>
        <p:nvPicPr>
          <p:cNvPr id="2" name="Picture 2" descr="http://fac.ksu.edu.sa/sites/default/files/imagecache/vsite_design_landscape_logo/2.png"/>
          <p:cNvPicPr>
            <a:picLocks noChangeAspect="1" noChangeArrowheads="1"/>
          </p:cNvPicPr>
          <p:nvPr/>
        </p:nvPicPr>
        <p:blipFill>
          <a:blip r:embed="rId13" cstate="print"/>
          <a:srcRect/>
          <a:stretch>
            <a:fillRect/>
          </a:stretch>
        </p:blipFill>
        <p:spPr bwMode="auto">
          <a:xfrm>
            <a:off x="7812360" y="692696"/>
            <a:ext cx="936104" cy="576064"/>
          </a:xfrm>
          <a:prstGeom prst="rect">
            <a:avLst/>
          </a:prstGeom>
          <a:noFill/>
        </p:spPr>
      </p:pic>
      <p:pic>
        <p:nvPicPr>
          <p:cNvPr id="27" name="Picture 27" descr="s_rubik-cube">
            <a:hlinkClick r:id="rId14"/>
          </p:cNvPr>
          <p:cNvPicPr>
            <a:picLocks noChangeAspect="1" noChangeArrowheads="1"/>
          </p:cNvPicPr>
          <p:nvPr/>
        </p:nvPicPr>
        <p:blipFill>
          <a:blip r:embed="rId15" cstate="print"/>
          <a:srcRect/>
          <a:stretch>
            <a:fillRect/>
          </a:stretch>
        </p:blipFill>
        <p:spPr bwMode="auto">
          <a:xfrm>
            <a:off x="5929322" y="3212976"/>
            <a:ext cx="777571" cy="718940"/>
          </a:xfrm>
          <a:prstGeom prst="rect">
            <a:avLst/>
          </a:prstGeom>
          <a:noFill/>
          <a:ln w="9525">
            <a:noFill/>
            <a:miter lim="800000"/>
            <a:headEnd/>
            <a:tailEnd/>
          </a:ln>
        </p:spPr>
      </p:pic>
      <p:pic>
        <p:nvPicPr>
          <p:cNvPr id="28" name="Picture 8" descr="slide-3"/>
          <p:cNvPicPr>
            <a:picLocks noChangeAspect="1" noChangeArrowheads="1"/>
          </p:cNvPicPr>
          <p:nvPr/>
        </p:nvPicPr>
        <p:blipFill>
          <a:blip r:embed="rId16" cstate="print"/>
          <a:srcRect l="4872" t="7407" r="4988" b="11111"/>
          <a:stretch>
            <a:fillRect/>
          </a:stretch>
        </p:blipFill>
        <p:spPr bwMode="auto">
          <a:xfrm>
            <a:off x="6858016" y="3140968"/>
            <a:ext cx="1022830" cy="716660"/>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29" name="مستطيل 28"/>
          <p:cNvSpPr/>
          <p:nvPr/>
        </p:nvSpPr>
        <p:spPr>
          <a:xfrm>
            <a:off x="2357422" y="6357958"/>
            <a:ext cx="5078634" cy="46166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US" sz="2400" dirty="0"/>
              <a:t>http://fac.ksu.edu.sa/ejohali/courses</a:t>
            </a:r>
            <a:endParaRPr lang="ar-SA" sz="2400" dirty="0"/>
          </a:p>
        </p:txBody>
      </p:sp>
    </p:spTree>
  </p:cSld>
  <p:clrMapOvr>
    <a:masterClrMapping/>
  </p:clrMapOvr>
  <p:transition>
    <p:push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1214414" y="71414"/>
            <a:ext cx="6500858" cy="500066"/>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en-US" sz="2400" dirty="0" err="1"/>
              <a:t>J</a:t>
            </a:r>
            <a:r>
              <a:rPr lang="en-US" sz="1400" dirty="0" err="1"/>
              <a:t>ohali</a:t>
            </a:r>
            <a:r>
              <a:rPr lang="en-US" sz="2400" dirty="0"/>
              <a:t> Reasoning (</a:t>
            </a:r>
            <a:r>
              <a:rPr lang="en-US" sz="2400" dirty="0">
                <a:latin typeface="Arial Black" pitchFamily="34" charset="0"/>
              </a:rPr>
              <a:t>Why</a:t>
            </a:r>
            <a:r>
              <a:rPr lang="en-US" sz="2400" dirty="0"/>
              <a:t> </a:t>
            </a:r>
            <a:r>
              <a:rPr lang="en-US" sz="2400" i="1" dirty="0" err="1"/>
              <a:t>MoHE</a:t>
            </a:r>
            <a:r>
              <a:rPr lang="en-US" sz="2400" dirty="0"/>
              <a:t> the CHS385 ? ) </a:t>
            </a:r>
            <a:endParaRPr lang="ar-SA" sz="2400" dirty="0"/>
          </a:p>
        </p:txBody>
      </p:sp>
      <p:pic>
        <p:nvPicPr>
          <p:cNvPr id="6" name="Picture 2" descr="http://img.ehowcdn.com/article-new-intro-modal/ehow/images/a08/01/2q/become-boardcertified-health-educator-800x800.jpg"/>
          <p:cNvPicPr>
            <a:picLocks noChangeAspect="1" noChangeArrowheads="1"/>
          </p:cNvPicPr>
          <p:nvPr/>
        </p:nvPicPr>
        <p:blipFill>
          <a:blip r:embed="rId3" cstate="print"/>
          <a:srcRect/>
          <a:stretch>
            <a:fillRect/>
          </a:stretch>
        </p:blipFill>
        <p:spPr bwMode="auto">
          <a:xfrm>
            <a:off x="8325766" y="0"/>
            <a:ext cx="818233" cy="642918"/>
          </a:xfrm>
          <a:prstGeom prst="rect">
            <a:avLst/>
          </a:prstGeom>
          <a:noFill/>
          <a:ln w="9525">
            <a:noFill/>
            <a:miter lim="800000"/>
            <a:headEnd/>
            <a:tailEnd/>
          </a:ln>
        </p:spPr>
      </p:pic>
      <p:sp>
        <p:nvSpPr>
          <p:cNvPr id="7" name="عنصر نائب للتاريخ 6"/>
          <p:cNvSpPr>
            <a:spLocks noGrp="1"/>
          </p:cNvSpPr>
          <p:nvPr>
            <p:ph type="dt" sz="half" idx="10"/>
          </p:nvPr>
        </p:nvSpPr>
        <p:spPr>
          <a:xfrm>
            <a:off x="428596" y="6381774"/>
            <a:ext cx="1901825" cy="476250"/>
          </a:xfrm>
        </p:spPr>
        <p:txBody>
          <a:bodyPr/>
          <a:lstStyle/>
          <a:p>
            <a:pPr>
              <a:defRPr/>
            </a:pPr>
            <a:r>
              <a:rPr lang="ar-SA"/>
              <a:t>JohaliCHS385MoHE2014_2021</a:t>
            </a:r>
            <a:endParaRPr lang="en-US" dirty="0"/>
          </a:p>
        </p:txBody>
      </p:sp>
      <p:sp>
        <p:nvSpPr>
          <p:cNvPr id="10" name="مستطيل 9"/>
          <p:cNvSpPr/>
          <p:nvPr/>
        </p:nvSpPr>
        <p:spPr>
          <a:xfrm>
            <a:off x="1285852" y="5786454"/>
            <a:ext cx="7072362"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457200" indent="-457200" algn="just" rtl="0">
              <a:buAutoNum type="arabicParenR"/>
            </a:pPr>
            <a:r>
              <a:rPr lang="en-US" sz="2400" b="1" i="1" dirty="0"/>
              <a:t>How to practice  HE (HEJD No 4 )   </a:t>
            </a:r>
          </a:p>
          <a:p>
            <a:pPr marL="457200" indent="-457200" algn="just" rtl="0">
              <a:buAutoNum type="arabicParenR"/>
            </a:pPr>
            <a:r>
              <a:rPr lang="en-US" sz="2400" b="1" i="1" dirty="0"/>
              <a:t>Assure Quality </a:t>
            </a:r>
            <a:r>
              <a:rPr lang="en-US" sz="2400" b="1" i="1" dirty="0" err="1"/>
              <a:t>MoHE</a:t>
            </a:r>
            <a:r>
              <a:rPr lang="en-US" sz="2400" b="1" i="1" dirty="0"/>
              <a:t> choose and practice   </a:t>
            </a:r>
            <a:endParaRPr lang="ar-SA" sz="2400" b="1" i="1" dirty="0"/>
          </a:p>
        </p:txBody>
      </p:sp>
      <p:sp>
        <p:nvSpPr>
          <p:cNvPr id="11" name="مستطيل 10"/>
          <p:cNvSpPr/>
          <p:nvPr/>
        </p:nvSpPr>
        <p:spPr>
          <a:xfrm>
            <a:off x="3071802" y="5357826"/>
            <a:ext cx="3031599" cy="369332"/>
          </a:xfrm>
          <a:prstGeom prst="rect">
            <a:avLst/>
          </a:prstGeom>
        </p:spPr>
        <p:style>
          <a:lnRef idx="3">
            <a:schemeClr val="lt1"/>
          </a:lnRef>
          <a:fillRef idx="1">
            <a:schemeClr val="dk1"/>
          </a:fillRef>
          <a:effectRef idx="1">
            <a:schemeClr val="dk1"/>
          </a:effectRef>
          <a:fontRef idx="minor">
            <a:schemeClr val="lt1"/>
          </a:fontRef>
        </p:style>
        <p:txBody>
          <a:bodyPr wrap="none">
            <a:spAutoFit/>
          </a:bodyPr>
          <a:lstStyle/>
          <a:p>
            <a:pPr algn="ctr"/>
            <a:r>
              <a:rPr lang="en-US" dirty="0"/>
              <a:t>Why not without Methods ?!</a:t>
            </a:r>
            <a:endParaRPr lang="ar-SA" dirty="0"/>
          </a:p>
        </p:txBody>
      </p:sp>
      <p:sp>
        <p:nvSpPr>
          <p:cNvPr id="12" name="Rectangle 1"/>
          <p:cNvSpPr>
            <a:spLocks noChangeArrowheads="1"/>
          </p:cNvSpPr>
          <p:nvPr/>
        </p:nvSpPr>
        <p:spPr bwMode="auto">
          <a:xfrm>
            <a:off x="714348" y="500042"/>
            <a:ext cx="7848872" cy="4770537"/>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dirty="0">
                <a:ln>
                  <a:noFill/>
                </a:ln>
                <a:solidFill>
                  <a:schemeClr val="bg1"/>
                </a:solidFill>
                <a:effectLst/>
                <a:latin typeface="Arial" pitchFamily="34" charset="0"/>
                <a:ea typeface="Times New Roman" pitchFamily="18" charset="0"/>
                <a:cs typeface="Arial" pitchFamily="34" charset="0"/>
              </a:rPr>
              <a:t>Health Educator Job Description</a:t>
            </a: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r>
              <a:rPr kumimoji="0" lang="en-US" sz="1200" b="1" i="1" u="sng" strike="noStrike" cap="none" normalizeH="0" baseline="0" dirty="0">
                <a:ln>
                  <a:noFill/>
                </a:ln>
                <a:solidFill>
                  <a:schemeClr val="bg1"/>
                </a:solidFill>
                <a:effectLst/>
                <a:latin typeface="Arial" pitchFamily="34" charset="0"/>
                <a:ea typeface="Times New Roman" pitchFamily="18" charset="0"/>
                <a:cs typeface="Arial" pitchFamily="34" charset="0"/>
              </a:rPr>
              <a:t>Job Title</a:t>
            </a:r>
            <a:r>
              <a:rPr kumimoji="0" lang="en-US" sz="1200" b="0" i="0" u="none" strike="noStrike" cap="none" normalizeH="0" baseline="0" dirty="0">
                <a:ln>
                  <a:noFill/>
                </a:ln>
                <a:solidFill>
                  <a:schemeClr val="bg1"/>
                </a:solidFill>
                <a:effectLst/>
                <a:latin typeface="Arial" pitchFamily="34" charset="0"/>
                <a:ea typeface="Times New Roman" pitchFamily="18" charset="0"/>
                <a:cs typeface="Arial" pitchFamily="34" charset="0"/>
              </a:rPr>
              <a:t> : Health Education Specialist </a:t>
            </a:r>
            <a:endParaRPr kumimoji="0" lang="en-US" sz="1200" b="0" i="0" u="none" strike="noStrike" cap="none" normalizeH="0" baseline="0" dirty="0">
              <a:ln>
                <a:noFill/>
              </a:ln>
              <a:solidFill>
                <a:schemeClr val="bg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r>
              <a:rPr kumimoji="0" lang="en-US" sz="1200" b="1" i="1" u="sng" strike="noStrike" cap="none" normalizeH="0" baseline="0" dirty="0">
                <a:ln>
                  <a:noFill/>
                </a:ln>
                <a:solidFill>
                  <a:schemeClr val="bg1"/>
                </a:solidFill>
                <a:effectLst/>
                <a:latin typeface="Arial" pitchFamily="34" charset="0"/>
                <a:ea typeface="Times New Roman" pitchFamily="18" charset="0"/>
                <a:cs typeface="Arial" pitchFamily="34" charset="0"/>
              </a:rPr>
              <a:t>Scientific Degree </a:t>
            </a:r>
            <a:r>
              <a:rPr kumimoji="0" lang="en-US" sz="1200" b="0" i="0" u="none" strike="noStrike" cap="none" normalizeH="0" baseline="0" dirty="0">
                <a:ln>
                  <a:noFill/>
                </a:ln>
                <a:solidFill>
                  <a:schemeClr val="bg1"/>
                </a:solidFill>
                <a:effectLst/>
                <a:latin typeface="Arial" pitchFamily="34" charset="0"/>
                <a:ea typeface="Times New Roman" pitchFamily="18" charset="0"/>
                <a:cs typeface="Arial" pitchFamily="34" charset="0"/>
              </a:rPr>
              <a:t>: Bachelor Degree AMS . </a:t>
            </a:r>
            <a:endParaRPr kumimoji="0" lang="en-US" sz="1200" b="0" i="0" u="none" strike="noStrike" cap="none" normalizeH="0" baseline="0" dirty="0">
              <a:ln>
                <a:noFill/>
              </a:ln>
              <a:solidFill>
                <a:schemeClr val="bg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r>
              <a:rPr kumimoji="0" lang="en-US" sz="1200" b="1" i="1" u="sng" strike="noStrike" cap="none" normalizeH="0" baseline="0" dirty="0">
                <a:ln>
                  <a:noFill/>
                </a:ln>
                <a:solidFill>
                  <a:schemeClr val="bg1"/>
                </a:solidFill>
                <a:effectLst/>
                <a:latin typeface="Arial" pitchFamily="34" charset="0"/>
                <a:ea typeface="Times New Roman" pitchFamily="18" charset="0"/>
                <a:cs typeface="Arial" pitchFamily="34" charset="0"/>
              </a:rPr>
              <a:t>Job requirements</a:t>
            </a:r>
            <a:r>
              <a:rPr kumimoji="0" lang="en-US" sz="1200" b="0" i="0" u="none" strike="noStrike" cap="none" normalizeH="0" baseline="0" dirty="0">
                <a:ln>
                  <a:noFill/>
                </a:ln>
                <a:solidFill>
                  <a:schemeClr val="bg1"/>
                </a:solidFill>
                <a:effectLst/>
                <a:latin typeface="Arial" pitchFamily="34" charset="0"/>
                <a:ea typeface="Times New Roman" pitchFamily="18" charset="0"/>
                <a:cs typeface="Arial" pitchFamily="34" charset="0"/>
              </a:rPr>
              <a:t> : A Competent Graduate Bachelor in his / her Profession’s</a:t>
            </a:r>
            <a:r>
              <a:rPr kumimoji="0" lang="en-US" sz="1200" b="1" i="0" u="none" strike="noStrike" cap="none" normalizeH="0" baseline="0" dirty="0">
                <a:ln>
                  <a:noFill/>
                </a:ln>
                <a:solidFill>
                  <a:schemeClr val="bg1"/>
                </a:solidFill>
                <a:effectLst/>
                <a:latin typeface="Arial" pitchFamily="34" charset="0"/>
                <a:ea typeface="Times New Roman" pitchFamily="18" charset="0"/>
                <a:cs typeface="Arial" pitchFamily="34" charset="0"/>
              </a:rPr>
              <a:t> Specific Knowledge &amp; Skills: </a:t>
            </a:r>
            <a:endParaRPr kumimoji="0" lang="en-US" sz="1200" b="0" i="0" u="none" strike="noStrike" cap="none" normalizeH="0" baseline="0" dirty="0">
              <a:ln>
                <a:noFill/>
              </a:ln>
              <a:solidFill>
                <a:schemeClr val="bg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en-US" sz="1200" b="0" i="0" u="none" strike="noStrike" cap="none" normalizeH="0" baseline="0" dirty="0">
                <a:ln>
                  <a:noFill/>
                </a:ln>
                <a:solidFill>
                  <a:schemeClr val="bg1"/>
                </a:solidFill>
                <a:effectLst/>
                <a:latin typeface="Arial" pitchFamily="34" charset="0"/>
                <a:ea typeface="Times New Roman" pitchFamily="18" charset="0"/>
                <a:cs typeface="Arial" pitchFamily="34" charset="0"/>
              </a:rPr>
              <a:t>Knowledge of health and educational issues,  </a:t>
            </a:r>
            <a:endParaRPr kumimoji="0" lang="en-US" sz="1200" b="0" i="0" u="none" strike="noStrike" cap="none" normalizeH="0" baseline="0" dirty="0">
              <a:ln>
                <a:noFill/>
              </a:ln>
              <a:solidFill>
                <a:schemeClr val="bg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en-US" sz="1200" b="0" i="0" u="none" strike="noStrike" cap="none" normalizeH="0" baseline="0" dirty="0">
                <a:ln>
                  <a:noFill/>
                </a:ln>
                <a:solidFill>
                  <a:schemeClr val="bg1"/>
                </a:solidFill>
                <a:effectLst/>
                <a:latin typeface="Arial" pitchFamily="34" charset="0"/>
                <a:ea typeface="Times New Roman" pitchFamily="18" charset="0"/>
                <a:cs typeface="Arial" pitchFamily="34" charset="0"/>
              </a:rPr>
              <a:t>Effective teaching methods and technologies</a:t>
            </a:r>
            <a:endParaRPr kumimoji="0" lang="en-US" sz="1200" b="0" i="0" u="none" strike="noStrike" cap="none" normalizeH="0" baseline="0" dirty="0">
              <a:ln>
                <a:noFill/>
              </a:ln>
              <a:solidFill>
                <a:schemeClr val="bg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en-US" sz="1200" b="0" i="0" u="none" strike="noStrike" cap="none" normalizeH="0" baseline="0" dirty="0">
                <a:ln>
                  <a:noFill/>
                </a:ln>
                <a:solidFill>
                  <a:schemeClr val="bg1"/>
                </a:solidFill>
                <a:effectLst/>
                <a:latin typeface="Arial" pitchFamily="34" charset="0"/>
                <a:ea typeface="Times New Roman" pitchFamily="18" charset="0"/>
                <a:cs typeface="Arial" pitchFamily="34" charset="0"/>
              </a:rPr>
              <a:t>Effective Communication and Counseling  </a:t>
            </a:r>
            <a:endParaRPr kumimoji="0" lang="en-US" sz="1200" b="0" i="0" u="none" strike="noStrike" cap="none" normalizeH="0" baseline="0" dirty="0">
              <a:ln>
                <a:noFill/>
              </a:ln>
              <a:solidFill>
                <a:schemeClr val="bg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r>
              <a:rPr kumimoji="0" lang="en-US" sz="1200" b="1" i="1" u="sng" strike="noStrike" cap="none" normalizeH="0" baseline="0" dirty="0">
                <a:ln>
                  <a:noFill/>
                </a:ln>
                <a:solidFill>
                  <a:schemeClr val="bg1"/>
                </a:solidFill>
                <a:effectLst/>
                <a:latin typeface="Arial" pitchFamily="34" charset="0"/>
                <a:ea typeface="Times New Roman" pitchFamily="18" charset="0"/>
                <a:cs typeface="Arial" pitchFamily="34" charset="0"/>
              </a:rPr>
              <a:t>Reported to: </a:t>
            </a:r>
            <a:r>
              <a:rPr kumimoji="0" lang="en-US" sz="1200" b="1" i="1" u="none" strike="noStrike" cap="none" normalizeH="0" baseline="0" dirty="0">
                <a:ln>
                  <a:noFill/>
                </a:ln>
                <a:solidFill>
                  <a:schemeClr val="bg1"/>
                </a:solidFill>
                <a:effectLst/>
                <a:latin typeface="Arial" pitchFamily="34" charset="0"/>
                <a:ea typeface="Times New Roman" pitchFamily="18" charset="0"/>
                <a:cs typeface="Arial" pitchFamily="34" charset="0"/>
              </a:rPr>
              <a:t>the </a:t>
            </a:r>
            <a:r>
              <a:rPr kumimoji="0" lang="en-US" sz="1200" b="0" i="0" u="none" strike="noStrike" cap="none" normalizeH="0" baseline="0" dirty="0">
                <a:ln>
                  <a:noFill/>
                </a:ln>
                <a:solidFill>
                  <a:schemeClr val="bg1"/>
                </a:solidFill>
                <a:effectLst/>
                <a:latin typeface="Arial" pitchFamily="34" charset="0"/>
                <a:ea typeface="Times New Roman" pitchFamily="18" charset="0"/>
                <a:cs typeface="Arial" pitchFamily="34" charset="0"/>
              </a:rPr>
              <a:t>Health Education Consultant </a:t>
            </a:r>
            <a:r>
              <a:rPr kumimoji="0" lang="en-US" sz="1200" b="0" i="1" u="none" strike="noStrike" cap="none" normalizeH="0" baseline="0" dirty="0">
                <a:ln>
                  <a:noFill/>
                </a:ln>
                <a:solidFill>
                  <a:schemeClr val="bg1"/>
                </a:solidFill>
                <a:effectLst/>
                <a:latin typeface="Arial" pitchFamily="34" charset="0"/>
                <a:ea typeface="Times New Roman" pitchFamily="18" charset="0"/>
                <a:cs typeface="Arial" pitchFamily="34" charset="0"/>
              </a:rPr>
              <a:t>Master\PhD</a:t>
            </a:r>
            <a:endParaRPr kumimoji="0" lang="en-US" sz="1200" b="0" i="0" u="none" strike="noStrike" cap="none" normalizeH="0" baseline="0" dirty="0">
              <a:ln>
                <a:noFill/>
              </a:ln>
              <a:solidFill>
                <a:schemeClr val="bg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r>
              <a:rPr kumimoji="0" lang="en-US" sz="1200" b="1" i="1" u="sng" strike="noStrike" cap="none" normalizeH="0" baseline="0" dirty="0">
                <a:ln>
                  <a:noFill/>
                </a:ln>
                <a:solidFill>
                  <a:schemeClr val="bg1"/>
                </a:solidFill>
                <a:effectLst/>
                <a:latin typeface="Arial" pitchFamily="34" charset="0"/>
                <a:ea typeface="Times New Roman" pitchFamily="18" charset="0"/>
                <a:cs typeface="Arial" pitchFamily="34" charset="0"/>
              </a:rPr>
              <a:t>Job Definition (Summary) :</a:t>
            </a:r>
            <a:endParaRPr kumimoji="0" lang="en-US" sz="1200" b="0" i="0" u="none" strike="noStrike" cap="none" normalizeH="0" baseline="0" dirty="0">
              <a:ln>
                <a:noFill/>
              </a:ln>
              <a:solidFill>
                <a:schemeClr val="bg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r>
              <a:rPr kumimoji="0" lang="en-US" sz="1200" b="0" i="0" u="none" strike="noStrike" cap="none" normalizeH="0" baseline="0" dirty="0">
                <a:ln>
                  <a:noFill/>
                </a:ln>
                <a:solidFill>
                  <a:schemeClr val="bg1"/>
                </a:solidFill>
                <a:effectLst/>
                <a:latin typeface="Arial" pitchFamily="34" charset="0"/>
                <a:ea typeface="Times New Roman" pitchFamily="18" charset="0"/>
                <a:cs typeface="Arial" pitchFamily="34" charset="0"/>
              </a:rPr>
              <a:t>Health Education and Promotion job is a focal point for all allied health professions and health issues. Thus, HE have to work effectively with health teams, with community and organization representatives, they have to facilitate, teach and promote clients to learn how to improve and maintain healthy behaviors. </a:t>
            </a:r>
            <a:endParaRPr kumimoji="0" lang="en-US" sz="1200" b="0" i="0" u="none" strike="noStrike" cap="none" normalizeH="0" baseline="0" dirty="0">
              <a:ln>
                <a:noFill/>
              </a:ln>
              <a:solidFill>
                <a:schemeClr val="bg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r>
              <a:rPr kumimoji="0" lang="en-US" sz="1200" b="0" i="0" u="none" strike="noStrike" cap="none" normalizeH="0" baseline="0" dirty="0">
                <a:ln>
                  <a:noFill/>
                </a:ln>
                <a:solidFill>
                  <a:schemeClr val="bg1"/>
                </a:solidFill>
                <a:effectLst/>
                <a:latin typeface="Arial" pitchFamily="34" charset="0"/>
                <a:ea typeface="Times New Roman" pitchFamily="18" charset="0"/>
                <a:cs typeface="Arial" pitchFamily="34" charset="0"/>
              </a:rPr>
              <a:t>  </a:t>
            </a:r>
            <a:r>
              <a:rPr kumimoji="0" lang="en-US" sz="1200" b="1" i="1" u="sng" strike="noStrike" cap="none" normalizeH="0" baseline="0" dirty="0">
                <a:ln>
                  <a:noFill/>
                </a:ln>
                <a:solidFill>
                  <a:schemeClr val="bg1"/>
                </a:solidFill>
                <a:effectLst/>
                <a:latin typeface="Arial" pitchFamily="34" charset="0"/>
                <a:ea typeface="Times New Roman" pitchFamily="18" charset="0"/>
                <a:cs typeface="Arial" pitchFamily="34" charset="0"/>
              </a:rPr>
              <a:t>Major Job Duties: </a:t>
            </a:r>
            <a:r>
              <a:rPr kumimoji="0" lang="en-US" sz="1200" b="0" i="0" u="none" strike="noStrike" cap="none" normalizeH="0" baseline="0" dirty="0">
                <a:ln>
                  <a:noFill/>
                </a:ln>
                <a:solidFill>
                  <a:schemeClr val="bg1"/>
                </a:solidFill>
                <a:effectLst/>
                <a:latin typeface="Arial" pitchFamily="34" charset="0"/>
                <a:ea typeface="Times New Roman" pitchFamily="18" charset="0"/>
                <a:cs typeface="Arial" pitchFamily="34" charset="0"/>
              </a:rPr>
              <a:t> </a:t>
            </a:r>
            <a:endParaRPr kumimoji="0" lang="en-US" sz="1200" b="0" i="0" u="none" strike="noStrike" cap="none" normalizeH="0" baseline="0" dirty="0">
              <a:ln>
                <a:noFill/>
              </a:ln>
              <a:solidFill>
                <a:schemeClr val="bg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r>
              <a:rPr kumimoji="0" lang="en-US" sz="1200" b="0" i="0" u="none" strike="noStrike" cap="none" normalizeH="0" baseline="0" dirty="0">
                <a:ln>
                  <a:noFill/>
                </a:ln>
                <a:solidFill>
                  <a:schemeClr val="bg1"/>
                </a:solidFill>
                <a:effectLst/>
                <a:latin typeface="Arial" pitchFamily="34" charset="0"/>
                <a:ea typeface="Times New Roman" pitchFamily="18" charset="0"/>
                <a:cs typeface="Arial" pitchFamily="34" charset="0"/>
              </a:rPr>
              <a:t>As a part of the Health team and under the above “Reported” health personnel; HE will be in charge in the following “Duties and Responsibilities”: </a:t>
            </a:r>
            <a:endParaRPr lang="en-US" sz="1200" dirty="0">
              <a:solidFill>
                <a:schemeClr val="bg1"/>
              </a:solidFill>
              <a:latin typeface="Arial" pitchFamily="34" charset="0"/>
              <a:ea typeface="Times New Roman" pitchFamily="18" charset="0"/>
              <a:cs typeface="Arial" pitchFamily="34" charset="0"/>
            </a:endParaRPr>
          </a:p>
          <a:p>
            <a:pPr marL="228600" marR="0" lvl="0" indent="-228600" algn="justLow"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en-US" sz="1200" b="0" i="1" u="none" strike="noStrike" cap="none" normalizeH="0" baseline="0" dirty="0">
                <a:ln>
                  <a:noFill/>
                </a:ln>
                <a:solidFill>
                  <a:schemeClr val="bg1"/>
                </a:solidFill>
                <a:effectLst/>
                <a:latin typeface="Arial" pitchFamily="34" charset="0"/>
                <a:ea typeface="Times New Roman" pitchFamily="18" charset="0"/>
                <a:cs typeface="Arial" pitchFamily="34" charset="0"/>
              </a:rPr>
              <a:t>Assessing patients, school and community health education needs</a:t>
            </a:r>
            <a:endParaRPr lang="en-US" sz="1200" dirty="0">
              <a:solidFill>
                <a:schemeClr val="bg1"/>
              </a:solidFill>
              <a:latin typeface="Arial" pitchFamily="34" charset="0"/>
              <a:ea typeface="Times New Roman" pitchFamily="18" charset="0"/>
              <a:cs typeface="Arial" pitchFamily="34" charset="0"/>
            </a:endParaRPr>
          </a:p>
          <a:p>
            <a:pPr marL="228600" marR="0" lvl="0" indent="-228600" algn="justLow"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en-US" sz="1200" b="0" i="1" u="none" strike="noStrike" cap="none" normalizeH="0" baseline="0" dirty="0">
                <a:ln>
                  <a:noFill/>
                </a:ln>
                <a:solidFill>
                  <a:schemeClr val="bg1"/>
                </a:solidFill>
                <a:effectLst/>
                <a:latin typeface="Arial" pitchFamily="34" charset="0"/>
                <a:ea typeface="Times New Roman" pitchFamily="18" charset="0"/>
                <a:cs typeface="Arial" pitchFamily="34" charset="0"/>
              </a:rPr>
              <a:t>Managing and organizing health education activities. </a:t>
            </a:r>
            <a:endParaRPr lang="en-US" sz="1200" dirty="0">
              <a:solidFill>
                <a:schemeClr val="bg1"/>
              </a:solidFill>
              <a:latin typeface="Arial" pitchFamily="34" charset="0"/>
              <a:ea typeface="Times New Roman" pitchFamily="18" charset="0"/>
              <a:cs typeface="Arial" pitchFamily="34" charset="0"/>
            </a:endParaRPr>
          </a:p>
          <a:p>
            <a:pPr marL="228600" marR="0" lvl="0" indent="-228600" algn="justLow"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en-US" sz="1200" b="0" i="1" u="none" strike="noStrike" cap="none" normalizeH="0" baseline="0" dirty="0">
                <a:ln>
                  <a:noFill/>
                </a:ln>
                <a:solidFill>
                  <a:schemeClr val="bg1"/>
                </a:solidFill>
                <a:effectLst/>
                <a:latin typeface="Arial" pitchFamily="34" charset="0"/>
                <a:ea typeface="Times New Roman" pitchFamily="18" charset="0"/>
                <a:cs typeface="Arial" pitchFamily="34" charset="0"/>
              </a:rPr>
              <a:t>Participate in providing health education in the local community (Inside Health Services and outside organizations such schools and industries..);  </a:t>
            </a:r>
            <a:endParaRPr lang="en-US" sz="1200" dirty="0">
              <a:solidFill>
                <a:schemeClr val="bg1"/>
              </a:solidFill>
              <a:latin typeface="Arial" pitchFamily="34" charset="0"/>
              <a:ea typeface="Times New Roman" pitchFamily="18" charset="0"/>
              <a:cs typeface="Arial" pitchFamily="34" charset="0"/>
            </a:endParaRPr>
          </a:p>
          <a:p>
            <a:pPr marL="228600" marR="0" lvl="0" indent="-228600" algn="justLow"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en-US" sz="1200" b="1" i="1" u="none" strike="noStrike" cap="none" normalizeH="0" baseline="0" dirty="0">
                <a:ln>
                  <a:noFill/>
                </a:ln>
                <a:solidFill>
                  <a:schemeClr val="bg1"/>
                </a:solidFill>
                <a:effectLst/>
                <a:latin typeface="Arial" pitchFamily="34" charset="0"/>
                <a:ea typeface="Times New Roman" pitchFamily="18" charset="0"/>
                <a:cs typeface="Arial" pitchFamily="34" charset="0"/>
              </a:rPr>
              <a:t>Select health education methodology appropriate to the target clients taken in consideration cultural interests and needs.</a:t>
            </a:r>
            <a:endParaRPr lang="en-US" sz="1200" b="1" dirty="0">
              <a:solidFill>
                <a:schemeClr val="bg1"/>
              </a:solidFill>
              <a:latin typeface="Arial" pitchFamily="34" charset="0"/>
              <a:ea typeface="Times New Roman" pitchFamily="18" charset="0"/>
              <a:cs typeface="Arial" pitchFamily="34" charset="0"/>
            </a:endParaRPr>
          </a:p>
          <a:p>
            <a:pPr marL="228600" marR="0" lvl="0" indent="-228600" algn="justLow"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en-US" sz="1200" b="0" i="1" u="none" strike="noStrike" cap="none" normalizeH="0" baseline="0" dirty="0">
                <a:ln>
                  <a:noFill/>
                </a:ln>
                <a:solidFill>
                  <a:schemeClr val="bg1"/>
                </a:solidFill>
                <a:effectLst/>
                <a:latin typeface="Arial" pitchFamily="34" charset="0"/>
                <a:ea typeface="Times New Roman" pitchFamily="18" charset="0"/>
                <a:cs typeface="Arial" pitchFamily="34" charset="0"/>
              </a:rPr>
              <a:t>Prepare and participate in designing, evaluation and development of health education materials</a:t>
            </a:r>
            <a:endParaRPr lang="en-US" sz="1200" dirty="0">
              <a:solidFill>
                <a:schemeClr val="bg1"/>
              </a:solidFill>
              <a:latin typeface="Arial" pitchFamily="34" charset="0"/>
              <a:ea typeface="Times New Roman" pitchFamily="18" charset="0"/>
              <a:cs typeface="Arial" pitchFamily="34" charset="0"/>
            </a:endParaRPr>
          </a:p>
          <a:p>
            <a:pPr marL="228600" marR="0" lvl="0" indent="-228600" algn="justLow"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en-US" sz="1200" b="0" i="1" u="none" strike="noStrike" cap="none" normalizeH="0" baseline="0" dirty="0">
                <a:ln>
                  <a:noFill/>
                </a:ln>
                <a:solidFill>
                  <a:schemeClr val="bg1"/>
                </a:solidFill>
                <a:effectLst/>
                <a:latin typeface="Arial" pitchFamily="34" charset="0"/>
                <a:ea typeface="Times New Roman" pitchFamily="18" charset="0"/>
                <a:cs typeface="Arial" pitchFamily="34" charset="0"/>
              </a:rPr>
              <a:t>Supervise and participate in process of designing and implementing health education plans. </a:t>
            </a:r>
            <a:endParaRPr lang="en-US" sz="1200" dirty="0">
              <a:solidFill>
                <a:schemeClr val="bg1"/>
              </a:solidFill>
              <a:latin typeface="Arial" pitchFamily="34" charset="0"/>
              <a:ea typeface="Times New Roman" pitchFamily="18" charset="0"/>
              <a:cs typeface="Arial" pitchFamily="34" charset="0"/>
            </a:endParaRPr>
          </a:p>
          <a:p>
            <a:pPr marL="228600" marR="0" lvl="0" indent="-228600" algn="justLow"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en-US" sz="1200" b="0" i="1" u="none" strike="noStrike" cap="none" normalizeH="0" baseline="0" dirty="0">
                <a:ln>
                  <a:noFill/>
                </a:ln>
                <a:solidFill>
                  <a:schemeClr val="bg1"/>
                </a:solidFill>
                <a:effectLst/>
                <a:latin typeface="Arial" pitchFamily="34" charset="0"/>
                <a:ea typeface="Times New Roman" pitchFamily="18" charset="0"/>
                <a:cs typeface="Arial" pitchFamily="34" charset="0"/>
              </a:rPr>
              <a:t>Give Special Patients Counseling </a:t>
            </a:r>
            <a:r>
              <a:rPr kumimoji="0" lang="en-US" sz="1200" b="0" i="1" u="none" strike="noStrike" cap="none" normalizeH="0" baseline="0" dirty="0" err="1">
                <a:ln>
                  <a:noFill/>
                </a:ln>
                <a:solidFill>
                  <a:schemeClr val="bg1"/>
                </a:solidFill>
                <a:effectLst/>
                <a:latin typeface="Arial" pitchFamily="34" charset="0"/>
                <a:ea typeface="Times New Roman" pitchFamily="18" charset="0"/>
                <a:cs typeface="Arial" pitchFamily="34" charset="0"/>
              </a:rPr>
              <a:t>eg</a:t>
            </a:r>
            <a:r>
              <a:rPr kumimoji="0" lang="en-US" sz="1200" b="0" i="1" u="none" strike="noStrike" cap="none" normalizeH="0" baseline="0" dirty="0">
                <a:ln>
                  <a:noFill/>
                </a:ln>
                <a:solidFill>
                  <a:schemeClr val="bg1"/>
                </a:solidFill>
                <a:effectLst/>
                <a:latin typeface="Arial" pitchFamily="34" charset="0"/>
                <a:ea typeface="Times New Roman" pitchFamily="18" charset="0"/>
                <a:cs typeface="Arial" pitchFamily="34" charset="0"/>
              </a:rPr>
              <a:t>; diabetic patient education </a:t>
            </a:r>
            <a:endParaRPr lang="en-US" sz="1200" dirty="0">
              <a:solidFill>
                <a:schemeClr val="bg1"/>
              </a:solidFill>
              <a:latin typeface="Arial" pitchFamily="34" charset="0"/>
              <a:ea typeface="Times New Roman" pitchFamily="18" charset="0"/>
              <a:cs typeface="Arial" pitchFamily="34" charset="0"/>
            </a:endParaRPr>
          </a:p>
          <a:p>
            <a:pPr marL="228600" marR="0" lvl="0" indent="-228600" algn="justLow"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en-US" sz="1200" b="0" i="1" u="none" strike="noStrike" cap="none" normalizeH="0" baseline="0" dirty="0">
                <a:ln>
                  <a:noFill/>
                </a:ln>
                <a:solidFill>
                  <a:schemeClr val="bg1"/>
                </a:solidFill>
                <a:effectLst/>
                <a:latin typeface="Arial" pitchFamily="34" charset="0"/>
                <a:ea typeface="Times New Roman" pitchFamily="18" charset="0"/>
                <a:cs typeface="Arial" pitchFamily="34" charset="0"/>
              </a:rPr>
              <a:t>Improve his/her personal and professional knowledge and skills. </a:t>
            </a:r>
            <a:endParaRPr kumimoji="0" lang="en-US" sz="1200" b="0" i="0" u="none" strike="noStrike" cap="none" normalizeH="0" baseline="0" dirty="0">
              <a:ln>
                <a:noFill/>
              </a:ln>
              <a:solidFill>
                <a:schemeClr val="bg1"/>
              </a:solidFill>
              <a:effectLst/>
              <a:latin typeface="Arial" pitchFamily="34" charset="0"/>
              <a:cs typeface="Arial" pitchFamily="34" charset="0"/>
            </a:endParaRPr>
          </a:p>
        </p:txBody>
      </p:sp>
      <p:sp>
        <p:nvSpPr>
          <p:cNvPr id="13" name="مستطيل 12"/>
          <p:cNvSpPr/>
          <p:nvPr/>
        </p:nvSpPr>
        <p:spPr>
          <a:xfrm rot="16200000">
            <a:off x="-1783861" y="2569624"/>
            <a:ext cx="4365619" cy="36933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lgn="ctr"/>
            <a:r>
              <a:rPr lang="en-US" dirty="0"/>
              <a:t>This Is Your Future Education _ Practice </a:t>
            </a:r>
            <a:endParaRPr lang="ar-SA" dirty="0"/>
          </a:p>
        </p:txBody>
      </p:sp>
    </p:spTree>
  </p:cSld>
  <p:clrMapOvr>
    <a:masterClrMapping/>
  </p:clrMapOvr>
  <p:transition>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043608" y="714356"/>
            <a:ext cx="7261228" cy="5765364"/>
          </a:xfrm>
        </p:spPr>
        <p:style>
          <a:lnRef idx="2">
            <a:schemeClr val="accent1"/>
          </a:lnRef>
          <a:fillRef idx="1">
            <a:schemeClr val="lt1"/>
          </a:fillRef>
          <a:effectRef idx="0">
            <a:schemeClr val="accent1"/>
          </a:effectRef>
          <a:fontRef idx="minor">
            <a:schemeClr val="dk1"/>
          </a:fontRef>
        </p:style>
        <p:txBody>
          <a:bodyPr/>
          <a:lstStyle/>
          <a:p>
            <a:pPr algn="ctr" rtl="0" eaLnBrk="1" hangingPunct="1">
              <a:lnSpc>
                <a:spcPct val="80000"/>
              </a:lnSpc>
              <a:defRPr/>
            </a:pPr>
            <a:r>
              <a:rPr lang="en-US" sz="1600" dirty="0">
                <a:latin typeface="Arial Black" pitchFamily="34" charset="0"/>
              </a:rPr>
              <a:t>EISA  ALI  JOHALI</a:t>
            </a:r>
          </a:p>
          <a:p>
            <a:pPr algn="ctr" rtl="0" eaLnBrk="1" hangingPunct="1">
              <a:lnSpc>
                <a:spcPct val="80000"/>
              </a:lnSpc>
              <a:defRPr/>
            </a:pPr>
            <a:r>
              <a:rPr lang="ar-SA" sz="2000" dirty="0">
                <a:latin typeface="Arial Black" pitchFamily="34" charset="0"/>
                <a:cs typeface="Monotype Koufi" pitchFamily="2" charset="-78"/>
              </a:rPr>
              <a:t>عيسى بن علي </a:t>
            </a:r>
            <a:r>
              <a:rPr lang="ar-SA" sz="2000" dirty="0" err="1">
                <a:latin typeface="Arial Black" pitchFamily="34" charset="0"/>
                <a:cs typeface="Monotype Koufi" pitchFamily="2" charset="-78"/>
              </a:rPr>
              <a:t>الجوحلي</a:t>
            </a:r>
            <a:endParaRPr lang="en-US" sz="2000" dirty="0">
              <a:latin typeface="Arial Black" pitchFamily="34" charset="0"/>
              <a:cs typeface="Monotype Koufi" pitchFamily="2" charset="-78"/>
            </a:endParaRPr>
          </a:p>
          <a:p>
            <a:pPr algn="ctr" rtl="0" eaLnBrk="1" hangingPunct="1">
              <a:lnSpc>
                <a:spcPct val="80000"/>
              </a:lnSpc>
              <a:defRPr/>
            </a:pPr>
            <a:r>
              <a:rPr lang="en-US" sz="1800" b="1" i="1" dirty="0"/>
              <a:t>A Lecturer</a:t>
            </a:r>
          </a:p>
          <a:p>
            <a:pPr marL="177800" algn="ctr" rtl="0" eaLnBrk="1" hangingPunct="1">
              <a:lnSpc>
                <a:spcPct val="80000"/>
              </a:lnSpc>
              <a:buFont typeface="Arial" pitchFamily="34" charset="0"/>
              <a:buChar char="•"/>
              <a:defRPr/>
            </a:pPr>
            <a:r>
              <a:rPr lang="en-US" sz="1800" b="1" i="1" dirty="0"/>
              <a:t> </a:t>
            </a:r>
            <a:r>
              <a:rPr lang="en-US" sz="1400" b="1" i="1" dirty="0"/>
              <a:t>Bachelor A. M. Sc. Heath Education, KSU 1407 /1987 </a:t>
            </a:r>
          </a:p>
          <a:p>
            <a:pPr marL="177800" algn="ctr" rtl="0" eaLnBrk="1" hangingPunct="1">
              <a:lnSpc>
                <a:spcPct val="80000"/>
              </a:lnSpc>
              <a:buFont typeface="Arial" pitchFamily="34" charset="0"/>
              <a:buChar char="•"/>
              <a:defRPr/>
            </a:pPr>
            <a:r>
              <a:rPr lang="en-US" sz="1400" b="1" i="1" dirty="0"/>
              <a:t>Short Fellowship Planning Health Professions Education, UIC, USA 199</a:t>
            </a:r>
          </a:p>
          <a:p>
            <a:pPr marL="177800" algn="ctr" rtl="0" eaLnBrk="1" hangingPunct="1">
              <a:lnSpc>
                <a:spcPct val="80000"/>
              </a:lnSpc>
              <a:buFont typeface="Arial" pitchFamily="34" charset="0"/>
              <a:buChar char="•"/>
              <a:defRPr/>
            </a:pPr>
            <a:r>
              <a:rPr lang="en-US" sz="1400" b="1" i="1" dirty="0"/>
              <a:t>MA (Ed.) Philosophies and Sciences of Teaching, Learning and Curriculum in Nursing, UK 1995</a:t>
            </a:r>
          </a:p>
          <a:p>
            <a:pPr marL="177800" algn="ctr" rtl="0" eaLnBrk="1" hangingPunct="1">
              <a:lnSpc>
                <a:spcPct val="80000"/>
              </a:lnSpc>
              <a:buFont typeface="Arial" pitchFamily="34" charset="0"/>
              <a:buChar char="•"/>
              <a:defRPr/>
            </a:pPr>
            <a:r>
              <a:rPr lang="en-US" sz="1200" b="1" i="1" dirty="0"/>
              <a:t>PhD Health Sciences By Accrediting Prior Experiences, Hill University Sept. 2012</a:t>
            </a:r>
          </a:p>
          <a:p>
            <a:pPr algn="ctr" rtl="0" eaLnBrk="1" hangingPunct="1">
              <a:lnSpc>
                <a:spcPct val="80000"/>
              </a:lnSpc>
              <a:defRPr/>
            </a:pPr>
            <a:r>
              <a:rPr lang="en-US" sz="1800" dirty="0"/>
              <a:t>Author of Two Published Books_ One Ready &amp; 5 Projected</a:t>
            </a:r>
          </a:p>
          <a:p>
            <a:pPr algn="ctr" rtl="0" eaLnBrk="1" hangingPunct="1">
              <a:lnSpc>
                <a:spcPct val="80000"/>
              </a:lnSpc>
              <a:defRPr/>
            </a:pPr>
            <a:endParaRPr lang="en-US" sz="1800" dirty="0"/>
          </a:p>
          <a:p>
            <a:pPr algn="ctr" rtl="0" eaLnBrk="1" hangingPunct="1">
              <a:lnSpc>
                <a:spcPct val="80000"/>
              </a:lnSpc>
              <a:defRPr/>
            </a:pPr>
            <a:r>
              <a:rPr lang="en-US" sz="1800" dirty="0"/>
              <a:t> </a:t>
            </a:r>
          </a:p>
          <a:p>
            <a:pPr algn="ctr" rtl="0" eaLnBrk="1" hangingPunct="1">
              <a:lnSpc>
                <a:spcPct val="80000"/>
              </a:lnSpc>
              <a:defRPr/>
            </a:pPr>
            <a:r>
              <a:rPr lang="en-US" sz="1800" dirty="0">
                <a:hlinkClick r:id="rId2"/>
              </a:rPr>
              <a:t>http://faculty.ksu.edu.sa/JOHALI/default.aspx</a:t>
            </a:r>
            <a:r>
              <a:rPr lang="en-US" sz="1800" dirty="0"/>
              <a:t> </a:t>
            </a:r>
          </a:p>
          <a:p>
            <a:pPr algn="ctr" rtl="0" eaLnBrk="1" hangingPunct="1">
              <a:lnSpc>
                <a:spcPct val="80000"/>
              </a:lnSpc>
              <a:defRPr/>
            </a:pPr>
            <a:r>
              <a:rPr lang="en-US" sz="1800" dirty="0">
                <a:hlinkClick r:id="rId3"/>
              </a:rPr>
              <a:t>https://twitter.com/TheNature2011</a:t>
            </a:r>
            <a:r>
              <a:rPr lang="en-US" sz="1800" dirty="0"/>
              <a:t> _</a:t>
            </a:r>
            <a:r>
              <a:rPr lang="en-US" sz="1800" dirty="0" err="1"/>
              <a:t>Eisa_theNature</a:t>
            </a:r>
            <a:r>
              <a:rPr lang="en-US" sz="1800" dirty="0"/>
              <a:t>. </a:t>
            </a:r>
          </a:p>
          <a:p>
            <a:pPr algn="ctr" rtl="0" eaLnBrk="1" hangingPunct="1">
              <a:lnSpc>
                <a:spcPct val="80000"/>
              </a:lnSpc>
              <a:defRPr/>
            </a:pPr>
            <a:r>
              <a:rPr lang="en-US" sz="1600" dirty="0">
                <a:hlinkClick r:id="rId4"/>
              </a:rPr>
              <a:t>Johali59@hotmail.com</a:t>
            </a:r>
            <a:r>
              <a:rPr lang="en-US" sz="1600" dirty="0"/>
              <a:t>  WL Messengers ……?</a:t>
            </a:r>
          </a:p>
          <a:p>
            <a:pPr algn="ctr" rtl="0" eaLnBrk="1" hangingPunct="1">
              <a:lnSpc>
                <a:spcPct val="80000"/>
              </a:lnSpc>
              <a:defRPr/>
            </a:pPr>
            <a:r>
              <a:rPr lang="en-US" sz="1600" dirty="0">
                <a:hlinkClick r:id="rId5" tooltip="View public profile"/>
              </a:rPr>
              <a:t>http://sa.linkedin.com/pub/eisa-johali/31/3a6/896</a:t>
            </a:r>
            <a:r>
              <a:rPr lang="en-US" sz="1600" dirty="0"/>
              <a:t>  _........   ?</a:t>
            </a:r>
          </a:p>
          <a:p>
            <a:pPr algn="ctr" rtl="0" eaLnBrk="1" hangingPunct="1">
              <a:lnSpc>
                <a:spcPct val="80000"/>
              </a:lnSpc>
              <a:defRPr/>
            </a:pPr>
            <a:r>
              <a:rPr lang="en-US" sz="1600" dirty="0">
                <a:hlinkClick r:id="rId6"/>
              </a:rPr>
              <a:t>https://twitter.com/  …. …MoHE2nd2016</a:t>
            </a:r>
            <a:r>
              <a:rPr lang="en-US" sz="1600" dirty="0"/>
              <a:t>  ? </a:t>
            </a:r>
          </a:p>
          <a:p>
            <a:pPr lvl="0" algn="ctr" rtl="0" eaLnBrk="1" hangingPunct="1">
              <a:lnSpc>
                <a:spcPct val="80000"/>
              </a:lnSpc>
              <a:defRPr/>
            </a:pPr>
            <a:r>
              <a:rPr lang="en-US" sz="1600" u="sng" dirty="0">
                <a:hlinkClick r:id="rId7"/>
              </a:rPr>
              <a:t>https://www.researchgate.net/application.Login.html</a:t>
            </a:r>
            <a:r>
              <a:rPr lang="ar-SA" sz="1600" u="sng" dirty="0">
                <a:hlinkClick r:id="rId7"/>
              </a:rPr>
              <a:t>-</a:t>
            </a:r>
            <a:r>
              <a:rPr lang="en-US" sz="1600" b="1" u="sng" dirty="0"/>
              <a:t>...  </a:t>
            </a:r>
            <a:r>
              <a:rPr lang="ar-SA" sz="1600" b="1" u="sng" dirty="0"/>
              <a:t>من </a:t>
            </a:r>
            <a:r>
              <a:rPr lang="ar-SA" sz="1600" b="1" dirty="0"/>
              <a:t> </a:t>
            </a:r>
            <a:r>
              <a:rPr lang="en-US" sz="1600" b="1" dirty="0"/>
              <a:t> ?</a:t>
            </a:r>
            <a:endParaRPr lang="en-US" sz="1600" dirty="0"/>
          </a:p>
          <a:p>
            <a:pPr algn="ctr" rtl="0" eaLnBrk="1" hangingPunct="1">
              <a:lnSpc>
                <a:spcPct val="80000"/>
              </a:lnSpc>
              <a:defRPr/>
            </a:pPr>
            <a:r>
              <a:rPr lang="en-US" sz="1600" dirty="0"/>
              <a:t> </a:t>
            </a:r>
          </a:p>
          <a:p>
            <a:pPr algn="ctr" rtl="0" eaLnBrk="1" hangingPunct="1">
              <a:lnSpc>
                <a:spcPct val="80000"/>
              </a:lnSpc>
              <a:defRPr/>
            </a:pPr>
            <a:endParaRPr lang="en-US" sz="1600" dirty="0"/>
          </a:p>
        </p:txBody>
      </p:sp>
      <p:sp>
        <p:nvSpPr>
          <p:cNvPr id="2055" name="Rectangle 7"/>
          <p:cNvSpPr>
            <a:spLocks noChangeArrowheads="1"/>
          </p:cNvSpPr>
          <p:nvPr/>
        </p:nvSpPr>
        <p:spPr bwMode="auto">
          <a:xfrm>
            <a:off x="2214546" y="-24"/>
            <a:ext cx="4500594" cy="64294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nchor="ctr"/>
          <a:lstStyle/>
          <a:p>
            <a:pPr algn="ctr">
              <a:defRPr/>
            </a:pPr>
            <a:r>
              <a:rPr lang="ar-SA" sz="3600" dirty="0">
                <a:solidFill>
                  <a:srgbClr val="00FF99"/>
                </a:solidFill>
                <a:effectLst>
                  <a:outerShdw blurRad="38100" dist="38100" dir="2700000" algn="tl">
                    <a:srgbClr val="000000"/>
                  </a:outerShdw>
                </a:effectLst>
                <a:latin typeface="AGA Arabesque" pitchFamily="2" charset="2"/>
                <a:cs typeface="Diwani Bent" pitchFamily="2" charset="-78"/>
              </a:rPr>
              <a:t>بسم الله الرحمن الرحيم</a:t>
            </a:r>
            <a:endParaRPr lang="en-US" sz="3600" dirty="0">
              <a:solidFill>
                <a:srgbClr val="00FF99"/>
              </a:solidFill>
              <a:effectLst>
                <a:outerShdw blurRad="38100" dist="38100" dir="2700000" algn="tl">
                  <a:srgbClr val="000000"/>
                </a:outerShdw>
              </a:effectLst>
              <a:latin typeface="AGA Arabesque" pitchFamily="2" charset="2"/>
              <a:cs typeface="Diwani Bent" pitchFamily="2" charset="-78"/>
            </a:endParaRPr>
          </a:p>
        </p:txBody>
      </p:sp>
      <p:pic>
        <p:nvPicPr>
          <p:cNvPr id="7178" name="Picture 5" descr="BD04972_"/>
          <p:cNvPicPr>
            <a:picLocks noChangeAspect="1" noChangeArrowheads="1"/>
          </p:cNvPicPr>
          <p:nvPr/>
        </p:nvPicPr>
        <p:blipFill>
          <a:blip r:embed="rId8" cstate="print"/>
          <a:srcRect/>
          <a:stretch>
            <a:fillRect/>
          </a:stretch>
        </p:blipFill>
        <p:spPr bwMode="auto">
          <a:xfrm>
            <a:off x="8494713" y="0"/>
            <a:ext cx="649287" cy="577850"/>
          </a:xfrm>
          <a:prstGeom prst="rect">
            <a:avLst/>
          </a:prstGeom>
          <a:noFill/>
          <a:ln w="9525">
            <a:noFill/>
            <a:miter lim="800000"/>
            <a:headEnd/>
            <a:tailEnd/>
          </a:ln>
        </p:spPr>
      </p:pic>
      <p:pic>
        <p:nvPicPr>
          <p:cNvPr id="7179" name="Picture 5" descr="BD04972_"/>
          <p:cNvPicPr>
            <a:picLocks noChangeAspect="1" noChangeArrowheads="1"/>
          </p:cNvPicPr>
          <p:nvPr/>
        </p:nvPicPr>
        <p:blipFill>
          <a:blip r:embed="rId8" cstate="print"/>
          <a:srcRect/>
          <a:stretch>
            <a:fillRect/>
          </a:stretch>
        </p:blipFill>
        <p:spPr bwMode="auto">
          <a:xfrm>
            <a:off x="0" y="0"/>
            <a:ext cx="649288" cy="577850"/>
          </a:xfrm>
          <a:prstGeom prst="rect">
            <a:avLst/>
          </a:prstGeom>
          <a:noFill/>
          <a:ln w="9525">
            <a:noFill/>
            <a:miter lim="800000"/>
            <a:headEnd/>
            <a:tailEnd/>
          </a:ln>
        </p:spPr>
      </p:pic>
      <p:sp>
        <p:nvSpPr>
          <p:cNvPr id="16" name="سهم للأسفل 15"/>
          <p:cNvSpPr/>
          <p:nvPr/>
        </p:nvSpPr>
        <p:spPr>
          <a:xfrm>
            <a:off x="4286248" y="2857496"/>
            <a:ext cx="714380" cy="5635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0" name="Picture 8"/>
          <p:cNvPicPr>
            <a:picLocks noChangeAspect="1" noChangeArrowheads="1"/>
          </p:cNvPicPr>
          <p:nvPr/>
        </p:nvPicPr>
        <p:blipFill>
          <a:blip r:embed="rId9" cstate="print"/>
          <a:srcRect b="13889"/>
          <a:stretch>
            <a:fillRect/>
          </a:stretch>
        </p:blipFill>
        <p:spPr bwMode="auto">
          <a:xfrm>
            <a:off x="4286248" y="6072206"/>
            <a:ext cx="794015" cy="544911"/>
          </a:xfrm>
          <a:prstGeom prst="rect">
            <a:avLst/>
          </a:prstGeom>
          <a:noFill/>
          <a:ln w="9525">
            <a:noFill/>
            <a:miter lim="800000"/>
            <a:headEnd/>
            <a:tailEnd/>
          </a:ln>
        </p:spPr>
      </p:pic>
      <p:pic>
        <p:nvPicPr>
          <p:cNvPr id="11" name="Picture 30" descr="MCj04247500000[1]"/>
          <p:cNvPicPr>
            <a:picLocks noChangeAspect="1" noChangeArrowheads="1"/>
          </p:cNvPicPr>
          <p:nvPr/>
        </p:nvPicPr>
        <p:blipFill>
          <a:blip r:embed="rId10" cstate="print"/>
          <a:srcRect/>
          <a:stretch>
            <a:fillRect/>
          </a:stretch>
        </p:blipFill>
        <p:spPr bwMode="auto">
          <a:xfrm>
            <a:off x="857224" y="6000768"/>
            <a:ext cx="785850" cy="555001"/>
          </a:xfrm>
          <a:prstGeom prst="rect">
            <a:avLst/>
          </a:prstGeom>
          <a:noFill/>
        </p:spPr>
      </p:pic>
      <p:sp>
        <p:nvSpPr>
          <p:cNvPr id="9" name="مستطيل 8"/>
          <p:cNvSpPr/>
          <p:nvPr/>
        </p:nvSpPr>
        <p:spPr>
          <a:xfrm>
            <a:off x="1643042" y="5000636"/>
            <a:ext cx="5878593" cy="369332"/>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defPPr>
              <a:defRPr lang="en-US"/>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r" defTabSz="914400" rtl="1" eaLnBrk="1" latinLnBrk="0" hangingPunct="1">
              <a:defRPr kern="1200">
                <a:solidFill>
                  <a:schemeClr val="lt1"/>
                </a:solidFill>
                <a:latin typeface="+mn-lt"/>
                <a:ea typeface="+mn-ea"/>
                <a:cs typeface="+mn-cs"/>
              </a:defRPr>
            </a:lvl6pPr>
            <a:lvl7pPr marL="2743200" algn="r" defTabSz="914400" rtl="1" eaLnBrk="1" latinLnBrk="0" hangingPunct="1">
              <a:defRPr kern="1200">
                <a:solidFill>
                  <a:schemeClr val="lt1"/>
                </a:solidFill>
                <a:latin typeface="+mn-lt"/>
                <a:ea typeface="+mn-ea"/>
                <a:cs typeface="+mn-cs"/>
              </a:defRPr>
            </a:lvl7pPr>
            <a:lvl8pPr marL="3200400" algn="r" defTabSz="914400" rtl="1" eaLnBrk="1" latinLnBrk="0" hangingPunct="1">
              <a:defRPr kern="1200">
                <a:solidFill>
                  <a:schemeClr val="lt1"/>
                </a:solidFill>
                <a:latin typeface="+mn-lt"/>
                <a:ea typeface="+mn-ea"/>
                <a:cs typeface="+mn-cs"/>
              </a:defRPr>
            </a:lvl8pPr>
            <a:lvl9pPr marL="3657600" algn="r" defTabSz="914400" rtl="1" eaLnBrk="1" latinLnBrk="0" hangingPunct="1">
              <a:defRPr kern="1200">
                <a:solidFill>
                  <a:schemeClr val="lt1"/>
                </a:solidFill>
                <a:latin typeface="+mn-lt"/>
                <a:ea typeface="+mn-ea"/>
                <a:cs typeface="+mn-cs"/>
              </a:defRPr>
            </a:lvl9pPr>
          </a:lstStyle>
          <a:p>
            <a:pPr algn="ctr" rtl="0"/>
            <a:r>
              <a:rPr lang="en-US" dirty="0"/>
              <a:t>NEW     </a:t>
            </a:r>
            <a:r>
              <a:rPr lang="en-US" dirty="0">
                <a:hlinkClick r:id="rId11"/>
              </a:rPr>
              <a:t>https://wiki.answers.com/Q/User:Johaliask</a:t>
            </a:r>
            <a:r>
              <a:rPr lang="en-US" dirty="0"/>
              <a:t> </a:t>
            </a:r>
            <a:endParaRPr lang="ar-SA" dirty="0"/>
          </a:p>
        </p:txBody>
      </p:sp>
      <p:sp>
        <p:nvSpPr>
          <p:cNvPr id="12" name="مستطيل 11"/>
          <p:cNvSpPr/>
          <p:nvPr/>
        </p:nvSpPr>
        <p:spPr>
          <a:xfrm>
            <a:off x="1071538" y="5429264"/>
            <a:ext cx="7072362" cy="646331"/>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pPr algn="ctr"/>
            <a:r>
              <a:rPr lang="ar-SA" b="1" dirty="0">
                <a:latin typeface="Monotype Koufi" pitchFamily="2" charset="-78"/>
                <a:ea typeface="Monotype Koufi" pitchFamily="2" charset="-78"/>
                <a:cs typeface="Monotype Koufi" pitchFamily="2" charset="-78"/>
              </a:rPr>
              <a:t>كل مواقع التواصل والتعليم والبحث الموضحة أعلاه  إلزامية لهذا + اختيار وإتقان وتطبيق طريقة من الطرق الواردة في المقرر  </a:t>
            </a:r>
          </a:p>
        </p:txBody>
      </p:sp>
      <p:pic>
        <p:nvPicPr>
          <p:cNvPr id="13" name="Picture 6" descr="Teaching : E-Learning Concept in abstract  background"/>
          <p:cNvPicPr>
            <a:picLocks noChangeAspect="1" noChangeArrowheads="1"/>
          </p:cNvPicPr>
          <p:nvPr/>
        </p:nvPicPr>
        <p:blipFill>
          <a:blip r:embed="rId12" cstate="print"/>
          <a:srcRect/>
          <a:stretch>
            <a:fillRect/>
          </a:stretch>
        </p:blipFill>
        <p:spPr bwMode="auto">
          <a:xfrm>
            <a:off x="7715272" y="6018170"/>
            <a:ext cx="571504" cy="560971"/>
          </a:xfrm>
          <a:prstGeom prst="rect">
            <a:avLst/>
          </a:prstGeom>
          <a:noFill/>
        </p:spPr>
      </p:pic>
    </p:spTree>
  </p:cSld>
  <p:clrMapOvr>
    <a:masterClrMapping/>
  </p:clrMapOvr>
  <p:transition>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500042"/>
            <a:ext cx="8429684" cy="6357958"/>
          </a:xfrm>
          <a:solidFill>
            <a:schemeClr val="tx1"/>
          </a:solidFill>
        </p:spPr>
        <p:style>
          <a:lnRef idx="2">
            <a:schemeClr val="accent2"/>
          </a:lnRef>
          <a:fillRef idx="1">
            <a:schemeClr val="lt1"/>
          </a:fillRef>
          <a:effectRef idx="0">
            <a:schemeClr val="accent2"/>
          </a:effectRef>
          <a:fontRef idx="minor">
            <a:schemeClr val="dk1"/>
          </a:fontRef>
        </p:style>
        <p:txBody>
          <a:bodyPr/>
          <a:lstStyle/>
          <a:p>
            <a:pPr marL="533400" algn="just" rtl="0">
              <a:buNone/>
              <a:tabLst>
                <a:tab pos="441325" algn="l"/>
              </a:tabLst>
            </a:pPr>
            <a:r>
              <a:rPr lang="en-US" sz="1400" i="1" dirty="0">
                <a:effectLst/>
              </a:rPr>
              <a:t>As I can’t think, learn and decide instead of you, my role is to </a:t>
            </a:r>
            <a:r>
              <a:rPr lang="en-US" sz="1400" b="1" i="1" dirty="0">
                <a:effectLst/>
              </a:rPr>
              <a:t>help, facilitate, support, motivate and promote </a:t>
            </a:r>
            <a:r>
              <a:rPr lang="en-US" sz="1400" i="1" dirty="0">
                <a:effectLst/>
              </a:rPr>
              <a:t>you to </a:t>
            </a:r>
            <a:r>
              <a:rPr lang="en-US" sz="1400" b="1" i="1" dirty="0">
                <a:effectLst/>
              </a:rPr>
              <a:t>be ready and willing to have and practice meaningful lifelong  for today and day after. </a:t>
            </a:r>
            <a:r>
              <a:rPr lang="en-US" sz="1400" i="1" dirty="0">
                <a:effectLst/>
              </a:rPr>
              <a:t>  </a:t>
            </a:r>
            <a:endParaRPr lang="en-US" sz="1400" dirty="0">
              <a:effectLst/>
            </a:endParaRPr>
          </a:p>
          <a:p>
            <a:pPr marL="0" indent="268288" algn="just" rtl="0">
              <a:buNone/>
            </a:pPr>
            <a:r>
              <a:rPr lang="en-US" sz="1400" dirty="0">
                <a:effectLst/>
              </a:rPr>
              <a:t>The above statement is the summary of my teaching philosophy. Based on my postgraduate education and its following experiential earning "Student Centered" is my favorite approach. However, we have no choice; we have to follow our higher national educational system and its procedures with slightly modification to achieve the above vision.  As an introduction to my teaching philosophy in my teaching and learning plan, lecture, assignments instructions and student assessment feedback, I use the most related Islamic teachings and Arabic Proverbs that can motivate and promote my students be active, independent thinker, honest and creative hard workers to satisfy themselves, their relatives and patients. The most motivating statements SUCH AS:  </a:t>
            </a:r>
          </a:p>
          <a:p>
            <a:pPr lvl="0" algn="ctr">
              <a:buNone/>
            </a:pPr>
            <a:r>
              <a:rPr lang="ar-SA" sz="1400" b="1" dirty="0">
                <a:effectLst/>
              </a:rPr>
              <a:t>وَمَنْ يَتَّقِ اللهَ يَجْعَلْ لَهُ مَخْرَجًا * وَيَرْزُقْهُ مِنْ حَيْثُ لاَ يَحْتَسِبُ </a:t>
            </a:r>
            <a:r>
              <a:rPr lang="en-US" sz="1400" b="1" dirty="0">
                <a:effectLst/>
                <a:sym typeface="AGA Arabesque"/>
              </a:rPr>
              <a:t></a:t>
            </a:r>
            <a:r>
              <a:rPr lang="ar-SA" sz="1400" b="1" dirty="0">
                <a:effectLst/>
              </a:rPr>
              <a:t> [الطلاق/2، 3]</a:t>
            </a:r>
            <a:endParaRPr lang="en-US" sz="1400" dirty="0">
              <a:effectLst/>
            </a:endParaRPr>
          </a:p>
          <a:p>
            <a:pPr lvl="0" algn="ctr">
              <a:buNone/>
            </a:pPr>
            <a:r>
              <a:rPr lang="ar-SA" sz="1400" b="1" dirty="0">
                <a:effectLst/>
              </a:rPr>
              <a:t>إِنْ تَتَّقُوا اللهَ يَجْعَلْ لَكُمْ فُرْقَانًا</a:t>
            </a:r>
            <a:r>
              <a:rPr lang="en-US" sz="1400" b="1" dirty="0">
                <a:effectLst/>
                <a:sym typeface="AGA Arabesque"/>
              </a:rPr>
              <a:t></a:t>
            </a:r>
            <a:r>
              <a:rPr lang="en-US" sz="1400" b="1" dirty="0">
                <a:effectLst/>
              </a:rPr>
              <a:t> </a:t>
            </a:r>
            <a:r>
              <a:rPr lang="ar-SA" sz="1400" b="1" dirty="0">
                <a:effectLst/>
              </a:rPr>
              <a:t> [الأنفال/29].</a:t>
            </a:r>
            <a:endParaRPr lang="en-US" sz="1400" dirty="0">
              <a:effectLst/>
            </a:endParaRPr>
          </a:p>
          <a:p>
            <a:pPr lvl="0" algn="ctr">
              <a:buNone/>
            </a:pPr>
            <a:r>
              <a:rPr lang="ar-SA" sz="1400" b="1" dirty="0">
                <a:effectLst/>
              </a:rPr>
              <a:t>وقول رسوله الكريم نبينا ”محمد“ عليه أفضل الصلاة والسلام، عن أنس بن مالك رضي الله عنه:</a:t>
            </a:r>
            <a:endParaRPr lang="en-US" sz="1400" dirty="0">
              <a:effectLst/>
            </a:endParaRPr>
          </a:p>
          <a:p>
            <a:pPr lvl="0" algn="ctr">
              <a:buNone/>
            </a:pPr>
            <a:r>
              <a:rPr lang="ar-SA" sz="1400" b="1" dirty="0">
                <a:effectLst/>
              </a:rPr>
              <a:t>( لا يؤمن أحدكم حتى يحب لأخيه ما يحب لنفسه)  أخرجه البخاري</a:t>
            </a:r>
            <a:endParaRPr lang="en-US" sz="1400" dirty="0">
              <a:effectLst/>
            </a:endParaRPr>
          </a:p>
          <a:p>
            <a:pPr lvl="0" algn="ctr">
              <a:buNone/>
            </a:pPr>
            <a:r>
              <a:rPr lang="ar-SA" sz="1400" b="1" dirty="0">
                <a:effectLst/>
              </a:rPr>
              <a:t>وقوله صلى الله علية وسلم (كان الله في عون العبد ما كان العبد في عون أخيه)  رواه مسلم وأبو داود والترمذي</a:t>
            </a:r>
            <a:endParaRPr lang="en-US" sz="1400" dirty="0">
              <a:effectLst/>
            </a:endParaRPr>
          </a:p>
          <a:p>
            <a:pPr lvl="0" algn="just" rtl="0">
              <a:buNone/>
            </a:pPr>
            <a:r>
              <a:rPr lang="en-US" sz="1400" b="1" dirty="0">
                <a:effectLst/>
              </a:rPr>
              <a:t>These Islamic Calls are our evidences to assure Quality of our “HEMO-MOHE Course; our teaching-learning, practice and life”. </a:t>
            </a:r>
            <a:endParaRPr lang="en-US" sz="1400" dirty="0">
              <a:effectLst/>
            </a:endParaRPr>
          </a:p>
          <a:p>
            <a:pPr lvl="0" algn="just" rtl="0">
              <a:buNone/>
            </a:pPr>
            <a:r>
              <a:rPr lang="en-US" sz="1400" dirty="0">
                <a:effectLst/>
              </a:rPr>
              <a:t>Meanwhile, do not forget the most common Arab Proverb:</a:t>
            </a:r>
          </a:p>
          <a:p>
            <a:pPr algn="ctr" rtl="0">
              <a:buNone/>
            </a:pPr>
            <a:r>
              <a:rPr lang="en-US" sz="1400" dirty="0">
                <a:effectLst/>
              </a:rPr>
              <a:t>“</a:t>
            </a:r>
            <a:r>
              <a:rPr lang="en-US" sz="1400" b="1" i="1" dirty="0">
                <a:effectLst/>
              </a:rPr>
              <a:t>Nothing Itching Your Skin like Your Nail”</a:t>
            </a:r>
            <a:endParaRPr lang="en-US" sz="1400" dirty="0">
              <a:effectLst/>
            </a:endParaRPr>
          </a:p>
          <a:p>
            <a:pPr lvl="0" algn="just" rtl="0">
              <a:buNone/>
            </a:pPr>
            <a:r>
              <a:rPr lang="en-US" sz="1400" b="1" i="1" dirty="0">
                <a:effectLst/>
              </a:rPr>
              <a:t>All the Learners will success; Except the one Who DO NOT Welling to Success”</a:t>
            </a:r>
            <a:r>
              <a:rPr lang="en-US" sz="1400" b="1" dirty="0">
                <a:effectLst/>
              </a:rPr>
              <a:t> – mainly absent and who don’t care</a:t>
            </a:r>
            <a:endParaRPr lang="en-US" sz="1400" dirty="0">
              <a:effectLst/>
            </a:endParaRPr>
          </a:p>
          <a:p>
            <a:pPr lvl="0" algn="ctr" rtl="0">
              <a:buNone/>
            </a:pPr>
            <a:r>
              <a:rPr lang="en-US" sz="1400" b="1" i="1" dirty="0">
                <a:effectLst/>
              </a:rPr>
              <a:t>Thus, “Be Ready and Willing to Success You Will Success ” </a:t>
            </a:r>
          </a:p>
          <a:p>
            <a:pPr algn="just" rtl="0">
              <a:buNone/>
            </a:pPr>
            <a:r>
              <a:rPr lang="en-US" sz="1400" dirty="0">
                <a:effectLst/>
              </a:rPr>
              <a:t>As I have taught you in CHS 282 &amp; CHS 382, I hope that you will be ‘learners who have to think, discover, reflect and be independent creative note taker and health educator, </a:t>
            </a:r>
            <a:r>
              <a:rPr lang="en-US" sz="1400" i="1" dirty="0">
                <a:effectLst/>
              </a:rPr>
              <a:t>not just traditional ‘teacher dependent student’</a:t>
            </a:r>
            <a:r>
              <a:rPr lang="en-US" sz="1400" dirty="0">
                <a:effectLst/>
              </a:rPr>
              <a:t> who may not care to listen, hear, memorize..and eventually sure forget. </a:t>
            </a:r>
          </a:p>
        </p:txBody>
      </p:sp>
      <p:sp>
        <p:nvSpPr>
          <p:cNvPr id="4" name="عنوان 1"/>
          <p:cNvSpPr>
            <a:spLocks noGrp="1"/>
          </p:cNvSpPr>
          <p:nvPr>
            <p:ph type="title"/>
          </p:nvPr>
        </p:nvSpPr>
        <p:spPr>
          <a:xfrm>
            <a:off x="2214546" y="71414"/>
            <a:ext cx="4643470" cy="285752"/>
          </a:xfrm>
        </p:spPr>
        <p:style>
          <a:lnRef idx="2">
            <a:schemeClr val="accent2"/>
          </a:lnRef>
          <a:fillRef idx="1">
            <a:schemeClr val="lt1"/>
          </a:fillRef>
          <a:effectRef idx="0">
            <a:schemeClr val="accent2"/>
          </a:effectRef>
          <a:fontRef idx="minor">
            <a:schemeClr val="dk1"/>
          </a:fontRef>
        </p:style>
        <p:txBody>
          <a:bodyPr>
            <a:noAutofit/>
          </a:bodyPr>
          <a:lstStyle/>
          <a:p>
            <a:pPr algn="ctr"/>
            <a:r>
              <a:rPr lang="en-US" sz="2000" dirty="0"/>
              <a:t>Lecturer Philosophy</a:t>
            </a:r>
            <a:endParaRPr lang="ar-SA" sz="2000" dirty="0"/>
          </a:p>
        </p:txBody>
      </p:sp>
      <p:sp>
        <p:nvSpPr>
          <p:cNvPr id="5" name="عنصر نائب للتاريخ 4"/>
          <p:cNvSpPr>
            <a:spLocks noGrp="1"/>
          </p:cNvSpPr>
          <p:nvPr>
            <p:ph type="dt" sz="half" idx="10"/>
          </p:nvPr>
        </p:nvSpPr>
        <p:spPr>
          <a:xfrm>
            <a:off x="-32" y="6530977"/>
            <a:ext cx="947718" cy="327047"/>
          </a:xfrm>
        </p:spPr>
        <p:txBody>
          <a:bodyPr/>
          <a:lstStyle/>
          <a:p>
            <a:pPr>
              <a:defRPr/>
            </a:pPr>
            <a:r>
              <a:rPr lang="ar-SA" sz="1000"/>
              <a:t>JohaliCHS385MoHE2014_2021</a:t>
            </a:r>
            <a:endParaRPr lang="en-US" sz="1000" dirty="0"/>
          </a:p>
        </p:txBody>
      </p:sp>
    </p:spTree>
  </p:cSld>
  <p:clrMapOvr>
    <a:masterClrMapping/>
  </p:clrMapOvr>
  <p:transition>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اريخ 3"/>
          <p:cNvSpPr>
            <a:spLocks noGrp="1"/>
          </p:cNvSpPr>
          <p:nvPr>
            <p:ph type="dt" sz="quarter" idx="10"/>
          </p:nvPr>
        </p:nvSpPr>
        <p:spPr/>
        <p:txBody>
          <a:bodyPr/>
          <a:lstStyle/>
          <a:p>
            <a:pPr>
              <a:defRPr/>
            </a:pPr>
            <a:r>
              <a:rPr lang="ar-SA"/>
              <a:t>JohaliCHS385MoHE2014_2021</a:t>
            </a:r>
            <a:endParaRPr lang="en-US" dirty="0"/>
          </a:p>
        </p:txBody>
      </p:sp>
      <p:sp>
        <p:nvSpPr>
          <p:cNvPr id="178178" name="Rectangle 2"/>
          <p:cNvSpPr>
            <a:spLocks noGrp="1" noRot="1" noChangeArrowheads="1"/>
          </p:cNvSpPr>
          <p:nvPr>
            <p:ph type="title"/>
          </p:nvPr>
        </p:nvSpPr>
        <p:spPr>
          <a:xfrm>
            <a:off x="1571604" y="214290"/>
            <a:ext cx="5857916" cy="357190"/>
          </a:xfrm>
        </p:spPr>
        <p:txBody>
          <a:bodyPr/>
          <a:lstStyle/>
          <a:p>
            <a:pPr algn="ctr" eaLnBrk="1" hangingPunct="1">
              <a:defRPr/>
            </a:pPr>
            <a:r>
              <a:rPr lang="en-US" sz="2000" b="0" dirty="0"/>
              <a:t>CHS385 Promotion – Vision- Mission </a:t>
            </a:r>
          </a:p>
        </p:txBody>
      </p:sp>
      <p:sp>
        <p:nvSpPr>
          <p:cNvPr id="7" name="عنصر نائب للمحتوى 6"/>
          <p:cNvSpPr>
            <a:spLocks noGrp="1"/>
          </p:cNvSpPr>
          <p:nvPr>
            <p:ph idx="1"/>
          </p:nvPr>
        </p:nvSpPr>
        <p:spPr>
          <a:xfrm>
            <a:off x="642910" y="785794"/>
            <a:ext cx="8007350" cy="5429288"/>
          </a:xfrm>
        </p:spPr>
        <p:style>
          <a:lnRef idx="2">
            <a:schemeClr val="accent2"/>
          </a:lnRef>
          <a:fillRef idx="1">
            <a:schemeClr val="lt1"/>
          </a:fillRef>
          <a:effectRef idx="0">
            <a:schemeClr val="accent2"/>
          </a:effectRef>
          <a:fontRef idx="minor">
            <a:schemeClr val="dk1"/>
          </a:fontRef>
        </p:style>
        <p:txBody>
          <a:bodyPr/>
          <a:lstStyle/>
          <a:p>
            <a:pPr marL="169863" indent="271463" algn="just" rtl="0">
              <a:buNone/>
            </a:pPr>
            <a:r>
              <a:rPr lang="en-US" sz="2400" i="1" dirty="0">
                <a:effectLst/>
              </a:rPr>
              <a:t>From CHS282 – CHS382, you have probe HE, philosophy, theories…..learn how to write  meaningful heath education objectives.</a:t>
            </a:r>
          </a:p>
          <a:p>
            <a:pPr marL="169863" indent="271463" algn="just" rtl="0">
              <a:buNone/>
            </a:pPr>
            <a:endParaRPr lang="en-US" sz="2400" i="1" dirty="0">
              <a:effectLst/>
            </a:endParaRPr>
          </a:p>
          <a:p>
            <a:pPr marL="169863" indent="271463" algn="just" rtl="0">
              <a:buNone/>
            </a:pPr>
            <a:r>
              <a:rPr lang="en-US" sz="2400" i="1" dirty="0">
                <a:effectLst/>
              </a:rPr>
              <a:t>In this course we have retrieve what we have learn, review, innovate, compare, distinguish  and practice to decide the best methodologies that can assure quality of meaningful health education activities over all ages.</a:t>
            </a:r>
          </a:p>
          <a:p>
            <a:pPr marL="169863" indent="271463" algn="just" rtl="0">
              <a:buNone/>
            </a:pPr>
            <a:r>
              <a:rPr lang="en-US" sz="2800" i="1" dirty="0"/>
              <a:t>Overall Mission of  MoHE2016 </a:t>
            </a:r>
            <a:r>
              <a:rPr lang="ar-SA" sz="2800" i="1" dirty="0"/>
              <a:t>موهي</a:t>
            </a:r>
            <a:endParaRPr lang="en-US" sz="2800" i="1" dirty="0"/>
          </a:p>
          <a:p>
            <a:pPr marL="169863" indent="271463" algn="just" rtl="0">
              <a:buNone/>
            </a:pPr>
            <a:r>
              <a:rPr lang="en-US" sz="2800" i="1" dirty="0"/>
              <a:t>So; </a:t>
            </a:r>
          </a:p>
          <a:p>
            <a:pPr marL="169863" indent="271463" algn="just" rtl="0">
              <a:buNone/>
            </a:pPr>
            <a:r>
              <a:rPr lang="en-US" sz="2800" i="1" dirty="0"/>
              <a:t>Why - What Are The Best </a:t>
            </a:r>
            <a:r>
              <a:rPr lang="en-US" sz="2800" i="1" dirty="0" err="1"/>
              <a:t>MoHE</a:t>
            </a:r>
            <a:r>
              <a:rPr lang="en-US" sz="2800" i="1" dirty="0"/>
              <a:t> </a:t>
            </a:r>
            <a:r>
              <a:rPr lang="ar-SA" sz="1800" i="1" dirty="0"/>
              <a:t>موهي</a:t>
            </a:r>
            <a:r>
              <a:rPr lang="en-US" sz="2800" i="1" dirty="0"/>
              <a:t> that We Have To Look For  - How  to  Decide ?     </a:t>
            </a:r>
            <a:endParaRPr lang="ar-SA" sz="2800" i="1" dirty="0"/>
          </a:p>
        </p:txBody>
      </p:sp>
    </p:spTree>
  </p:cSld>
  <p:clrMapOvr>
    <a:masterClrMapping/>
  </p:clrMapOvr>
  <p:transition>
    <p:push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1142976" y="0"/>
            <a:ext cx="7358114" cy="714380"/>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en-US" sz="2400" b="1" dirty="0"/>
              <a:t>CHS 385 </a:t>
            </a:r>
            <a:br>
              <a:rPr lang="en-US" sz="2400" b="1" dirty="0"/>
            </a:br>
            <a:r>
              <a:rPr lang="en-US" sz="2400" b="1" dirty="0"/>
              <a:t>Course Description \ Objectives &amp; Plan </a:t>
            </a:r>
            <a:endParaRPr lang="ar-SA" sz="2400" b="1" dirty="0"/>
          </a:p>
        </p:txBody>
      </p:sp>
      <p:sp>
        <p:nvSpPr>
          <p:cNvPr id="5" name="عنصر نائب للتاريخ 4"/>
          <p:cNvSpPr>
            <a:spLocks noGrp="1"/>
          </p:cNvSpPr>
          <p:nvPr>
            <p:ph type="dt" sz="half" idx="10"/>
          </p:nvPr>
        </p:nvSpPr>
        <p:spPr>
          <a:xfrm>
            <a:off x="214282" y="6494507"/>
            <a:ext cx="1901825" cy="292079"/>
          </a:xfrm>
        </p:spPr>
        <p:txBody>
          <a:bodyPr/>
          <a:lstStyle/>
          <a:p>
            <a:pPr>
              <a:defRPr/>
            </a:pPr>
            <a:r>
              <a:rPr lang="ar-SA"/>
              <a:t>JohaliCHS385MoHE2014_2021</a:t>
            </a:r>
            <a:endParaRPr lang="en-US" dirty="0"/>
          </a:p>
        </p:txBody>
      </p:sp>
      <p:pic>
        <p:nvPicPr>
          <p:cNvPr id="134145" name="صورة 1" descr="External Web Site Icon">
            <a:hlinkClick r:id="rId2"/>
          </p:cNvPr>
          <p:cNvPicPr>
            <a:picLocks noChangeAspect="1" noChangeArrowheads="1"/>
          </p:cNvPicPr>
          <p:nvPr/>
        </p:nvPicPr>
        <p:blipFill>
          <a:blip r:embed="rId3" cstate="print"/>
          <a:srcRect/>
          <a:stretch>
            <a:fillRect/>
          </a:stretch>
        </p:blipFill>
        <p:spPr bwMode="auto">
          <a:xfrm>
            <a:off x="0" y="457200"/>
            <a:ext cx="95250" cy="95250"/>
          </a:xfrm>
          <a:prstGeom prst="rect">
            <a:avLst/>
          </a:prstGeom>
          <a:noFill/>
        </p:spPr>
      </p:pic>
      <p:graphicFrame>
        <p:nvGraphicFramePr>
          <p:cNvPr id="10" name="جدول 9"/>
          <p:cNvGraphicFramePr>
            <a:graphicFrameLocks noGrp="1"/>
          </p:cNvGraphicFramePr>
          <p:nvPr/>
        </p:nvGraphicFramePr>
        <p:xfrm>
          <a:off x="500035" y="1071546"/>
          <a:ext cx="8072494" cy="4797208"/>
        </p:xfrm>
        <a:graphic>
          <a:graphicData uri="http://schemas.openxmlformats.org/drawingml/2006/table">
            <a:tbl>
              <a:tblPr/>
              <a:tblGrid>
                <a:gridCol w="1899658">
                  <a:extLst>
                    <a:ext uri="{9D8B030D-6E8A-4147-A177-3AD203B41FA5}">
                      <a16:colId xmlns:a16="http://schemas.microsoft.com/office/drawing/2014/main" val="20000"/>
                    </a:ext>
                  </a:extLst>
                </a:gridCol>
                <a:gridCol w="1576242">
                  <a:extLst>
                    <a:ext uri="{9D8B030D-6E8A-4147-A177-3AD203B41FA5}">
                      <a16:colId xmlns:a16="http://schemas.microsoft.com/office/drawing/2014/main" val="20001"/>
                    </a:ext>
                  </a:extLst>
                </a:gridCol>
                <a:gridCol w="1227577">
                  <a:extLst>
                    <a:ext uri="{9D8B030D-6E8A-4147-A177-3AD203B41FA5}">
                      <a16:colId xmlns:a16="http://schemas.microsoft.com/office/drawing/2014/main" val="20002"/>
                    </a:ext>
                  </a:extLst>
                </a:gridCol>
                <a:gridCol w="3369017">
                  <a:extLst>
                    <a:ext uri="{9D8B030D-6E8A-4147-A177-3AD203B41FA5}">
                      <a16:colId xmlns:a16="http://schemas.microsoft.com/office/drawing/2014/main" val="20003"/>
                    </a:ext>
                  </a:extLst>
                </a:gridCol>
              </a:tblGrid>
              <a:tr h="598174">
                <a:tc>
                  <a:txBody>
                    <a:bodyPr/>
                    <a:lstStyle/>
                    <a:p>
                      <a:pPr algn="l" rtl="0">
                        <a:lnSpc>
                          <a:spcPct val="115000"/>
                        </a:lnSpc>
                        <a:spcAft>
                          <a:spcPts val="1000"/>
                        </a:spcAft>
                      </a:pPr>
                      <a:r>
                        <a:rPr lang="en-US" sz="1400" b="1" dirty="0">
                          <a:solidFill>
                            <a:srgbClr val="FFFFFF"/>
                          </a:solidFill>
                          <a:latin typeface="+mj-lt"/>
                          <a:ea typeface="Times New Roman"/>
                          <a:cs typeface="Arial"/>
                        </a:rPr>
                        <a:t>Course (code and NO):</a:t>
                      </a:r>
                      <a:endParaRPr lang="en-US" sz="1400" b="1" dirty="0">
                        <a:latin typeface="+mj-lt"/>
                        <a:ea typeface="Calibri"/>
                        <a:cs typeface="Arial"/>
                      </a:endParaRPr>
                    </a:p>
                  </a:txBody>
                  <a:tcPr marL="68295" marR="68295" marT="0" marB="0" anchor="ctr">
                    <a:lnL>
                      <a:noFill/>
                    </a:lnL>
                    <a:lnR>
                      <a:noFill/>
                    </a:lnR>
                    <a:lnT>
                      <a:noFill/>
                    </a:lnT>
                    <a:lnB>
                      <a:noFill/>
                    </a:lnB>
                    <a:solidFill>
                      <a:srgbClr val="003366"/>
                    </a:solidFill>
                  </a:tcPr>
                </a:tc>
                <a:tc>
                  <a:txBody>
                    <a:bodyPr/>
                    <a:lstStyle/>
                    <a:p>
                      <a:pPr algn="l" rtl="0">
                        <a:lnSpc>
                          <a:spcPct val="115000"/>
                        </a:lnSpc>
                        <a:spcAft>
                          <a:spcPts val="1000"/>
                        </a:spcAft>
                      </a:pPr>
                      <a:r>
                        <a:rPr lang="en-US" sz="1400" b="1">
                          <a:solidFill>
                            <a:srgbClr val="FFFFFF"/>
                          </a:solidFill>
                          <a:latin typeface="+mj-lt"/>
                          <a:ea typeface="Times New Roman"/>
                          <a:cs typeface="Arial"/>
                        </a:rPr>
                        <a:t>(CHS 385)</a:t>
                      </a:r>
                      <a:endParaRPr lang="en-US" sz="1400" b="1">
                        <a:latin typeface="+mj-lt"/>
                        <a:ea typeface="Calibri"/>
                        <a:cs typeface="Arial"/>
                      </a:endParaRPr>
                    </a:p>
                  </a:txBody>
                  <a:tcPr marL="68295" marR="68295" marT="0" marB="0" anchor="ctr">
                    <a:lnL>
                      <a:noFill/>
                    </a:lnL>
                    <a:lnR>
                      <a:noFill/>
                    </a:lnR>
                    <a:lnT>
                      <a:noFill/>
                    </a:lnT>
                    <a:lnB>
                      <a:noFill/>
                    </a:lnB>
                    <a:solidFill>
                      <a:srgbClr val="003366"/>
                    </a:solidFill>
                  </a:tcPr>
                </a:tc>
                <a:tc>
                  <a:txBody>
                    <a:bodyPr/>
                    <a:lstStyle/>
                    <a:p>
                      <a:pPr algn="l" rtl="0">
                        <a:lnSpc>
                          <a:spcPct val="115000"/>
                        </a:lnSpc>
                        <a:spcAft>
                          <a:spcPts val="1000"/>
                        </a:spcAft>
                      </a:pPr>
                      <a:r>
                        <a:rPr lang="en-US" sz="1400" b="1" dirty="0">
                          <a:solidFill>
                            <a:srgbClr val="FFFFFF"/>
                          </a:solidFill>
                          <a:latin typeface="+mj-lt"/>
                          <a:ea typeface="Times New Roman"/>
                          <a:cs typeface="Arial"/>
                        </a:rPr>
                        <a:t>Course title:</a:t>
                      </a:r>
                      <a:endParaRPr lang="en-US" sz="1400" b="1" dirty="0">
                        <a:latin typeface="+mj-lt"/>
                        <a:ea typeface="Calibri"/>
                        <a:cs typeface="Arial"/>
                      </a:endParaRPr>
                    </a:p>
                  </a:txBody>
                  <a:tcPr marL="68295" marR="68295" marT="0" marB="0" anchor="ctr">
                    <a:lnL>
                      <a:noFill/>
                    </a:lnL>
                    <a:lnR>
                      <a:noFill/>
                    </a:lnR>
                    <a:lnT>
                      <a:noFill/>
                    </a:lnT>
                    <a:lnB>
                      <a:noFill/>
                    </a:lnB>
                    <a:solidFill>
                      <a:srgbClr val="003366"/>
                    </a:solidFill>
                  </a:tcPr>
                </a:tc>
                <a:tc>
                  <a:txBody>
                    <a:bodyPr/>
                    <a:lstStyle/>
                    <a:p>
                      <a:pPr algn="l" rtl="0">
                        <a:lnSpc>
                          <a:spcPct val="115000"/>
                        </a:lnSpc>
                        <a:spcAft>
                          <a:spcPts val="1000"/>
                        </a:spcAft>
                      </a:pPr>
                      <a:r>
                        <a:rPr lang="en-US" sz="1400" b="1">
                          <a:solidFill>
                            <a:srgbClr val="FFFFFF"/>
                          </a:solidFill>
                          <a:latin typeface="+mj-lt"/>
                          <a:ea typeface="Times New Roman"/>
                          <a:cs typeface="Arial"/>
                        </a:rPr>
                        <a:t>Methodology of health education</a:t>
                      </a:r>
                      <a:endParaRPr lang="en-US" sz="1400" b="1">
                        <a:latin typeface="+mj-lt"/>
                        <a:ea typeface="Calibri"/>
                        <a:cs typeface="Arial"/>
                      </a:endParaRPr>
                    </a:p>
                  </a:txBody>
                  <a:tcPr marL="68295" marR="68295" marT="0" marB="0" anchor="ctr">
                    <a:lnL>
                      <a:noFill/>
                    </a:lnL>
                    <a:lnR>
                      <a:noFill/>
                    </a:lnR>
                    <a:lnT>
                      <a:noFill/>
                    </a:lnT>
                    <a:lnB>
                      <a:noFill/>
                    </a:lnB>
                    <a:solidFill>
                      <a:srgbClr val="003366"/>
                    </a:solidFill>
                  </a:tcPr>
                </a:tc>
                <a:extLst>
                  <a:ext uri="{0D108BD9-81ED-4DB2-BD59-A6C34878D82A}">
                    <a16:rowId xmlns:a16="http://schemas.microsoft.com/office/drawing/2014/main" val="10000"/>
                  </a:ext>
                </a:extLst>
              </a:tr>
              <a:tr h="476955">
                <a:tc>
                  <a:txBody>
                    <a:bodyPr/>
                    <a:lstStyle/>
                    <a:p>
                      <a:pPr algn="l" rtl="0">
                        <a:lnSpc>
                          <a:spcPct val="115000"/>
                        </a:lnSpc>
                        <a:spcAft>
                          <a:spcPts val="1000"/>
                        </a:spcAft>
                      </a:pPr>
                      <a:r>
                        <a:rPr lang="en-US" sz="1400" b="1" dirty="0">
                          <a:solidFill>
                            <a:srgbClr val="FFFFFF"/>
                          </a:solidFill>
                          <a:latin typeface="+mj-lt"/>
                          <a:ea typeface="Times New Roman"/>
                          <a:cs typeface="Arial"/>
                        </a:rPr>
                        <a:t>Credit hours:</a:t>
                      </a:r>
                      <a:endParaRPr lang="en-US" sz="1400" b="1" dirty="0">
                        <a:latin typeface="+mj-lt"/>
                        <a:ea typeface="Calibri"/>
                        <a:cs typeface="Arial"/>
                      </a:endParaRPr>
                    </a:p>
                  </a:txBody>
                  <a:tcPr marL="68295" marR="68295" marT="0" marB="0" anchor="ctr">
                    <a:lnL>
                      <a:noFill/>
                    </a:lnL>
                    <a:lnR>
                      <a:noFill/>
                    </a:lnR>
                    <a:lnT>
                      <a:noFill/>
                    </a:lnT>
                    <a:lnB>
                      <a:noFill/>
                    </a:lnB>
                    <a:solidFill>
                      <a:srgbClr val="003366"/>
                    </a:solidFill>
                  </a:tcPr>
                </a:tc>
                <a:tc>
                  <a:txBody>
                    <a:bodyPr/>
                    <a:lstStyle/>
                    <a:p>
                      <a:pPr algn="l" rtl="0">
                        <a:lnSpc>
                          <a:spcPct val="115000"/>
                        </a:lnSpc>
                        <a:spcAft>
                          <a:spcPts val="1000"/>
                        </a:spcAft>
                      </a:pPr>
                      <a:r>
                        <a:rPr lang="en-US" sz="1400" b="1">
                          <a:solidFill>
                            <a:srgbClr val="FFFFFF"/>
                          </a:solidFill>
                          <a:latin typeface="+mj-lt"/>
                          <a:ea typeface="Times New Roman"/>
                          <a:cs typeface="Arial"/>
                        </a:rPr>
                        <a:t>4 (2+2)</a:t>
                      </a:r>
                      <a:endParaRPr lang="en-US" sz="1400" b="1">
                        <a:latin typeface="+mj-lt"/>
                        <a:ea typeface="Calibri"/>
                        <a:cs typeface="Arial"/>
                      </a:endParaRPr>
                    </a:p>
                  </a:txBody>
                  <a:tcPr marL="68295" marR="68295" marT="0" marB="0" anchor="ctr">
                    <a:lnL>
                      <a:noFill/>
                    </a:lnL>
                    <a:lnR>
                      <a:noFill/>
                    </a:lnR>
                    <a:lnT>
                      <a:noFill/>
                    </a:lnT>
                    <a:lnB>
                      <a:noFill/>
                    </a:lnB>
                    <a:solidFill>
                      <a:srgbClr val="003366"/>
                    </a:solidFill>
                  </a:tcPr>
                </a:tc>
                <a:tc>
                  <a:txBody>
                    <a:bodyPr/>
                    <a:lstStyle/>
                    <a:p>
                      <a:pPr algn="l" rtl="0">
                        <a:lnSpc>
                          <a:spcPct val="115000"/>
                        </a:lnSpc>
                        <a:spcAft>
                          <a:spcPts val="1000"/>
                        </a:spcAft>
                      </a:pPr>
                      <a:r>
                        <a:rPr lang="en-US" sz="1400" b="1" dirty="0">
                          <a:solidFill>
                            <a:srgbClr val="FFFFFF"/>
                          </a:solidFill>
                          <a:latin typeface="+mj-lt"/>
                          <a:ea typeface="Times New Roman"/>
                          <a:cs typeface="Arial"/>
                        </a:rPr>
                        <a:t>Level:</a:t>
                      </a:r>
                      <a:endParaRPr lang="en-US" sz="1400" b="1" dirty="0">
                        <a:latin typeface="+mj-lt"/>
                        <a:ea typeface="Calibri"/>
                        <a:cs typeface="Arial"/>
                      </a:endParaRPr>
                    </a:p>
                  </a:txBody>
                  <a:tcPr marL="68295" marR="68295" marT="0" marB="0" anchor="ctr">
                    <a:lnL>
                      <a:noFill/>
                    </a:lnL>
                    <a:lnR>
                      <a:noFill/>
                    </a:lnR>
                    <a:lnT>
                      <a:noFill/>
                    </a:lnT>
                    <a:lnB>
                      <a:noFill/>
                    </a:lnB>
                    <a:solidFill>
                      <a:srgbClr val="003366"/>
                    </a:solidFill>
                  </a:tcPr>
                </a:tc>
                <a:tc>
                  <a:txBody>
                    <a:bodyPr/>
                    <a:lstStyle/>
                    <a:p>
                      <a:pPr algn="l" rtl="0">
                        <a:lnSpc>
                          <a:spcPct val="115000"/>
                        </a:lnSpc>
                        <a:spcAft>
                          <a:spcPts val="1000"/>
                        </a:spcAft>
                      </a:pPr>
                      <a:r>
                        <a:rPr lang="en-US" sz="1400" b="1">
                          <a:solidFill>
                            <a:srgbClr val="FFFFFF"/>
                          </a:solidFill>
                          <a:latin typeface="+mj-lt"/>
                          <a:ea typeface="Times New Roman"/>
                          <a:cs typeface="Arial"/>
                        </a:rPr>
                        <a:t>7</a:t>
                      </a:r>
                      <a:endParaRPr lang="en-US" sz="1400" b="1">
                        <a:latin typeface="+mj-lt"/>
                        <a:ea typeface="Calibri"/>
                        <a:cs typeface="Arial"/>
                      </a:endParaRPr>
                    </a:p>
                  </a:txBody>
                  <a:tcPr marL="68295" marR="68295" marT="0" marB="0" anchor="ctr">
                    <a:lnL>
                      <a:noFill/>
                    </a:lnL>
                    <a:lnR>
                      <a:noFill/>
                    </a:lnR>
                    <a:lnT>
                      <a:noFill/>
                    </a:lnT>
                    <a:lnB>
                      <a:noFill/>
                    </a:lnB>
                    <a:solidFill>
                      <a:srgbClr val="003366"/>
                    </a:solidFill>
                  </a:tcPr>
                </a:tc>
                <a:extLst>
                  <a:ext uri="{0D108BD9-81ED-4DB2-BD59-A6C34878D82A}">
                    <a16:rowId xmlns:a16="http://schemas.microsoft.com/office/drawing/2014/main" val="10001"/>
                  </a:ext>
                </a:extLst>
              </a:tr>
              <a:tr h="582325">
                <a:tc>
                  <a:txBody>
                    <a:bodyPr/>
                    <a:lstStyle/>
                    <a:p>
                      <a:pPr algn="l" rtl="0">
                        <a:lnSpc>
                          <a:spcPct val="115000"/>
                        </a:lnSpc>
                        <a:spcAft>
                          <a:spcPts val="1000"/>
                        </a:spcAft>
                      </a:pPr>
                      <a:r>
                        <a:rPr lang="en-US" sz="1400" b="1">
                          <a:solidFill>
                            <a:srgbClr val="FFFFFF"/>
                          </a:solidFill>
                          <a:latin typeface="+mj-lt"/>
                          <a:ea typeface="Times New Roman"/>
                          <a:cs typeface="Arial"/>
                        </a:rPr>
                        <a:t>Contact hours:</a:t>
                      </a:r>
                      <a:endParaRPr lang="en-US" sz="1400" b="1">
                        <a:latin typeface="+mj-lt"/>
                        <a:ea typeface="Calibri"/>
                        <a:cs typeface="Arial"/>
                      </a:endParaRPr>
                    </a:p>
                  </a:txBody>
                  <a:tcPr marL="68295" marR="68295" marT="0" marB="0" anchor="ctr">
                    <a:lnL>
                      <a:noFill/>
                    </a:lnL>
                    <a:lnR>
                      <a:noFill/>
                    </a:lnR>
                    <a:lnT>
                      <a:noFill/>
                    </a:lnT>
                    <a:lnB>
                      <a:noFill/>
                    </a:lnB>
                    <a:solidFill>
                      <a:srgbClr val="003366"/>
                    </a:solidFill>
                  </a:tcPr>
                </a:tc>
                <a:tc>
                  <a:txBody>
                    <a:bodyPr/>
                    <a:lstStyle/>
                    <a:p>
                      <a:pPr algn="l" rtl="0">
                        <a:lnSpc>
                          <a:spcPct val="115000"/>
                        </a:lnSpc>
                        <a:spcAft>
                          <a:spcPts val="1000"/>
                        </a:spcAft>
                      </a:pPr>
                      <a:r>
                        <a:rPr lang="en-US" sz="1400" b="1" dirty="0">
                          <a:solidFill>
                            <a:srgbClr val="FFFFFF"/>
                          </a:solidFill>
                          <a:latin typeface="+mj-lt"/>
                          <a:ea typeface="Times New Roman"/>
                          <a:cs typeface="Arial"/>
                        </a:rPr>
                        <a:t>8</a:t>
                      </a:r>
                      <a:endParaRPr lang="en-US" sz="1400" b="1" dirty="0">
                        <a:latin typeface="+mj-lt"/>
                        <a:ea typeface="Calibri"/>
                        <a:cs typeface="Arial"/>
                      </a:endParaRPr>
                    </a:p>
                  </a:txBody>
                  <a:tcPr marL="68295" marR="68295" marT="0" marB="0" anchor="ctr">
                    <a:lnL>
                      <a:noFill/>
                    </a:lnL>
                    <a:lnR>
                      <a:noFill/>
                    </a:lnR>
                    <a:lnT>
                      <a:noFill/>
                    </a:lnT>
                    <a:lnB>
                      <a:noFill/>
                    </a:lnB>
                    <a:solidFill>
                      <a:srgbClr val="003366"/>
                    </a:solidFill>
                  </a:tcPr>
                </a:tc>
                <a:tc>
                  <a:txBody>
                    <a:bodyPr/>
                    <a:lstStyle/>
                    <a:p>
                      <a:pPr algn="l" rtl="0">
                        <a:lnSpc>
                          <a:spcPct val="115000"/>
                        </a:lnSpc>
                        <a:spcAft>
                          <a:spcPts val="1000"/>
                        </a:spcAft>
                      </a:pPr>
                      <a:r>
                        <a:rPr lang="en-US" sz="1400" b="1" dirty="0">
                          <a:solidFill>
                            <a:srgbClr val="FFFFFF"/>
                          </a:solidFill>
                          <a:latin typeface="+mj-lt"/>
                          <a:ea typeface="Times New Roman"/>
                          <a:cs typeface="Arial"/>
                        </a:rPr>
                        <a:t>Prerequisite:</a:t>
                      </a:r>
                      <a:endParaRPr lang="en-US" sz="1400" b="1" dirty="0">
                        <a:latin typeface="+mj-lt"/>
                        <a:ea typeface="Calibri"/>
                        <a:cs typeface="Arial"/>
                      </a:endParaRPr>
                    </a:p>
                  </a:txBody>
                  <a:tcPr marL="68295" marR="68295" marT="0" marB="0" anchor="ctr">
                    <a:lnL>
                      <a:noFill/>
                    </a:lnL>
                    <a:lnR>
                      <a:noFill/>
                    </a:lnR>
                    <a:lnT>
                      <a:noFill/>
                    </a:lnT>
                    <a:lnB>
                      <a:noFill/>
                    </a:lnB>
                    <a:solidFill>
                      <a:srgbClr val="003366"/>
                    </a:solidFill>
                  </a:tcPr>
                </a:tc>
                <a:tc>
                  <a:txBody>
                    <a:bodyPr/>
                    <a:lstStyle/>
                    <a:p>
                      <a:pPr algn="l" rtl="0">
                        <a:lnSpc>
                          <a:spcPct val="115000"/>
                        </a:lnSpc>
                        <a:spcAft>
                          <a:spcPts val="1000"/>
                        </a:spcAft>
                      </a:pPr>
                      <a:r>
                        <a:rPr lang="en-US" sz="1400" b="1">
                          <a:solidFill>
                            <a:srgbClr val="FFFFFF"/>
                          </a:solidFill>
                          <a:latin typeface="+mj-lt"/>
                          <a:ea typeface="Times New Roman"/>
                          <a:cs typeface="Arial"/>
                        </a:rPr>
                        <a:t>CHS 382</a:t>
                      </a:r>
                      <a:endParaRPr lang="en-US" sz="1400" b="1">
                        <a:latin typeface="+mj-lt"/>
                        <a:ea typeface="Calibri"/>
                        <a:cs typeface="Arial"/>
                      </a:endParaRPr>
                    </a:p>
                  </a:txBody>
                  <a:tcPr marL="68295" marR="68295" marT="0" marB="0" anchor="ctr">
                    <a:lnL>
                      <a:noFill/>
                    </a:lnL>
                    <a:lnR>
                      <a:noFill/>
                    </a:lnR>
                    <a:lnT>
                      <a:noFill/>
                    </a:lnT>
                    <a:lnB>
                      <a:noFill/>
                    </a:lnB>
                    <a:solidFill>
                      <a:srgbClr val="003366"/>
                    </a:solidFill>
                  </a:tcPr>
                </a:tc>
                <a:extLst>
                  <a:ext uri="{0D108BD9-81ED-4DB2-BD59-A6C34878D82A}">
                    <a16:rowId xmlns:a16="http://schemas.microsoft.com/office/drawing/2014/main" val="10002"/>
                  </a:ext>
                </a:extLst>
              </a:tr>
              <a:tr h="628562">
                <a:tc>
                  <a:txBody>
                    <a:bodyPr/>
                    <a:lstStyle/>
                    <a:p>
                      <a:pPr algn="l" rtl="0">
                        <a:lnSpc>
                          <a:spcPct val="115000"/>
                        </a:lnSpc>
                        <a:spcAft>
                          <a:spcPts val="1000"/>
                        </a:spcAft>
                      </a:pPr>
                      <a:endParaRPr lang="en-US" sz="1400" b="1" dirty="0">
                        <a:solidFill>
                          <a:srgbClr val="FFFFFF"/>
                        </a:solidFill>
                        <a:latin typeface="+mj-lt"/>
                        <a:ea typeface="Times New Roman"/>
                        <a:cs typeface="Arial"/>
                      </a:endParaRPr>
                    </a:p>
                    <a:p>
                      <a:pPr algn="l" rtl="0">
                        <a:lnSpc>
                          <a:spcPct val="115000"/>
                        </a:lnSpc>
                        <a:spcAft>
                          <a:spcPts val="1000"/>
                        </a:spcAft>
                      </a:pPr>
                      <a:r>
                        <a:rPr lang="en-US" sz="1400" b="1" dirty="0">
                          <a:solidFill>
                            <a:srgbClr val="FFFFFF"/>
                          </a:solidFill>
                          <a:latin typeface="+mj-lt"/>
                          <a:ea typeface="Times New Roman"/>
                          <a:cs typeface="Arial"/>
                        </a:rPr>
                        <a:t>Course description:</a:t>
                      </a:r>
                      <a:endParaRPr lang="en-US" sz="1400" b="1" dirty="0">
                        <a:latin typeface="+mj-lt"/>
                        <a:ea typeface="Calibri"/>
                        <a:cs typeface="Arial"/>
                      </a:endParaRPr>
                    </a:p>
                  </a:txBody>
                  <a:tcPr marL="68295" marR="68295" marT="0" marB="0" anchor="ctr">
                    <a:lnL>
                      <a:noFill/>
                    </a:lnL>
                    <a:lnR>
                      <a:noFill/>
                    </a:lnR>
                    <a:lnT>
                      <a:noFill/>
                    </a:lnT>
                    <a:lnB>
                      <a:noFill/>
                    </a:lnB>
                    <a:solidFill>
                      <a:srgbClr val="003366"/>
                    </a:solidFill>
                  </a:tcPr>
                </a:tc>
                <a:tc>
                  <a:txBody>
                    <a:bodyPr/>
                    <a:lstStyle/>
                    <a:p>
                      <a:pPr algn="l" rtl="0">
                        <a:lnSpc>
                          <a:spcPct val="115000"/>
                        </a:lnSpc>
                        <a:spcAft>
                          <a:spcPts val="1000"/>
                        </a:spcAft>
                      </a:pPr>
                      <a:r>
                        <a:rPr lang="en-US" sz="1400" b="1" dirty="0">
                          <a:solidFill>
                            <a:srgbClr val="FFFFFF"/>
                          </a:solidFill>
                          <a:latin typeface="+mj-lt"/>
                          <a:ea typeface="Times New Roman"/>
                          <a:cs typeface="Arial"/>
                        </a:rPr>
                        <a:t> </a:t>
                      </a:r>
                      <a:endParaRPr lang="en-US" sz="1400" b="1" dirty="0">
                        <a:latin typeface="+mj-lt"/>
                        <a:ea typeface="Calibri"/>
                        <a:cs typeface="Arial"/>
                      </a:endParaRPr>
                    </a:p>
                  </a:txBody>
                  <a:tcPr marL="68295" marR="68295" marT="0" marB="0" anchor="ctr">
                    <a:lnL>
                      <a:noFill/>
                    </a:lnL>
                    <a:lnR>
                      <a:noFill/>
                    </a:lnR>
                    <a:lnT>
                      <a:noFill/>
                    </a:lnT>
                    <a:lnB>
                      <a:noFill/>
                    </a:lnB>
                    <a:solidFill>
                      <a:srgbClr val="003366"/>
                    </a:solidFill>
                  </a:tcPr>
                </a:tc>
                <a:tc>
                  <a:txBody>
                    <a:bodyPr/>
                    <a:lstStyle/>
                    <a:p>
                      <a:pPr algn="l" rtl="0">
                        <a:lnSpc>
                          <a:spcPct val="115000"/>
                        </a:lnSpc>
                        <a:spcAft>
                          <a:spcPts val="1000"/>
                        </a:spcAft>
                      </a:pPr>
                      <a:r>
                        <a:rPr lang="en-US" sz="1400" b="1" dirty="0">
                          <a:solidFill>
                            <a:srgbClr val="FFFFFF"/>
                          </a:solidFill>
                          <a:latin typeface="+mj-lt"/>
                          <a:ea typeface="Times New Roman"/>
                          <a:cs typeface="Arial"/>
                        </a:rPr>
                        <a:t> </a:t>
                      </a:r>
                      <a:endParaRPr lang="en-US" sz="1400" b="1" dirty="0">
                        <a:latin typeface="+mj-lt"/>
                        <a:ea typeface="Calibri"/>
                        <a:cs typeface="Arial"/>
                      </a:endParaRPr>
                    </a:p>
                  </a:txBody>
                  <a:tcPr marL="68295" marR="68295" marT="0" marB="0" anchor="ctr">
                    <a:lnL>
                      <a:noFill/>
                    </a:lnL>
                    <a:lnR>
                      <a:noFill/>
                    </a:lnR>
                    <a:lnT>
                      <a:noFill/>
                    </a:lnT>
                    <a:lnB>
                      <a:noFill/>
                    </a:lnB>
                    <a:solidFill>
                      <a:srgbClr val="003366"/>
                    </a:solidFill>
                  </a:tcPr>
                </a:tc>
                <a:tc>
                  <a:txBody>
                    <a:bodyPr/>
                    <a:lstStyle/>
                    <a:p>
                      <a:pPr algn="l" rtl="0">
                        <a:lnSpc>
                          <a:spcPct val="115000"/>
                        </a:lnSpc>
                        <a:spcAft>
                          <a:spcPts val="1000"/>
                        </a:spcAft>
                      </a:pPr>
                      <a:r>
                        <a:rPr lang="en-US" sz="1400" b="1">
                          <a:solidFill>
                            <a:srgbClr val="FFFFFF"/>
                          </a:solidFill>
                          <a:latin typeface="+mj-lt"/>
                          <a:ea typeface="Times New Roman"/>
                          <a:cs typeface="Arial"/>
                        </a:rPr>
                        <a:t> </a:t>
                      </a:r>
                      <a:endParaRPr lang="en-US" sz="1400" b="1">
                        <a:latin typeface="+mj-lt"/>
                        <a:ea typeface="Calibri"/>
                        <a:cs typeface="Arial"/>
                      </a:endParaRPr>
                    </a:p>
                  </a:txBody>
                  <a:tcPr marL="68295" marR="68295" marT="0" marB="0" anchor="ctr">
                    <a:lnL>
                      <a:noFill/>
                    </a:lnL>
                    <a:lnR>
                      <a:noFill/>
                    </a:lnR>
                    <a:lnT>
                      <a:noFill/>
                    </a:lnT>
                    <a:lnB>
                      <a:noFill/>
                    </a:lnB>
                    <a:solidFill>
                      <a:srgbClr val="003366"/>
                    </a:solidFill>
                  </a:tcPr>
                </a:tc>
                <a:extLst>
                  <a:ext uri="{0D108BD9-81ED-4DB2-BD59-A6C34878D82A}">
                    <a16:rowId xmlns:a16="http://schemas.microsoft.com/office/drawing/2014/main" val="10003"/>
                  </a:ext>
                </a:extLst>
              </a:tr>
              <a:tr h="2291140">
                <a:tc gridSpan="4">
                  <a:txBody>
                    <a:bodyPr/>
                    <a:lstStyle/>
                    <a:p>
                      <a:pPr marL="0" marR="0" indent="0" algn="just" defTabSz="914400" rtl="0" eaLnBrk="1" fontAlgn="auto" latinLnBrk="0" hangingPunct="1">
                        <a:lnSpc>
                          <a:spcPts val="1225"/>
                        </a:lnSpc>
                        <a:spcBef>
                          <a:spcPts val="600"/>
                        </a:spcBef>
                        <a:spcAft>
                          <a:spcPts val="1000"/>
                        </a:spcAft>
                        <a:buClrTx/>
                        <a:buSzTx/>
                        <a:buFontTx/>
                        <a:buNone/>
                        <a:tabLst/>
                        <a:defRPr/>
                      </a:pPr>
                      <a:r>
                        <a:rPr lang="en-US" sz="2000" kern="1200" dirty="0">
                          <a:solidFill>
                            <a:srgbClr val="002060"/>
                          </a:solidFill>
                          <a:latin typeface="Times New Roman" pitchFamily="18" charset="0"/>
                          <a:ea typeface="+mn-ea"/>
                          <a:cs typeface="Times New Roman" pitchFamily="18" charset="0"/>
                        </a:rPr>
                        <a:t>The course provide an overview of various techniques designed to </a:t>
                      </a:r>
                      <a:r>
                        <a:rPr lang="en-US" sz="2000" b="1" kern="1200" dirty="0">
                          <a:solidFill>
                            <a:srgbClr val="002060"/>
                          </a:solidFill>
                          <a:latin typeface="Times New Roman" pitchFamily="18" charset="0"/>
                          <a:ea typeface="+mn-ea"/>
                          <a:cs typeface="Times New Roman" pitchFamily="18" charset="0"/>
                        </a:rPr>
                        <a:t>enable students </a:t>
                      </a:r>
                      <a:r>
                        <a:rPr lang="en-US" sz="2000" kern="1200" dirty="0">
                          <a:solidFill>
                            <a:srgbClr val="002060"/>
                          </a:solidFill>
                          <a:latin typeface="Times New Roman" pitchFamily="18" charset="0"/>
                          <a:ea typeface="+mn-ea"/>
                          <a:cs typeface="Times New Roman" pitchFamily="18" charset="0"/>
                        </a:rPr>
                        <a:t>to develop and practice the skills necessary for effective delivery of health promotion and education programs to various groups in a variety of settings such as:</a:t>
                      </a:r>
                      <a:r>
                        <a:rPr lang="en-US" sz="2000" kern="1200" baseline="0" dirty="0">
                          <a:solidFill>
                            <a:srgbClr val="002060"/>
                          </a:solidFill>
                          <a:latin typeface="Times New Roman" pitchFamily="18" charset="0"/>
                          <a:ea typeface="+mn-ea"/>
                          <a:cs typeface="Times New Roman" pitchFamily="18" charset="0"/>
                        </a:rPr>
                        <a:t> </a:t>
                      </a:r>
                      <a:r>
                        <a:rPr lang="en-US" sz="2000" kern="1200" dirty="0">
                          <a:solidFill>
                            <a:srgbClr val="002060"/>
                          </a:solidFill>
                          <a:latin typeface="Times New Roman" pitchFamily="18" charset="0"/>
                          <a:ea typeface="+mn-ea"/>
                          <a:cs typeface="Times New Roman" pitchFamily="18" charset="0"/>
                        </a:rPr>
                        <a:t>School; Community; Work-sites and medical care settings. </a:t>
                      </a:r>
                    </a:p>
                    <a:p>
                      <a:pPr marL="0" marR="0" indent="0" algn="just" defTabSz="914400" rtl="0" eaLnBrk="1" fontAlgn="auto" latinLnBrk="0" hangingPunct="1">
                        <a:lnSpc>
                          <a:spcPts val="1225"/>
                        </a:lnSpc>
                        <a:spcBef>
                          <a:spcPts val="600"/>
                        </a:spcBef>
                        <a:spcAft>
                          <a:spcPts val="1000"/>
                        </a:spcAft>
                        <a:buClrTx/>
                        <a:buSzTx/>
                        <a:buFontTx/>
                        <a:buNone/>
                        <a:tabLst/>
                        <a:defRPr/>
                      </a:pPr>
                      <a:r>
                        <a:rPr lang="en-US" sz="2000" kern="1200" dirty="0">
                          <a:solidFill>
                            <a:srgbClr val="002060"/>
                          </a:solidFill>
                          <a:latin typeface="Times New Roman" pitchFamily="18" charset="0"/>
                          <a:ea typeface="+mn-ea"/>
                          <a:cs typeface="Times New Roman" pitchFamily="18" charset="0"/>
                        </a:rPr>
                        <a:t>It includes: designing and delivering health education messages, counseling, group work, lecture, presentation, meetings, demonstration and participatory&amp; experiential learning, problem solving/ decision making, community based health education, social marketing, health campaign, peer education/ working with volunteers, behavioral modification, life skills, role play, games, puppets. Maternity and Child Care.</a:t>
                      </a:r>
                    </a:p>
                  </a:txBody>
                  <a:tcPr marL="68295" marR="68295" marT="0" marB="0" anchor="ctr">
                    <a:lnL>
                      <a:noFill/>
                    </a:lnL>
                    <a:lnR>
                      <a:noFill/>
                    </a:lnR>
                    <a:lnT>
                      <a:noFill/>
                    </a:lnT>
                    <a:lnB>
                      <a:noFill/>
                    </a:lnB>
                    <a:solidFill>
                      <a:srgbClr val="FFFFFF"/>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0004"/>
                  </a:ext>
                </a:extLst>
              </a:tr>
            </a:tbl>
          </a:graphicData>
        </a:graphic>
      </p:graphicFrame>
    </p:spTree>
  </p:cSld>
  <p:clrMapOvr>
    <a:masterClrMapping/>
  </p:clrMapOvr>
  <p:transition>
    <p:push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1000100" y="-24"/>
            <a:ext cx="7358114" cy="357190"/>
          </a:xfrm>
        </p:spPr>
        <p:style>
          <a:lnRef idx="2">
            <a:schemeClr val="accent2"/>
          </a:lnRef>
          <a:fillRef idx="1">
            <a:schemeClr val="lt1"/>
          </a:fillRef>
          <a:effectRef idx="0">
            <a:schemeClr val="accent2"/>
          </a:effectRef>
          <a:fontRef idx="minor">
            <a:schemeClr val="dk1"/>
          </a:fontRef>
        </p:style>
        <p:txBody>
          <a:bodyPr>
            <a:noAutofit/>
          </a:bodyPr>
          <a:lstStyle/>
          <a:p>
            <a:pPr algn="ctr"/>
            <a:r>
              <a:rPr lang="en-US" sz="1800" b="1" dirty="0"/>
              <a:t>CHS 385 Course Description &amp; L Objectives</a:t>
            </a:r>
            <a:endParaRPr lang="ar-SA" sz="1800" b="1" dirty="0"/>
          </a:p>
        </p:txBody>
      </p:sp>
      <p:sp>
        <p:nvSpPr>
          <p:cNvPr id="5" name="عنصر نائب للتاريخ 4"/>
          <p:cNvSpPr>
            <a:spLocks noGrp="1"/>
          </p:cNvSpPr>
          <p:nvPr>
            <p:ph type="dt" sz="half" idx="10"/>
          </p:nvPr>
        </p:nvSpPr>
        <p:spPr>
          <a:xfrm>
            <a:off x="214282" y="6494507"/>
            <a:ext cx="1901825" cy="292079"/>
          </a:xfrm>
        </p:spPr>
        <p:txBody>
          <a:bodyPr/>
          <a:lstStyle/>
          <a:p>
            <a:pPr>
              <a:defRPr/>
            </a:pPr>
            <a:r>
              <a:rPr lang="ar-SA"/>
              <a:t>JohaliCHS385MoHE2014_2021</a:t>
            </a:r>
            <a:endParaRPr lang="en-US" dirty="0"/>
          </a:p>
        </p:txBody>
      </p:sp>
      <p:pic>
        <p:nvPicPr>
          <p:cNvPr id="134145" name="صورة 1" descr="External Web Site Icon">
            <a:hlinkClick r:id="rId2"/>
          </p:cNvPr>
          <p:cNvPicPr>
            <a:picLocks noChangeAspect="1" noChangeArrowheads="1"/>
          </p:cNvPicPr>
          <p:nvPr/>
        </p:nvPicPr>
        <p:blipFill>
          <a:blip r:embed="rId3" cstate="print"/>
          <a:srcRect/>
          <a:stretch>
            <a:fillRect/>
          </a:stretch>
        </p:blipFill>
        <p:spPr bwMode="auto">
          <a:xfrm>
            <a:off x="0" y="457200"/>
            <a:ext cx="95250" cy="95250"/>
          </a:xfrm>
          <a:prstGeom prst="rect">
            <a:avLst/>
          </a:prstGeom>
          <a:noFill/>
        </p:spPr>
      </p:pic>
      <p:sp>
        <p:nvSpPr>
          <p:cNvPr id="20481" name="Rectangle 1"/>
          <p:cNvSpPr>
            <a:spLocks noChangeArrowheads="1"/>
          </p:cNvSpPr>
          <p:nvPr/>
        </p:nvSpPr>
        <p:spPr bwMode="auto">
          <a:xfrm>
            <a:off x="285720" y="655338"/>
            <a:ext cx="8715436" cy="5801588"/>
          </a:xfrm>
          <a:prstGeom prst="rect">
            <a:avLst/>
          </a:prstGeom>
          <a:ln>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Learning Objectives \ Outcomes   (reorganized) : </a:t>
            </a:r>
            <a:endParaRPr kumimoji="0" lang="en-US" b="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531813" indent="-354013" algn="l" rtl="0" eaLnBrk="0" hangingPunct="0"/>
            <a:r>
              <a:rPr lang="en-US" b="1" dirty="0">
                <a:latin typeface="Times New Roman" pitchFamily="18" charset="0"/>
                <a:ea typeface="Calibri" pitchFamily="34" charset="0"/>
                <a:cs typeface="Times New Roman" pitchFamily="18" charset="0"/>
              </a:rPr>
              <a:t> Show proficiency in diagnosis of readiness to learn and learning barriers.</a:t>
            </a:r>
            <a:endParaRPr lang="en-US" b="1" dirty="0">
              <a:latin typeface="Times New Roman" pitchFamily="18" charset="0"/>
              <a:cs typeface="Times New Roman" pitchFamily="18" charset="0"/>
            </a:endParaRPr>
          </a:p>
          <a:p>
            <a:pPr marL="531813" lvl="0" indent="-354013" algn="l" rtl="0" eaLnBrk="0" hangingPunct="0"/>
            <a:endParaRPr lang="en-US" sz="1100" b="1" dirty="0">
              <a:latin typeface="Times New Roman" pitchFamily="18" charset="0"/>
              <a:ea typeface="Calibri" pitchFamily="34" charset="0"/>
              <a:cs typeface="Times New Roman" pitchFamily="18" charset="0"/>
            </a:endParaRPr>
          </a:p>
          <a:p>
            <a:pPr marL="531813" lvl="0" indent="-354013" algn="l" rtl="0" eaLnBrk="0" hangingPunct="0"/>
            <a:r>
              <a:rPr lang="en-US" b="1" dirty="0">
                <a:latin typeface="Times New Roman" pitchFamily="18" charset="0"/>
                <a:ea typeface="Calibri" pitchFamily="34" charset="0"/>
                <a:cs typeface="Times New Roman" pitchFamily="18" charset="0"/>
              </a:rPr>
              <a:t> Compare between characteristics of learners: Child- Adults -Aged people.</a:t>
            </a:r>
            <a:endParaRPr lang="en-US" b="1" dirty="0">
              <a:latin typeface="Times New Roman" pitchFamily="18" charset="0"/>
              <a:cs typeface="Times New Roman" pitchFamily="18" charset="0"/>
            </a:endParaRPr>
          </a:p>
          <a:p>
            <a:pPr marL="531813" lvl="0" indent="-354013" algn="l" rtl="0" eaLnBrk="0" hangingPunct="0"/>
            <a:endParaRPr lang="en-US" sz="1100" b="1" dirty="0">
              <a:latin typeface="Times New Roman" pitchFamily="18" charset="0"/>
              <a:ea typeface="Calibri" pitchFamily="34" charset="0"/>
              <a:cs typeface="Times New Roman" pitchFamily="18" charset="0"/>
            </a:endParaRPr>
          </a:p>
          <a:p>
            <a:pPr marL="531813" indent="-354013" algn="l" rtl="0" eaLnBrk="0" hangingPunct="0"/>
            <a:r>
              <a:rPr lang="en-US" b="1" dirty="0">
                <a:latin typeface="Times New Roman" pitchFamily="18" charset="0"/>
                <a:ea typeface="Calibri" pitchFamily="34" charset="0"/>
                <a:cs typeface="Times New Roman" pitchFamily="18" charset="0"/>
              </a:rPr>
              <a:t> Describe basic principles of community health education, participation &amp; organization</a:t>
            </a:r>
          </a:p>
          <a:p>
            <a:pPr marL="531813" lvl="0" indent="-354013" algn="l" rtl="0" eaLnBrk="0" hangingPunct="0"/>
            <a:endParaRPr lang="en-US" sz="1100" b="1" dirty="0">
              <a:latin typeface="Times New Roman" pitchFamily="18" charset="0"/>
              <a:ea typeface="Calibri" pitchFamily="34" charset="0"/>
              <a:cs typeface="Times New Roman" pitchFamily="18" charset="0"/>
            </a:endParaRPr>
          </a:p>
          <a:p>
            <a:pPr marL="531813" indent="-354013" algn="l" rtl="0" eaLnBrk="0" hangingPunct="0"/>
            <a:r>
              <a:rPr lang="en-US" b="1" dirty="0">
                <a:solidFill>
                  <a:schemeClr val="tx1"/>
                </a:solidFill>
                <a:latin typeface="Times New Roman" pitchFamily="18" charset="0"/>
                <a:ea typeface="Calibri" pitchFamily="34" charset="0"/>
                <a:cs typeface="Times New Roman" pitchFamily="18" charset="0"/>
              </a:rPr>
              <a:t> Develop and practice the skills necessary for effective delivery of health promotion and education programs at various levels of interventions (Level of HE Tenant Model ) intra--inter, group…………international</a:t>
            </a:r>
            <a:endParaRPr lang="en-US" b="1" dirty="0">
              <a:solidFill>
                <a:schemeClr val="tx1"/>
              </a:solidFill>
              <a:latin typeface="Times New Roman" pitchFamily="18" charset="0"/>
              <a:cs typeface="Times New Roman" pitchFamily="18" charset="0"/>
            </a:endParaRPr>
          </a:p>
          <a:p>
            <a:pPr marL="531813" lvl="0" indent="-354013" algn="l" rtl="0" eaLnBrk="0" hangingPunct="0"/>
            <a:endParaRPr lang="en-US" b="1" dirty="0">
              <a:latin typeface="Times New Roman" pitchFamily="18" charset="0"/>
              <a:ea typeface="Calibri" pitchFamily="34" charset="0"/>
              <a:cs typeface="Times New Roman" pitchFamily="18" charset="0"/>
            </a:endParaRPr>
          </a:p>
          <a:p>
            <a:pPr marL="531813" indent="-354013" algn="l" rtl="0" eaLnBrk="0" hangingPunct="0"/>
            <a:r>
              <a:rPr lang="en-US" b="1" dirty="0">
                <a:solidFill>
                  <a:schemeClr val="tx1"/>
                </a:solidFill>
                <a:latin typeface="Times New Roman" pitchFamily="18" charset="0"/>
                <a:ea typeface="Calibri" pitchFamily="34" charset="0"/>
                <a:cs typeface="Times New Roman" pitchFamily="18" charset="0"/>
              </a:rPr>
              <a:t> Identify, distinguish, compare various methods, approaches and intervention activities used in health education &amp; promotion </a:t>
            </a:r>
          </a:p>
          <a:p>
            <a:pPr marL="531813" lvl="0" indent="-354013" algn="l" rtl="0" eaLnBrk="0" hangingPunct="0"/>
            <a:endParaRPr lang="en-US" b="1" dirty="0">
              <a:latin typeface="Times New Roman" pitchFamily="18" charset="0"/>
              <a:ea typeface="Calibri" pitchFamily="34" charset="0"/>
              <a:cs typeface="Times New Roman" pitchFamily="18" charset="0"/>
            </a:endParaRPr>
          </a:p>
          <a:p>
            <a:pPr marL="531813" lvl="0" indent="-354013" algn="l" rtl="0" eaLnBrk="0" hangingPunct="0"/>
            <a:r>
              <a:rPr lang="en-US" b="1" dirty="0">
                <a:latin typeface="Times New Roman" pitchFamily="18" charset="0"/>
                <a:ea typeface="Calibri" pitchFamily="34" charset="0"/>
                <a:cs typeface="Times New Roman" pitchFamily="18" charset="0"/>
              </a:rPr>
              <a:t> Select and fit suitable educational method &amp; intervention to various level and groups in a variety of settings such as medical care settings, community, school, work-sites.</a:t>
            </a:r>
            <a:endParaRPr lang="en-US" b="1" dirty="0">
              <a:latin typeface="Times New Roman" pitchFamily="18" charset="0"/>
              <a:cs typeface="Times New Roman" pitchFamily="18" charset="0"/>
            </a:endParaRPr>
          </a:p>
          <a:p>
            <a:pPr marL="531813" marR="0" lvl="0" indent="-354013" algn="l" defTabSz="914400" rtl="0" eaLnBrk="0" fontAlgn="base" latinLnBrk="0" hangingPunct="0">
              <a:lnSpc>
                <a:spcPct val="100000"/>
              </a:lnSpc>
              <a:spcBef>
                <a:spcPct val="0"/>
              </a:spcBef>
              <a:spcAft>
                <a:spcPct val="0"/>
              </a:spcAft>
              <a:buClrTx/>
              <a:buSzTx/>
              <a:buFontTx/>
              <a:buNone/>
              <a:tabLst/>
            </a:pPr>
            <a:endParaRPr kumimoji="0" lang="en-US" sz="1100" b="1"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531813" marR="0" lvl="0" indent="-354013" algn="l" defTabSz="914400" rtl="0" eaLnBrk="0" fontAlgn="base" latinLnBrk="0" hangingPunct="0">
              <a:lnSpc>
                <a:spcPct val="100000"/>
              </a:lnSpc>
              <a:spcBef>
                <a:spcPct val="0"/>
              </a:spcBef>
              <a:spcAft>
                <a:spcPct val="0"/>
              </a:spcAft>
              <a:buClrTx/>
              <a:buSzTx/>
              <a:buFontTx/>
              <a:buNone/>
              <a:tabLst/>
            </a:pPr>
            <a:r>
              <a:rPr kumimoji="0" lang="en-US" b="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Critically analyze, and evaluate the most common methods &amp; interventions of the current health promotion practice in KSA.</a:t>
            </a:r>
          </a:p>
        </p:txBody>
      </p:sp>
    </p:spTree>
  </p:cSld>
  <p:clrMapOvr>
    <a:masterClrMapping/>
  </p:clrMapOvr>
  <p:transition>
    <p:push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1142976" y="-27384"/>
            <a:ext cx="7358114" cy="357190"/>
          </a:xfrm>
        </p:spPr>
        <p:style>
          <a:lnRef idx="2">
            <a:schemeClr val="accent2"/>
          </a:lnRef>
          <a:fillRef idx="1">
            <a:schemeClr val="lt1"/>
          </a:fillRef>
          <a:effectRef idx="0">
            <a:schemeClr val="accent2"/>
          </a:effectRef>
          <a:fontRef idx="minor">
            <a:schemeClr val="dk1"/>
          </a:fontRef>
        </p:style>
        <p:txBody>
          <a:bodyPr>
            <a:noAutofit/>
          </a:bodyPr>
          <a:lstStyle/>
          <a:p>
            <a:pPr algn="ctr"/>
            <a:r>
              <a:rPr lang="en-US" sz="1600" b="1" dirty="0" err="1"/>
              <a:t>Johali</a:t>
            </a:r>
            <a:r>
              <a:rPr lang="en-US" sz="1600" b="1" dirty="0"/>
              <a:t> Teaching &amp; Learning Plan  –  </a:t>
            </a:r>
            <a:r>
              <a:rPr lang="en-US" sz="1600" b="1" dirty="0" err="1"/>
              <a:t>Johali</a:t>
            </a:r>
            <a:r>
              <a:rPr lang="en-US" sz="1600" b="1" dirty="0"/>
              <a:t> </a:t>
            </a:r>
            <a:r>
              <a:rPr lang="en-US" sz="1600" b="1" dirty="0" err="1"/>
              <a:t>MoHE</a:t>
            </a:r>
            <a:r>
              <a:rPr lang="en-US" sz="1600" b="1" dirty="0"/>
              <a:t> 2016  </a:t>
            </a:r>
            <a:endParaRPr lang="ar-SA" sz="1600" b="1" dirty="0"/>
          </a:p>
        </p:txBody>
      </p:sp>
      <p:graphicFrame>
        <p:nvGraphicFramePr>
          <p:cNvPr id="8" name="جدول 7"/>
          <p:cNvGraphicFramePr>
            <a:graphicFrameLocks noGrp="1"/>
          </p:cNvGraphicFramePr>
          <p:nvPr/>
        </p:nvGraphicFramePr>
        <p:xfrm>
          <a:off x="251520" y="466254"/>
          <a:ext cx="8715436" cy="6277972"/>
        </p:xfrm>
        <a:graphic>
          <a:graphicData uri="http://schemas.openxmlformats.org/drawingml/2006/table">
            <a:tbl>
              <a:tblPr>
                <a:effectLst>
                  <a:innerShdw blurRad="63500" dist="50800" dir="16200000">
                    <a:prstClr val="black">
                      <a:alpha val="50000"/>
                    </a:prstClr>
                  </a:innerShdw>
                </a:effectLst>
              </a:tblPr>
              <a:tblGrid>
                <a:gridCol w="5932355">
                  <a:extLst>
                    <a:ext uri="{9D8B030D-6E8A-4147-A177-3AD203B41FA5}">
                      <a16:colId xmlns:a16="http://schemas.microsoft.com/office/drawing/2014/main" val="20000"/>
                    </a:ext>
                  </a:extLst>
                </a:gridCol>
                <a:gridCol w="1318301">
                  <a:extLst>
                    <a:ext uri="{9D8B030D-6E8A-4147-A177-3AD203B41FA5}">
                      <a16:colId xmlns:a16="http://schemas.microsoft.com/office/drawing/2014/main" val="20001"/>
                    </a:ext>
                  </a:extLst>
                </a:gridCol>
                <a:gridCol w="1464780">
                  <a:extLst>
                    <a:ext uri="{9D8B030D-6E8A-4147-A177-3AD203B41FA5}">
                      <a16:colId xmlns:a16="http://schemas.microsoft.com/office/drawing/2014/main" val="20002"/>
                    </a:ext>
                  </a:extLst>
                </a:gridCol>
              </a:tblGrid>
              <a:tr h="322819">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fr-FR" sz="1400" b="1" dirty="0">
                          <a:solidFill>
                            <a:schemeClr val="bg1"/>
                          </a:solidFill>
                          <a:latin typeface="Times New Roman" pitchFamily="18" charset="0"/>
                          <a:ea typeface="Times New Roman"/>
                          <a:cs typeface="Times New Roman" pitchFamily="18" charset="0"/>
                        </a:rPr>
                        <a:t>TOPICS </a:t>
                      </a:r>
                      <a:r>
                        <a:rPr lang="ar-SA" sz="1400" b="1" dirty="0">
                          <a:solidFill>
                            <a:schemeClr val="bg1"/>
                          </a:solidFill>
                          <a:latin typeface="Times New Roman" pitchFamily="18" charset="0"/>
                          <a:ea typeface="Times New Roman"/>
                          <a:cs typeface="Times New Roman" pitchFamily="18" charset="0"/>
                        </a:rPr>
                        <a:t>- </a:t>
                      </a:r>
                      <a:r>
                        <a:rPr lang="fr-FR" sz="1400" b="1" dirty="0" err="1">
                          <a:solidFill>
                            <a:schemeClr val="bg1"/>
                          </a:solidFill>
                          <a:latin typeface="Times New Roman" pitchFamily="18" charset="0"/>
                          <a:ea typeface="Times New Roman"/>
                          <a:cs typeface="Times New Roman" pitchFamily="18" charset="0"/>
                        </a:rPr>
                        <a:t>Teaching</a:t>
                      </a:r>
                      <a:r>
                        <a:rPr lang="fr-FR" sz="1400" b="1" dirty="0">
                          <a:solidFill>
                            <a:schemeClr val="bg1"/>
                          </a:solidFill>
                          <a:latin typeface="Times New Roman" pitchFamily="18" charset="0"/>
                          <a:ea typeface="Times New Roman"/>
                          <a:cs typeface="Times New Roman" pitchFamily="18" charset="0"/>
                        </a:rPr>
                        <a:t> and Learning Activités</a:t>
                      </a:r>
                      <a:endParaRPr lang="en-US" sz="1400" b="1" dirty="0">
                        <a:solidFill>
                          <a:schemeClr val="bg1"/>
                        </a:solidFill>
                        <a:latin typeface="Times New Roman" pitchFamily="18" charset="0"/>
                        <a:ea typeface="Times New Roman"/>
                        <a:cs typeface="Times New Roman" pitchFamily="18" charset="0"/>
                      </a:endParaRPr>
                    </a:p>
                  </a:txBody>
                  <a:tcPr marL="41084" marR="41084" marT="7003"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tx1"/>
                    </a:solidFill>
                  </a:tcPr>
                </a:tc>
                <a:tc>
                  <a:txBody>
                    <a:bodyPr/>
                    <a:lstStyle/>
                    <a:p>
                      <a:pPr algn="ctr" rtl="0">
                        <a:lnSpc>
                          <a:spcPct val="115000"/>
                        </a:lnSpc>
                        <a:spcAft>
                          <a:spcPts val="0"/>
                        </a:spcAft>
                      </a:pPr>
                      <a:r>
                        <a:rPr lang="en-AU" sz="1400" b="1" dirty="0">
                          <a:solidFill>
                            <a:schemeClr val="bg1"/>
                          </a:solidFill>
                          <a:latin typeface="Times New Roman" pitchFamily="18" charset="0"/>
                          <a:ea typeface="Times New Roman"/>
                          <a:cs typeface="Times New Roman" pitchFamily="18" charset="0"/>
                        </a:rPr>
                        <a:t>Hours  </a:t>
                      </a:r>
                      <a:r>
                        <a:rPr lang="en-US" sz="1400" b="1" dirty="0">
                          <a:solidFill>
                            <a:schemeClr val="bg1"/>
                          </a:solidFill>
                          <a:latin typeface="Times New Roman" pitchFamily="18" charset="0"/>
                          <a:ea typeface="Times New Roman"/>
                          <a:cs typeface="Times New Roman" pitchFamily="18" charset="0"/>
                        </a:rPr>
                        <a:t>(60)</a:t>
                      </a: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tx1"/>
                    </a:solidFill>
                  </a:tcPr>
                </a:tc>
                <a:tc>
                  <a:txBody>
                    <a:bodyPr/>
                    <a:lstStyle/>
                    <a:p>
                      <a:pPr algn="ctr" rtl="0">
                        <a:lnSpc>
                          <a:spcPct val="115000"/>
                        </a:lnSpc>
                        <a:spcAft>
                          <a:spcPts val="0"/>
                        </a:spcAft>
                      </a:pPr>
                      <a:r>
                        <a:rPr lang="en-AU" sz="1400" b="1" dirty="0">
                          <a:solidFill>
                            <a:schemeClr val="bg1"/>
                          </a:solidFill>
                          <a:latin typeface="Times New Roman" pitchFamily="18" charset="0"/>
                          <a:ea typeface="Times New Roman"/>
                          <a:cs typeface="Times New Roman" pitchFamily="18" charset="0"/>
                        </a:rPr>
                        <a:t>Weeks</a:t>
                      </a:r>
                      <a:r>
                        <a:rPr lang="en-US" sz="1400" b="1" baseline="0" dirty="0">
                          <a:solidFill>
                            <a:schemeClr val="bg1"/>
                          </a:solidFill>
                          <a:latin typeface="Times New Roman" pitchFamily="18" charset="0"/>
                          <a:ea typeface="Times New Roman"/>
                          <a:cs typeface="Times New Roman" pitchFamily="18" charset="0"/>
                        </a:rPr>
                        <a:t> </a:t>
                      </a:r>
                      <a:r>
                        <a:rPr lang="en-US" sz="1400" b="1" dirty="0">
                          <a:solidFill>
                            <a:schemeClr val="bg1"/>
                          </a:solidFill>
                          <a:latin typeface="Times New Roman" pitchFamily="18" charset="0"/>
                          <a:ea typeface="Times New Roman"/>
                          <a:cs typeface="Times New Roman" pitchFamily="18" charset="0"/>
                        </a:rPr>
                        <a:t>(15)</a:t>
                      </a:r>
                    </a:p>
                  </a:txBody>
                  <a:tcPr marL="41084" marR="41084" marT="7003"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349773">
                <a:tc>
                  <a:txBody>
                    <a:bodyPr/>
                    <a:lstStyle/>
                    <a:p>
                      <a:pPr marL="342900" lvl="0" indent="-342900" algn="l" rtl="0">
                        <a:lnSpc>
                          <a:spcPct val="115000"/>
                        </a:lnSpc>
                        <a:spcAft>
                          <a:spcPts val="1000"/>
                        </a:spcAft>
                        <a:buFont typeface="Arial" pitchFamily="34" charset="0"/>
                        <a:buChar char="•"/>
                        <a:tabLst>
                          <a:tab pos="457200" algn="l"/>
                        </a:tabLst>
                      </a:pPr>
                      <a:r>
                        <a:rPr lang="en-US" sz="1400" b="0" i="0" baseline="0" dirty="0">
                          <a:solidFill>
                            <a:schemeClr val="bg1"/>
                          </a:solidFill>
                          <a:latin typeface="Times New Roman" pitchFamily="18" charset="0"/>
                          <a:ea typeface="Times New Roman"/>
                          <a:cs typeface="Times New Roman" pitchFamily="18" charset="0"/>
                        </a:rPr>
                        <a:t>Introductory : Course Objectives – Learning Outcomes  - Plan  - Defining Terms  &amp; Reasoning </a:t>
                      </a: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tx1"/>
                    </a:solidFill>
                  </a:tcPr>
                </a:tc>
                <a:tc>
                  <a:txBody>
                    <a:bodyPr/>
                    <a:lstStyle/>
                    <a:p>
                      <a:pPr algn="ctr" rtl="0">
                        <a:lnSpc>
                          <a:spcPct val="115000"/>
                        </a:lnSpc>
                        <a:spcAft>
                          <a:spcPts val="0"/>
                        </a:spcAft>
                      </a:pPr>
                      <a:r>
                        <a:rPr lang="en-US" sz="1400" dirty="0">
                          <a:solidFill>
                            <a:schemeClr val="bg1"/>
                          </a:solidFill>
                          <a:latin typeface="Times New Roman" pitchFamily="18" charset="0"/>
                          <a:ea typeface="Times New Roman"/>
                          <a:cs typeface="Times New Roman" pitchFamily="18" charset="0"/>
                        </a:rPr>
                        <a:t>2</a:t>
                      </a:r>
                      <a:r>
                        <a:rPr lang="en-US" sz="1400" baseline="0" dirty="0">
                          <a:solidFill>
                            <a:schemeClr val="bg1"/>
                          </a:solidFill>
                          <a:latin typeface="Times New Roman" pitchFamily="18" charset="0"/>
                          <a:ea typeface="Times New Roman"/>
                          <a:cs typeface="Times New Roman" pitchFamily="18" charset="0"/>
                        </a:rPr>
                        <a:t> </a:t>
                      </a:r>
                      <a:r>
                        <a:rPr lang="en-US" sz="1400" dirty="0">
                          <a:solidFill>
                            <a:schemeClr val="bg1"/>
                          </a:solidFill>
                          <a:latin typeface="Times New Roman" pitchFamily="18" charset="0"/>
                          <a:ea typeface="Times New Roman"/>
                          <a:cs typeface="Times New Roman" pitchFamily="18" charset="0"/>
                        </a:rPr>
                        <a:t>+ 4 </a:t>
                      </a: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tx1"/>
                    </a:solidFill>
                  </a:tcPr>
                </a:tc>
                <a:tc>
                  <a:txBody>
                    <a:bodyPr/>
                    <a:lstStyle/>
                    <a:p>
                      <a:pPr algn="ctr" rtl="0">
                        <a:lnSpc>
                          <a:spcPct val="115000"/>
                        </a:lnSpc>
                        <a:spcAft>
                          <a:spcPts val="0"/>
                        </a:spcAft>
                      </a:pPr>
                      <a:r>
                        <a:rPr lang="en-US" sz="1400" dirty="0">
                          <a:solidFill>
                            <a:schemeClr val="bg1"/>
                          </a:solidFill>
                          <a:latin typeface="Times New Roman" pitchFamily="18" charset="0"/>
                          <a:ea typeface="Times New Roman"/>
                          <a:cs typeface="Times New Roman" pitchFamily="18" charset="0"/>
                        </a:rPr>
                        <a:t>1</a:t>
                      </a:r>
                      <a:r>
                        <a:rPr lang="en-US" sz="1400" baseline="30000" dirty="0">
                          <a:solidFill>
                            <a:schemeClr val="bg1"/>
                          </a:solidFill>
                          <a:latin typeface="Times New Roman" pitchFamily="18" charset="0"/>
                          <a:ea typeface="Times New Roman"/>
                          <a:cs typeface="Times New Roman" pitchFamily="18" charset="0"/>
                        </a:rPr>
                        <a:t>st</a:t>
                      </a:r>
                      <a:r>
                        <a:rPr lang="en-US" sz="1400" baseline="0" dirty="0">
                          <a:solidFill>
                            <a:schemeClr val="bg1"/>
                          </a:solidFill>
                          <a:latin typeface="Times New Roman" pitchFamily="18" charset="0"/>
                          <a:ea typeface="Times New Roman"/>
                          <a:cs typeface="Times New Roman" pitchFamily="18" charset="0"/>
                        </a:rPr>
                        <a:t> </a:t>
                      </a:r>
                      <a:endParaRPr lang="en-US" sz="1400" dirty="0">
                        <a:solidFill>
                          <a:schemeClr val="bg1"/>
                        </a:solidFill>
                        <a:latin typeface="Times New Roman" pitchFamily="18" charset="0"/>
                        <a:ea typeface="Times New Roman"/>
                        <a:cs typeface="Times New Roman" pitchFamily="18" charset="0"/>
                      </a:endParaRP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0001"/>
                  </a:ext>
                </a:extLst>
              </a:tr>
              <a:tr h="349773">
                <a:tc>
                  <a:txBody>
                    <a:bodyPr/>
                    <a:lstStyle/>
                    <a:p>
                      <a:pPr marL="342900" lvl="0" indent="-342900" algn="l" rtl="0">
                        <a:lnSpc>
                          <a:spcPct val="115000"/>
                        </a:lnSpc>
                        <a:spcAft>
                          <a:spcPts val="1000"/>
                        </a:spcAft>
                        <a:buFont typeface="Wingdings"/>
                        <a:buChar char=""/>
                        <a:tabLst>
                          <a:tab pos="457200" algn="l"/>
                        </a:tabLst>
                      </a:pPr>
                      <a:r>
                        <a:rPr lang="en-US" sz="1400" b="0" i="0" dirty="0">
                          <a:solidFill>
                            <a:schemeClr val="bg1"/>
                          </a:solidFill>
                          <a:latin typeface="Times New Roman" pitchFamily="18" charset="0"/>
                          <a:ea typeface="Times New Roman"/>
                          <a:cs typeface="Times New Roman" pitchFamily="18" charset="0"/>
                        </a:rPr>
                        <a:t>Motivation</a:t>
                      </a:r>
                      <a:r>
                        <a:rPr lang="en-US" sz="1400" b="0" i="0" baseline="0" dirty="0">
                          <a:solidFill>
                            <a:schemeClr val="bg1"/>
                          </a:solidFill>
                          <a:latin typeface="Times New Roman" pitchFamily="18" charset="0"/>
                          <a:ea typeface="Times New Roman"/>
                          <a:cs typeface="Times New Roman" pitchFamily="18" charset="0"/>
                        </a:rPr>
                        <a:t>  &amp; Learning  Scientific Bases </a:t>
                      </a: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rtl="0">
                        <a:lnSpc>
                          <a:spcPct val="115000"/>
                        </a:lnSpc>
                        <a:spcAft>
                          <a:spcPts val="0"/>
                        </a:spcAft>
                      </a:pPr>
                      <a:r>
                        <a:rPr lang="en-US" sz="1400" dirty="0">
                          <a:solidFill>
                            <a:schemeClr val="bg1"/>
                          </a:solidFill>
                          <a:latin typeface="Times New Roman" pitchFamily="18" charset="0"/>
                          <a:ea typeface="Times New Roman"/>
                          <a:cs typeface="Times New Roman" pitchFamily="18" charset="0"/>
                        </a:rPr>
                        <a:t>4 + 8 </a:t>
                      </a: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rtl="0">
                        <a:lnSpc>
                          <a:spcPct val="115000"/>
                        </a:lnSpc>
                        <a:spcAft>
                          <a:spcPts val="0"/>
                        </a:spcAft>
                      </a:pPr>
                      <a:r>
                        <a:rPr lang="en-US" sz="1400" dirty="0">
                          <a:solidFill>
                            <a:schemeClr val="bg1"/>
                          </a:solidFill>
                          <a:latin typeface="Times New Roman" pitchFamily="18" charset="0"/>
                          <a:ea typeface="Times New Roman"/>
                          <a:cs typeface="Times New Roman" pitchFamily="18" charset="0"/>
                        </a:rPr>
                        <a:t>2</a:t>
                      </a:r>
                      <a:r>
                        <a:rPr lang="en-US" sz="1400" baseline="30000" dirty="0">
                          <a:solidFill>
                            <a:schemeClr val="bg1"/>
                          </a:solidFill>
                          <a:latin typeface="Times New Roman" pitchFamily="18" charset="0"/>
                          <a:ea typeface="Times New Roman"/>
                          <a:cs typeface="Times New Roman" pitchFamily="18" charset="0"/>
                        </a:rPr>
                        <a:t>nd </a:t>
                      </a:r>
                      <a:r>
                        <a:rPr lang="en-US" sz="1400" dirty="0">
                          <a:solidFill>
                            <a:schemeClr val="bg1"/>
                          </a:solidFill>
                          <a:latin typeface="Times New Roman" pitchFamily="18" charset="0"/>
                          <a:ea typeface="Times New Roman"/>
                          <a:cs typeface="Times New Roman" pitchFamily="18" charset="0"/>
                        </a:rPr>
                        <a:t> - 3</a:t>
                      </a:r>
                      <a:r>
                        <a:rPr lang="en-US" sz="1400" baseline="30000" dirty="0">
                          <a:solidFill>
                            <a:schemeClr val="bg1"/>
                          </a:solidFill>
                          <a:latin typeface="Times New Roman" pitchFamily="18" charset="0"/>
                          <a:ea typeface="Times New Roman"/>
                          <a:cs typeface="Times New Roman" pitchFamily="18" charset="0"/>
                        </a:rPr>
                        <a:t>rd</a:t>
                      </a:r>
                      <a:r>
                        <a:rPr lang="en-US" sz="1400" dirty="0">
                          <a:solidFill>
                            <a:schemeClr val="bg1"/>
                          </a:solidFill>
                          <a:latin typeface="Times New Roman" pitchFamily="18" charset="0"/>
                          <a:ea typeface="Times New Roman"/>
                          <a:cs typeface="Times New Roman" pitchFamily="18" charset="0"/>
                        </a:rPr>
                        <a:t> </a:t>
                      </a: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0002"/>
                  </a:ext>
                </a:extLst>
              </a:tr>
              <a:tr h="1432383">
                <a:tc>
                  <a:txBody>
                    <a:bodyPr/>
                    <a:lstStyle/>
                    <a:p>
                      <a:pPr marL="342900" lvl="0" indent="-342900" algn="l" rtl="0">
                        <a:lnSpc>
                          <a:spcPct val="115000"/>
                        </a:lnSpc>
                        <a:spcAft>
                          <a:spcPts val="1000"/>
                        </a:spcAft>
                        <a:buFont typeface="Wingdings"/>
                        <a:buChar char=""/>
                        <a:tabLst>
                          <a:tab pos="457200" algn="l"/>
                        </a:tabLst>
                      </a:pPr>
                      <a:r>
                        <a:rPr lang="en-US" sz="1400" b="0" i="0" dirty="0">
                          <a:solidFill>
                            <a:schemeClr val="bg1"/>
                          </a:solidFill>
                          <a:latin typeface="Times New Roman" pitchFamily="18" charset="0"/>
                          <a:ea typeface="Calibri" pitchFamily="34" charset="0"/>
                          <a:cs typeface="Times New Roman" pitchFamily="18" charset="0"/>
                        </a:rPr>
                        <a:t>PRINCIPLES – CHARACTERSTICS –</a:t>
                      </a:r>
                      <a:r>
                        <a:rPr lang="en-US" sz="1400" b="0" i="0" baseline="0" dirty="0">
                          <a:solidFill>
                            <a:schemeClr val="bg1"/>
                          </a:solidFill>
                          <a:latin typeface="Times New Roman" pitchFamily="18" charset="0"/>
                          <a:ea typeface="Calibri" pitchFamily="34" charset="0"/>
                          <a:cs typeface="Times New Roman" pitchFamily="18" charset="0"/>
                        </a:rPr>
                        <a:t> WHO\WHOM </a:t>
                      </a:r>
                    </a:p>
                    <a:p>
                      <a:pPr marL="342900" lvl="0" indent="-342900" algn="l" rtl="0">
                        <a:lnSpc>
                          <a:spcPct val="115000"/>
                        </a:lnSpc>
                        <a:spcAft>
                          <a:spcPts val="1000"/>
                        </a:spcAft>
                        <a:buFont typeface="Wingdings"/>
                        <a:buNone/>
                        <a:tabLst>
                          <a:tab pos="457200" algn="l"/>
                        </a:tabLst>
                      </a:pPr>
                      <a:r>
                        <a:rPr lang="en-US" sz="1400" b="0" i="0" baseline="0" dirty="0">
                          <a:solidFill>
                            <a:schemeClr val="bg1"/>
                          </a:solidFill>
                          <a:latin typeface="Times New Roman" pitchFamily="18" charset="0"/>
                          <a:ea typeface="Calibri" pitchFamily="34" charset="0"/>
                          <a:cs typeface="Times New Roman" pitchFamily="18" charset="0"/>
                        </a:rPr>
                        <a:t>- </a:t>
                      </a:r>
                      <a:r>
                        <a:rPr lang="en-US" sz="1400" b="0" i="0" dirty="0">
                          <a:solidFill>
                            <a:schemeClr val="bg1"/>
                          </a:solidFill>
                          <a:latin typeface="Times New Roman" pitchFamily="18" charset="0"/>
                          <a:ea typeface="Calibri" pitchFamily="34" charset="0"/>
                          <a:cs typeface="Times New Roman" pitchFamily="18" charset="0"/>
                        </a:rPr>
                        <a:t>Characteristics of learners: Child- Adults –Aged</a:t>
                      </a:r>
                      <a:r>
                        <a:rPr lang="en-US" sz="1400" b="0" i="0" baseline="0" dirty="0">
                          <a:solidFill>
                            <a:schemeClr val="bg1"/>
                          </a:solidFill>
                          <a:latin typeface="Times New Roman" pitchFamily="18" charset="0"/>
                          <a:ea typeface="Calibri" pitchFamily="34" charset="0"/>
                          <a:cs typeface="Times New Roman" pitchFamily="18" charset="0"/>
                        </a:rPr>
                        <a:t> P</a:t>
                      </a:r>
                      <a:r>
                        <a:rPr lang="en-US" sz="1400" b="0" i="0" dirty="0">
                          <a:solidFill>
                            <a:schemeClr val="bg1"/>
                          </a:solidFill>
                          <a:latin typeface="Times New Roman" pitchFamily="18" charset="0"/>
                          <a:ea typeface="Calibri" pitchFamily="34" charset="0"/>
                          <a:cs typeface="Times New Roman" pitchFamily="18" charset="0"/>
                        </a:rPr>
                        <a:t>eople</a:t>
                      </a:r>
                      <a:r>
                        <a:rPr lang="en-US" sz="1400" b="0" i="0" baseline="0" dirty="0">
                          <a:solidFill>
                            <a:schemeClr val="bg1"/>
                          </a:solidFill>
                          <a:latin typeface="Times New Roman" pitchFamily="18" charset="0"/>
                          <a:ea typeface="Calibri" pitchFamily="34" charset="0"/>
                          <a:cs typeface="Times New Roman" pitchFamily="18" charset="0"/>
                        </a:rPr>
                        <a:t> – Family – Community – Organization </a:t>
                      </a:r>
                    </a:p>
                    <a:p>
                      <a:pPr marL="342900" marR="0" lvl="0" indent="-342900" algn="l" defTabSz="914400" rtl="0" eaLnBrk="1" fontAlgn="auto" latinLnBrk="0" hangingPunct="1">
                        <a:lnSpc>
                          <a:spcPct val="115000"/>
                        </a:lnSpc>
                        <a:spcBef>
                          <a:spcPts val="0"/>
                        </a:spcBef>
                        <a:spcAft>
                          <a:spcPts val="1000"/>
                        </a:spcAft>
                        <a:buClrTx/>
                        <a:buSzTx/>
                        <a:buFontTx/>
                        <a:buChar char="-"/>
                        <a:tabLst>
                          <a:tab pos="457200" algn="l"/>
                        </a:tabLst>
                        <a:defRPr/>
                      </a:pPr>
                      <a:r>
                        <a:rPr lang="en-US" sz="1400" b="0" i="0" dirty="0">
                          <a:solidFill>
                            <a:schemeClr val="bg1"/>
                          </a:solidFill>
                          <a:latin typeface="Times New Roman" pitchFamily="18" charset="0"/>
                          <a:ea typeface="Calibri" pitchFamily="34" charset="0"/>
                          <a:cs typeface="Times New Roman" pitchFamily="18" charset="0"/>
                        </a:rPr>
                        <a:t>Principles of community health education, participation &amp; organization</a:t>
                      </a:r>
                    </a:p>
                    <a:p>
                      <a:pPr marL="342900" marR="0" lvl="0" indent="-342900" algn="l" defTabSz="914400" rtl="0" eaLnBrk="1" fontAlgn="auto" latinLnBrk="0" hangingPunct="1">
                        <a:lnSpc>
                          <a:spcPct val="115000"/>
                        </a:lnSpc>
                        <a:spcBef>
                          <a:spcPts val="0"/>
                        </a:spcBef>
                        <a:spcAft>
                          <a:spcPts val="1000"/>
                        </a:spcAft>
                        <a:buClrTx/>
                        <a:buSzTx/>
                        <a:buFontTx/>
                        <a:buChar char="-"/>
                        <a:tabLst>
                          <a:tab pos="457200" algn="l"/>
                        </a:tabLst>
                        <a:defRPr/>
                      </a:pPr>
                      <a:r>
                        <a:rPr lang="en-US" sz="1400" b="0" i="0" baseline="0" dirty="0">
                          <a:solidFill>
                            <a:schemeClr val="bg1"/>
                          </a:solidFill>
                          <a:latin typeface="Times New Roman" pitchFamily="18" charset="0"/>
                          <a:ea typeface="Calibri" pitchFamily="34" charset="0"/>
                          <a:cs typeface="Times New Roman" pitchFamily="18" charset="0"/>
                        </a:rPr>
                        <a:t>- Level \ Field of HE (Tenant Model CHS382) </a:t>
                      </a: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rtl="0">
                        <a:lnSpc>
                          <a:spcPct val="115000"/>
                        </a:lnSpc>
                        <a:spcAft>
                          <a:spcPts val="0"/>
                        </a:spcAft>
                      </a:pPr>
                      <a:r>
                        <a:rPr lang="en-US" sz="1400" dirty="0">
                          <a:solidFill>
                            <a:schemeClr val="bg1"/>
                          </a:solidFill>
                          <a:latin typeface="Times New Roman" pitchFamily="18" charset="0"/>
                          <a:ea typeface="Times New Roman"/>
                          <a:cs typeface="Times New Roman" pitchFamily="18" charset="0"/>
                        </a:rPr>
                        <a:t>4+ 8</a:t>
                      </a: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rtl="0">
                        <a:lnSpc>
                          <a:spcPct val="115000"/>
                        </a:lnSpc>
                        <a:spcAft>
                          <a:spcPts val="0"/>
                        </a:spcAft>
                      </a:pPr>
                      <a:r>
                        <a:rPr lang="en-US" sz="1400" dirty="0">
                          <a:solidFill>
                            <a:schemeClr val="bg1"/>
                          </a:solidFill>
                          <a:latin typeface="Times New Roman" pitchFamily="18" charset="0"/>
                          <a:ea typeface="Times New Roman"/>
                          <a:cs typeface="Times New Roman" pitchFamily="18" charset="0"/>
                        </a:rPr>
                        <a:t>4</a:t>
                      </a:r>
                      <a:r>
                        <a:rPr lang="en-US" sz="1400" baseline="30000" dirty="0">
                          <a:solidFill>
                            <a:schemeClr val="bg1"/>
                          </a:solidFill>
                          <a:latin typeface="Times New Roman" pitchFamily="18" charset="0"/>
                          <a:ea typeface="Times New Roman"/>
                          <a:cs typeface="Times New Roman" pitchFamily="18" charset="0"/>
                        </a:rPr>
                        <a:t>th</a:t>
                      </a:r>
                      <a:r>
                        <a:rPr lang="en-US" sz="1400" dirty="0">
                          <a:solidFill>
                            <a:schemeClr val="bg1"/>
                          </a:solidFill>
                          <a:latin typeface="Times New Roman" pitchFamily="18" charset="0"/>
                          <a:ea typeface="Times New Roman"/>
                          <a:cs typeface="Times New Roman" pitchFamily="18" charset="0"/>
                        </a:rPr>
                        <a:t>  – 5</a:t>
                      </a:r>
                      <a:r>
                        <a:rPr lang="en-US" sz="1400" baseline="30000" dirty="0">
                          <a:solidFill>
                            <a:schemeClr val="bg1"/>
                          </a:solidFill>
                          <a:latin typeface="Times New Roman" pitchFamily="18" charset="0"/>
                          <a:ea typeface="Times New Roman"/>
                          <a:cs typeface="Times New Roman" pitchFamily="18" charset="0"/>
                        </a:rPr>
                        <a:t>th</a:t>
                      </a:r>
                      <a:r>
                        <a:rPr lang="en-US" sz="1400" dirty="0">
                          <a:solidFill>
                            <a:schemeClr val="bg1"/>
                          </a:solidFill>
                          <a:latin typeface="Times New Roman" pitchFamily="18" charset="0"/>
                          <a:ea typeface="Times New Roman"/>
                          <a:cs typeface="Times New Roman" pitchFamily="18" charset="0"/>
                        </a:rPr>
                        <a:t> </a:t>
                      </a:r>
                      <a:r>
                        <a:rPr lang="en-US" sz="1400" baseline="30000" dirty="0">
                          <a:solidFill>
                            <a:schemeClr val="bg1"/>
                          </a:solidFill>
                          <a:latin typeface="Times New Roman" pitchFamily="18" charset="0"/>
                          <a:ea typeface="Times New Roman"/>
                          <a:cs typeface="Times New Roman" pitchFamily="18" charset="0"/>
                        </a:rPr>
                        <a:t> </a:t>
                      </a:r>
                      <a:r>
                        <a:rPr lang="en-US" sz="1400" baseline="0" dirty="0">
                          <a:solidFill>
                            <a:schemeClr val="bg1"/>
                          </a:solidFill>
                          <a:latin typeface="Times New Roman" pitchFamily="18" charset="0"/>
                          <a:ea typeface="Times New Roman"/>
                          <a:cs typeface="Times New Roman" pitchFamily="18" charset="0"/>
                        </a:rPr>
                        <a:t> </a:t>
                      </a:r>
                      <a:endParaRPr lang="en-US" sz="1400" dirty="0">
                        <a:solidFill>
                          <a:schemeClr val="bg1"/>
                        </a:solidFill>
                        <a:latin typeface="Times New Roman" pitchFamily="18" charset="0"/>
                        <a:ea typeface="Times New Roman"/>
                        <a:cs typeface="Times New Roman" pitchFamily="18" charset="0"/>
                      </a:endParaRP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0003"/>
                  </a:ext>
                </a:extLst>
              </a:tr>
              <a:tr h="429564">
                <a:tc>
                  <a:txBody>
                    <a:bodyPr/>
                    <a:lstStyle/>
                    <a:p>
                      <a:pPr marL="342900" marR="0" lvl="0" indent="-342900" algn="l" defTabSz="914400" rtl="0" eaLnBrk="1" fontAlgn="auto" latinLnBrk="0" hangingPunct="1">
                        <a:lnSpc>
                          <a:spcPct val="115000"/>
                        </a:lnSpc>
                        <a:spcBef>
                          <a:spcPts val="0"/>
                        </a:spcBef>
                        <a:spcAft>
                          <a:spcPts val="1000"/>
                        </a:spcAft>
                        <a:buClrTx/>
                        <a:buSzTx/>
                        <a:buFont typeface="Wingdings"/>
                        <a:buChar char=""/>
                        <a:tabLst>
                          <a:tab pos="457200" algn="l"/>
                        </a:tabLst>
                        <a:defRPr/>
                      </a:pPr>
                      <a:r>
                        <a:rPr lang="en-US" sz="1400" b="0" i="0" dirty="0">
                          <a:solidFill>
                            <a:schemeClr val="bg1"/>
                          </a:solidFill>
                          <a:latin typeface="Times New Roman" pitchFamily="18" charset="0"/>
                          <a:cs typeface="Times New Roman" pitchFamily="18" charset="0"/>
                        </a:rPr>
                        <a:t>Scientific</a:t>
                      </a:r>
                      <a:r>
                        <a:rPr lang="en-US" sz="1400" b="0" i="0" baseline="0" dirty="0">
                          <a:solidFill>
                            <a:schemeClr val="bg1"/>
                          </a:solidFill>
                          <a:latin typeface="Times New Roman" pitchFamily="18" charset="0"/>
                          <a:cs typeface="Times New Roman" pitchFamily="18" charset="0"/>
                        </a:rPr>
                        <a:t> Bases of Identifying  Best HE Methodologies</a:t>
                      </a:r>
                    </a:p>
                    <a:p>
                      <a:pPr marL="342900" marR="0" lvl="0" indent="-342900" algn="ctr" defTabSz="914400" rtl="0" eaLnBrk="1" fontAlgn="auto" latinLnBrk="0" hangingPunct="1">
                        <a:lnSpc>
                          <a:spcPct val="115000"/>
                        </a:lnSpc>
                        <a:spcBef>
                          <a:spcPts val="0"/>
                        </a:spcBef>
                        <a:spcAft>
                          <a:spcPts val="1000"/>
                        </a:spcAft>
                        <a:buClrTx/>
                        <a:buSzTx/>
                        <a:buFont typeface="Wingdings"/>
                        <a:buNone/>
                        <a:tabLst>
                          <a:tab pos="457200" algn="l"/>
                        </a:tabLst>
                        <a:defRPr/>
                      </a:pPr>
                      <a:r>
                        <a:rPr lang="en-US" sz="1400" b="1" i="0" baseline="0" dirty="0">
                          <a:solidFill>
                            <a:schemeClr val="bg1"/>
                          </a:solidFill>
                          <a:latin typeface="Times New Roman" pitchFamily="18" charset="0"/>
                          <a:cs typeface="Times New Roman" pitchFamily="18" charset="0"/>
                        </a:rPr>
                        <a:t>TRANFER – SHAPE – GROW – DEVELOPM Theories </a:t>
                      </a:r>
                      <a:endParaRPr lang="en-US" sz="1400" b="1" i="0" dirty="0">
                        <a:solidFill>
                          <a:schemeClr val="bg1"/>
                        </a:solidFill>
                        <a:latin typeface="Times New Roman" pitchFamily="18" charset="0"/>
                        <a:cs typeface="Times New Roman" pitchFamily="18" charset="0"/>
                      </a:endParaRP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rowSpan="2">
                  <a:txBody>
                    <a:bodyPr/>
                    <a:lstStyle/>
                    <a:p>
                      <a:pPr algn="ctr" rtl="0">
                        <a:lnSpc>
                          <a:spcPct val="115000"/>
                        </a:lnSpc>
                        <a:spcAft>
                          <a:spcPts val="0"/>
                        </a:spcAft>
                      </a:pPr>
                      <a:r>
                        <a:rPr lang="en-US" sz="1400" dirty="0">
                          <a:solidFill>
                            <a:schemeClr val="bg1"/>
                          </a:solidFill>
                          <a:latin typeface="Times New Roman" pitchFamily="18" charset="0"/>
                          <a:ea typeface="Times New Roman"/>
                          <a:cs typeface="Times New Roman" pitchFamily="18" charset="0"/>
                        </a:rPr>
                        <a:t>4 + 8</a:t>
                      </a: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rowSpan="2">
                  <a:txBody>
                    <a:bodyPr/>
                    <a:lstStyle/>
                    <a:p>
                      <a:pPr algn="ctr" rtl="0">
                        <a:lnSpc>
                          <a:spcPct val="115000"/>
                        </a:lnSpc>
                        <a:spcAft>
                          <a:spcPts val="0"/>
                        </a:spcAft>
                      </a:pPr>
                      <a:r>
                        <a:rPr lang="en-US" sz="1400" dirty="0">
                          <a:solidFill>
                            <a:schemeClr val="bg1"/>
                          </a:solidFill>
                          <a:latin typeface="Times New Roman" pitchFamily="18" charset="0"/>
                          <a:ea typeface="Times New Roman"/>
                          <a:cs typeface="Times New Roman" pitchFamily="18" charset="0"/>
                        </a:rPr>
                        <a:t>6</a:t>
                      </a:r>
                      <a:r>
                        <a:rPr lang="en-US" sz="1400" baseline="30000" dirty="0">
                          <a:solidFill>
                            <a:schemeClr val="bg1"/>
                          </a:solidFill>
                          <a:latin typeface="Times New Roman" pitchFamily="18" charset="0"/>
                          <a:ea typeface="Times New Roman"/>
                          <a:cs typeface="Times New Roman" pitchFamily="18" charset="0"/>
                        </a:rPr>
                        <a:t>th</a:t>
                      </a:r>
                      <a:r>
                        <a:rPr lang="en-US" sz="1400" baseline="0" dirty="0">
                          <a:solidFill>
                            <a:schemeClr val="bg1"/>
                          </a:solidFill>
                          <a:latin typeface="Times New Roman" pitchFamily="18" charset="0"/>
                          <a:ea typeface="Times New Roman"/>
                          <a:cs typeface="Times New Roman" pitchFamily="18" charset="0"/>
                        </a:rPr>
                        <a:t> </a:t>
                      </a:r>
                      <a:r>
                        <a:rPr lang="en-US" sz="1400" dirty="0">
                          <a:solidFill>
                            <a:schemeClr val="bg1"/>
                          </a:solidFill>
                          <a:latin typeface="Times New Roman" pitchFamily="18" charset="0"/>
                          <a:ea typeface="Times New Roman"/>
                          <a:cs typeface="Times New Roman" pitchFamily="18" charset="0"/>
                        </a:rPr>
                        <a:t>-7</a:t>
                      </a:r>
                      <a:r>
                        <a:rPr lang="en-US" sz="1400" baseline="30000" dirty="0">
                          <a:solidFill>
                            <a:schemeClr val="bg1"/>
                          </a:solidFill>
                          <a:latin typeface="Times New Roman" pitchFamily="18" charset="0"/>
                          <a:ea typeface="Times New Roman"/>
                          <a:cs typeface="Times New Roman" pitchFamily="18" charset="0"/>
                        </a:rPr>
                        <a:t>th</a:t>
                      </a:r>
                      <a:r>
                        <a:rPr lang="en-US" sz="1400" dirty="0">
                          <a:solidFill>
                            <a:schemeClr val="bg1"/>
                          </a:solidFill>
                          <a:latin typeface="Times New Roman" pitchFamily="18" charset="0"/>
                          <a:ea typeface="Times New Roman"/>
                          <a:cs typeface="Times New Roman" pitchFamily="18" charset="0"/>
                        </a:rPr>
                        <a:t>  </a:t>
                      </a: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0004"/>
                  </a:ext>
                </a:extLst>
              </a:tr>
              <a:tr h="253082">
                <a:tc>
                  <a:txBody>
                    <a:bodyPr/>
                    <a:lstStyle/>
                    <a:p>
                      <a:pPr marL="342900" marR="0" lvl="0" indent="-342900" algn="ctr" defTabSz="914400" rtl="0" eaLnBrk="1" fontAlgn="auto" latinLnBrk="0" hangingPunct="1">
                        <a:lnSpc>
                          <a:spcPct val="115000"/>
                        </a:lnSpc>
                        <a:spcBef>
                          <a:spcPts val="0"/>
                        </a:spcBef>
                        <a:spcAft>
                          <a:spcPts val="1000"/>
                        </a:spcAft>
                        <a:buClrTx/>
                        <a:buSzTx/>
                        <a:buFont typeface="Wingdings"/>
                        <a:buNone/>
                        <a:tabLst>
                          <a:tab pos="457200" algn="l"/>
                        </a:tabLst>
                        <a:defRPr/>
                      </a:pPr>
                      <a:r>
                        <a:rPr lang="en-US" sz="1400" b="1" i="0" dirty="0">
                          <a:solidFill>
                            <a:schemeClr val="bg1"/>
                          </a:solidFill>
                          <a:latin typeface="Times New Roman" pitchFamily="18" charset="0"/>
                          <a:ea typeface="Times New Roman"/>
                          <a:cs typeface="Times New Roman" pitchFamily="18" charset="0"/>
                        </a:rPr>
                        <a:t>1</a:t>
                      </a:r>
                      <a:r>
                        <a:rPr lang="en-US" sz="1400" b="1" i="0" baseline="30000" dirty="0">
                          <a:solidFill>
                            <a:schemeClr val="bg1"/>
                          </a:solidFill>
                          <a:latin typeface="Times New Roman" pitchFamily="18" charset="0"/>
                          <a:ea typeface="Times New Roman"/>
                          <a:cs typeface="Times New Roman" pitchFamily="18" charset="0"/>
                        </a:rPr>
                        <a:t>st</a:t>
                      </a:r>
                      <a:r>
                        <a:rPr lang="en-US" sz="1400" b="1" i="0" baseline="0" dirty="0">
                          <a:solidFill>
                            <a:schemeClr val="bg1"/>
                          </a:solidFill>
                          <a:latin typeface="Times New Roman" pitchFamily="18" charset="0"/>
                          <a:ea typeface="Times New Roman"/>
                          <a:cs typeface="Times New Roman" pitchFamily="18" charset="0"/>
                        </a:rPr>
                        <a:t> Mid Term Exam\Assignment Plan </a:t>
                      </a:r>
                      <a:endParaRPr lang="en-US" sz="1400" b="1" i="0" dirty="0">
                        <a:solidFill>
                          <a:schemeClr val="bg1"/>
                        </a:solidFill>
                        <a:latin typeface="Times New Roman" pitchFamily="18" charset="0"/>
                        <a:ea typeface="Times New Roman"/>
                        <a:cs typeface="Times New Roman" pitchFamily="18" charset="0"/>
                      </a:endParaRP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pPr algn="ctr" rtl="0">
                        <a:lnSpc>
                          <a:spcPct val="115000"/>
                        </a:lnSpc>
                        <a:spcAft>
                          <a:spcPts val="0"/>
                        </a:spcAft>
                      </a:pPr>
                      <a:endParaRPr lang="en-US" sz="1800" dirty="0">
                        <a:solidFill>
                          <a:schemeClr val="bg1"/>
                        </a:solidFill>
                        <a:latin typeface="Times New Roman" pitchFamily="18" charset="0"/>
                        <a:ea typeface="Times New Roman"/>
                        <a:cs typeface="Times New Roman" pitchFamily="18" charset="0"/>
                      </a:endParaRP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pPr algn="ctr" rtl="0">
                        <a:lnSpc>
                          <a:spcPct val="115000"/>
                        </a:lnSpc>
                        <a:spcAft>
                          <a:spcPts val="0"/>
                        </a:spcAft>
                      </a:pPr>
                      <a:endParaRPr lang="en-US" sz="1800" dirty="0">
                        <a:solidFill>
                          <a:schemeClr val="bg1"/>
                        </a:solidFill>
                        <a:latin typeface="Times New Roman" pitchFamily="18" charset="0"/>
                        <a:ea typeface="Times New Roman"/>
                        <a:cs typeface="Times New Roman" pitchFamily="18" charset="0"/>
                      </a:endParaRP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0005"/>
                  </a:ext>
                </a:extLst>
              </a:tr>
              <a:tr h="290398">
                <a:tc>
                  <a:txBody>
                    <a:bodyPr/>
                    <a:lstStyle/>
                    <a:p>
                      <a:pPr marL="342900" marR="0" lvl="0" indent="-342900" algn="l" defTabSz="914400" rtl="0" eaLnBrk="1" fontAlgn="auto" latinLnBrk="0" hangingPunct="1">
                        <a:lnSpc>
                          <a:spcPct val="115000"/>
                        </a:lnSpc>
                        <a:spcBef>
                          <a:spcPts val="0"/>
                        </a:spcBef>
                        <a:spcAft>
                          <a:spcPts val="1000"/>
                        </a:spcAft>
                        <a:buClrTx/>
                        <a:buSzTx/>
                        <a:buFont typeface="Wingdings"/>
                        <a:buChar char=""/>
                        <a:tabLst>
                          <a:tab pos="457200" algn="l"/>
                        </a:tabLst>
                        <a:defRPr/>
                      </a:pPr>
                      <a:r>
                        <a:rPr lang="en-US" sz="1400" b="0" i="0" dirty="0">
                          <a:solidFill>
                            <a:schemeClr val="bg1"/>
                          </a:solidFill>
                          <a:latin typeface="Times New Roman" pitchFamily="18" charset="0"/>
                          <a:cs typeface="Times New Roman" pitchFamily="18" charset="0"/>
                        </a:rPr>
                        <a:t>Common Health Education Methods  1 (</a:t>
                      </a:r>
                      <a:r>
                        <a:rPr lang="en-US" sz="1400" b="0" i="0" dirty="0">
                          <a:solidFill>
                            <a:srgbClr val="003366"/>
                          </a:solidFill>
                          <a:latin typeface="Baskerville Old Face" pitchFamily="18" charset="0"/>
                          <a:ea typeface="Times New Roman"/>
                          <a:cs typeface="Times New Roman" pitchFamily="18" charset="0"/>
                        </a:rPr>
                        <a:t>counseling; group work, lecture, presentation, meetings ; demonstration and participatory)</a:t>
                      </a:r>
                      <a:endParaRPr lang="en-US" sz="1400" b="0" i="0" dirty="0">
                        <a:solidFill>
                          <a:schemeClr val="bg1"/>
                        </a:solidFill>
                        <a:latin typeface="Times New Roman" pitchFamily="18" charset="0"/>
                        <a:cs typeface="Times New Roman" pitchFamily="18" charset="0"/>
                      </a:endParaRP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rtl="0">
                        <a:lnSpc>
                          <a:spcPct val="115000"/>
                        </a:lnSpc>
                        <a:spcAft>
                          <a:spcPts val="0"/>
                        </a:spcAft>
                      </a:pPr>
                      <a:r>
                        <a:rPr lang="en-US" sz="1400" dirty="0">
                          <a:solidFill>
                            <a:schemeClr val="bg1"/>
                          </a:solidFill>
                          <a:latin typeface="Times New Roman" pitchFamily="18" charset="0"/>
                          <a:ea typeface="Times New Roman"/>
                          <a:cs typeface="Times New Roman" pitchFamily="18" charset="0"/>
                        </a:rPr>
                        <a:t>4 + 8</a:t>
                      </a: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rtl="0">
                        <a:lnSpc>
                          <a:spcPct val="115000"/>
                        </a:lnSpc>
                        <a:spcAft>
                          <a:spcPts val="0"/>
                        </a:spcAft>
                      </a:pPr>
                      <a:r>
                        <a:rPr lang="en-US" sz="1400" dirty="0">
                          <a:solidFill>
                            <a:schemeClr val="bg1"/>
                          </a:solidFill>
                          <a:latin typeface="Times New Roman" pitchFamily="18" charset="0"/>
                          <a:ea typeface="Times New Roman"/>
                          <a:cs typeface="Times New Roman" pitchFamily="18" charset="0"/>
                        </a:rPr>
                        <a:t>8</a:t>
                      </a:r>
                      <a:r>
                        <a:rPr lang="en-US" sz="1400" baseline="30000" dirty="0">
                          <a:solidFill>
                            <a:schemeClr val="bg1"/>
                          </a:solidFill>
                          <a:latin typeface="Times New Roman" pitchFamily="18" charset="0"/>
                          <a:ea typeface="Times New Roman"/>
                          <a:cs typeface="Times New Roman" pitchFamily="18" charset="0"/>
                        </a:rPr>
                        <a:t>th</a:t>
                      </a:r>
                      <a:r>
                        <a:rPr lang="en-US" sz="1400" dirty="0">
                          <a:solidFill>
                            <a:schemeClr val="bg1"/>
                          </a:solidFill>
                          <a:latin typeface="Times New Roman" pitchFamily="18" charset="0"/>
                          <a:ea typeface="Times New Roman"/>
                          <a:cs typeface="Times New Roman" pitchFamily="18" charset="0"/>
                        </a:rPr>
                        <a:t> – 9</a:t>
                      </a:r>
                      <a:r>
                        <a:rPr lang="en-US" sz="1400" baseline="30000" dirty="0">
                          <a:solidFill>
                            <a:schemeClr val="bg1"/>
                          </a:solidFill>
                          <a:latin typeface="Times New Roman" pitchFamily="18" charset="0"/>
                          <a:ea typeface="Times New Roman"/>
                          <a:cs typeface="Times New Roman" pitchFamily="18" charset="0"/>
                        </a:rPr>
                        <a:t>th</a:t>
                      </a:r>
                      <a:r>
                        <a:rPr lang="en-US" sz="1400" dirty="0">
                          <a:solidFill>
                            <a:schemeClr val="bg1"/>
                          </a:solidFill>
                          <a:latin typeface="Times New Roman" pitchFamily="18" charset="0"/>
                          <a:ea typeface="Times New Roman"/>
                          <a:cs typeface="Times New Roman" pitchFamily="18" charset="0"/>
                        </a:rPr>
                        <a:t>  </a:t>
                      </a: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0006"/>
                  </a:ext>
                </a:extLst>
              </a:tr>
              <a:tr h="290398">
                <a:tc>
                  <a:txBody>
                    <a:bodyPr/>
                    <a:lstStyle/>
                    <a:p>
                      <a:pPr marL="342900" marR="0" lvl="0" indent="-342900" algn="l" defTabSz="914400" rtl="0" eaLnBrk="1" fontAlgn="auto" latinLnBrk="0" hangingPunct="1">
                        <a:lnSpc>
                          <a:spcPct val="115000"/>
                        </a:lnSpc>
                        <a:spcBef>
                          <a:spcPts val="0"/>
                        </a:spcBef>
                        <a:spcAft>
                          <a:spcPts val="1000"/>
                        </a:spcAft>
                        <a:buClrTx/>
                        <a:buSzTx/>
                        <a:buFont typeface="Wingdings"/>
                        <a:buChar char=""/>
                        <a:tabLst>
                          <a:tab pos="457200" algn="l"/>
                        </a:tabLst>
                        <a:defRPr/>
                      </a:pPr>
                      <a:r>
                        <a:rPr lang="en-US" sz="1400" b="0" i="0" dirty="0">
                          <a:solidFill>
                            <a:schemeClr val="bg1"/>
                          </a:solidFill>
                          <a:latin typeface="Times New Roman" pitchFamily="18" charset="0"/>
                          <a:cs typeface="Times New Roman" pitchFamily="18" charset="0"/>
                        </a:rPr>
                        <a:t>Common Health Education Methods  2  (</a:t>
                      </a:r>
                      <a:r>
                        <a:rPr lang="en-US" sz="1400" b="0" i="0" dirty="0">
                          <a:solidFill>
                            <a:srgbClr val="003366"/>
                          </a:solidFill>
                          <a:latin typeface="Baskerville Old Face" pitchFamily="18" charset="0"/>
                          <a:ea typeface="Times New Roman"/>
                          <a:cs typeface="Times New Roman" pitchFamily="18" charset="0"/>
                        </a:rPr>
                        <a:t>experiential learning; problem solving/ decision making, community based health education, social marketing)</a:t>
                      </a:r>
                      <a:endParaRPr lang="en-US" sz="1400" b="0" i="0" dirty="0">
                        <a:solidFill>
                          <a:schemeClr val="bg1"/>
                        </a:solidFill>
                        <a:latin typeface="Times New Roman" pitchFamily="18" charset="0"/>
                        <a:cs typeface="Times New Roman" pitchFamily="18" charset="0"/>
                      </a:endParaRP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rtl="0">
                        <a:lnSpc>
                          <a:spcPct val="115000"/>
                        </a:lnSpc>
                        <a:spcAft>
                          <a:spcPts val="0"/>
                        </a:spcAft>
                      </a:pPr>
                      <a:r>
                        <a:rPr lang="en-US" sz="1400" dirty="0">
                          <a:solidFill>
                            <a:schemeClr val="bg1"/>
                          </a:solidFill>
                          <a:latin typeface="Times New Roman" pitchFamily="18" charset="0"/>
                          <a:ea typeface="Times New Roman"/>
                          <a:cs typeface="Times New Roman" pitchFamily="18" charset="0"/>
                        </a:rPr>
                        <a:t>4 + 8</a:t>
                      </a: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rtl="0">
                        <a:lnSpc>
                          <a:spcPct val="115000"/>
                        </a:lnSpc>
                        <a:spcAft>
                          <a:spcPts val="0"/>
                        </a:spcAft>
                      </a:pPr>
                      <a:r>
                        <a:rPr lang="en-US" sz="1400" dirty="0">
                          <a:solidFill>
                            <a:schemeClr val="bg1"/>
                          </a:solidFill>
                          <a:latin typeface="Times New Roman" pitchFamily="18" charset="0"/>
                          <a:ea typeface="Times New Roman"/>
                          <a:cs typeface="Times New Roman" pitchFamily="18" charset="0"/>
                        </a:rPr>
                        <a:t>10</a:t>
                      </a:r>
                      <a:r>
                        <a:rPr lang="en-US" sz="1400" baseline="30000" dirty="0">
                          <a:solidFill>
                            <a:schemeClr val="bg1"/>
                          </a:solidFill>
                          <a:latin typeface="Times New Roman" pitchFamily="18" charset="0"/>
                          <a:ea typeface="Times New Roman"/>
                          <a:cs typeface="Times New Roman" pitchFamily="18" charset="0"/>
                        </a:rPr>
                        <a:t>th</a:t>
                      </a:r>
                      <a:r>
                        <a:rPr lang="en-US" sz="1400" baseline="0" dirty="0">
                          <a:solidFill>
                            <a:schemeClr val="bg1"/>
                          </a:solidFill>
                          <a:latin typeface="Times New Roman" pitchFamily="18" charset="0"/>
                          <a:ea typeface="Times New Roman"/>
                          <a:cs typeface="Times New Roman" pitchFamily="18" charset="0"/>
                        </a:rPr>
                        <a:t> </a:t>
                      </a:r>
                      <a:r>
                        <a:rPr lang="en-US" sz="1400" dirty="0">
                          <a:solidFill>
                            <a:schemeClr val="bg1"/>
                          </a:solidFill>
                          <a:latin typeface="Times New Roman" pitchFamily="18" charset="0"/>
                          <a:ea typeface="Times New Roman"/>
                          <a:cs typeface="Times New Roman" pitchFamily="18" charset="0"/>
                        </a:rPr>
                        <a:t>-111</a:t>
                      </a:r>
                      <a:r>
                        <a:rPr lang="en-US" sz="1400" baseline="30000" dirty="0">
                          <a:solidFill>
                            <a:schemeClr val="bg1"/>
                          </a:solidFill>
                          <a:latin typeface="Times New Roman" pitchFamily="18" charset="0"/>
                          <a:ea typeface="Times New Roman"/>
                          <a:cs typeface="Times New Roman" pitchFamily="18" charset="0"/>
                        </a:rPr>
                        <a:t>th</a:t>
                      </a:r>
                      <a:r>
                        <a:rPr lang="en-US" sz="1400" baseline="0" dirty="0">
                          <a:solidFill>
                            <a:schemeClr val="bg1"/>
                          </a:solidFill>
                          <a:latin typeface="Times New Roman" pitchFamily="18" charset="0"/>
                          <a:ea typeface="Times New Roman"/>
                          <a:cs typeface="Times New Roman" pitchFamily="18" charset="0"/>
                        </a:rPr>
                        <a:t> </a:t>
                      </a:r>
                      <a:r>
                        <a:rPr lang="en-US" sz="1400" dirty="0">
                          <a:solidFill>
                            <a:schemeClr val="bg1"/>
                          </a:solidFill>
                          <a:latin typeface="Times New Roman" pitchFamily="18" charset="0"/>
                          <a:ea typeface="Times New Roman"/>
                          <a:cs typeface="Times New Roman" pitchFamily="18" charset="0"/>
                        </a:rPr>
                        <a:t> </a:t>
                      </a: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0007"/>
                  </a:ext>
                </a:extLst>
              </a:tr>
              <a:tr h="325117">
                <a:tc>
                  <a:txBody>
                    <a:bodyPr/>
                    <a:lstStyle/>
                    <a:p>
                      <a:pPr marL="342900" marR="0" lvl="0" indent="-342900" algn="l" defTabSz="914400" rtl="0" eaLnBrk="1" fontAlgn="auto" latinLnBrk="0" hangingPunct="1">
                        <a:lnSpc>
                          <a:spcPct val="115000"/>
                        </a:lnSpc>
                        <a:spcBef>
                          <a:spcPts val="0"/>
                        </a:spcBef>
                        <a:spcAft>
                          <a:spcPts val="1000"/>
                        </a:spcAft>
                        <a:buClrTx/>
                        <a:buSzTx/>
                        <a:buFont typeface="Wingdings"/>
                        <a:buChar char=""/>
                        <a:tabLst>
                          <a:tab pos="457200" algn="l"/>
                        </a:tabLst>
                        <a:defRPr/>
                      </a:pPr>
                      <a:r>
                        <a:rPr lang="en-US" sz="1400" b="0" i="0" dirty="0">
                          <a:solidFill>
                            <a:schemeClr val="bg1"/>
                          </a:solidFill>
                          <a:latin typeface="Times New Roman" pitchFamily="18" charset="0"/>
                          <a:cs typeface="Times New Roman" pitchFamily="18" charset="0"/>
                        </a:rPr>
                        <a:t>Common Health Education Methods  3  (</a:t>
                      </a:r>
                      <a:r>
                        <a:rPr lang="en-US" sz="1400" b="0" i="0" dirty="0">
                          <a:solidFill>
                            <a:srgbClr val="003366"/>
                          </a:solidFill>
                          <a:latin typeface="Baskerville Old Face" pitchFamily="18" charset="0"/>
                          <a:ea typeface="Times New Roman"/>
                          <a:cs typeface="Times New Roman" pitchFamily="18" charset="0"/>
                        </a:rPr>
                        <a:t>health campaign, peer education/ working with volunteers, behavioral modification, life skills, role play , games and puppet)</a:t>
                      </a:r>
                      <a:endParaRPr lang="en-US" sz="1400" b="0" i="0" dirty="0">
                        <a:solidFill>
                          <a:schemeClr val="bg1"/>
                        </a:solidFill>
                        <a:latin typeface="Times New Roman" pitchFamily="18" charset="0"/>
                        <a:cs typeface="Times New Roman" pitchFamily="18" charset="0"/>
                      </a:endParaRP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rowSpan="2">
                  <a:txBody>
                    <a:bodyPr/>
                    <a:lstStyle/>
                    <a:p>
                      <a:pPr algn="ctr" rtl="0">
                        <a:lnSpc>
                          <a:spcPct val="115000"/>
                        </a:lnSpc>
                        <a:spcAft>
                          <a:spcPts val="0"/>
                        </a:spcAft>
                      </a:pPr>
                      <a:r>
                        <a:rPr lang="en-US" sz="1400" dirty="0">
                          <a:solidFill>
                            <a:schemeClr val="bg1"/>
                          </a:solidFill>
                          <a:latin typeface="Times New Roman" pitchFamily="18" charset="0"/>
                          <a:ea typeface="Times New Roman"/>
                          <a:cs typeface="Times New Roman" pitchFamily="18" charset="0"/>
                        </a:rPr>
                        <a:t>4+ 8</a:t>
                      </a: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rowSpan="2">
                  <a:txBody>
                    <a:bodyPr/>
                    <a:lstStyle/>
                    <a:p>
                      <a:pPr algn="ctr" rtl="0">
                        <a:lnSpc>
                          <a:spcPct val="115000"/>
                        </a:lnSpc>
                        <a:spcAft>
                          <a:spcPts val="0"/>
                        </a:spcAft>
                      </a:pPr>
                      <a:r>
                        <a:rPr lang="en-US" sz="1400" dirty="0">
                          <a:solidFill>
                            <a:schemeClr val="bg1"/>
                          </a:solidFill>
                          <a:latin typeface="Times New Roman" pitchFamily="18" charset="0"/>
                          <a:ea typeface="Times New Roman"/>
                          <a:cs typeface="Times New Roman" pitchFamily="18" charset="0"/>
                        </a:rPr>
                        <a:t>12</a:t>
                      </a:r>
                      <a:r>
                        <a:rPr lang="en-US" sz="1400" baseline="30000" dirty="0">
                          <a:solidFill>
                            <a:schemeClr val="bg1"/>
                          </a:solidFill>
                          <a:latin typeface="Times New Roman" pitchFamily="18" charset="0"/>
                          <a:ea typeface="Times New Roman"/>
                          <a:cs typeface="Times New Roman" pitchFamily="18" charset="0"/>
                        </a:rPr>
                        <a:t>th</a:t>
                      </a:r>
                      <a:r>
                        <a:rPr lang="en-US" sz="1400" baseline="0" dirty="0">
                          <a:solidFill>
                            <a:schemeClr val="bg1"/>
                          </a:solidFill>
                          <a:latin typeface="Times New Roman" pitchFamily="18" charset="0"/>
                          <a:ea typeface="Times New Roman"/>
                          <a:cs typeface="Times New Roman" pitchFamily="18" charset="0"/>
                        </a:rPr>
                        <a:t> </a:t>
                      </a:r>
                      <a:r>
                        <a:rPr lang="en-US" sz="1400" dirty="0">
                          <a:solidFill>
                            <a:schemeClr val="bg1"/>
                          </a:solidFill>
                          <a:latin typeface="Times New Roman" pitchFamily="18" charset="0"/>
                          <a:ea typeface="Times New Roman"/>
                          <a:cs typeface="Times New Roman" pitchFamily="18" charset="0"/>
                        </a:rPr>
                        <a:t>-13</a:t>
                      </a:r>
                      <a:r>
                        <a:rPr lang="en-US" sz="1400" baseline="30000" dirty="0">
                          <a:solidFill>
                            <a:schemeClr val="bg1"/>
                          </a:solidFill>
                          <a:latin typeface="Times New Roman" pitchFamily="18" charset="0"/>
                          <a:ea typeface="Times New Roman"/>
                          <a:cs typeface="Times New Roman" pitchFamily="18" charset="0"/>
                        </a:rPr>
                        <a:t>th</a:t>
                      </a:r>
                      <a:r>
                        <a:rPr lang="en-US" sz="1400" dirty="0">
                          <a:solidFill>
                            <a:schemeClr val="bg1"/>
                          </a:solidFill>
                          <a:latin typeface="Times New Roman" pitchFamily="18" charset="0"/>
                          <a:ea typeface="Times New Roman"/>
                          <a:cs typeface="Times New Roman" pitchFamily="18" charset="0"/>
                        </a:rPr>
                        <a:t> </a:t>
                      </a:r>
                    </a:p>
                    <a:p>
                      <a:pPr algn="ctr" rtl="0">
                        <a:lnSpc>
                          <a:spcPct val="115000"/>
                        </a:lnSpc>
                        <a:spcAft>
                          <a:spcPts val="0"/>
                        </a:spcAft>
                      </a:pPr>
                      <a:r>
                        <a:rPr lang="en-US" sz="1400" dirty="0">
                          <a:solidFill>
                            <a:schemeClr val="bg1"/>
                          </a:solidFill>
                          <a:latin typeface="Times New Roman" pitchFamily="18" charset="0"/>
                          <a:ea typeface="Times New Roman"/>
                          <a:cs typeface="Times New Roman" pitchFamily="18" charset="0"/>
                        </a:rPr>
                        <a:t> </a:t>
                      </a: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0008"/>
                  </a:ext>
                </a:extLst>
              </a:tr>
              <a:tr h="230657">
                <a:tc>
                  <a:txBody>
                    <a:bodyPr/>
                    <a:lstStyle/>
                    <a:p>
                      <a:pPr marL="342900" marR="0" lvl="0" indent="-342900" algn="ctr" defTabSz="914400" rtl="0" eaLnBrk="1" fontAlgn="auto" latinLnBrk="0" hangingPunct="1">
                        <a:lnSpc>
                          <a:spcPct val="115000"/>
                        </a:lnSpc>
                        <a:spcBef>
                          <a:spcPts val="0"/>
                        </a:spcBef>
                        <a:spcAft>
                          <a:spcPts val="1000"/>
                        </a:spcAft>
                        <a:buClrTx/>
                        <a:buSzTx/>
                        <a:buFont typeface="Wingdings"/>
                        <a:buNone/>
                        <a:tabLst>
                          <a:tab pos="457200" algn="l"/>
                        </a:tabLst>
                        <a:defRPr/>
                      </a:pPr>
                      <a:r>
                        <a:rPr lang="en-US" sz="1400" b="1" i="0" dirty="0">
                          <a:solidFill>
                            <a:schemeClr val="bg1"/>
                          </a:solidFill>
                          <a:latin typeface="Times New Roman" pitchFamily="18" charset="0"/>
                          <a:ea typeface="Times New Roman"/>
                          <a:cs typeface="Times New Roman" pitchFamily="18" charset="0"/>
                        </a:rPr>
                        <a:t>2</a:t>
                      </a:r>
                      <a:r>
                        <a:rPr lang="en-US" sz="1400" b="1" i="0" baseline="30000" dirty="0">
                          <a:solidFill>
                            <a:schemeClr val="bg1"/>
                          </a:solidFill>
                          <a:latin typeface="Times New Roman" pitchFamily="18" charset="0"/>
                          <a:ea typeface="Times New Roman"/>
                          <a:cs typeface="Times New Roman" pitchFamily="18" charset="0"/>
                        </a:rPr>
                        <a:t>nd</a:t>
                      </a:r>
                      <a:r>
                        <a:rPr lang="en-US" sz="1400" b="1" i="0" dirty="0">
                          <a:solidFill>
                            <a:schemeClr val="bg1"/>
                          </a:solidFill>
                          <a:latin typeface="Times New Roman" pitchFamily="18" charset="0"/>
                          <a:ea typeface="Times New Roman"/>
                          <a:cs typeface="Times New Roman" pitchFamily="18" charset="0"/>
                        </a:rPr>
                        <a:t> Mid Term Exam\ Submit</a:t>
                      </a:r>
                      <a:r>
                        <a:rPr lang="en-US" sz="1400" b="1" i="0" baseline="0" dirty="0">
                          <a:solidFill>
                            <a:schemeClr val="bg1"/>
                          </a:solidFill>
                          <a:latin typeface="Times New Roman" pitchFamily="18" charset="0"/>
                          <a:ea typeface="Times New Roman"/>
                          <a:cs typeface="Times New Roman" pitchFamily="18" charset="0"/>
                        </a:rPr>
                        <a:t>-Present Assignments</a:t>
                      </a:r>
                      <a:endParaRPr lang="en-US" sz="1400" b="1" i="0" dirty="0">
                        <a:solidFill>
                          <a:schemeClr val="bg1"/>
                        </a:solidFill>
                        <a:latin typeface="Times New Roman" pitchFamily="18" charset="0"/>
                        <a:ea typeface="Times New Roman"/>
                        <a:cs typeface="Times New Roman" pitchFamily="18" charset="0"/>
                      </a:endParaRP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pPr algn="ctr" rtl="0">
                        <a:lnSpc>
                          <a:spcPct val="115000"/>
                        </a:lnSpc>
                        <a:spcAft>
                          <a:spcPts val="0"/>
                        </a:spcAft>
                      </a:pPr>
                      <a:endParaRPr lang="en-US" sz="1800" dirty="0">
                        <a:solidFill>
                          <a:schemeClr val="bg1"/>
                        </a:solidFill>
                        <a:latin typeface="Times New Roman" pitchFamily="18" charset="0"/>
                        <a:ea typeface="Times New Roman"/>
                        <a:cs typeface="Times New Roman" pitchFamily="18" charset="0"/>
                      </a:endParaRP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pPr algn="ctr" rtl="0">
                        <a:lnSpc>
                          <a:spcPct val="115000"/>
                        </a:lnSpc>
                        <a:spcAft>
                          <a:spcPts val="0"/>
                        </a:spcAft>
                      </a:pPr>
                      <a:endParaRPr lang="en-US" sz="1800" dirty="0">
                        <a:solidFill>
                          <a:schemeClr val="bg1"/>
                        </a:solidFill>
                        <a:latin typeface="Times New Roman" pitchFamily="18" charset="0"/>
                        <a:ea typeface="Times New Roman"/>
                        <a:cs typeface="Times New Roman" pitchFamily="18" charset="0"/>
                      </a:endParaRP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0009"/>
                  </a:ext>
                </a:extLst>
              </a:tr>
              <a:tr h="230657">
                <a:tc>
                  <a:txBody>
                    <a:bodyPr/>
                    <a:lstStyle/>
                    <a:p>
                      <a:pPr marL="342900" marR="0" lvl="0" indent="-342900" algn="l" defTabSz="914400" rtl="0" eaLnBrk="1" fontAlgn="auto" latinLnBrk="0" hangingPunct="1">
                        <a:lnSpc>
                          <a:spcPct val="115000"/>
                        </a:lnSpc>
                        <a:spcBef>
                          <a:spcPts val="0"/>
                        </a:spcBef>
                        <a:spcAft>
                          <a:spcPts val="1000"/>
                        </a:spcAft>
                        <a:buClrTx/>
                        <a:buSzTx/>
                        <a:buFont typeface="Wingdings"/>
                        <a:buChar char=""/>
                        <a:tabLst>
                          <a:tab pos="457200" algn="l"/>
                        </a:tabLst>
                        <a:defRPr/>
                      </a:pPr>
                      <a:r>
                        <a:rPr lang="en-US" sz="1400" b="0" i="0" dirty="0" err="1">
                          <a:solidFill>
                            <a:schemeClr val="bg1"/>
                          </a:solidFill>
                          <a:latin typeface="Times New Roman" pitchFamily="18" charset="0"/>
                          <a:ea typeface="Times New Roman"/>
                          <a:cs typeface="Times New Roman" pitchFamily="18" charset="0"/>
                        </a:rPr>
                        <a:t>Analyse</a:t>
                      </a:r>
                      <a:r>
                        <a:rPr lang="en-US" sz="1400" b="0" i="0" dirty="0">
                          <a:solidFill>
                            <a:schemeClr val="bg1"/>
                          </a:solidFill>
                          <a:latin typeface="Times New Roman" pitchFamily="18" charset="0"/>
                          <a:ea typeface="Times New Roman"/>
                          <a:cs typeface="Times New Roman" pitchFamily="18" charset="0"/>
                        </a:rPr>
                        <a:t>,</a:t>
                      </a:r>
                      <a:r>
                        <a:rPr lang="en-US" sz="1400" b="0" i="0" baseline="0" dirty="0">
                          <a:solidFill>
                            <a:schemeClr val="bg1"/>
                          </a:solidFill>
                          <a:latin typeface="Times New Roman" pitchFamily="18" charset="0"/>
                          <a:ea typeface="Times New Roman"/>
                          <a:cs typeface="Times New Roman" pitchFamily="18" charset="0"/>
                        </a:rPr>
                        <a:t> evaluate and practice the best  </a:t>
                      </a:r>
                      <a:r>
                        <a:rPr lang="en-US" sz="1400" b="0" i="0" baseline="0" dirty="0" err="1">
                          <a:solidFill>
                            <a:schemeClr val="bg1"/>
                          </a:solidFill>
                          <a:latin typeface="Times New Roman" pitchFamily="18" charset="0"/>
                          <a:ea typeface="Times New Roman"/>
                          <a:cs typeface="Times New Roman" pitchFamily="18" charset="0"/>
                        </a:rPr>
                        <a:t>QMoHE</a:t>
                      </a:r>
                      <a:r>
                        <a:rPr lang="en-US" sz="1400" b="0" i="0" baseline="0" dirty="0">
                          <a:solidFill>
                            <a:schemeClr val="bg1"/>
                          </a:solidFill>
                          <a:latin typeface="Times New Roman" pitchFamily="18" charset="0"/>
                          <a:ea typeface="Times New Roman"/>
                          <a:cs typeface="Times New Roman" pitchFamily="18" charset="0"/>
                        </a:rPr>
                        <a:t> </a:t>
                      </a:r>
                      <a:r>
                        <a:rPr lang="en-US" sz="1400" b="0" i="0" dirty="0">
                          <a:solidFill>
                            <a:schemeClr val="bg1"/>
                          </a:solidFill>
                          <a:latin typeface="Times New Roman" pitchFamily="18" charset="0"/>
                          <a:ea typeface="Times New Roman"/>
                          <a:cs typeface="Times New Roman" pitchFamily="18" charset="0"/>
                        </a:rPr>
                        <a:t> </a:t>
                      </a: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rtl="0">
                        <a:lnSpc>
                          <a:spcPct val="115000"/>
                        </a:lnSpc>
                        <a:spcAft>
                          <a:spcPts val="0"/>
                        </a:spcAft>
                      </a:pPr>
                      <a:r>
                        <a:rPr lang="en-US" sz="1400" dirty="0">
                          <a:solidFill>
                            <a:schemeClr val="bg1"/>
                          </a:solidFill>
                          <a:latin typeface="Times New Roman" pitchFamily="18" charset="0"/>
                          <a:ea typeface="Times New Roman"/>
                          <a:cs typeface="Times New Roman" pitchFamily="18" charset="0"/>
                        </a:rPr>
                        <a:t>4+ 8</a:t>
                      </a: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rtl="0">
                        <a:lnSpc>
                          <a:spcPct val="115000"/>
                        </a:lnSpc>
                        <a:spcAft>
                          <a:spcPts val="0"/>
                        </a:spcAft>
                      </a:pPr>
                      <a:r>
                        <a:rPr lang="en-US" sz="1400" dirty="0">
                          <a:solidFill>
                            <a:schemeClr val="bg1"/>
                          </a:solidFill>
                          <a:latin typeface="Times New Roman" pitchFamily="18" charset="0"/>
                          <a:ea typeface="Times New Roman"/>
                          <a:cs typeface="Times New Roman" pitchFamily="18" charset="0"/>
                        </a:rPr>
                        <a:t>14</a:t>
                      </a:r>
                      <a:r>
                        <a:rPr lang="en-US" sz="1400" baseline="30000" dirty="0">
                          <a:solidFill>
                            <a:schemeClr val="bg1"/>
                          </a:solidFill>
                          <a:latin typeface="Times New Roman" pitchFamily="18" charset="0"/>
                          <a:ea typeface="Times New Roman"/>
                          <a:cs typeface="Times New Roman" pitchFamily="18" charset="0"/>
                        </a:rPr>
                        <a:t>th</a:t>
                      </a:r>
                      <a:r>
                        <a:rPr lang="en-US" sz="1400" dirty="0">
                          <a:solidFill>
                            <a:schemeClr val="bg1"/>
                          </a:solidFill>
                          <a:latin typeface="Times New Roman" pitchFamily="18" charset="0"/>
                          <a:ea typeface="Times New Roman"/>
                          <a:cs typeface="Times New Roman" pitchFamily="18" charset="0"/>
                        </a:rPr>
                        <a:t> – 15</a:t>
                      </a:r>
                      <a:r>
                        <a:rPr lang="en-US" sz="1400" baseline="30000" dirty="0">
                          <a:solidFill>
                            <a:schemeClr val="bg1"/>
                          </a:solidFill>
                          <a:latin typeface="Times New Roman" pitchFamily="18" charset="0"/>
                          <a:ea typeface="Times New Roman"/>
                          <a:cs typeface="Times New Roman" pitchFamily="18" charset="0"/>
                        </a:rPr>
                        <a:t>th</a:t>
                      </a:r>
                      <a:r>
                        <a:rPr lang="en-US" sz="1400" dirty="0">
                          <a:solidFill>
                            <a:schemeClr val="bg1"/>
                          </a:solidFill>
                          <a:latin typeface="Times New Roman" pitchFamily="18" charset="0"/>
                          <a:ea typeface="Times New Roman"/>
                          <a:cs typeface="Times New Roman" pitchFamily="18" charset="0"/>
                        </a:rPr>
                        <a:t>  </a:t>
                      </a: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0010"/>
                  </a:ext>
                </a:extLst>
              </a:tr>
              <a:tr h="267516">
                <a:tc>
                  <a:txBody>
                    <a:bodyPr/>
                    <a:lstStyle/>
                    <a:p>
                      <a:pPr marL="342900" marR="0" lvl="0" indent="-342900" algn="l" defTabSz="914400" rtl="0" eaLnBrk="1" fontAlgn="auto" latinLnBrk="0" hangingPunct="1">
                        <a:lnSpc>
                          <a:spcPct val="115000"/>
                        </a:lnSpc>
                        <a:spcBef>
                          <a:spcPts val="0"/>
                        </a:spcBef>
                        <a:spcAft>
                          <a:spcPts val="1000"/>
                        </a:spcAft>
                        <a:buClrTx/>
                        <a:buSzTx/>
                        <a:buFont typeface="Wingdings"/>
                        <a:buChar char=""/>
                        <a:tabLst>
                          <a:tab pos="457200" algn="l"/>
                        </a:tabLst>
                        <a:defRPr/>
                      </a:pPr>
                      <a:r>
                        <a:rPr lang="en-US" sz="1400" b="0" i="0" dirty="0">
                          <a:solidFill>
                            <a:schemeClr val="bg1"/>
                          </a:solidFill>
                          <a:latin typeface="Times New Roman" pitchFamily="18" charset="0"/>
                          <a:ea typeface="Times New Roman"/>
                          <a:cs typeface="Times New Roman" pitchFamily="18" charset="0"/>
                        </a:rPr>
                        <a:t>FINAL EXAMS</a:t>
                      </a: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rtl="0">
                        <a:lnSpc>
                          <a:spcPct val="115000"/>
                        </a:lnSpc>
                        <a:spcAft>
                          <a:spcPts val="0"/>
                        </a:spcAft>
                      </a:pPr>
                      <a:endParaRPr lang="en-US" sz="1400" dirty="0">
                        <a:solidFill>
                          <a:schemeClr val="bg1"/>
                        </a:solidFill>
                        <a:latin typeface="Times New Roman" pitchFamily="18" charset="0"/>
                        <a:ea typeface="Times New Roman"/>
                        <a:cs typeface="Times New Roman" pitchFamily="18" charset="0"/>
                      </a:endParaRP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rtl="0">
                        <a:lnSpc>
                          <a:spcPct val="115000"/>
                        </a:lnSpc>
                        <a:spcAft>
                          <a:spcPts val="0"/>
                        </a:spcAft>
                      </a:pPr>
                      <a:r>
                        <a:rPr lang="en-US" sz="1400" dirty="0">
                          <a:solidFill>
                            <a:schemeClr val="bg1"/>
                          </a:solidFill>
                          <a:latin typeface="Times New Roman" pitchFamily="18" charset="0"/>
                          <a:ea typeface="Times New Roman"/>
                          <a:cs typeface="Times New Roman" pitchFamily="18" charset="0"/>
                        </a:rPr>
                        <a:t>16-18</a:t>
                      </a:r>
                      <a:r>
                        <a:rPr lang="en-US" sz="1400" baseline="30000" dirty="0">
                          <a:solidFill>
                            <a:schemeClr val="bg1"/>
                          </a:solidFill>
                          <a:latin typeface="Times New Roman" pitchFamily="18" charset="0"/>
                          <a:ea typeface="Times New Roman"/>
                          <a:cs typeface="Times New Roman" pitchFamily="18" charset="0"/>
                        </a:rPr>
                        <a:t>th</a:t>
                      </a:r>
                      <a:r>
                        <a:rPr lang="en-US" sz="1400" baseline="0" dirty="0">
                          <a:solidFill>
                            <a:schemeClr val="bg1"/>
                          </a:solidFill>
                          <a:latin typeface="Times New Roman" pitchFamily="18" charset="0"/>
                          <a:ea typeface="Times New Roman"/>
                          <a:cs typeface="Times New Roman" pitchFamily="18" charset="0"/>
                        </a:rPr>
                        <a:t> </a:t>
                      </a:r>
                      <a:endParaRPr lang="en-US" sz="1400" dirty="0">
                        <a:solidFill>
                          <a:schemeClr val="bg1"/>
                        </a:solidFill>
                        <a:latin typeface="Times New Roman" pitchFamily="18" charset="0"/>
                        <a:ea typeface="Times New Roman"/>
                        <a:cs typeface="Times New Roman" pitchFamily="18" charset="0"/>
                      </a:endParaRPr>
                    </a:p>
                  </a:txBody>
                  <a:tcPr marL="41084" marR="41084" marT="70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0011"/>
                  </a:ext>
                </a:extLst>
              </a:tr>
            </a:tbl>
          </a:graphicData>
        </a:graphic>
      </p:graphicFrame>
      <p:sp>
        <p:nvSpPr>
          <p:cNvPr id="9" name="عنصر نائب للتاريخ 8"/>
          <p:cNvSpPr>
            <a:spLocks noGrp="1"/>
          </p:cNvSpPr>
          <p:nvPr>
            <p:ph type="dt" sz="half" idx="10"/>
          </p:nvPr>
        </p:nvSpPr>
        <p:spPr>
          <a:xfrm>
            <a:off x="71438" y="6500834"/>
            <a:ext cx="1142976" cy="357166"/>
          </a:xfrm>
        </p:spPr>
        <p:txBody>
          <a:bodyPr/>
          <a:lstStyle/>
          <a:p>
            <a:pPr>
              <a:defRPr/>
            </a:pPr>
            <a:r>
              <a:rPr lang="ar-SA"/>
              <a:t>JohaliCHS385MoHE2014_2021</a:t>
            </a:r>
            <a:endParaRPr lang="en-US" dirty="0"/>
          </a:p>
        </p:txBody>
      </p:sp>
    </p:spTree>
  </p:cSld>
  <p:clrMapOvr>
    <a:masterClrMapping/>
  </p:clrMapOvr>
  <p:transition>
    <p:push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811161" y="436047"/>
            <a:ext cx="7594704" cy="365421"/>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pPr algn="ctr" eaLnBrk="1" hangingPunct="1">
              <a:lnSpc>
                <a:spcPct val="80000"/>
              </a:lnSpc>
              <a:buFont typeface="Wingdings" pitchFamily="2" charset="2"/>
              <a:buNone/>
              <a:defRPr/>
            </a:pPr>
            <a:r>
              <a:rPr lang="en-US" sz="1100" b="1" i="1" dirty="0">
                <a:latin typeface="Arial Black" pitchFamily="34" charset="0"/>
              </a:rPr>
              <a:t>All the Learners will success; Except the one Who DO NOT  Like”  </a:t>
            </a:r>
          </a:p>
          <a:p>
            <a:pPr algn="ctr" eaLnBrk="1" hangingPunct="1">
              <a:lnSpc>
                <a:spcPct val="80000"/>
              </a:lnSpc>
              <a:buFont typeface="Wingdings" pitchFamily="2" charset="2"/>
              <a:buNone/>
              <a:defRPr/>
            </a:pPr>
            <a:r>
              <a:rPr lang="en-US" sz="1050" b="1" i="1" dirty="0">
                <a:latin typeface="Arial Black" pitchFamily="34" charset="0"/>
              </a:rPr>
              <a:t>Don’t  Be  Ready &amp; </a:t>
            </a:r>
            <a:r>
              <a:rPr lang="ar-SA" sz="1050" b="1" i="1" dirty="0">
                <a:latin typeface="Arial Black" pitchFamily="34" charset="0"/>
              </a:rPr>
              <a:t> </a:t>
            </a:r>
            <a:r>
              <a:rPr lang="en-US" sz="1050" b="1" i="1" dirty="0">
                <a:latin typeface="Arial Black" pitchFamily="34" charset="0"/>
              </a:rPr>
              <a:t>Welling to Success – Don’t Attend – Be Active…… </a:t>
            </a:r>
            <a:endParaRPr lang="en-US" sz="1050" b="1" dirty="0">
              <a:latin typeface="Arial Black" pitchFamily="34" charset="0"/>
            </a:endParaRPr>
          </a:p>
        </p:txBody>
      </p:sp>
      <p:sp>
        <p:nvSpPr>
          <p:cNvPr id="425985" name="Rectangle 1"/>
          <p:cNvSpPr>
            <a:spLocks noChangeArrowheads="1"/>
          </p:cNvSpPr>
          <p:nvPr/>
        </p:nvSpPr>
        <p:spPr bwMode="auto">
          <a:xfrm>
            <a:off x="4206870" y="836577"/>
            <a:ext cx="4864103" cy="6009337"/>
          </a:xfrm>
          <a:prstGeom prst="rect">
            <a:avLst/>
          </a:prstGeom>
          <a:ln>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a:ln>
                  <a:noFill/>
                </a:ln>
                <a:solidFill>
                  <a:schemeClr val="tx1"/>
                </a:solidFill>
                <a:effectLst/>
                <a:latin typeface="Calibri" pitchFamily="34" charset="0"/>
                <a:ea typeface="Times New Roman" pitchFamily="18" charset="0"/>
                <a:cs typeface="Monotype Koufi" pitchFamily="2" charset="-78"/>
              </a:rPr>
              <a:t>خطة وخيارات المشاركة البحثية الذاتية الذكية </a:t>
            </a:r>
            <a:endParaRPr kumimoji="0" lang="en-US" sz="11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a:ln>
                  <a:noFill/>
                </a:ln>
                <a:solidFill>
                  <a:schemeClr val="tx1"/>
                </a:solidFill>
                <a:effectLst/>
                <a:latin typeface="Calibri" pitchFamily="34" charset="0"/>
                <a:ea typeface="Times New Roman" pitchFamily="18" charset="0"/>
                <a:cs typeface="Monotype Koufi" pitchFamily="2" charset="-78"/>
              </a:rPr>
              <a:t>وهناك فرص مشاركات بحثية مميزة كثيرة أهمها : </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12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مقال صحفي بأي صحيفة </a:t>
            </a:r>
            <a:r>
              <a:rPr kumimoji="0" lang="ar-SA" sz="120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12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برسالة الجامعة وساعد من يرغب ويبدأ </a:t>
            </a:r>
            <a:endParaRPr kumimoji="0" lang="en-US" sz="11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فتح حساب مجاني وطرح موضوع نقاش </a:t>
            </a:r>
            <a:r>
              <a:rPr kumimoji="0" lang="ar-SA" sz="105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سؤال أو أكثر مع متابعة للحصول على تفاعل مشاركات من الآخرين لا تقل عن عشر مشاركات وذلك في: </a:t>
            </a:r>
            <a:endParaRPr kumimoji="0" lang="en-US" sz="11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en-US" sz="900" b="1" i="0" u="none" strike="noStrike" cap="none" normalizeH="0" baseline="0" dirty="0">
                <a:ln>
                  <a:noFill/>
                </a:ln>
                <a:solidFill>
                  <a:schemeClr val="tx1"/>
                </a:solidFill>
                <a:effectLst/>
                <a:latin typeface="Calibri" pitchFamily="34" charset="0"/>
                <a:ea typeface="Times New Roman" pitchFamily="18" charset="0"/>
                <a:cs typeface="Simplified Arabic" pitchFamily="18" charset="-78"/>
              </a:rPr>
              <a:t>LinkedIn </a:t>
            </a:r>
            <a:r>
              <a:rPr kumimoji="0" lang="ar-SA" sz="9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en-US" sz="900" b="1" i="0" u="none" strike="noStrike" cap="none" normalizeH="0" baseline="0" dirty="0">
                <a:ln>
                  <a:noFill/>
                </a:ln>
                <a:solidFill>
                  <a:schemeClr val="tx1"/>
                </a:solidFill>
                <a:effectLst/>
                <a:latin typeface="Calibri" pitchFamily="34" charset="0"/>
                <a:ea typeface="Times New Roman" pitchFamily="18" charset="0"/>
                <a:cs typeface="Simplified Arabic" pitchFamily="18" charset="-78"/>
              </a:rPr>
              <a:t>all  should learn by " LinkedIn; Twitter; Face book with minimum standard below </a:t>
            </a:r>
            <a:endParaRPr kumimoji="0" lang="en-US" sz="11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بوابة البحث</a:t>
            </a:r>
            <a:r>
              <a:rPr kumimoji="0" lang="en-US" sz="1050" b="1" i="0" u="none" strike="noStrike" cap="none" normalizeH="0" baseline="0" dirty="0">
                <a:ln>
                  <a:noFill/>
                </a:ln>
                <a:solidFill>
                  <a:schemeClr val="tx1"/>
                </a:solidFill>
                <a:effectLst/>
                <a:latin typeface="Calibri" pitchFamily="34" charset="0"/>
                <a:ea typeface="Times New Roman" pitchFamily="18" charset="0"/>
                <a:cs typeface="Simplified Arabic" pitchFamily="18" charset="-78"/>
              </a:rPr>
              <a:t>  </a:t>
            </a: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غالبا يطلب بريد رسمي بريدك الجامعي </a:t>
            </a:r>
            <a:r>
              <a:rPr kumimoji="0" lang="ar-SA" sz="1050" b="1" i="0" u="none" strike="noStrike" cap="none" normalizeH="0" baseline="0" dirty="0">
                <a:ln>
                  <a:noFill/>
                </a:ln>
                <a:solidFill>
                  <a:schemeClr val="tx1"/>
                </a:solidFill>
                <a:effectLst/>
                <a:latin typeface="Segoe UI" pitchFamily="34" charset="0"/>
                <a:ea typeface="Times New Roman" pitchFamily="18" charset="0"/>
                <a:cs typeface="Segoe UI" pitchFamily="34" charset="0"/>
              </a:rPr>
              <a:t> *  </a:t>
            </a:r>
            <a:r>
              <a:rPr kumimoji="0" lang="en-US" sz="700" b="1" i="0" u="none" strike="noStrike" cap="none" normalizeH="0" baseline="0" dirty="0">
                <a:ln>
                  <a:noFill/>
                </a:ln>
                <a:solidFill>
                  <a:schemeClr val="tx1"/>
                </a:solidFill>
                <a:effectLst/>
                <a:latin typeface="Segoe UI" pitchFamily="34" charset="0"/>
                <a:ea typeface="Times New Roman" pitchFamily="18" charset="0"/>
                <a:cs typeface="Segoe UI" pitchFamily="34" charset="0"/>
                <a:hlinkClick r:id="rId3"/>
              </a:rPr>
              <a:t>https://www.researchgate.net/application.Login.html</a:t>
            </a:r>
            <a:r>
              <a:rPr kumimoji="0" lang="ar-SA" sz="7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hlinkClick r:id="rId3"/>
              </a:rPr>
              <a:t>-</a:t>
            </a:r>
            <a:r>
              <a:rPr kumimoji="0" lang="ar-SA" sz="7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endParaRPr kumimoji="0" lang="en-US" sz="11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105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قووووقل</a:t>
            </a: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_ </a:t>
            </a:r>
            <a:r>
              <a:rPr kumimoji="0" lang="ar-SA" sz="105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ياهو</a:t>
            </a: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endParaRPr kumimoji="0" lang="en-US" sz="11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منتديات الجامعة </a:t>
            </a:r>
            <a:r>
              <a:rPr kumimoji="0" lang="ar-SA" sz="105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أي منتدى حول المقرر </a:t>
            </a:r>
            <a:endParaRPr kumimoji="0" lang="en-US" sz="11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فتح </a:t>
            </a:r>
            <a:r>
              <a:rPr kumimoji="0" lang="ar-SA" sz="105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قروب</a:t>
            </a: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105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واطساااب</a:t>
            </a: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 </a:t>
            </a:r>
            <a:r>
              <a:rPr kumimoji="0" lang="ar-SA" sz="105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تيليقرام</a:t>
            </a: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105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انستقرام</a:t>
            </a: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.._</a:t>
            </a:r>
            <a:r>
              <a:rPr kumimoji="0" lang="ar-SA" sz="105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سناب</a:t>
            </a: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105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شات</a:t>
            </a: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r>
              <a:rPr kumimoji="0" lang="ar-SA" sz="105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يو</a:t>
            </a: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105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تيوب</a:t>
            </a: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مع تفاعل الجميع وصور وكل الوسائط حول المقرر </a:t>
            </a:r>
            <a:endParaRPr kumimoji="0" lang="en-US" sz="11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فتح مجموعة تعلم الكتروني في </a:t>
            </a:r>
            <a:r>
              <a:rPr kumimoji="0" lang="ar-SA" sz="105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مسنجر</a:t>
            </a: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وتنسيق مراجعة وتعلم وتفاعل لا يقل عن ثلاث محاضرات مع تقارير</a:t>
            </a:r>
            <a:endParaRPr kumimoji="0" lang="en-US" sz="11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فتح صفحة أو </a:t>
            </a:r>
            <a:r>
              <a:rPr kumimoji="0" lang="ar-SA" sz="105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قروب</a:t>
            </a: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فيسبوك </a:t>
            </a:r>
            <a:r>
              <a:rPr kumimoji="0" lang="ar-SA" sz="105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وتويتر</a:t>
            </a: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صفحة </a:t>
            </a:r>
            <a:r>
              <a:rPr kumimoji="0" lang="ar-SA" sz="105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105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هشتاق</a:t>
            </a: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مع ضم الجميع ونشاط من المقرر شرط </a:t>
            </a:r>
            <a:endParaRPr kumimoji="0" lang="en-US" sz="11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فتح قناة فيديو باسم المقرر في موقع </a:t>
            </a:r>
            <a:r>
              <a:rPr kumimoji="0" lang="ar-SA" sz="105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يوتيوب</a:t>
            </a: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 تسجيل واعدا فيديوهات على الأقل خمسة </a:t>
            </a:r>
            <a:endParaRPr kumimoji="0" lang="en-US" sz="11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تنظم لقاءات دردشة ومراجعة للجميع لا يقل عن 3 لقاءات في أي موقع </a:t>
            </a:r>
            <a:endParaRPr kumimoji="0" lang="en-US" sz="11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استطلاعات حول مفاهيم المقرر متفق عليها ... يتطلب نموذج استطلاع مصغر بالتشاور </a:t>
            </a:r>
            <a:r>
              <a:rPr kumimoji="0" lang="ar-SA" sz="105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احد نماذج المحملة في موقعي</a:t>
            </a:r>
            <a:endParaRPr kumimoji="0" lang="en-US" sz="11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بحث الكتروني إحصائي حول مكانة مفاهيم المقرر في القرآن الكريم (بحث ذاتي إحصائي) </a:t>
            </a:r>
            <a:endParaRPr kumimoji="0" lang="en-US" sz="11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105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اعداد</a:t>
            </a: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ذاتي </a:t>
            </a:r>
            <a:r>
              <a:rPr kumimoji="0" lang="ar-SA" sz="105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فيدوهاتات</a:t>
            </a: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endParaRPr kumimoji="0" lang="en-US" sz="11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أخرى وفق الخطة وتعليماتها بدقة </a:t>
            </a:r>
            <a:r>
              <a:rPr kumimoji="0" lang="ar-SA" sz="105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a:t>
            </a: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وفق مفاهيم المقرر </a:t>
            </a:r>
            <a:r>
              <a:rPr kumimoji="0" lang="ar-SA" sz="105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اللتي</a:t>
            </a: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تم التركيز عليها (بالتشاور </a:t>
            </a:r>
            <a:r>
              <a:rPr kumimoji="0" lang="ar-SA" sz="105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اولا</a:t>
            </a:r>
            <a:r>
              <a:rPr kumimoji="0" lang="ar-SA" sz="105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endParaRPr kumimoji="0" lang="en-US" sz="11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2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(جميع المشاركات يشترط أن تكون مبتكره وتسلم  تقاريرها في الأسبوع 11 قبل التقييم 2 بأسبوع )</a:t>
            </a:r>
            <a:endParaRPr kumimoji="0" lang="en-US" sz="11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200" b="1" i="0" u="none" strike="noStrike" cap="none" normalizeH="0" baseline="0" dirty="0">
                <a:ln>
                  <a:noFill/>
                </a:ln>
                <a:solidFill>
                  <a:schemeClr val="tx1"/>
                </a:solidFill>
                <a:effectLst/>
                <a:latin typeface="Calibri" pitchFamily="34" charset="0"/>
                <a:ea typeface="Times New Roman" pitchFamily="18" charset="0"/>
                <a:cs typeface="Monotype Koufi" pitchFamily="2" charset="-78"/>
              </a:rPr>
              <a:t>ضوابط وتعليمات تنفيذ الاستطلاعات  كخيار مشاركة بحثية  </a:t>
            </a:r>
            <a:endParaRPr kumimoji="0" lang="en-US" sz="11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11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اختيار استطلاع المتفق عليه وفق عنوانه وعلاقته بالمقرر  (أقصى حد لاختيار واتفاق الأسبوع الحادي عشر) بعد لا استطلاع  </a:t>
            </a:r>
            <a:endParaRPr kumimoji="0" lang="en-US" sz="11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11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ارتباط الاستطلاع بمفاهيم المقرر </a:t>
            </a:r>
            <a:endParaRPr kumimoji="0" lang="en-US" sz="11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11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الاتفاق على كان التنفيذ عام لعامة الناس </a:t>
            </a:r>
            <a:r>
              <a:rPr kumimoji="0" lang="ar-SA" sz="110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11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110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اكاديمي</a:t>
            </a:r>
            <a:r>
              <a:rPr kumimoji="0" lang="ar-SA" sz="11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لجهات تعليمية هيئة تدريس فقط </a:t>
            </a:r>
            <a:r>
              <a:rPr kumimoji="0" lang="ar-SA" sz="110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11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هيئة تدريس </a:t>
            </a:r>
            <a:r>
              <a:rPr kumimoji="0" lang="ar-SA" sz="110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a:t>
            </a:r>
            <a:r>
              <a:rPr kumimoji="0" lang="ar-SA" sz="11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طلاب </a:t>
            </a:r>
            <a:r>
              <a:rPr kumimoji="0" lang="ar-SA" sz="110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11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طلاب فقط أو  مهني في مرافق صحية </a:t>
            </a:r>
            <a:endParaRPr kumimoji="0" lang="en-US" sz="11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11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تحديد عينة المجتمع المستهدف عام </a:t>
            </a:r>
            <a:r>
              <a:rPr kumimoji="0" lang="ar-SA" sz="110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لاي</a:t>
            </a:r>
            <a:r>
              <a:rPr kumimoji="0" lang="ar-SA" sz="11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عمر في أي مجتمع </a:t>
            </a:r>
            <a:r>
              <a:rPr kumimoji="0" lang="ar-SA" sz="110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11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حي </a:t>
            </a:r>
            <a:r>
              <a:rPr kumimoji="0" lang="ar-SA" sz="110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11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مدينة  </a:t>
            </a:r>
            <a:r>
              <a:rPr kumimoji="0" lang="ar-SA" sz="110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11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أصدقاء .. </a:t>
            </a:r>
            <a:endParaRPr kumimoji="0" lang="en-US" sz="11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11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ممكن عبر مواقع التواصل مثل </a:t>
            </a:r>
            <a:r>
              <a:rPr kumimoji="0" lang="ar-SA" sz="110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واطساب</a:t>
            </a:r>
            <a:r>
              <a:rPr kumimoji="0" lang="ar-SA" sz="11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110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11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فيس </a:t>
            </a:r>
            <a:r>
              <a:rPr kumimoji="0" lang="ar-SA" sz="110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a:t>
            </a:r>
            <a:r>
              <a:rPr kumimoji="0" lang="ar-SA" sz="11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110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وتويتر</a:t>
            </a:r>
            <a:r>
              <a:rPr kumimoji="0" lang="ar-SA" sz="11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ولينكدان  أو أي موقع تواصل مع تجديد إجمالي العدد </a:t>
            </a:r>
            <a:r>
              <a:rPr kumimoji="0" lang="ar-SA" sz="110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a:t>
            </a:r>
            <a:r>
              <a:rPr kumimoji="0" lang="ar-SA" sz="11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عدد المستهدفين وعدد النماذج المرسلة والمعادة لا تقل عن 60 من الإجمالي  مثال امن كان معك 100 متصل </a:t>
            </a:r>
            <a:r>
              <a:rPr kumimoji="0" lang="ar-SA" sz="110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11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صديق لابد تغطية  60 منهم </a:t>
            </a:r>
            <a:endParaRPr kumimoji="0" lang="ar-SA" sz="2800" b="1" i="0" u="none" strike="noStrike" cap="none" normalizeH="0" baseline="0" dirty="0">
              <a:ln>
                <a:noFill/>
              </a:ln>
              <a:solidFill>
                <a:schemeClr val="tx1"/>
              </a:solidFill>
              <a:effectLst/>
              <a:latin typeface="Arial" pitchFamily="34" charset="0"/>
              <a:cs typeface="Arial" pitchFamily="34" charset="0"/>
            </a:endParaRPr>
          </a:p>
        </p:txBody>
      </p:sp>
      <p:sp>
        <p:nvSpPr>
          <p:cNvPr id="425986" name="Rectangle 2"/>
          <p:cNvSpPr>
            <a:spLocks noChangeArrowheads="1"/>
          </p:cNvSpPr>
          <p:nvPr/>
        </p:nvSpPr>
        <p:spPr bwMode="auto">
          <a:xfrm>
            <a:off x="214282" y="1571612"/>
            <a:ext cx="3879906" cy="4801314"/>
          </a:xfrm>
          <a:prstGeom prst="rect">
            <a:avLst/>
          </a:prstGeom>
          <a:ln>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a:ln>
                  <a:noFill/>
                </a:ln>
                <a:solidFill>
                  <a:schemeClr val="tx1"/>
                </a:solidFill>
                <a:effectLst/>
                <a:latin typeface="Arial" pitchFamily="34" charset="0"/>
                <a:ea typeface="Times New Roman" pitchFamily="18" charset="0"/>
                <a:cs typeface="Arial" pitchFamily="34" charset="0"/>
              </a:rPr>
              <a:t>الحد الأدنى لنشاط </a:t>
            </a:r>
            <a:r>
              <a:rPr kumimoji="0" lang="en-US" b="1" i="0" u="none" strike="noStrike" cap="none" normalizeH="0" baseline="0" dirty="0">
                <a:ln>
                  <a:noFill/>
                </a:ln>
                <a:solidFill>
                  <a:schemeClr val="tx1"/>
                </a:solidFill>
                <a:effectLst/>
                <a:latin typeface="Calibri" pitchFamily="34" charset="0"/>
                <a:ea typeface="Times New Roman" pitchFamily="18" charset="0"/>
                <a:cs typeface="Calibri" pitchFamily="34" charset="0"/>
              </a:rPr>
              <a:t>Guideline For Full Mark</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Calibri" pitchFamily="34" charset="0"/>
                <a:ea typeface="Times New Roman" pitchFamily="18" charset="0"/>
                <a:cs typeface="Calibri" pitchFamily="34" charset="0"/>
              </a:rPr>
              <a:t> </a:t>
            </a:r>
            <a:r>
              <a:rPr kumimoji="0" lang="en-US" sz="1600" b="1" i="0" u="none" strike="noStrike" cap="none" normalizeH="0" baseline="0" dirty="0" err="1">
                <a:ln>
                  <a:noFill/>
                </a:ln>
                <a:solidFill>
                  <a:schemeClr val="tx1"/>
                </a:solidFill>
                <a:effectLst/>
                <a:latin typeface="Calibri" pitchFamily="34" charset="0"/>
                <a:ea typeface="Times New Roman" pitchFamily="18" charset="0"/>
                <a:cs typeface="Calibri" pitchFamily="34" charset="0"/>
              </a:rPr>
              <a:t>LinkedIn_Facebook_Twitter</a:t>
            </a:r>
            <a:r>
              <a:rPr kumimoji="0" lang="en-US" sz="1600" b="1" i="0" u="none" strike="noStrike" cap="none" normalizeH="0" baseline="0" dirty="0">
                <a:ln>
                  <a:noFill/>
                </a:ln>
                <a:solidFill>
                  <a:schemeClr val="tx1"/>
                </a:solidFill>
                <a:effectLst/>
                <a:latin typeface="Calibri" pitchFamily="34" charset="0"/>
                <a:ea typeface="Times New Roman" pitchFamily="18" charset="0"/>
                <a:cs typeface="Calibri" pitchFamily="34" charset="0"/>
              </a:rPr>
              <a:t>  </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endParaRPr kumimoji="0" lang="en-US" sz="14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More connections at least 25 new _ 50 with old </a:t>
            </a:r>
            <a:endParaRPr kumimoji="0" lang="en-US" sz="1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Join others related groups in LinkedIn at least 5new  groups in health and education plus ' health education and promotion'  Minimum 10 Groups</a:t>
            </a:r>
            <a:endParaRPr kumimoji="0" lang="en-US" sz="1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At least 10 discussions from the course </a:t>
            </a:r>
            <a:endParaRPr kumimoji="0" lang="en-US" sz="1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Follow at least 10 pioneers people, companies, organizations include 3 health education and promotion</a:t>
            </a:r>
            <a:endParaRPr kumimoji="0" lang="en-US" sz="1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Like 50 at least </a:t>
            </a:r>
            <a:endParaRPr kumimoji="0" lang="en-US" sz="1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Twitter: 50 New Twits from the course with 25 </a:t>
            </a:r>
            <a:r>
              <a:rPr kumimoji="0" lang="en-US" sz="1400" b="1"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retwitte</a:t>
            </a:r>
            <a:r>
              <a:rPr kumimoji="0" lang="en-US" sz="1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with short survey </a:t>
            </a:r>
            <a:endParaRPr kumimoji="0" lang="en-US" sz="1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1"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Facebook</a:t>
            </a:r>
            <a:r>
              <a:rPr kumimoji="0" lang="en-US"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t>
            </a:r>
            <a:r>
              <a:rPr kumimoji="0" lang="en-US"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ar-SA"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عشر مواضيع من المقرر/ التخصص بما لا يقل عن</a:t>
            </a:r>
            <a:r>
              <a:rPr kumimoji="0" lang="en-US"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50</a:t>
            </a:r>
            <a:r>
              <a:rPr kumimoji="0" lang="ar-SA"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متابع مشارك </a:t>
            </a:r>
            <a:r>
              <a:rPr kumimoji="0" lang="ar-SA" sz="14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و</a:t>
            </a:r>
            <a:r>
              <a:rPr kumimoji="0" lang="ar-SA"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معجب لكل موضوع</a:t>
            </a:r>
            <a:r>
              <a:rPr kumimoji="0" lang="en-US"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a:ln>
                  <a:noFill/>
                </a:ln>
                <a:solidFill>
                  <a:schemeClr val="tx1"/>
                </a:solidFill>
                <a:effectLst/>
                <a:latin typeface="Calibri" pitchFamily="34" charset="0"/>
                <a:ea typeface="Times New Roman" pitchFamily="18" charset="0"/>
                <a:cs typeface="Arial" pitchFamily="34" charset="0"/>
              </a:rPr>
              <a:t>الحد الأدنى </a:t>
            </a:r>
            <a:r>
              <a:rPr kumimoji="0" lang="ar-SA" sz="1400" b="1" i="0" u="none" strike="noStrike" cap="none" normalizeH="0" baseline="0" dirty="0" err="1">
                <a:ln>
                  <a:noFill/>
                </a:ln>
                <a:solidFill>
                  <a:schemeClr val="tx1"/>
                </a:solidFill>
                <a:effectLst/>
                <a:latin typeface="Calibri" pitchFamily="34" charset="0"/>
                <a:ea typeface="Times New Roman" pitchFamily="18" charset="0"/>
                <a:cs typeface="Arial" pitchFamily="34" charset="0"/>
              </a:rPr>
              <a:t>تويتر</a:t>
            </a:r>
            <a:r>
              <a:rPr kumimoji="0" lang="ar-SA" sz="1400" b="1" i="0" u="none" strike="noStrike" cap="none" normalizeH="0" baseline="0" dirty="0">
                <a:ln>
                  <a:noFill/>
                </a:ln>
                <a:solidFill>
                  <a:schemeClr val="tx1"/>
                </a:solidFill>
                <a:effectLst/>
                <a:latin typeface="Calibri" pitchFamily="34" charset="0"/>
                <a:ea typeface="Times New Roman" pitchFamily="18" charset="0"/>
                <a:cs typeface="Arial" pitchFamily="34" charset="0"/>
              </a:rPr>
              <a:t>_فيس:  لازم </a:t>
            </a:r>
            <a:r>
              <a:rPr kumimoji="0" lang="en-US" sz="1400" b="1" i="0" u="none" strike="noStrike" cap="none" normalizeH="0" baseline="0" dirty="0">
                <a:ln>
                  <a:noFill/>
                </a:ln>
                <a:solidFill>
                  <a:schemeClr val="tx1"/>
                </a:solidFill>
                <a:effectLst/>
                <a:latin typeface="Calibri" pitchFamily="34" charset="0"/>
                <a:ea typeface="Times New Roman" pitchFamily="18" charset="0"/>
                <a:cs typeface="Calibri" pitchFamily="34" charset="0"/>
              </a:rPr>
              <a:t>10 </a:t>
            </a:r>
            <a:r>
              <a:rPr kumimoji="0" lang="ar-SA" sz="1400" b="1" i="0" u="none" strike="noStrike" cap="none" normalizeH="0" baseline="0" dirty="0">
                <a:ln>
                  <a:noFill/>
                </a:ln>
                <a:solidFill>
                  <a:schemeClr val="tx1"/>
                </a:solidFill>
                <a:effectLst/>
                <a:latin typeface="Calibri" pitchFamily="34" charset="0"/>
                <a:ea typeface="Times New Roman" pitchFamily="18" charset="0"/>
                <a:cs typeface="Arial" pitchFamily="34" charset="0"/>
              </a:rPr>
              <a:t>منشور من المقرر، </a:t>
            </a:r>
            <a:r>
              <a:rPr kumimoji="0" lang="en-US" sz="1400" b="1" i="0" u="none" strike="noStrike" cap="none" normalizeH="0" baseline="0" dirty="0">
                <a:ln>
                  <a:noFill/>
                </a:ln>
                <a:solidFill>
                  <a:schemeClr val="tx1"/>
                </a:solidFill>
                <a:effectLst/>
                <a:latin typeface="Calibri" pitchFamily="34" charset="0"/>
                <a:ea typeface="Times New Roman" pitchFamily="18" charset="0"/>
                <a:cs typeface="Calibri" pitchFamily="34" charset="0"/>
              </a:rPr>
              <a:t>50 </a:t>
            </a:r>
            <a:r>
              <a:rPr kumimoji="0" lang="ar-SA" sz="1400" b="1" i="0" u="none" strike="noStrike" cap="none" normalizeH="0" baseline="0" dirty="0">
                <a:ln>
                  <a:noFill/>
                </a:ln>
                <a:solidFill>
                  <a:schemeClr val="tx1"/>
                </a:solidFill>
                <a:effectLst/>
                <a:latin typeface="Calibri" pitchFamily="34" charset="0"/>
                <a:ea typeface="Times New Roman" pitchFamily="18" charset="0"/>
                <a:cs typeface="Arial" pitchFamily="34" charset="0"/>
              </a:rPr>
              <a:t>مشارك </a:t>
            </a:r>
            <a:r>
              <a:rPr kumimoji="0" lang="en-US" sz="1400" b="1" i="0" u="none" strike="noStrike" cap="none" normalizeH="0" baseline="0" dirty="0">
                <a:ln>
                  <a:noFill/>
                </a:ln>
                <a:solidFill>
                  <a:schemeClr val="tx1"/>
                </a:solidFill>
                <a:effectLst/>
                <a:latin typeface="Calibri" pitchFamily="34" charset="0"/>
                <a:ea typeface="Times New Roman" pitchFamily="18" charset="0"/>
                <a:cs typeface="Calibri" pitchFamily="34" charset="0"/>
              </a:rPr>
              <a:t>_</a:t>
            </a:r>
            <a:r>
              <a:rPr kumimoji="0" lang="ar-SA" sz="1400" b="1" i="0" u="none" strike="noStrike" cap="none" normalizeH="0" baseline="0" dirty="0">
                <a:ln>
                  <a:noFill/>
                </a:ln>
                <a:solidFill>
                  <a:schemeClr val="tx1"/>
                </a:solidFill>
                <a:effectLst/>
                <a:latin typeface="Calibri" pitchFamily="34" charset="0"/>
                <a:ea typeface="Times New Roman" pitchFamily="18" charset="0"/>
                <a:cs typeface="Arial" pitchFamily="34" charset="0"/>
              </a:rPr>
              <a:t>متابع_صديق نشيط معك، </a:t>
            </a:r>
            <a:r>
              <a:rPr kumimoji="0" lang="en-US" sz="1400" b="1" i="0" u="none" strike="noStrike" cap="none" normalizeH="0" baseline="0" dirty="0">
                <a:ln>
                  <a:noFill/>
                </a:ln>
                <a:solidFill>
                  <a:schemeClr val="tx1"/>
                </a:solidFill>
                <a:effectLst/>
                <a:latin typeface="Calibri" pitchFamily="34" charset="0"/>
                <a:ea typeface="Times New Roman" pitchFamily="18" charset="0"/>
                <a:cs typeface="Calibri" pitchFamily="34" charset="0"/>
              </a:rPr>
              <a:t>50</a:t>
            </a:r>
            <a:r>
              <a:rPr kumimoji="0" lang="ar-SA" sz="1400" b="1" i="0" u="none" strike="noStrike" cap="none" normalizeH="0" baseline="0" dirty="0">
                <a:ln>
                  <a:noFill/>
                </a:ln>
                <a:solidFill>
                  <a:schemeClr val="tx1"/>
                </a:solidFill>
                <a:effectLst/>
                <a:latin typeface="Calibri" pitchFamily="34" charset="0"/>
                <a:ea typeface="Times New Roman" pitchFamily="18" charset="0"/>
                <a:cs typeface="Arial" pitchFamily="34" charset="0"/>
              </a:rPr>
              <a:t> تعليق،</a:t>
            </a:r>
            <a:r>
              <a:rPr kumimoji="0" lang="en-US" sz="1400" b="1" i="0" u="none" strike="noStrike" cap="none" normalizeH="0" baseline="0" dirty="0">
                <a:ln>
                  <a:noFill/>
                </a:ln>
                <a:solidFill>
                  <a:schemeClr val="tx1"/>
                </a:solidFill>
                <a:effectLst/>
                <a:latin typeface="Calibri" pitchFamily="34" charset="0"/>
                <a:ea typeface="Times New Roman" pitchFamily="18" charset="0"/>
                <a:cs typeface="Calibri" pitchFamily="34" charset="0"/>
              </a:rPr>
              <a:t> 50 </a:t>
            </a:r>
            <a:r>
              <a:rPr kumimoji="0" lang="ar-SA" sz="1400" b="1" i="0" u="none" strike="noStrike" cap="none" normalizeH="0" baseline="0" dirty="0">
                <a:ln>
                  <a:noFill/>
                </a:ln>
                <a:solidFill>
                  <a:schemeClr val="tx1"/>
                </a:solidFill>
                <a:effectLst/>
                <a:latin typeface="Calibri" pitchFamily="34" charset="0"/>
                <a:ea typeface="Times New Roman" pitchFamily="18" charset="0"/>
                <a:cs typeface="Arial" pitchFamily="34" charset="0"/>
              </a:rPr>
              <a:t>تفضيل_إعجاب،  </a:t>
            </a:r>
            <a:r>
              <a:rPr kumimoji="0" lang="ar-SA" sz="1400" b="1" i="0" u="none" strike="noStrike" cap="none" normalizeH="0" baseline="0" dirty="0" err="1">
                <a:ln>
                  <a:noFill/>
                </a:ln>
                <a:solidFill>
                  <a:schemeClr val="tx1"/>
                </a:solidFill>
                <a:effectLst/>
                <a:latin typeface="Calibri" pitchFamily="34" charset="0"/>
                <a:ea typeface="Times New Roman" pitchFamily="18" charset="0"/>
                <a:cs typeface="Arial" pitchFamily="34" charset="0"/>
              </a:rPr>
              <a:t>و</a:t>
            </a:r>
            <a:r>
              <a:rPr kumimoji="0" lang="ar-SA" sz="1400" b="1" i="0" u="none" strike="noStrike" cap="none" normalizeH="0" baseline="0" dirty="0">
                <a:ln>
                  <a:noFill/>
                </a:ln>
                <a:solidFill>
                  <a:schemeClr val="tx1"/>
                </a:solidFill>
                <a:effectLst/>
                <a:latin typeface="Calibri" pitchFamily="34" charset="0"/>
                <a:ea typeface="Times New Roman" pitchFamily="18" charset="0"/>
                <a:cs typeface="Arial" pitchFamily="34" charset="0"/>
              </a:rPr>
              <a:t> 25 </a:t>
            </a:r>
            <a:r>
              <a:rPr kumimoji="0" lang="ar-SA" sz="1400" b="1" i="0" u="none" strike="noStrike" cap="none" normalizeH="0" baseline="0" dirty="0" err="1">
                <a:ln>
                  <a:noFill/>
                </a:ln>
                <a:solidFill>
                  <a:schemeClr val="tx1"/>
                </a:solidFill>
                <a:effectLst/>
                <a:latin typeface="Calibri" pitchFamily="34" charset="0"/>
                <a:ea typeface="Times New Roman" pitchFamily="18" charset="0"/>
                <a:cs typeface="Arial" pitchFamily="34" charset="0"/>
              </a:rPr>
              <a:t>رتويت</a:t>
            </a:r>
            <a:r>
              <a:rPr kumimoji="0" lang="ar-SA" sz="1400" b="1" i="0" u="none" strike="noStrike" cap="none" normalizeH="0" baseline="0" dirty="0">
                <a:ln>
                  <a:noFill/>
                </a:ln>
                <a:solidFill>
                  <a:schemeClr val="tx1"/>
                </a:solidFill>
                <a:effectLst/>
                <a:latin typeface="Calibri" pitchFamily="34" charset="0"/>
                <a:ea typeface="Times New Roman" pitchFamily="18" charset="0"/>
                <a:cs typeface="Arial" pitchFamily="34" charset="0"/>
              </a:rPr>
              <a:t> مع استطلاع  الكتروني مصغر هنا في </a:t>
            </a:r>
            <a:r>
              <a:rPr kumimoji="0" lang="ar-SA" sz="1400" b="1" i="0" u="none" strike="noStrike" cap="none" normalizeH="0" baseline="0" dirty="0" err="1">
                <a:ln>
                  <a:noFill/>
                </a:ln>
                <a:solidFill>
                  <a:schemeClr val="tx1"/>
                </a:solidFill>
                <a:effectLst/>
                <a:latin typeface="Calibri" pitchFamily="34" charset="0"/>
                <a:ea typeface="Times New Roman" pitchFamily="18" charset="0"/>
                <a:cs typeface="Arial" pitchFamily="34" charset="0"/>
              </a:rPr>
              <a:t>تويتر</a:t>
            </a:r>
            <a:r>
              <a:rPr kumimoji="0" lang="en-US" sz="1400" b="1" i="0" u="none" strike="noStrike" cap="none" normalizeH="0" baseline="0" dirty="0">
                <a:ln>
                  <a:noFill/>
                </a:ln>
                <a:solidFill>
                  <a:schemeClr val="tx1"/>
                </a:solidFill>
                <a:effectLst/>
                <a:latin typeface="Calibri" pitchFamily="34" charset="0"/>
                <a:ea typeface="Times New Roman" pitchFamily="18" charset="0"/>
                <a:cs typeface="Calibri" pitchFamily="34" charset="0"/>
              </a:rPr>
              <a:t> ,</a:t>
            </a:r>
            <a:r>
              <a:rPr kumimoji="0" lang="ar-SA" sz="1400" b="1" i="0" u="none" strike="noStrike" cap="none" normalizeH="0" baseline="0" dirty="0">
                <a:ln>
                  <a:noFill/>
                </a:ln>
                <a:solidFill>
                  <a:schemeClr val="tx1"/>
                </a:solidFill>
                <a:effectLst/>
                <a:latin typeface="Calibri" pitchFamily="34" charset="0"/>
                <a:ea typeface="Times New Roman" pitchFamily="18" charset="0"/>
                <a:cs typeface="Arial" pitchFamily="34" charset="0"/>
              </a:rPr>
              <a:t> </a:t>
            </a:r>
            <a:r>
              <a:rPr kumimoji="0" lang="ar-SA" sz="1400" b="1" i="0" u="none" strike="noStrike" cap="none" normalizeH="0" baseline="0" dirty="0" err="1">
                <a:ln>
                  <a:noFill/>
                </a:ln>
                <a:solidFill>
                  <a:schemeClr val="tx1"/>
                </a:solidFill>
                <a:effectLst/>
                <a:latin typeface="Calibri" pitchFamily="34" charset="0"/>
                <a:ea typeface="Times New Roman" pitchFamily="18" charset="0"/>
                <a:cs typeface="Arial" pitchFamily="34" charset="0"/>
              </a:rPr>
              <a:t>وفيس</a:t>
            </a:r>
            <a:r>
              <a:rPr kumimoji="0" lang="ar-SA" sz="1400" b="1" i="0" u="none" strike="noStrike" cap="none" normalizeH="0" baseline="0" dirty="0">
                <a:ln>
                  <a:noFill/>
                </a:ln>
                <a:solidFill>
                  <a:schemeClr val="tx1"/>
                </a:solidFill>
                <a:effectLst/>
                <a:latin typeface="Calibri" pitchFamily="34" charset="0"/>
                <a:ea typeface="Times New Roman" pitchFamily="18" charset="0"/>
                <a:cs typeface="Arial" pitchFamily="34" charset="0"/>
              </a:rPr>
              <a:t> سهل ومتاح</a:t>
            </a:r>
            <a:r>
              <a:rPr kumimoji="0" lang="en-US" sz="1400" b="1" i="0" u="none" strike="noStrike" cap="none" normalizeH="0" baseline="0" dirty="0">
                <a:ln>
                  <a:noFill/>
                </a:ln>
                <a:solidFill>
                  <a:schemeClr val="tx1"/>
                </a:solidFill>
                <a:effectLst/>
                <a:latin typeface="Calibri" pitchFamily="34" charset="0"/>
                <a:ea typeface="Times New Roman" pitchFamily="18" charset="0"/>
                <a:cs typeface="Calibri" pitchFamily="34" charset="0"/>
              </a:rPr>
              <a:t>(</a:t>
            </a:r>
            <a:endParaRPr kumimoji="0" lang="en-US" sz="1200" b="0" i="0" u="none" strike="noStrike" cap="none" normalizeH="0" baseline="0" dirty="0">
              <a:ln>
                <a:noFill/>
              </a:ln>
              <a:solidFill>
                <a:schemeClr val="tx1"/>
              </a:solidFill>
              <a:effectLst/>
              <a:latin typeface="Arial" pitchFamily="34" charset="0"/>
              <a:cs typeface="Arial" pitchFamily="34" charset="0"/>
            </a:endParaRPr>
          </a:p>
        </p:txBody>
      </p:sp>
      <p:sp>
        <p:nvSpPr>
          <p:cNvPr id="7" name="مستطيل 6"/>
          <p:cNvSpPr/>
          <p:nvPr/>
        </p:nvSpPr>
        <p:spPr>
          <a:xfrm>
            <a:off x="142876" y="863726"/>
            <a:ext cx="4000496" cy="70788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ar-SA" sz="2000" b="1" dirty="0"/>
              <a:t>** مع حجز طريقة من الطرق من الآن وإتقانها فكتابة خطة </a:t>
            </a:r>
            <a:r>
              <a:rPr lang="ar-SA" sz="2000" b="1" dirty="0" err="1"/>
              <a:t>كبف</a:t>
            </a:r>
            <a:r>
              <a:rPr lang="ar-SA" sz="2000" b="1" dirty="0"/>
              <a:t> أطبقها لتطبق بعد اختبار 2  </a:t>
            </a:r>
          </a:p>
        </p:txBody>
      </p:sp>
      <p:sp>
        <p:nvSpPr>
          <p:cNvPr id="11" name="مستطيل 10"/>
          <p:cNvSpPr/>
          <p:nvPr/>
        </p:nvSpPr>
        <p:spPr>
          <a:xfrm>
            <a:off x="1571604" y="6488668"/>
            <a:ext cx="1197764" cy="36933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US" dirty="0"/>
              <a:t>10 Marks </a:t>
            </a:r>
            <a:endParaRPr lang="ar-SA" dirty="0"/>
          </a:p>
        </p:txBody>
      </p:sp>
      <p:sp>
        <p:nvSpPr>
          <p:cNvPr id="13" name="عنوان 1"/>
          <p:cNvSpPr>
            <a:spLocks noGrp="1"/>
          </p:cNvSpPr>
          <p:nvPr>
            <p:ph type="title"/>
          </p:nvPr>
        </p:nvSpPr>
        <p:spPr>
          <a:xfrm>
            <a:off x="1285852" y="71414"/>
            <a:ext cx="7072316" cy="357190"/>
          </a:xfrm>
          <a:solidFill>
            <a:schemeClr val="tx1"/>
          </a:solidFill>
        </p:spPr>
        <p:style>
          <a:lnRef idx="2">
            <a:schemeClr val="dk1"/>
          </a:lnRef>
          <a:fillRef idx="1">
            <a:schemeClr val="lt1"/>
          </a:fillRef>
          <a:effectRef idx="0">
            <a:schemeClr val="dk1"/>
          </a:effectRef>
          <a:fontRef idx="minor">
            <a:schemeClr val="dk1"/>
          </a:fontRef>
        </p:style>
        <p:txBody>
          <a:bodyPr>
            <a:noAutofit/>
          </a:bodyPr>
          <a:lstStyle/>
          <a:p>
            <a:pPr algn="ctr">
              <a:defRPr/>
            </a:pPr>
            <a:r>
              <a:rPr lang="en-US" sz="1600" dirty="0" err="1">
                <a:solidFill>
                  <a:srgbClr val="6AB475"/>
                </a:solidFill>
              </a:rPr>
              <a:t>Johali</a:t>
            </a:r>
            <a:r>
              <a:rPr lang="en-US" sz="1600" dirty="0">
                <a:solidFill>
                  <a:srgbClr val="6AB475"/>
                </a:solidFill>
              </a:rPr>
              <a:t>  Self Smart Assignment _ Smart Research _ Activity _ Practice </a:t>
            </a:r>
            <a:endParaRPr lang="ar-SA" sz="1600" dirty="0">
              <a:solidFill>
                <a:srgbClr val="6AB475"/>
              </a:solidFill>
            </a:endParaRPr>
          </a:p>
        </p:txBody>
      </p:sp>
      <p:sp>
        <p:nvSpPr>
          <p:cNvPr id="2" name="عنصر نائب للتاريخ 1">
            <a:extLst>
              <a:ext uri="{FF2B5EF4-FFF2-40B4-BE49-F238E27FC236}">
                <a16:creationId xmlns:a16="http://schemas.microsoft.com/office/drawing/2014/main" id="{5F37FCC9-8234-4C2D-8327-4C89C76110F8}"/>
              </a:ext>
            </a:extLst>
          </p:cNvPr>
          <p:cNvSpPr>
            <a:spLocks noGrp="1"/>
          </p:cNvSpPr>
          <p:nvPr>
            <p:ph type="dt" sz="half" idx="10"/>
          </p:nvPr>
        </p:nvSpPr>
        <p:spPr/>
        <p:txBody>
          <a:bodyPr/>
          <a:lstStyle/>
          <a:p>
            <a:pPr>
              <a:defRPr/>
            </a:pPr>
            <a:r>
              <a:rPr lang="ar-SA"/>
              <a:t>JohaliCHS385MoHE2014_2021</a:t>
            </a:r>
            <a:endParaRPr lang="en-US"/>
          </a:p>
        </p:txBody>
      </p:sp>
    </p:spTree>
  </p:cSld>
  <p:clrMapOvr>
    <a:masterClrMapping/>
  </p:clrMapOvr>
  <p:transition>
    <p:push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811161" y="436047"/>
            <a:ext cx="7594704" cy="365421"/>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pPr algn="ctr" eaLnBrk="1" hangingPunct="1">
              <a:lnSpc>
                <a:spcPct val="80000"/>
              </a:lnSpc>
              <a:buFont typeface="Wingdings" pitchFamily="2" charset="2"/>
              <a:buNone/>
              <a:defRPr/>
            </a:pPr>
            <a:r>
              <a:rPr lang="en-US" sz="1100" b="1" i="1" dirty="0">
                <a:latin typeface="Arial Black" pitchFamily="34" charset="0"/>
              </a:rPr>
              <a:t>All the Learners will success; Except the one Who DO NOT  Like”  </a:t>
            </a:r>
          </a:p>
          <a:p>
            <a:pPr algn="ctr" eaLnBrk="1" hangingPunct="1">
              <a:lnSpc>
                <a:spcPct val="80000"/>
              </a:lnSpc>
              <a:buFont typeface="Wingdings" pitchFamily="2" charset="2"/>
              <a:buNone/>
              <a:defRPr/>
            </a:pPr>
            <a:r>
              <a:rPr lang="en-US" sz="1050" b="1" i="1" dirty="0">
                <a:latin typeface="Arial Black" pitchFamily="34" charset="0"/>
              </a:rPr>
              <a:t>Don’t  Be  Ready &amp; </a:t>
            </a:r>
            <a:r>
              <a:rPr lang="ar-SA" sz="1050" b="1" i="1" dirty="0">
                <a:latin typeface="Arial Black" pitchFamily="34" charset="0"/>
              </a:rPr>
              <a:t> </a:t>
            </a:r>
            <a:r>
              <a:rPr lang="en-US" sz="1050" b="1" i="1" dirty="0">
                <a:latin typeface="Arial Black" pitchFamily="34" charset="0"/>
              </a:rPr>
              <a:t>Welling to Success – Don’t Attend – Be Active…… </a:t>
            </a:r>
            <a:endParaRPr lang="en-US" sz="1050" b="1" dirty="0">
              <a:latin typeface="Arial Black" pitchFamily="34" charset="0"/>
            </a:endParaRPr>
          </a:p>
        </p:txBody>
      </p:sp>
      <p:sp>
        <p:nvSpPr>
          <p:cNvPr id="7" name="مستطيل 6"/>
          <p:cNvSpPr/>
          <p:nvPr/>
        </p:nvSpPr>
        <p:spPr>
          <a:xfrm>
            <a:off x="214282" y="857232"/>
            <a:ext cx="8786874" cy="572464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ar-SA" sz="2000" b="1" dirty="0"/>
              <a:t>** مع حجز طريقة من الطرق من الآن وإتقانها فكتابة خطة كيف تختار طريقة وتطبق في القاعة وذلك بعد اختبار 2</a:t>
            </a:r>
          </a:p>
          <a:p>
            <a:pPr algn="ctr" rtl="0"/>
            <a:r>
              <a:rPr lang="en-US" sz="2400" b="1" dirty="0"/>
              <a:t>Q; Practical Exam Chose One of the Methods in this Course, Write A Practical Plan How To Choose and Practice ….Remember to use all related scientific steps starting from writing learning objective converging all three behavioral educational objectives (Cognitive  _ Affect_ Psycho) </a:t>
            </a:r>
          </a:p>
          <a:p>
            <a:pPr algn="ctr" rtl="0"/>
            <a:endParaRPr lang="en-US" sz="2400" b="1" dirty="0"/>
          </a:p>
          <a:p>
            <a:pPr algn="ctr" rtl="0"/>
            <a:r>
              <a:rPr lang="ar-SA" sz="2400" b="1" dirty="0"/>
              <a:t>  </a:t>
            </a:r>
            <a:r>
              <a:rPr lang="en-US" sz="2400" b="1" dirty="0"/>
              <a:t>Clarification </a:t>
            </a:r>
            <a:r>
              <a:rPr lang="en-US" sz="2400" b="1"/>
              <a:t>Example_Answer</a:t>
            </a:r>
            <a:r>
              <a:rPr lang="en-US" sz="2400" b="1" dirty="0"/>
              <a:t>:</a:t>
            </a:r>
          </a:p>
          <a:p>
            <a:pPr algn="ctr" rtl="0"/>
            <a:r>
              <a:rPr lang="en-US" b="1" dirty="0"/>
              <a:t>If you wrote my objective is “to help patients to know factors of cancer disease ? It means that your objective is only Cognitive not include any </a:t>
            </a:r>
            <a:endParaRPr lang="ar-SA" b="1" dirty="0"/>
          </a:p>
          <a:p>
            <a:pPr algn="ctr" rtl="0"/>
            <a:r>
              <a:rPr lang="en-US" b="1" dirty="0"/>
              <a:t>affect (think, response, react…etc)  or actions practical skill..then you have to choose traditional methods </a:t>
            </a:r>
            <a:r>
              <a:rPr lang="en-US" b="1" dirty="0" err="1"/>
              <a:t>e.g</a:t>
            </a:r>
            <a:r>
              <a:rPr lang="en-US" b="1" dirty="0"/>
              <a:t> pure lecture or reading from written material…  </a:t>
            </a:r>
          </a:p>
          <a:p>
            <a:pPr algn="ctr" rtl="0"/>
            <a:r>
              <a:rPr lang="en-US" b="1" dirty="0"/>
              <a:t>If you rewrote your objective “ </a:t>
            </a:r>
            <a:r>
              <a:rPr lang="en-US" b="1" i="1" dirty="0"/>
              <a:t>to help patient to decide ..to modify ..to adapt</a:t>
            </a:r>
            <a:r>
              <a:rPr lang="en-US" b="1" dirty="0"/>
              <a:t>… it covers all domains..then you have to choose top positive _active method(s)   </a:t>
            </a:r>
          </a:p>
          <a:p>
            <a:pPr algn="ctr"/>
            <a:r>
              <a:rPr lang="en-US" b="1" dirty="0"/>
              <a:t> </a:t>
            </a:r>
            <a:endParaRPr lang="ar-SA" b="1" dirty="0"/>
          </a:p>
        </p:txBody>
      </p:sp>
      <p:sp>
        <p:nvSpPr>
          <p:cNvPr id="11" name="مستطيل 10"/>
          <p:cNvSpPr/>
          <p:nvPr/>
        </p:nvSpPr>
        <p:spPr>
          <a:xfrm>
            <a:off x="0" y="0"/>
            <a:ext cx="1197764" cy="36933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US" dirty="0"/>
              <a:t>10 Marks </a:t>
            </a:r>
            <a:endParaRPr lang="ar-SA" dirty="0"/>
          </a:p>
        </p:txBody>
      </p:sp>
      <p:sp>
        <p:nvSpPr>
          <p:cNvPr id="13" name="عنوان 1"/>
          <p:cNvSpPr>
            <a:spLocks noGrp="1"/>
          </p:cNvSpPr>
          <p:nvPr>
            <p:ph type="title"/>
          </p:nvPr>
        </p:nvSpPr>
        <p:spPr>
          <a:xfrm>
            <a:off x="1285852" y="71414"/>
            <a:ext cx="7072316" cy="357190"/>
          </a:xfrm>
          <a:solidFill>
            <a:schemeClr val="tx1"/>
          </a:solidFill>
        </p:spPr>
        <p:style>
          <a:lnRef idx="2">
            <a:schemeClr val="dk1"/>
          </a:lnRef>
          <a:fillRef idx="1">
            <a:schemeClr val="lt1"/>
          </a:fillRef>
          <a:effectRef idx="0">
            <a:schemeClr val="dk1"/>
          </a:effectRef>
          <a:fontRef idx="minor">
            <a:schemeClr val="dk1"/>
          </a:fontRef>
        </p:style>
        <p:txBody>
          <a:bodyPr>
            <a:noAutofit/>
          </a:bodyPr>
          <a:lstStyle/>
          <a:p>
            <a:pPr algn="ctr">
              <a:defRPr/>
            </a:pPr>
            <a:r>
              <a:rPr lang="en-US" sz="1600" dirty="0" err="1">
                <a:solidFill>
                  <a:srgbClr val="6AB475"/>
                </a:solidFill>
              </a:rPr>
              <a:t>Johali</a:t>
            </a:r>
            <a:r>
              <a:rPr lang="en-US" sz="1600" dirty="0">
                <a:solidFill>
                  <a:srgbClr val="6AB475"/>
                </a:solidFill>
              </a:rPr>
              <a:t>  Self Smart Assignment _ Smart Research _ Activity _ Practice </a:t>
            </a:r>
            <a:endParaRPr lang="ar-SA" sz="1600" dirty="0">
              <a:solidFill>
                <a:srgbClr val="6AB475"/>
              </a:solidFill>
            </a:endParaRPr>
          </a:p>
        </p:txBody>
      </p:sp>
      <p:sp>
        <p:nvSpPr>
          <p:cNvPr id="2" name="عنصر نائب للتاريخ 1">
            <a:extLst>
              <a:ext uri="{FF2B5EF4-FFF2-40B4-BE49-F238E27FC236}">
                <a16:creationId xmlns:a16="http://schemas.microsoft.com/office/drawing/2014/main" id="{87E739FA-76FB-4714-9DCC-B892490F445F}"/>
              </a:ext>
            </a:extLst>
          </p:cNvPr>
          <p:cNvSpPr>
            <a:spLocks noGrp="1"/>
          </p:cNvSpPr>
          <p:nvPr>
            <p:ph type="dt" sz="half" idx="10"/>
          </p:nvPr>
        </p:nvSpPr>
        <p:spPr/>
        <p:txBody>
          <a:bodyPr/>
          <a:lstStyle/>
          <a:p>
            <a:pPr>
              <a:defRPr/>
            </a:pPr>
            <a:r>
              <a:rPr lang="ar-SA"/>
              <a:t>JohaliCHS385MoHE2014_2021</a:t>
            </a:r>
            <a:endParaRPr lang="en-US"/>
          </a:p>
        </p:txBody>
      </p:sp>
    </p:spTree>
  </p:cSld>
  <p:clrMapOvr>
    <a:masterClrMapping/>
  </p:clrMapOvr>
  <p:transition>
    <p:push dir="r"/>
  </p:transition>
</p:sld>
</file>

<file path=ppt/theme/theme1.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BE32251A5C8747A3537C2C009815A8" ma:contentTypeVersion="0" ma:contentTypeDescription="Create a new document." ma:contentTypeScope="" ma:versionID="254c646c79fc89a2248b2d8f05d2758b">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C9B9DA-F24F-4EF9-8FCA-F5E31268D1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06F4F81-0227-4E16-B3F8-A1AB265C70FF}">
  <ds:schemaRefs>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www.w3.org/XML/1998/namespace"/>
    <ds:schemaRef ds:uri="http://purl.org/dc/elements/1.1/"/>
  </ds:schemaRefs>
</ds:datastoreItem>
</file>

<file path=customXml/itemProps3.xml><?xml version="1.0" encoding="utf-8"?>
<ds:datastoreItem xmlns:ds="http://schemas.openxmlformats.org/officeDocument/2006/customXml" ds:itemID="{F9C9BD82-1CC4-4298-8984-1F2355C95EA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Flow</Template>
  <TotalTime>42399</TotalTime>
  <Words>2812</Words>
  <Application>Microsoft Office PowerPoint</Application>
  <PresentationFormat>عرض على الشاشة (4:3)</PresentationFormat>
  <Paragraphs>300</Paragraphs>
  <Slides>10</Slides>
  <Notes>5</Notes>
  <HiddenSlides>0</HiddenSlides>
  <MMClips>0</MMClips>
  <ScaleCrop>false</ScaleCrop>
  <HeadingPairs>
    <vt:vector size="6" baseType="variant">
      <vt:variant>
        <vt:lpstr>الخطوط المستخدمة</vt:lpstr>
      </vt:variant>
      <vt:variant>
        <vt:i4>11</vt:i4>
      </vt:variant>
      <vt:variant>
        <vt:lpstr>نسق</vt:lpstr>
      </vt:variant>
      <vt:variant>
        <vt:i4>1</vt:i4>
      </vt:variant>
      <vt:variant>
        <vt:lpstr>عناوين الشرائح</vt:lpstr>
      </vt:variant>
      <vt:variant>
        <vt:i4>10</vt:i4>
      </vt:variant>
    </vt:vector>
  </HeadingPairs>
  <TitlesOfParts>
    <vt:vector size="22" baseType="lpstr">
      <vt:lpstr>AGA Arabesque</vt:lpstr>
      <vt:lpstr>Arial</vt:lpstr>
      <vt:lpstr>Arial Black</vt:lpstr>
      <vt:lpstr>Baskerville Old Face</vt:lpstr>
      <vt:lpstr>Bodoni MT Black</vt:lpstr>
      <vt:lpstr>Calibri</vt:lpstr>
      <vt:lpstr>Monotype Koufi</vt:lpstr>
      <vt:lpstr>Segoe UI</vt:lpstr>
      <vt:lpstr>Simplified Arabic</vt:lpstr>
      <vt:lpstr>Times New Roman</vt:lpstr>
      <vt:lpstr>Wingdings</vt:lpstr>
      <vt:lpstr>Glass Layers</vt:lpstr>
      <vt:lpstr>KINGDOM OF SAUDI ARABIA MINISTRY OF HIGHER EDUCTION KING SAUD UNIVERSITY \ CAMS DEPARTMENT\ HE   </vt:lpstr>
      <vt:lpstr>عرض تقديمي في PowerPoint</vt:lpstr>
      <vt:lpstr>Lecturer Philosophy</vt:lpstr>
      <vt:lpstr>CHS385 Promotion – Vision- Mission </vt:lpstr>
      <vt:lpstr>CHS 385  Course Description \ Objectives &amp; Plan </vt:lpstr>
      <vt:lpstr>CHS 385 Course Description &amp; L Objectives</vt:lpstr>
      <vt:lpstr>Johali Teaching &amp; Learning Plan  –  Johali MoHE 2016  </vt:lpstr>
      <vt:lpstr>Johali  Self Smart Assignment _ Smart Research _ Activity _ Practice </vt:lpstr>
      <vt:lpstr>Johali  Self Smart Assignment _ Smart Research _ Activity _ Practice </vt:lpstr>
      <vt:lpstr>Johali Reasoning (Why MoHE the CHS385 ? ) </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HP</dc:creator>
  <cp:lastModifiedBy>Eisa theNature1</cp:lastModifiedBy>
  <cp:revision>879</cp:revision>
  <dcterms:created xsi:type="dcterms:W3CDTF">2008-10-26T03:43:25Z</dcterms:created>
  <dcterms:modified xsi:type="dcterms:W3CDTF">2020-10-17T15:33:21Z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0x01010063BE32251A5C8747A3537C2C009815A8</vt:lpwstr>
  </property>
</Properties>
</file>