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09" autoAdjust="0"/>
    <p:restoredTop sz="9466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5D39A-5347-437E-9D04-376C09C7DFCA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A1BA7-7BE7-4FF2-8B30-BD034B0CF0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4522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A1BA7-7BE7-4FF2-8B30-BD034B0CF04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0040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A1BA7-7BE7-4FF2-8B30-BD034B0CF04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0040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A1BA7-7BE7-4FF2-8B30-BD034B0CF04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0040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A1BA7-7BE7-4FF2-8B30-BD034B0CF04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0040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A1BA7-7BE7-4FF2-8B30-BD034B0CF04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0040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A1BA7-7BE7-4FF2-8B30-BD034B0CF04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0040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6ED8B06-F914-473F-BEBC-0477D0F2C79C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8B06-F914-473F-BEBC-0477D0F2C79C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6ED8B06-F914-473F-BEBC-0477D0F2C79C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F04AB-DACD-497B-A23F-0485443FB604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195A-7087-469B-88A4-49EB1F017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8B06-F914-473F-BEBC-0477D0F2C79C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ED8B06-F914-473F-BEBC-0477D0F2C79C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8B06-F914-473F-BEBC-0477D0F2C79C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8B06-F914-473F-BEBC-0477D0F2C79C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8B06-F914-473F-BEBC-0477D0F2C79C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ED8B06-F914-473F-BEBC-0477D0F2C79C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8B06-F914-473F-BEBC-0477D0F2C79C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ED8B06-F914-473F-BEBC-0477D0F2C79C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6ED8B06-F914-473F-BEBC-0477D0F2C79C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C4F93A3-F34A-40BA-ABCB-D1C8F6369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7422" y="533400"/>
            <a:ext cx="6114846" cy="2868168"/>
          </a:xfrm>
        </p:spPr>
        <p:txBody>
          <a:bodyPr/>
          <a:lstStyle/>
          <a:p>
            <a:r>
              <a:rPr lang="en-US" dirty="0" smtClean="0"/>
              <a:t>Multiple selection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switch Statement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836712"/>
            <a:ext cx="7632848" cy="5688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FF00"/>
                </a:solidFill>
              </a:rPr>
              <a:t>#include &lt;</a:t>
            </a:r>
            <a:r>
              <a:rPr lang="en-US" dirty="0" err="1" smtClean="0">
                <a:solidFill>
                  <a:srgbClr val="FFFF00"/>
                </a:solidFill>
              </a:rPr>
              <a:t>stdio.h</a:t>
            </a:r>
            <a:r>
              <a:rPr lang="en-US" dirty="0" smtClean="0">
                <a:solidFill>
                  <a:srgbClr val="FFFF00"/>
                </a:solidFill>
              </a:rPr>
              <a:t>&gt;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> main (void)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{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char choice;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(“Enter your choice \n”);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(“E: Edit \n”);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(“C: Compile \n”);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(“R: Run \n”);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(“What do you want to do? “);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chemeClr val="bg1"/>
                </a:solidFill>
              </a:rPr>
              <a:t>scanf</a:t>
            </a:r>
            <a:r>
              <a:rPr lang="en-US" dirty="0" smtClean="0">
                <a:solidFill>
                  <a:schemeClr val="bg1"/>
                </a:solidFill>
              </a:rPr>
              <a:t> (“%c”, &amp;choice);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}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2844" y="214290"/>
            <a:ext cx="8472518" cy="46293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cap="all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latin typeface="Arial"/>
                <a:ea typeface="+mj-ea"/>
                <a:cs typeface="+mj-cs"/>
              </a:rPr>
              <a:t>7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.  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3380E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example - CODE</a:t>
            </a:r>
          </a:p>
        </p:txBody>
      </p:sp>
      <p:grpSp>
        <p:nvGrpSpPr>
          <p:cNvPr id="5" name="Text Placeholder 4"/>
          <p:cNvGrpSpPr>
            <a:grpSpLocks noGrp="1"/>
          </p:cNvGrpSpPr>
          <p:nvPr/>
        </p:nvGrpSpPr>
        <p:grpSpPr>
          <a:xfrm>
            <a:off x="5364088" y="404664"/>
            <a:ext cx="3600400" cy="3024335"/>
            <a:chOff x="159562" y="1196752"/>
            <a:chExt cx="5184576" cy="3612122"/>
          </a:xfrm>
        </p:grpSpPr>
        <p:sp>
          <p:nvSpPr>
            <p:cNvPr id="6" name="Flowchart: Process 5"/>
            <p:cNvSpPr/>
            <p:nvPr/>
          </p:nvSpPr>
          <p:spPr>
            <a:xfrm>
              <a:off x="159562" y="1513574"/>
              <a:ext cx="5184576" cy="329530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sz="1200" dirty="0" smtClean="0">
                  <a:solidFill>
                    <a:srgbClr val="92D050"/>
                  </a:solidFill>
                </a:rPr>
                <a:t>Display the menu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200" dirty="0" err="1" smtClean="0">
                  <a:solidFill>
                    <a:srgbClr val="00B050"/>
                  </a:solidFill>
                </a:rPr>
                <a:t>Scanf</a:t>
              </a:r>
              <a:r>
                <a:rPr lang="en-US" sz="1200" dirty="0" smtClean="0">
                  <a:solidFill>
                    <a:srgbClr val="00B050"/>
                  </a:solidFill>
                </a:rPr>
                <a:t> choice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Switch for the value of choice: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Case choice = ‘E’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sz="1200" dirty="0" smtClean="0">
                  <a:solidFill>
                    <a:schemeClr val="tx1"/>
                  </a:solidFill>
                </a:rPr>
                <a:t> (“Calling the Editor”)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Break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Case choice = ‘C’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sz="1200" dirty="0" smtClean="0">
                  <a:solidFill>
                    <a:schemeClr val="tx1"/>
                  </a:solidFill>
                </a:rPr>
                <a:t> (“Calling the Compiler”)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Break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Case choice = ‘R’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sz="1200" dirty="0" smtClean="0">
                  <a:solidFill>
                    <a:schemeClr val="tx1"/>
                  </a:solidFill>
                </a:rPr>
                <a:t> (“The program starts execution”)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Break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Otherwise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sz="1200" dirty="0" smtClean="0">
                  <a:solidFill>
                    <a:schemeClr val="tx1"/>
                  </a:solidFill>
                </a:rPr>
                <a:t> (“Invalid input”);</a:t>
              </a:r>
            </a:p>
            <a:p>
              <a:pPr marL="342900" indent="-342900"/>
              <a:r>
                <a:rPr lang="en-US" sz="1200" dirty="0" smtClean="0">
                  <a:solidFill>
                    <a:schemeClr val="tx1"/>
                  </a:solidFill>
                </a:rPr>
                <a:t>4. End of program</a:t>
              </a:r>
            </a:p>
            <a:p>
              <a:pPr marL="342900" indent="-342900"/>
              <a:r>
                <a:rPr lang="en-US" sz="1200" dirty="0">
                  <a:solidFill>
                    <a:schemeClr val="tx1"/>
                  </a:solidFill>
                </a:rPr>
                <a:t>	</a:t>
              </a:r>
              <a:endParaRPr lang="en-US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5956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/>
                <a:t>PSEUDOCODE</a:t>
              </a:r>
              <a:endParaRPr lang="en-US" sz="1200" dirty="0"/>
            </a:p>
          </p:txBody>
        </p:sp>
      </p:grp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9348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ectangle 1"/>
          <p:cNvSpPr/>
          <p:nvPr/>
        </p:nvSpPr>
        <p:spPr>
          <a:xfrm>
            <a:off x="251520" y="116632"/>
            <a:ext cx="7632848" cy="6643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FF00"/>
                </a:solidFill>
              </a:rPr>
              <a:t>#include &lt;</a:t>
            </a:r>
            <a:r>
              <a:rPr lang="en-US" dirty="0" err="1" smtClean="0">
                <a:solidFill>
                  <a:srgbClr val="FFFF00"/>
                </a:solidFill>
              </a:rPr>
              <a:t>stdio.h</a:t>
            </a:r>
            <a:r>
              <a:rPr lang="en-US" dirty="0" smtClean="0">
                <a:solidFill>
                  <a:srgbClr val="FFFF00"/>
                </a:solidFill>
              </a:rPr>
              <a:t>&gt;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int</a:t>
            </a:r>
            <a:r>
              <a:rPr lang="en-US" dirty="0" smtClean="0">
                <a:solidFill>
                  <a:srgbClr val="FFFF00"/>
                </a:solidFill>
              </a:rPr>
              <a:t> main (void)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{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char choice;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(“Enter your choice \n”);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(“E: Edit \n”);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(“C: Compile \n”);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(“R: Run \n”);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printf</a:t>
            </a:r>
            <a:r>
              <a:rPr lang="en-US" dirty="0" smtClean="0">
                <a:solidFill>
                  <a:srgbClr val="FFFF00"/>
                </a:solidFill>
              </a:rPr>
              <a:t> (“What do you want to do? \n“);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scanf</a:t>
            </a:r>
            <a:r>
              <a:rPr lang="en-US" dirty="0" smtClean="0">
                <a:solidFill>
                  <a:srgbClr val="FFFF00"/>
                </a:solidFill>
              </a:rPr>
              <a:t> (“%c”, &amp;choice);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smtClean="0">
                <a:solidFill>
                  <a:schemeClr val="bg1"/>
                </a:solidFill>
              </a:rPr>
              <a:t>switch (choice)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case ‘E’: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(“Calling the Editor \n”);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       break;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case ‘C’: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(“Calling the Compiler \n”);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       break;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case ‘R’: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(“The program starts execution \n”);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       break;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default: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(“Invalid Input \n”);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                  break;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} // end switch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}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2844" y="214290"/>
            <a:ext cx="8472518" cy="46293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3380E6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pSp>
        <p:nvGrpSpPr>
          <p:cNvPr id="5" name="Text Placeholder 4"/>
          <p:cNvGrpSpPr>
            <a:grpSpLocks noGrp="1"/>
          </p:cNvGrpSpPr>
          <p:nvPr/>
        </p:nvGrpSpPr>
        <p:grpSpPr>
          <a:xfrm>
            <a:off x="5364088" y="404664"/>
            <a:ext cx="3600400" cy="3024335"/>
            <a:chOff x="159562" y="1196752"/>
            <a:chExt cx="5184576" cy="3612122"/>
          </a:xfrm>
        </p:grpSpPr>
        <p:sp>
          <p:nvSpPr>
            <p:cNvPr id="6" name="Flowchart: Process 5"/>
            <p:cNvSpPr/>
            <p:nvPr/>
          </p:nvSpPr>
          <p:spPr>
            <a:xfrm>
              <a:off x="159562" y="1513574"/>
              <a:ext cx="5184576" cy="329530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sz="1200" dirty="0" smtClean="0">
                  <a:solidFill>
                    <a:srgbClr val="92D050"/>
                  </a:solidFill>
                </a:rPr>
                <a:t>Display the menu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200" dirty="0" err="1" smtClean="0">
                  <a:solidFill>
                    <a:srgbClr val="92D050"/>
                  </a:solidFill>
                </a:rPr>
                <a:t>Scanf</a:t>
              </a:r>
              <a:r>
                <a:rPr lang="en-US" sz="1200" dirty="0" smtClean="0">
                  <a:solidFill>
                    <a:srgbClr val="92D050"/>
                  </a:solidFill>
                </a:rPr>
                <a:t> choice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200" dirty="0" smtClean="0">
                  <a:solidFill>
                    <a:srgbClr val="00B050"/>
                  </a:solidFill>
                </a:rPr>
                <a:t>Switch for the value of choice: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rgbClr val="00B050"/>
                  </a:solidFill>
                </a:rPr>
                <a:t>Case choice = ‘E’ </a:t>
              </a:r>
              <a:r>
                <a:rPr lang="en-US" sz="1200" dirty="0" err="1" smtClean="0">
                  <a:solidFill>
                    <a:srgbClr val="00B050"/>
                  </a:solidFill>
                </a:rPr>
                <a:t>printf</a:t>
              </a:r>
              <a:r>
                <a:rPr lang="en-US" sz="1200" dirty="0" smtClean="0">
                  <a:solidFill>
                    <a:srgbClr val="00B050"/>
                  </a:solidFill>
                </a:rPr>
                <a:t> (“Calling the Editor”)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rgbClr val="00B050"/>
                  </a:solidFill>
                </a:rPr>
                <a:t>Break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rgbClr val="00B050"/>
                  </a:solidFill>
                </a:rPr>
                <a:t>Case choice = ‘C’ </a:t>
              </a:r>
              <a:r>
                <a:rPr lang="en-US" sz="1200" dirty="0" err="1" smtClean="0">
                  <a:solidFill>
                    <a:srgbClr val="00B050"/>
                  </a:solidFill>
                </a:rPr>
                <a:t>printf</a:t>
              </a:r>
              <a:r>
                <a:rPr lang="en-US" sz="1200" dirty="0" smtClean="0">
                  <a:solidFill>
                    <a:srgbClr val="00B050"/>
                  </a:solidFill>
                </a:rPr>
                <a:t> (“Calling the Compiler”)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rgbClr val="00B050"/>
                  </a:solidFill>
                </a:rPr>
                <a:t>Break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rgbClr val="00B050"/>
                  </a:solidFill>
                </a:rPr>
                <a:t>Case choice = ‘R’ </a:t>
              </a:r>
              <a:r>
                <a:rPr lang="en-US" sz="1200" dirty="0" err="1" smtClean="0">
                  <a:solidFill>
                    <a:srgbClr val="00B050"/>
                  </a:solidFill>
                </a:rPr>
                <a:t>printf</a:t>
              </a:r>
              <a:r>
                <a:rPr lang="en-US" sz="1200" dirty="0" smtClean="0">
                  <a:solidFill>
                    <a:srgbClr val="00B050"/>
                  </a:solidFill>
                </a:rPr>
                <a:t> (“The program starts execution”)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rgbClr val="00B050"/>
                  </a:solidFill>
                </a:rPr>
                <a:t>Break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rgbClr val="00B050"/>
                  </a:solidFill>
                </a:rPr>
                <a:t>Otherwise </a:t>
              </a:r>
              <a:r>
                <a:rPr lang="en-US" sz="1200" dirty="0" err="1" smtClean="0">
                  <a:solidFill>
                    <a:srgbClr val="00B050"/>
                  </a:solidFill>
                </a:rPr>
                <a:t>printf</a:t>
              </a:r>
              <a:r>
                <a:rPr lang="en-US" sz="1200" dirty="0" smtClean="0">
                  <a:solidFill>
                    <a:srgbClr val="00B050"/>
                  </a:solidFill>
                </a:rPr>
                <a:t> (“Invalid input”);</a:t>
              </a:r>
            </a:p>
            <a:p>
              <a:pPr marL="342900" indent="-342900"/>
              <a:r>
                <a:rPr lang="en-US" sz="1200" dirty="0" smtClean="0">
                  <a:solidFill>
                    <a:schemeClr val="tx1"/>
                  </a:solidFill>
                </a:rPr>
                <a:t>4. End of program</a:t>
              </a:r>
            </a:p>
            <a:p>
              <a:pPr marL="342900" indent="-342900"/>
              <a:r>
                <a:rPr lang="en-US" sz="1200" dirty="0">
                  <a:solidFill>
                    <a:schemeClr val="tx1"/>
                  </a:solidFill>
                </a:rPr>
                <a:t>	</a:t>
              </a:r>
              <a:endParaRPr lang="en-US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5956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/>
                <a:t>PSEUDOCODE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423522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7632848" cy="6643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rgbClr val="FFFF00"/>
                </a:solidFill>
              </a:rPr>
              <a:t>#include &lt;</a:t>
            </a:r>
            <a:r>
              <a:rPr lang="en-US" sz="1600" dirty="0" err="1" smtClean="0">
                <a:solidFill>
                  <a:srgbClr val="FFFF00"/>
                </a:solidFill>
              </a:rPr>
              <a:t>stdio.h</a:t>
            </a:r>
            <a:r>
              <a:rPr lang="en-US" sz="1600" dirty="0" smtClean="0">
                <a:solidFill>
                  <a:srgbClr val="FFFF00"/>
                </a:solidFill>
              </a:rPr>
              <a:t>&gt;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int</a:t>
            </a:r>
            <a:r>
              <a:rPr lang="en-US" sz="1600" dirty="0" smtClean="0">
                <a:solidFill>
                  <a:srgbClr val="FFFF00"/>
                </a:solidFill>
              </a:rPr>
              <a:t> main (void)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{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char choice;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</a:t>
            </a:r>
            <a:r>
              <a:rPr lang="en-US" sz="1600" dirty="0" err="1" smtClean="0">
                <a:solidFill>
                  <a:srgbClr val="FFFF00"/>
                </a:solidFill>
              </a:rPr>
              <a:t>printf</a:t>
            </a:r>
            <a:r>
              <a:rPr lang="en-US" sz="1600" dirty="0" smtClean="0">
                <a:solidFill>
                  <a:srgbClr val="FFFF00"/>
                </a:solidFill>
              </a:rPr>
              <a:t> (“Enter your choice \n”);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</a:t>
            </a:r>
            <a:r>
              <a:rPr lang="en-US" sz="1600" dirty="0" err="1" smtClean="0">
                <a:solidFill>
                  <a:srgbClr val="FFFF00"/>
                </a:solidFill>
              </a:rPr>
              <a:t>printf</a:t>
            </a:r>
            <a:r>
              <a:rPr lang="en-US" sz="1600" dirty="0" smtClean="0">
                <a:solidFill>
                  <a:srgbClr val="FFFF00"/>
                </a:solidFill>
              </a:rPr>
              <a:t> (“E: Edit \n”);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</a:t>
            </a:r>
            <a:r>
              <a:rPr lang="en-US" sz="1600" dirty="0" err="1" smtClean="0">
                <a:solidFill>
                  <a:srgbClr val="FFFF00"/>
                </a:solidFill>
              </a:rPr>
              <a:t>printf</a:t>
            </a:r>
            <a:r>
              <a:rPr lang="en-US" sz="1600" dirty="0" smtClean="0">
                <a:solidFill>
                  <a:srgbClr val="FFFF00"/>
                </a:solidFill>
              </a:rPr>
              <a:t> (“C: Compile \n”);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</a:t>
            </a:r>
            <a:r>
              <a:rPr lang="en-US" sz="1600" dirty="0" err="1" smtClean="0">
                <a:solidFill>
                  <a:srgbClr val="FFFF00"/>
                </a:solidFill>
              </a:rPr>
              <a:t>printf</a:t>
            </a:r>
            <a:r>
              <a:rPr lang="en-US" sz="1600" dirty="0" smtClean="0">
                <a:solidFill>
                  <a:srgbClr val="FFFF00"/>
                </a:solidFill>
              </a:rPr>
              <a:t> (“R: Run \n”);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</a:t>
            </a:r>
            <a:r>
              <a:rPr lang="en-US" sz="1600" dirty="0" err="1" smtClean="0">
                <a:solidFill>
                  <a:srgbClr val="FFFF00"/>
                </a:solidFill>
              </a:rPr>
              <a:t>printf</a:t>
            </a:r>
            <a:r>
              <a:rPr lang="en-US" sz="1600" dirty="0" smtClean="0">
                <a:solidFill>
                  <a:srgbClr val="FFFF00"/>
                </a:solidFill>
              </a:rPr>
              <a:t> (“What do you want to do? \n“);</a:t>
            </a:r>
          </a:p>
          <a:p>
            <a:endParaRPr lang="en-US" sz="1600" dirty="0">
              <a:solidFill>
                <a:srgbClr val="FFFF00"/>
              </a:solidFill>
            </a:endParaRPr>
          </a:p>
          <a:p>
            <a:r>
              <a:rPr lang="en-US" sz="1600" dirty="0" smtClean="0">
                <a:solidFill>
                  <a:srgbClr val="FFFF00"/>
                </a:solidFill>
              </a:rPr>
              <a:t>   </a:t>
            </a:r>
            <a:r>
              <a:rPr lang="en-US" sz="1600" dirty="0" err="1" smtClean="0">
                <a:solidFill>
                  <a:srgbClr val="FFFF00"/>
                </a:solidFill>
              </a:rPr>
              <a:t>scanf</a:t>
            </a:r>
            <a:r>
              <a:rPr lang="en-US" sz="1600" dirty="0" smtClean="0">
                <a:solidFill>
                  <a:srgbClr val="FFFF00"/>
                </a:solidFill>
              </a:rPr>
              <a:t> (“%c”, &amp;choice);</a:t>
            </a:r>
          </a:p>
          <a:p>
            <a:endParaRPr lang="en-US" sz="1600" dirty="0">
              <a:solidFill>
                <a:srgbClr val="FFFF00"/>
              </a:solidFill>
            </a:endParaRPr>
          </a:p>
          <a:p>
            <a:r>
              <a:rPr lang="en-US" sz="1600" dirty="0" smtClean="0">
                <a:solidFill>
                  <a:srgbClr val="FFFF00"/>
                </a:solidFill>
              </a:rPr>
              <a:t>   switch (choice)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{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   case ‘E’: </a:t>
            </a:r>
            <a:r>
              <a:rPr lang="en-US" sz="1600" dirty="0" err="1" smtClean="0">
                <a:solidFill>
                  <a:srgbClr val="FFFF00"/>
                </a:solidFill>
              </a:rPr>
              <a:t>printf</a:t>
            </a:r>
            <a:r>
              <a:rPr lang="en-US" sz="1600" dirty="0" smtClean="0">
                <a:solidFill>
                  <a:srgbClr val="FFFF00"/>
                </a:solidFill>
              </a:rPr>
              <a:t> (“Calling the Editor \n”);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                 break;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   case ‘C’: </a:t>
            </a:r>
            <a:r>
              <a:rPr lang="en-US" sz="1600" dirty="0" err="1" smtClean="0">
                <a:solidFill>
                  <a:srgbClr val="FFFF00"/>
                </a:solidFill>
              </a:rPr>
              <a:t>printf</a:t>
            </a:r>
            <a:r>
              <a:rPr lang="en-US" sz="1600" dirty="0" smtClean="0">
                <a:solidFill>
                  <a:srgbClr val="FFFF00"/>
                </a:solidFill>
              </a:rPr>
              <a:t> (“Calling the Compiler \n”);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                 break;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   case ‘R’: </a:t>
            </a:r>
            <a:r>
              <a:rPr lang="en-US" sz="1600" dirty="0" err="1" smtClean="0">
                <a:solidFill>
                  <a:srgbClr val="FFFF00"/>
                </a:solidFill>
              </a:rPr>
              <a:t>printf</a:t>
            </a:r>
            <a:r>
              <a:rPr lang="en-US" sz="1600" dirty="0" smtClean="0">
                <a:solidFill>
                  <a:srgbClr val="FFFF00"/>
                </a:solidFill>
              </a:rPr>
              <a:t> (“The program starts execution \n”);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                 break;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  default: </a:t>
            </a:r>
            <a:r>
              <a:rPr lang="en-US" sz="1600" dirty="0" err="1" smtClean="0">
                <a:solidFill>
                  <a:srgbClr val="FFFF00"/>
                </a:solidFill>
              </a:rPr>
              <a:t>printf</a:t>
            </a:r>
            <a:r>
              <a:rPr lang="en-US" sz="1600" dirty="0" smtClean="0">
                <a:solidFill>
                  <a:srgbClr val="FFFF00"/>
                </a:solidFill>
              </a:rPr>
              <a:t> (“Invalid Input \n”);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                    break;</a:t>
            </a:r>
          </a:p>
          <a:p>
            <a:r>
              <a:rPr lang="en-US" sz="1600" dirty="0">
                <a:solidFill>
                  <a:srgbClr val="FFFF00"/>
                </a:solidFill>
              </a:rPr>
              <a:t> </a:t>
            </a:r>
            <a:r>
              <a:rPr lang="en-US" sz="1600" dirty="0" smtClean="0">
                <a:solidFill>
                  <a:srgbClr val="FFFF00"/>
                </a:solidFill>
              </a:rPr>
              <a:t>  } // end switch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return (0);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} // end of main 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2844" y="214290"/>
            <a:ext cx="8472518" cy="46293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3380E6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pSp>
        <p:nvGrpSpPr>
          <p:cNvPr id="5" name="Text Placeholder 4"/>
          <p:cNvGrpSpPr>
            <a:grpSpLocks noGrp="1"/>
          </p:cNvGrpSpPr>
          <p:nvPr/>
        </p:nvGrpSpPr>
        <p:grpSpPr>
          <a:xfrm>
            <a:off x="5364088" y="404664"/>
            <a:ext cx="3600400" cy="3024335"/>
            <a:chOff x="159562" y="1196752"/>
            <a:chExt cx="5184576" cy="3612122"/>
          </a:xfrm>
        </p:grpSpPr>
        <p:sp>
          <p:nvSpPr>
            <p:cNvPr id="6" name="Flowchart: Process 5"/>
            <p:cNvSpPr/>
            <p:nvPr/>
          </p:nvSpPr>
          <p:spPr>
            <a:xfrm>
              <a:off x="159562" y="1513574"/>
              <a:ext cx="5184576" cy="329530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sz="1200" dirty="0" smtClean="0">
                  <a:solidFill>
                    <a:srgbClr val="92D050"/>
                  </a:solidFill>
                </a:rPr>
                <a:t>Display the menu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200" dirty="0" err="1" smtClean="0">
                  <a:solidFill>
                    <a:srgbClr val="92D050"/>
                  </a:solidFill>
                </a:rPr>
                <a:t>Scanf</a:t>
              </a:r>
              <a:r>
                <a:rPr lang="en-US" sz="1200" dirty="0" smtClean="0">
                  <a:solidFill>
                    <a:srgbClr val="92D050"/>
                  </a:solidFill>
                </a:rPr>
                <a:t> choice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200" dirty="0" smtClean="0">
                  <a:solidFill>
                    <a:srgbClr val="92D050"/>
                  </a:solidFill>
                </a:rPr>
                <a:t>Switch for the value of choice: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rgbClr val="92D050"/>
                  </a:solidFill>
                </a:rPr>
                <a:t>Case choice = ‘E’ </a:t>
              </a:r>
              <a:r>
                <a:rPr lang="en-US" sz="1200" dirty="0" err="1" smtClean="0">
                  <a:solidFill>
                    <a:srgbClr val="92D050"/>
                  </a:solidFill>
                </a:rPr>
                <a:t>printf</a:t>
              </a:r>
              <a:r>
                <a:rPr lang="en-US" sz="1200" dirty="0" smtClean="0">
                  <a:solidFill>
                    <a:srgbClr val="92D050"/>
                  </a:solidFill>
                </a:rPr>
                <a:t> (“Calling the Editor”)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rgbClr val="92D050"/>
                  </a:solidFill>
                </a:rPr>
                <a:t>Break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rgbClr val="92D050"/>
                  </a:solidFill>
                </a:rPr>
                <a:t>Case choice = ‘C’ </a:t>
              </a:r>
              <a:r>
                <a:rPr lang="en-US" sz="1200" dirty="0" err="1" smtClean="0">
                  <a:solidFill>
                    <a:srgbClr val="92D050"/>
                  </a:solidFill>
                </a:rPr>
                <a:t>printf</a:t>
              </a:r>
              <a:r>
                <a:rPr lang="en-US" sz="1200" dirty="0" smtClean="0">
                  <a:solidFill>
                    <a:srgbClr val="92D050"/>
                  </a:solidFill>
                </a:rPr>
                <a:t> (“Calling the Compiler”)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rgbClr val="92D050"/>
                  </a:solidFill>
                </a:rPr>
                <a:t>Break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rgbClr val="92D050"/>
                  </a:solidFill>
                </a:rPr>
                <a:t>Case choice = ‘R’ </a:t>
              </a:r>
              <a:r>
                <a:rPr lang="en-US" sz="1200" dirty="0" err="1" smtClean="0">
                  <a:solidFill>
                    <a:srgbClr val="92D050"/>
                  </a:solidFill>
                </a:rPr>
                <a:t>printf</a:t>
              </a:r>
              <a:r>
                <a:rPr lang="en-US" sz="1200" dirty="0" smtClean="0">
                  <a:solidFill>
                    <a:srgbClr val="92D050"/>
                  </a:solidFill>
                </a:rPr>
                <a:t> (“The program starts execution”)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rgbClr val="92D050"/>
                  </a:solidFill>
                </a:rPr>
                <a:t>Break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rgbClr val="92D050"/>
                  </a:solidFill>
                </a:rPr>
                <a:t>Otherwise </a:t>
              </a:r>
              <a:r>
                <a:rPr lang="en-US" sz="1200" dirty="0" err="1" smtClean="0">
                  <a:solidFill>
                    <a:srgbClr val="92D050"/>
                  </a:solidFill>
                </a:rPr>
                <a:t>printf</a:t>
              </a:r>
              <a:r>
                <a:rPr lang="en-US" sz="1200" dirty="0" smtClean="0">
                  <a:solidFill>
                    <a:srgbClr val="92D050"/>
                  </a:solidFill>
                </a:rPr>
                <a:t> (“Invalid input”);</a:t>
              </a:r>
            </a:p>
            <a:p>
              <a:pPr marL="342900" indent="-342900"/>
              <a:r>
                <a:rPr lang="en-US" sz="1200" dirty="0" smtClean="0">
                  <a:solidFill>
                    <a:schemeClr val="tx1"/>
                  </a:solidFill>
                </a:rPr>
                <a:t>4. </a:t>
              </a:r>
              <a:r>
                <a:rPr lang="en-US" sz="1200" dirty="0" smtClean="0">
                  <a:solidFill>
                    <a:srgbClr val="00B050"/>
                  </a:solidFill>
                </a:rPr>
                <a:t>End of program</a:t>
              </a:r>
            </a:p>
            <a:p>
              <a:pPr marL="342900" indent="-342900"/>
              <a:r>
                <a:rPr lang="en-US" sz="1200" dirty="0">
                  <a:solidFill>
                    <a:schemeClr val="tx1"/>
                  </a:solidFill>
                </a:rPr>
                <a:t>	</a:t>
              </a:r>
              <a:endParaRPr lang="en-US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5956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/>
                <a:t>PSEUDOCODE</a:t>
              </a:r>
              <a:endParaRPr lang="en-US" sz="1200" dirty="0"/>
            </a:p>
          </p:txBody>
        </p:sp>
      </p:grp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04322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14356"/>
            <a:ext cx="7758138" cy="5741380"/>
          </a:xfrm>
        </p:spPr>
        <p:txBody>
          <a:bodyPr>
            <a:normAutofit/>
          </a:bodyPr>
          <a:lstStyle/>
          <a:p>
            <a:r>
              <a:rPr lang="en-US" dirty="0" smtClean="0"/>
              <a:t>Sometimes, the same actions are to be performed on two different values.</a:t>
            </a:r>
          </a:p>
          <a:p>
            <a:r>
              <a:rPr lang="en-US" dirty="0" smtClean="0"/>
              <a:t>For example, capital and small letters in the previous example.</a:t>
            </a:r>
          </a:p>
          <a:p>
            <a:r>
              <a:rPr lang="en-US" dirty="0" smtClean="0"/>
              <a:t>The code will be then updated as follows: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2844" y="214290"/>
            <a:ext cx="8472518" cy="46293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cap="all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latin typeface="Arial"/>
                <a:ea typeface="+mj-ea"/>
                <a:cs typeface="+mj-cs"/>
              </a:rPr>
              <a:t>7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.  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3380E6"/>
                </a:solidFill>
                <a:effectLst/>
                <a:uLnTx/>
                <a:uFillTx/>
                <a:latin typeface="Lucida Console"/>
                <a:ea typeface="+mj-ea"/>
                <a:cs typeface="+mj-cs"/>
              </a:rPr>
              <a:t>switch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3380E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 Statement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66526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7632848" cy="6643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rgbClr val="FFFF00"/>
                </a:solidFill>
              </a:rPr>
              <a:t>#include &lt;</a:t>
            </a:r>
            <a:r>
              <a:rPr lang="en-US" sz="1400" dirty="0" err="1" smtClean="0">
                <a:solidFill>
                  <a:srgbClr val="FFFF00"/>
                </a:solidFill>
              </a:rPr>
              <a:t>stdio.h</a:t>
            </a:r>
            <a:r>
              <a:rPr lang="en-US" sz="1400" dirty="0" smtClean="0">
                <a:solidFill>
                  <a:srgbClr val="FFFF00"/>
                </a:solidFill>
              </a:rPr>
              <a:t>&gt;</a:t>
            </a:r>
          </a:p>
          <a:p>
            <a:r>
              <a:rPr lang="en-US" sz="1400" dirty="0" err="1" smtClean="0">
                <a:solidFill>
                  <a:schemeClr val="bg1"/>
                </a:solidFill>
              </a:rPr>
              <a:t>int</a:t>
            </a:r>
            <a:r>
              <a:rPr lang="en-US" sz="1400" dirty="0" smtClean="0">
                <a:solidFill>
                  <a:srgbClr val="FFFF00"/>
                </a:solidFill>
              </a:rPr>
              <a:t> main (void)</a:t>
            </a:r>
          </a:p>
          <a:p>
            <a:r>
              <a:rPr lang="en-US" sz="1400" dirty="0" smtClean="0">
                <a:solidFill>
                  <a:srgbClr val="FFFF00"/>
                </a:solidFill>
              </a:rPr>
              <a:t>{</a:t>
            </a:r>
          </a:p>
          <a:p>
            <a:r>
              <a:rPr lang="en-US" sz="1400" dirty="0">
                <a:solidFill>
                  <a:srgbClr val="FFFF00"/>
                </a:solidFill>
              </a:rPr>
              <a:t> </a:t>
            </a:r>
            <a:r>
              <a:rPr lang="en-US" sz="1400" dirty="0" smtClean="0">
                <a:solidFill>
                  <a:srgbClr val="FFFF00"/>
                </a:solidFill>
              </a:rPr>
              <a:t>  char choice;</a:t>
            </a:r>
          </a:p>
          <a:p>
            <a:r>
              <a:rPr lang="en-US" sz="1400" dirty="0">
                <a:solidFill>
                  <a:srgbClr val="FFFF00"/>
                </a:solidFill>
              </a:rPr>
              <a:t> </a:t>
            </a:r>
            <a:r>
              <a:rPr lang="en-US" sz="1400" dirty="0" smtClean="0">
                <a:solidFill>
                  <a:srgbClr val="FFFF00"/>
                </a:solidFill>
              </a:rPr>
              <a:t>  </a:t>
            </a:r>
            <a:r>
              <a:rPr lang="en-US" sz="1400" dirty="0" err="1" smtClean="0">
                <a:solidFill>
                  <a:srgbClr val="FFFF00"/>
                </a:solidFill>
              </a:rPr>
              <a:t>printf</a:t>
            </a:r>
            <a:r>
              <a:rPr lang="en-US" sz="1400" dirty="0" smtClean="0">
                <a:solidFill>
                  <a:srgbClr val="FFFF00"/>
                </a:solidFill>
              </a:rPr>
              <a:t> (“Enter your choice \n”);</a:t>
            </a:r>
          </a:p>
          <a:p>
            <a:r>
              <a:rPr lang="en-US" sz="1400" dirty="0">
                <a:solidFill>
                  <a:srgbClr val="FFFF00"/>
                </a:solidFill>
              </a:rPr>
              <a:t> </a:t>
            </a:r>
            <a:r>
              <a:rPr lang="en-US" sz="1400" dirty="0" smtClean="0">
                <a:solidFill>
                  <a:srgbClr val="FFFF00"/>
                </a:solidFill>
              </a:rPr>
              <a:t>  </a:t>
            </a:r>
            <a:r>
              <a:rPr lang="en-US" sz="1400" dirty="0" err="1" smtClean="0">
                <a:solidFill>
                  <a:srgbClr val="FFFF00"/>
                </a:solidFill>
              </a:rPr>
              <a:t>printf</a:t>
            </a:r>
            <a:r>
              <a:rPr lang="en-US" sz="1400" dirty="0" smtClean="0">
                <a:solidFill>
                  <a:srgbClr val="FFFF00"/>
                </a:solidFill>
              </a:rPr>
              <a:t> (“E: Edit \n”);</a:t>
            </a:r>
          </a:p>
          <a:p>
            <a:r>
              <a:rPr lang="en-US" sz="1400" dirty="0">
                <a:solidFill>
                  <a:srgbClr val="FFFF00"/>
                </a:solidFill>
              </a:rPr>
              <a:t> </a:t>
            </a:r>
            <a:r>
              <a:rPr lang="en-US" sz="1400" dirty="0" smtClean="0">
                <a:solidFill>
                  <a:srgbClr val="FFFF00"/>
                </a:solidFill>
              </a:rPr>
              <a:t>  </a:t>
            </a:r>
            <a:r>
              <a:rPr lang="en-US" sz="1400" dirty="0" err="1" smtClean="0">
                <a:solidFill>
                  <a:srgbClr val="FFFF00"/>
                </a:solidFill>
              </a:rPr>
              <a:t>printf</a:t>
            </a:r>
            <a:r>
              <a:rPr lang="en-US" sz="1400" dirty="0" smtClean="0">
                <a:solidFill>
                  <a:srgbClr val="FFFF00"/>
                </a:solidFill>
              </a:rPr>
              <a:t> (“C: Compile \n”);</a:t>
            </a:r>
          </a:p>
          <a:p>
            <a:r>
              <a:rPr lang="en-US" sz="1400" dirty="0">
                <a:solidFill>
                  <a:srgbClr val="FFFF00"/>
                </a:solidFill>
              </a:rPr>
              <a:t> </a:t>
            </a:r>
            <a:r>
              <a:rPr lang="en-US" sz="1400" dirty="0" smtClean="0">
                <a:solidFill>
                  <a:srgbClr val="FFFF00"/>
                </a:solidFill>
              </a:rPr>
              <a:t>  </a:t>
            </a:r>
            <a:r>
              <a:rPr lang="en-US" sz="1400" dirty="0" err="1" smtClean="0">
                <a:solidFill>
                  <a:srgbClr val="FFFF00"/>
                </a:solidFill>
              </a:rPr>
              <a:t>printf</a:t>
            </a:r>
            <a:r>
              <a:rPr lang="en-US" sz="1400" dirty="0" smtClean="0">
                <a:solidFill>
                  <a:srgbClr val="FFFF00"/>
                </a:solidFill>
              </a:rPr>
              <a:t> (“R: Run \n”);</a:t>
            </a:r>
          </a:p>
          <a:p>
            <a:r>
              <a:rPr lang="en-US" sz="1400" dirty="0">
                <a:solidFill>
                  <a:srgbClr val="FFFF00"/>
                </a:solidFill>
              </a:rPr>
              <a:t> </a:t>
            </a:r>
            <a:r>
              <a:rPr lang="en-US" sz="1400" dirty="0" smtClean="0">
                <a:solidFill>
                  <a:srgbClr val="FFFF00"/>
                </a:solidFill>
              </a:rPr>
              <a:t>  </a:t>
            </a:r>
            <a:r>
              <a:rPr lang="en-US" sz="1400" dirty="0" err="1" smtClean="0">
                <a:solidFill>
                  <a:srgbClr val="FFFF00"/>
                </a:solidFill>
              </a:rPr>
              <a:t>printf</a:t>
            </a:r>
            <a:r>
              <a:rPr lang="en-US" sz="1400" dirty="0" smtClean="0">
                <a:solidFill>
                  <a:srgbClr val="FFFF00"/>
                </a:solidFill>
              </a:rPr>
              <a:t> (“What do you want to do? \n“);</a:t>
            </a:r>
          </a:p>
          <a:p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dirty="0" smtClean="0">
                <a:solidFill>
                  <a:srgbClr val="FFFF00"/>
                </a:solidFill>
              </a:rPr>
              <a:t>   </a:t>
            </a:r>
            <a:r>
              <a:rPr lang="en-US" sz="1400" dirty="0" err="1" smtClean="0">
                <a:solidFill>
                  <a:srgbClr val="FFFF00"/>
                </a:solidFill>
              </a:rPr>
              <a:t>scanf</a:t>
            </a:r>
            <a:r>
              <a:rPr lang="en-US" sz="1400" dirty="0" smtClean="0">
                <a:solidFill>
                  <a:srgbClr val="FFFF00"/>
                </a:solidFill>
              </a:rPr>
              <a:t> (“%c”, &amp;choice);</a:t>
            </a:r>
          </a:p>
          <a:p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dirty="0" smtClean="0">
                <a:solidFill>
                  <a:srgbClr val="FFFF00"/>
                </a:solidFill>
              </a:rPr>
              <a:t>  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switch (choice)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{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case ‘E’: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case ‘e’: </a:t>
            </a:r>
            <a:r>
              <a:rPr lang="en-US" sz="1600" dirty="0" err="1" smtClean="0">
                <a:solidFill>
                  <a:schemeClr val="bg1"/>
                </a:solidFill>
              </a:rPr>
              <a:t>printf</a:t>
            </a:r>
            <a:r>
              <a:rPr lang="en-US" sz="1600" dirty="0" smtClean="0">
                <a:solidFill>
                  <a:schemeClr val="bg1"/>
                </a:solidFill>
              </a:rPr>
              <a:t> (“Calling the Editor \n”);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              break;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case ‘C’: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case ‘c’: </a:t>
            </a:r>
            <a:r>
              <a:rPr lang="en-US" sz="1600" dirty="0" err="1" smtClean="0">
                <a:solidFill>
                  <a:schemeClr val="bg1"/>
                </a:solidFill>
              </a:rPr>
              <a:t>printf</a:t>
            </a:r>
            <a:r>
              <a:rPr lang="en-US" sz="1600" dirty="0" smtClean="0">
                <a:solidFill>
                  <a:schemeClr val="bg1"/>
                </a:solidFill>
              </a:rPr>
              <a:t> (“Calling the Compiler \n”);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              break;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case ‘R’: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case ‘r’: </a:t>
            </a:r>
            <a:r>
              <a:rPr lang="en-US" sz="1600" dirty="0" err="1" smtClean="0">
                <a:solidFill>
                  <a:schemeClr val="bg1"/>
                </a:solidFill>
              </a:rPr>
              <a:t>printf</a:t>
            </a:r>
            <a:r>
              <a:rPr lang="en-US" sz="1600" dirty="0" smtClean="0">
                <a:solidFill>
                  <a:schemeClr val="bg1"/>
                </a:solidFill>
              </a:rPr>
              <a:t> (“The program starts execution \n”);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              break;</a:t>
            </a:r>
          </a:p>
          <a:p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default:   </a:t>
            </a:r>
            <a:r>
              <a:rPr lang="en-US" sz="1600" dirty="0" err="1" smtClean="0">
                <a:solidFill>
                  <a:schemeClr val="bg1"/>
                </a:solidFill>
              </a:rPr>
              <a:t>printf</a:t>
            </a:r>
            <a:r>
              <a:rPr lang="en-US" sz="1600" dirty="0" smtClean="0">
                <a:solidFill>
                  <a:schemeClr val="bg1"/>
                </a:solidFill>
              </a:rPr>
              <a:t> (“Invalid Input \n”);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                    break;</a:t>
            </a:r>
          </a:p>
          <a:p>
            <a:r>
              <a:rPr lang="en-US" sz="1400" dirty="0">
                <a:solidFill>
                  <a:srgbClr val="FFFF00"/>
                </a:solidFill>
              </a:rPr>
              <a:t> </a:t>
            </a:r>
            <a:r>
              <a:rPr lang="en-US" sz="1400" dirty="0" smtClean="0">
                <a:solidFill>
                  <a:srgbClr val="FFFF00"/>
                </a:solidFill>
              </a:rPr>
              <a:t>  } // end switch</a:t>
            </a:r>
          </a:p>
          <a:p>
            <a:r>
              <a:rPr lang="en-US" sz="1400" dirty="0" smtClean="0">
                <a:solidFill>
                  <a:srgbClr val="FFFF00"/>
                </a:solidFill>
              </a:rPr>
              <a:t>return (0);</a:t>
            </a:r>
          </a:p>
          <a:p>
            <a:r>
              <a:rPr lang="en-US" sz="1400" dirty="0" smtClean="0">
                <a:solidFill>
                  <a:srgbClr val="FFFF00"/>
                </a:solidFill>
              </a:rPr>
              <a:t>} // end of main </a:t>
            </a:r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2844" y="214290"/>
            <a:ext cx="8472518" cy="46293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3380E6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3212976"/>
            <a:ext cx="4248472" cy="720080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32040" y="3212976"/>
            <a:ext cx="3683322" cy="7200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Case choice = ‘E’ or ‘e’ </a:t>
            </a:r>
            <a:r>
              <a:rPr lang="en-US" dirty="0" err="1" smtClean="0">
                <a:solidFill>
                  <a:schemeClr val="tx1"/>
                </a:solidFill>
              </a:rPr>
              <a:t>printf</a:t>
            </a:r>
            <a:r>
              <a:rPr lang="en-US" dirty="0" smtClean="0">
                <a:solidFill>
                  <a:schemeClr val="tx1"/>
                </a:solidFill>
              </a:rPr>
              <a:t> (“Calling the Editor \n”)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373216"/>
            <a:ext cx="4248472" cy="504056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60032" y="5373216"/>
            <a:ext cx="3683322" cy="5040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default part is optional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336277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08720"/>
            <a:ext cx="7715200" cy="554701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Strings CANNOT be used as labels (cases) in a switch statement.</a:t>
            </a:r>
          </a:p>
          <a:p>
            <a:r>
              <a:rPr lang="en-US" sz="2400" dirty="0" smtClean="0"/>
              <a:t>The following code is </a:t>
            </a:r>
            <a:r>
              <a:rPr lang="en-US" sz="2400" dirty="0" smtClean="0">
                <a:solidFill>
                  <a:srgbClr val="FF0000"/>
                </a:solidFill>
              </a:rPr>
              <a:t>WRONG </a:t>
            </a:r>
            <a:r>
              <a:rPr lang="en-US" sz="2400" dirty="0" smtClean="0"/>
              <a:t>because name is a string.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char name[20];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printf</a:t>
            </a:r>
            <a:r>
              <a:rPr lang="en-US" sz="2000" dirty="0" smtClean="0">
                <a:solidFill>
                  <a:srgbClr val="0000FF"/>
                </a:solidFill>
              </a:rPr>
              <a:t> (“Enter your first name: \n”);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scanf</a:t>
            </a:r>
            <a:r>
              <a:rPr lang="en-US" sz="2000" dirty="0" smtClean="0">
                <a:solidFill>
                  <a:srgbClr val="0000FF"/>
                </a:solidFill>
              </a:rPr>
              <a:t> (“%s”, name);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dirty="0" smtClean="0">
                <a:solidFill>
                  <a:srgbClr val="0000FF"/>
                </a:solidFill>
              </a:rPr>
              <a:t>witch (name)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case “Ahmad”: </a:t>
            </a:r>
            <a:r>
              <a:rPr lang="en-US" sz="2000" dirty="0" err="1" smtClean="0">
                <a:solidFill>
                  <a:srgbClr val="0000FF"/>
                </a:solidFill>
              </a:rPr>
              <a:t>printf</a:t>
            </a:r>
            <a:r>
              <a:rPr lang="en-US" sz="2000" dirty="0" smtClean="0">
                <a:solidFill>
                  <a:srgbClr val="0000FF"/>
                </a:solidFill>
              </a:rPr>
              <a:t> (“Ahmad is a nice boy \n”);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                       break;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case “Laila” : </a:t>
            </a:r>
            <a:r>
              <a:rPr lang="en-US" sz="2000" dirty="0" err="1" smtClean="0">
                <a:solidFill>
                  <a:srgbClr val="0000FF"/>
                </a:solidFill>
              </a:rPr>
              <a:t>printf</a:t>
            </a:r>
            <a:r>
              <a:rPr lang="en-US" sz="2000" dirty="0" smtClean="0">
                <a:solidFill>
                  <a:srgbClr val="0000FF"/>
                </a:solidFill>
              </a:rPr>
              <a:t> (“Laila is a nice girl \n”);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                      break;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}</a:t>
            </a:r>
            <a:endParaRPr lang="en-US" sz="2000" dirty="0" smtClean="0">
              <a:solidFill>
                <a:srgbClr val="0000FF"/>
              </a:solidFill>
            </a:endParaRPr>
          </a:p>
          <a:p>
            <a:endParaRPr lang="en-US" sz="240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11.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String with switch</a:t>
            </a:r>
            <a:endParaRPr lang="en-US" sz="2800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2" name="Multiply 1"/>
          <p:cNvSpPr/>
          <p:nvPr/>
        </p:nvSpPr>
        <p:spPr>
          <a:xfrm>
            <a:off x="4499992" y="2636912"/>
            <a:ext cx="1728192" cy="158417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17112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472518" cy="46293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24B5A1"/>
                </a:solidFill>
                <a:latin typeface="Arial"/>
              </a:rPr>
              <a:t>1.  </a:t>
            </a:r>
            <a:r>
              <a:rPr lang="en-US" sz="2800" dirty="0" smtClean="0">
                <a:solidFill>
                  <a:srgbClr val="3380E6"/>
                </a:solidFill>
                <a:latin typeface="Lucida Console"/>
              </a:rPr>
              <a:t>switch</a:t>
            </a:r>
            <a:r>
              <a:rPr lang="en-US" sz="2800" dirty="0" smtClean="0">
                <a:solidFill>
                  <a:srgbClr val="3380E6"/>
                </a:solidFill>
                <a:latin typeface="Arial"/>
              </a:rPr>
              <a:t> Multiple-Selection Statement</a:t>
            </a:r>
          </a:p>
        </p:txBody>
      </p:sp>
      <p:sp>
        <p:nvSpPr>
          <p:cNvPr id="6758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7324"/>
            <a:ext cx="7615262" cy="484632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Occasionally, an algorithm will contain a </a:t>
            </a:r>
            <a:r>
              <a:rPr lang="en-US" sz="2500" i="1" dirty="0" smtClean="0">
                <a:solidFill>
                  <a:srgbClr val="000000"/>
                </a:solidFill>
                <a:latin typeface="Times New Roman" pitchFamily="18" charset="0"/>
              </a:rPr>
              <a:t>series of decisions 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in which a variable or expression is tested separately for each of the </a:t>
            </a:r>
            <a:r>
              <a:rPr lang="en-US" sz="2500" u="sng" dirty="0" smtClean="0">
                <a:solidFill>
                  <a:srgbClr val="000000"/>
                </a:solidFill>
                <a:latin typeface="Times New Roman" pitchFamily="18" charset="0"/>
              </a:rPr>
              <a:t>constant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integral values it may assume, and different actions are taken.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This is called </a:t>
            </a:r>
            <a:r>
              <a:rPr lang="en-US" sz="2500" i="1" dirty="0" smtClean="0">
                <a:solidFill>
                  <a:srgbClr val="000000"/>
                </a:solidFill>
                <a:latin typeface="Times New Roman" pitchFamily="18" charset="0"/>
              </a:rPr>
              <a:t>multiple selection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C provides the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switch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multiple-selection statement to handle such decision making.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switch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statement consists of a series of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case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labels, an optional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default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case and statements to execute for each case.</a:t>
            </a:r>
          </a:p>
        </p:txBody>
      </p:sp>
      <p:sp>
        <p:nvSpPr>
          <p:cNvPr id="6758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20" y="714356"/>
            <a:ext cx="8001056" cy="574138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switch (identifier)  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// must be a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constant expressions integer or char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case ‘value1’:      block of statements 1;</a:t>
            </a:r>
          </a:p>
          <a:p>
            <a:pPr lvl="8">
              <a:buNone/>
            </a:pPr>
            <a:r>
              <a:rPr lang="en-US" dirty="0" smtClean="0">
                <a:solidFill>
                  <a:srgbClr val="0000FF"/>
                </a:solidFill>
              </a:rPr>
              <a:t>         </a:t>
            </a:r>
            <a:r>
              <a:rPr lang="en-US" sz="2600" dirty="0" smtClean="0">
                <a:solidFill>
                  <a:srgbClr val="0000FF"/>
                </a:solidFill>
              </a:rPr>
              <a:t>break</a:t>
            </a:r>
            <a:r>
              <a:rPr lang="en-US" sz="2600" dirty="0" smtClean="0"/>
              <a:t>;</a:t>
            </a:r>
          </a:p>
          <a:p>
            <a:pPr lvl="8">
              <a:buNone/>
            </a:pPr>
            <a:r>
              <a:rPr lang="en-US" sz="2600" dirty="0" smtClean="0"/>
              <a:t>    </a:t>
            </a:r>
          </a:p>
          <a:p>
            <a:pPr>
              <a:buNone/>
            </a:pPr>
            <a:r>
              <a:rPr lang="en-US" dirty="0" smtClean="0"/>
              <a:t>   case ‘value2’:     block of statements 2;</a:t>
            </a:r>
          </a:p>
          <a:p>
            <a:pPr lvl="8">
              <a:buNone/>
            </a:pPr>
            <a:r>
              <a:rPr lang="en-US" dirty="0" smtClean="0">
                <a:solidFill>
                  <a:srgbClr val="0000FF"/>
                </a:solidFill>
              </a:rPr>
              <a:t>        </a:t>
            </a:r>
            <a:r>
              <a:rPr lang="en-US" sz="2600" dirty="0" smtClean="0">
                <a:solidFill>
                  <a:srgbClr val="0000FF"/>
                </a:solidFill>
              </a:rPr>
              <a:t>break</a:t>
            </a:r>
            <a:r>
              <a:rPr lang="en-US" sz="2600" dirty="0" smtClean="0"/>
              <a:t>;</a:t>
            </a:r>
          </a:p>
          <a:p>
            <a:pPr lvl="8">
              <a:buNone/>
            </a:pPr>
            <a:r>
              <a:rPr lang="en-US" sz="2600" dirty="0" smtClean="0"/>
              <a:t>    </a:t>
            </a:r>
          </a:p>
          <a:p>
            <a:pPr lvl="8">
              <a:buNone/>
            </a:pPr>
            <a:r>
              <a:rPr lang="en-US" sz="2600" dirty="0" smtClean="0"/>
              <a:t>…</a:t>
            </a:r>
          </a:p>
          <a:p>
            <a:pPr lvl="8">
              <a:buNone/>
            </a:pPr>
            <a:r>
              <a:rPr lang="en-US" sz="2600" dirty="0" smtClean="0"/>
              <a:t>…</a:t>
            </a:r>
          </a:p>
          <a:p>
            <a:pPr>
              <a:buNone/>
            </a:pPr>
            <a:r>
              <a:rPr lang="en-US" dirty="0" smtClean="0"/>
              <a:t>   case ‘value n’:    block of statements n;</a:t>
            </a:r>
          </a:p>
          <a:p>
            <a:pPr lvl="8">
              <a:buNone/>
            </a:pPr>
            <a:r>
              <a:rPr lang="en-US" dirty="0" smtClean="0">
                <a:solidFill>
                  <a:srgbClr val="0000FF"/>
                </a:solidFill>
              </a:rPr>
              <a:t>        </a:t>
            </a:r>
            <a:r>
              <a:rPr lang="en-US" sz="2600" dirty="0" smtClean="0">
                <a:solidFill>
                  <a:srgbClr val="0000FF"/>
                </a:solidFill>
              </a:rPr>
              <a:t>break</a:t>
            </a:r>
            <a:r>
              <a:rPr lang="en-US" sz="2600" dirty="0" smtClean="0"/>
              <a:t>;</a:t>
            </a:r>
          </a:p>
          <a:p>
            <a:pPr lvl="8">
              <a:buNone/>
            </a:pPr>
            <a:r>
              <a:rPr lang="en-US" sz="2600" dirty="0" smtClean="0"/>
              <a:t>  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default</a:t>
            </a:r>
            <a:r>
              <a:rPr lang="en-US" dirty="0" smtClean="0"/>
              <a:t>:          block of statements;</a:t>
            </a:r>
          </a:p>
          <a:p>
            <a:pPr lvl="8">
              <a:buNone/>
            </a:pPr>
            <a:r>
              <a:rPr lang="en-US" sz="2600" dirty="0" smtClean="0">
                <a:solidFill>
                  <a:srgbClr val="0000FF"/>
                </a:solidFill>
              </a:rPr>
              <a:t>break</a:t>
            </a:r>
            <a:r>
              <a:rPr lang="en-US" sz="2600" dirty="0" smtClean="0"/>
              <a:t>;</a:t>
            </a:r>
          </a:p>
          <a:p>
            <a:pPr lvl="8">
              <a:buNone/>
            </a:pPr>
            <a:endParaRPr lang="en-US" sz="2600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2844" y="214290"/>
            <a:ext cx="8472518" cy="46293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latin typeface="Arial"/>
                <a:ea typeface="+mj-ea"/>
                <a:cs typeface="+mj-cs"/>
              </a:rPr>
              <a:t>2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.  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3380E6"/>
                </a:solidFill>
                <a:effectLst/>
                <a:uLnTx/>
                <a:uFillTx/>
                <a:latin typeface="Lucida Console"/>
                <a:ea typeface="+mj-ea"/>
                <a:cs typeface="+mj-cs"/>
              </a:rPr>
              <a:t>switch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3380E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 Statement - syntax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14356"/>
            <a:ext cx="7758138" cy="57413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break</a:t>
            </a:r>
            <a:r>
              <a:rPr lang="en-US" dirty="0" smtClean="0"/>
              <a:t> is used to exit the switch statement.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default</a:t>
            </a:r>
            <a:r>
              <a:rPr lang="en-US" dirty="0" smtClean="0"/>
              <a:t> is used if the variable did not satisfy any value of the listed cases.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2844" y="214290"/>
            <a:ext cx="8472518" cy="46293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latin typeface="Arial"/>
                <a:ea typeface="+mj-ea"/>
                <a:cs typeface="+mj-cs"/>
              </a:rPr>
              <a:t>2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.  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3380E6"/>
                </a:solidFill>
                <a:effectLst/>
                <a:uLnTx/>
                <a:uFillTx/>
                <a:latin typeface="Lucida Console"/>
                <a:ea typeface="+mj-ea"/>
                <a:cs typeface="+mj-cs"/>
              </a:rPr>
              <a:t>switch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3380E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 Statement - syntax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14356"/>
            <a:ext cx="7758138" cy="5741380"/>
          </a:xfrm>
        </p:spPr>
        <p:txBody>
          <a:bodyPr>
            <a:normAutofit/>
          </a:bodyPr>
          <a:lstStyle/>
          <a:p>
            <a:r>
              <a:rPr lang="en-US" dirty="0" smtClean="0"/>
              <a:t>Write a program that displays a menu and prints a message for each selection made by the user. The program should prompt the user in case of an invalid input. </a:t>
            </a:r>
          </a:p>
          <a:p>
            <a:r>
              <a:rPr lang="en-US" dirty="0" smtClean="0"/>
              <a:t>The menu to be displayed is as follows:</a:t>
            </a:r>
          </a:p>
          <a:p>
            <a:pPr lvl="1">
              <a:buNone/>
            </a:pPr>
            <a:r>
              <a:rPr lang="en-US" dirty="0" smtClean="0">
                <a:solidFill>
                  <a:srgbClr val="00B0F0"/>
                </a:solidFill>
              </a:rPr>
              <a:t>Enter your choice:</a:t>
            </a:r>
          </a:p>
          <a:p>
            <a:pPr lvl="1">
              <a:buNone/>
            </a:pPr>
            <a:r>
              <a:rPr lang="en-US" dirty="0" smtClean="0">
                <a:solidFill>
                  <a:srgbClr val="00B0F0"/>
                </a:solidFill>
              </a:rPr>
              <a:t>‘E’: Edit my program</a:t>
            </a:r>
          </a:p>
          <a:p>
            <a:pPr lvl="1">
              <a:buNone/>
            </a:pPr>
            <a:r>
              <a:rPr lang="en-US" dirty="0" smtClean="0">
                <a:solidFill>
                  <a:srgbClr val="00B0F0"/>
                </a:solidFill>
              </a:rPr>
              <a:t>‘C’: Compile my program</a:t>
            </a:r>
          </a:p>
          <a:p>
            <a:pPr lvl="1">
              <a:buNone/>
            </a:pPr>
            <a:r>
              <a:rPr lang="en-US" dirty="0" smtClean="0">
                <a:solidFill>
                  <a:srgbClr val="00B0F0"/>
                </a:solidFill>
              </a:rPr>
              <a:t>‘R’: Run my program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2844" y="214290"/>
            <a:ext cx="8472518" cy="46293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3.  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3380E6"/>
                </a:solidFill>
                <a:effectLst/>
                <a:uLnTx/>
                <a:uFillTx/>
                <a:latin typeface="Lucida Console"/>
                <a:ea typeface="+mj-ea"/>
                <a:cs typeface="+mj-cs"/>
              </a:rPr>
              <a:t>switch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3380E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 Statement - example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2844" y="214290"/>
            <a:ext cx="8472518" cy="46293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latin typeface="Arial"/>
                <a:ea typeface="+mj-ea"/>
                <a:cs typeface="+mj-cs"/>
              </a:rPr>
              <a:t>4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.  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3380E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example - algorithm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95536" y="900740"/>
            <a:ext cx="7704856" cy="2099632"/>
            <a:chOff x="179512" y="1196752"/>
            <a:chExt cx="7704856" cy="2356730"/>
          </a:xfrm>
        </p:grpSpPr>
        <p:sp>
          <p:nvSpPr>
            <p:cNvPr id="6" name="Flowchart: Process 5"/>
            <p:cNvSpPr/>
            <p:nvPr/>
          </p:nvSpPr>
          <p:spPr>
            <a:xfrm>
              <a:off x="179512" y="1484784"/>
              <a:ext cx="7704856" cy="206869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Display the menu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Get the input from the user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the user entered ‘E’, then print “Calling the editor”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the user entered ‘C’, then print “Calling the compiler”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If the user entered ‘R’, then print “The program starts execution”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For any other input, print “Invalid input”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 smtClean="0">
                <a:solidFill>
                  <a:schemeClr val="tx1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endParaRPr lang="en-US" dirty="0" smtClean="0">
                <a:solidFill>
                  <a:schemeClr val="tx1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endParaRPr lang="en-US" dirty="0" smtClean="0">
                <a:solidFill>
                  <a:schemeClr val="tx1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79512" y="1196752"/>
              <a:ext cx="770485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ALGORITHM</a:t>
              </a:r>
              <a:endParaRPr lang="en-US" dirty="0"/>
            </a:p>
          </p:txBody>
        </p:sp>
      </p:grp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2844" y="214290"/>
            <a:ext cx="8472518" cy="46293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5.  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3380E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example - flowchart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20880" y="711506"/>
            <a:ext cx="1224136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20880" y="1285860"/>
            <a:ext cx="122413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Display Menu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Flowchart: Data 9"/>
          <p:cNvSpPr/>
          <p:nvPr/>
        </p:nvSpPr>
        <p:spPr>
          <a:xfrm>
            <a:off x="2420880" y="2067688"/>
            <a:ext cx="1224136" cy="504056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READ choice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Flowchart: Decision 10"/>
          <p:cNvSpPr/>
          <p:nvPr/>
        </p:nvSpPr>
        <p:spPr>
          <a:xfrm>
            <a:off x="2276864" y="2714620"/>
            <a:ext cx="1512168" cy="1046619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</a:t>
            </a:r>
            <a:r>
              <a:rPr lang="en-US" sz="1400" dirty="0" smtClean="0">
                <a:solidFill>
                  <a:schemeClr val="tx1"/>
                </a:solidFill>
              </a:rPr>
              <a:t>hoice = ‘E’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Flowchart: Decision 13"/>
          <p:cNvSpPr/>
          <p:nvPr/>
        </p:nvSpPr>
        <p:spPr>
          <a:xfrm>
            <a:off x="2276864" y="3905822"/>
            <a:ext cx="1512168" cy="1046619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</a:t>
            </a:r>
            <a:r>
              <a:rPr lang="en-US" sz="1400" dirty="0" smtClean="0">
                <a:solidFill>
                  <a:schemeClr val="tx1"/>
                </a:solidFill>
              </a:rPr>
              <a:t>hoice = ‘C’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Flowchart: Decision 14"/>
          <p:cNvSpPr/>
          <p:nvPr/>
        </p:nvSpPr>
        <p:spPr>
          <a:xfrm>
            <a:off x="2276864" y="5097025"/>
            <a:ext cx="1512168" cy="1046619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</a:t>
            </a:r>
            <a:r>
              <a:rPr lang="en-US" sz="1400" dirty="0" smtClean="0">
                <a:solidFill>
                  <a:schemeClr val="tx1"/>
                </a:solidFill>
              </a:rPr>
              <a:t>hoice = ‘R’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Flowchart: Data 15"/>
          <p:cNvSpPr/>
          <p:nvPr/>
        </p:nvSpPr>
        <p:spPr>
          <a:xfrm>
            <a:off x="4419434" y="2985901"/>
            <a:ext cx="2152830" cy="504056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Print “Call Editor”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Flowchart: Data 16"/>
          <p:cNvSpPr/>
          <p:nvPr/>
        </p:nvSpPr>
        <p:spPr>
          <a:xfrm>
            <a:off x="4419434" y="4177103"/>
            <a:ext cx="2152830" cy="504056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Print “Call Compiler”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Flowchart: Data 17"/>
          <p:cNvSpPr/>
          <p:nvPr/>
        </p:nvSpPr>
        <p:spPr>
          <a:xfrm>
            <a:off x="3990806" y="5368306"/>
            <a:ext cx="3010086" cy="504056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Print “The program starts execution”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Flowchart: Data 18"/>
          <p:cNvSpPr/>
          <p:nvPr/>
        </p:nvSpPr>
        <p:spPr>
          <a:xfrm>
            <a:off x="4000496" y="6211092"/>
            <a:ext cx="2152830" cy="504056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Print “Invalid Input”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786710" y="4783472"/>
            <a:ext cx="1224136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8" idx="2"/>
            <a:endCxn id="9" idx="0"/>
          </p:cNvCxnSpPr>
          <p:nvPr/>
        </p:nvCxnSpPr>
        <p:spPr>
          <a:xfrm rot="5400000">
            <a:off x="2925791" y="1178703"/>
            <a:ext cx="21431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2"/>
            <a:endCxn id="10" idx="1"/>
          </p:cNvCxnSpPr>
          <p:nvPr/>
        </p:nvCxnSpPr>
        <p:spPr>
          <a:xfrm rot="5400000">
            <a:off x="2930066" y="1964806"/>
            <a:ext cx="20576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4"/>
            <a:endCxn id="11" idx="0"/>
          </p:cNvCxnSpPr>
          <p:nvPr/>
        </p:nvCxnSpPr>
        <p:spPr>
          <a:xfrm rot="5400000">
            <a:off x="2961510" y="2643182"/>
            <a:ext cx="14287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2"/>
          </p:cNvCxnSpPr>
          <p:nvPr/>
        </p:nvCxnSpPr>
        <p:spPr>
          <a:xfrm rot="16200000" flipH="1">
            <a:off x="2897024" y="3897163"/>
            <a:ext cx="310703" cy="3885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4" idx="2"/>
            <a:endCxn id="15" idx="0"/>
          </p:cNvCxnSpPr>
          <p:nvPr/>
        </p:nvCxnSpPr>
        <p:spPr>
          <a:xfrm rot="5400000">
            <a:off x="2960656" y="5024733"/>
            <a:ext cx="14458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5" idx="2"/>
          </p:cNvCxnSpPr>
          <p:nvPr/>
        </p:nvCxnSpPr>
        <p:spPr>
          <a:xfrm rot="16200000" flipH="1">
            <a:off x="2873780" y="6302812"/>
            <a:ext cx="357190" cy="3885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1" idx="3"/>
            <a:endCxn id="16" idx="2"/>
          </p:cNvCxnSpPr>
          <p:nvPr/>
        </p:nvCxnSpPr>
        <p:spPr>
          <a:xfrm flipV="1">
            <a:off x="3789032" y="3237929"/>
            <a:ext cx="845685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4" idx="3"/>
            <a:endCxn id="17" idx="2"/>
          </p:cNvCxnSpPr>
          <p:nvPr/>
        </p:nvCxnSpPr>
        <p:spPr>
          <a:xfrm flipV="1">
            <a:off x="3789032" y="4429131"/>
            <a:ext cx="845685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5" idx="3"/>
            <a:endCxn id="18" idx="2"/>
          </p:cNvCxnSpPr>
          <p:nvPr/>
        </p:nvCxnSpPr>
        <p:spPr>
          <a:xfrm flipV="1">
            <a:off x="3789032" y="5620334"/>
            <a:ext cx="502783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19" idx="2"/>
          </p:cNvCxnSpPr>
          <p:nvPr/>
        </p:nvCxnSpPr>
        <p:spPr>
          <a:xfrm flipV="1">
            <a:off x="3071802" y="6463120"/>
            <a:ext cx="1143977" cy="377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452319" y="3214686"/>
            <a:ext cx="0" cy="3286148"/>
          </a:xfrm>
          <a:prstGeom prst="line">
            <a:avLst/>
          </a:prstGeom>
          <a:ln w="2857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6" idx="5"/>
          </p:cNvCxnSpPr>
          <p:nvPr/>
        </p:nvCxnSpPr>
        <p:spPr>
          <a:xfrm flipV="1">
            <a:off x="6356981" y="3214686"/>
            <a:ext cx="1095338" cy="2324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7" idx="5"/>
          </p:cNvCxnSpPr>
          <p:nvPr/>
        </p:nvCxnSpPr>
        <p:spPr>
          <a:xfrm>
            <a:off x="6356981" y="4429131"/>
            <a:ext cx="109533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8" idx="5"/>
          </p:cNvCxnSpPr>
          <p:nvPr/>
        </p:nvCxnSpPr>
        <p:spPr>
          <a:xfrm>
            <a:off x="6699883" y="5620334"/>
            <a:ext cx="752437" cy="1162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9" idx="5"/>
          </p:cNvCxnSpPr>
          <p:nvPr/>
        </p:nvCxnSpPr>
        <p:spPr>
          <a:xfrm>
            <a:off x="5938043" y="6463120"/>
            <a:ext cx="151427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7452320" y="5002224"/>
            <a:ext cx="33439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3857620" y="2928934"/>
            <a:ext cx="714380" cy="2143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TRUE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857620" y="4143380"/>
            <a:ext cx="714380" cy="2143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TRUE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786182" y="5286388"/>
            <a:ext cx="714380" cy="2143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TRUE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143108" y="6143644"/>
            <a:ext cx="714380" cy="2143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FALSE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143108" y="4929198"/>
            <a:ext cx="714380" cy="2143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FALSE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143108" y="3786190"/>
            <a:ext cx="714380" cy="2143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FALSE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2844" y="214290"/>
            <a:ext cx="8472518" cy="46293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latin typeface="Arial"/>
                <a:ea typeface="+mj-ea"/>
                <a:cs typeface="+mj-cs"/>
              </a:rPr>
              <a:t>6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.  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3380E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example - PSEUDOCODE</a:t>
            </a:r>
          </a:p>
        </p:txBody>
      </p:sp>
      <p:grpSp>
        <p:nvGrpSpPr>
          <p:cNvPr id="5" name="Text Placeholder 4"/>
          <p:cNvGrpSpPr>
            <a:grpSpLocks noGrp="1"/>
          </p:cNvGrpSpPr>
          <p:nvPr/>
        </p:nvGrpSpPr>
        <p:grpSpPr>
          <a:xfrm>
            <a:off x="429344" y="928671"/>
            <a:ext cx="7239001" cy="3508442"/>
            <a:chOff x="159562" y="1196752"/>
            <a:chExt cx="5184576" cy="3612122"/>
          </a:xfrm>
        </p:grpSpPr>
        <p:sp>
          <p:nvSpPr>
            <p:cNvPr id="6" name="Flowchart: Process 5"/>
            <p:cNvSpPr/>
            <p:nvPr/>
          </p:nvSpPr>
          <p:spPr>
            <a:xfrm>
              <a:off x="159562" y="1513574"/>
              <a:ext cx="5184576" cy="3295300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Display the menu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err="1" smtClean="0">
                  <a:solidFill>
                    <a:schemeClr val="tx1"/>
                  </a:solidFill>
                </a:rPr>
                <a:t>Scanf</a:t>
              </a:r>
              <a:r>
                <a:rPr lang="en-US" dirty="0" smtClean="0">
                  <a:solidFill>
                    <a:schemeClr val="tx1"/>
                  </a:solidFill>
                </a:rPr>
                <a:t> choice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dirty="0" smtClean="0">
                  <a:solidFill>
                    <a:schemeClr val="tx1"/>
                  </a:solidFill>
                </a:rPr>
                <a:t>Switch for the value of choice: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dirty="0" smtClean="0">
                  <a:solidFill>
                    <a:schemeClr val="tx1"/>
                  </a:solidFill>
                </a:rPr>
                <a:t>Case choice = ‘E’ </a:t>
              </a: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(“Calling the Editor”)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dirty="0" smtClean="0">
                  <a:solidFill>
                    <a:schemeClr val="tx1"/>
                  </a:solidFill>
                </a:rPr>
                <a:t>Break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dirty="0" smtClean="0">
                  <a:solidFill>
                    <a:schemeClr val="tx1"/>
                  </a:solidFill>
                </a:rPr>
                <a:t>Case choice = ‘C’ </a:t>
              </a: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(“Calling the Compiler”)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dirty="0" smtClean="0">
                  <a:solidFill>
                    <a:schemeClr val="tx1"/>
                  </a:solidFill>
                </a:rPr>
                <a:t>Break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dirty="0" smtClean="0">
                  <a:solidFill>
                    <a:schemeClr val="tx1"/>
                  </a:solidFill>
                </a:rPr>
                <a:t>Case choice = ‘R’ </a:t>
              </a: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(“The program starts execution”)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dirty="0" smtClean="0">
                  <a:solidFill>
                    <a:schemeClr val="tx1"/>
                  </a:solidFill>
                </a:rPr>
                <a:t>Break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dirty="0" smtClean="0">
                  <a:solidFill>
                    <a:schemeClr val="tx1"/>
                  </a:solidFill>
                </a:rPr>
                <a:t>Otherwise </a:t>
              </a:r>
              <a:r>
                <a:rPr lang="en-US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dirty="0" smtClean="0">
                  <a:solidFill>
                    <a:schemeClr val="tx1"/>
                  </a:solidFill>
                </a:rPr>
                <a:t> (“Invalid input”);</a:t>
              </a:r>
            </a:p>
            <a:p>
              <a:pPr marL="342900" indent="-342900"/>
              <a:r>
                <a:rPr lang="en-US" dirty="0" smtClean="0">
                  <a:solidFill>
                    <a:schemeClr val="tx1"/>
                  </a:solidFill>
                </a:rPr>
                <a:t>4. End of program</a:t>
              </a:r>
            </a:p>
            <a:p>
              <a:pPr marL="342900" indent="-342900"/>
              <a:r>
                <a:rPr lang="en-US" dirty="0">
                  <a:solidFill>
                    <a:schemeClr val="tx1"/>
                  </a:solidFill>
                </a:rPr>
                <a:t>	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5956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PSEUDOCODE</a:t>
              </a:r>
              <a:endParaRPr lang="en-US" dirty="0"/>
            </a:p>
          </p:txBody>
        </p:sp>
      </p:grp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836712"/>
            <a:ext cx="7632848" cy="5688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1"/>
                </a:solidFill>
              </a:rPr>
              <a:t>#include &lt;</a:t>
            </a:r>
            <a:r>
              <a:rPr lang="en-US" dirty="0" err="1" smtClean="0">
                <a:solidFill>
                  <a:schemeClr val="bg1"/>
                </a:solidFill>
              </a:rPr>
              <a:t>stdio.h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int</a:t>
            </a:r>
            <a:r>
              <a:rPr lang="en-US" dirty="0" smtClean="0">
                <a:solidFill>
                  <a:schemeClr val="bg1"/>
                </a:solidFill>
              </a:rPr>
              <a:t> main (void)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{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(“Enter your choice \n”);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(“E: Edit \n”);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(“C: Compile \n”);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(“R: Run \n”);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printf</a:t>
            </a:r>
            <a:r>
              <a:rPr lang="en-US" dirty="0" smtClean="0">
                <a:solidFill>
                  <a:schemeClr val="bg1"/>
                </a:solidFill>
              </a:rPr>
              <a:t> (“What do you want to do? “);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}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2844" y="214290"/>
            <a:ext cx="8472518" cy="46293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cap="all" noProof="0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latin typeface="Arial"/>
                <a:ea typeface="+mj-ea"/>
                <a:cs typeface="+mj-cs"/>
              </a:rPr>
              <a:t>7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24B5A1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.  </a:t>
            </a: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3380E6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example - CODE</a:t>
            </a:r>
          </a:p>
        </p:txBody>
      </p:sp>
      <p:grpSp>
        <p:nvGrpSpPr>
          <p:cNvPr id="5" name="Text Placeholder 4"/>
          <p:cNvGrpSpPr>
            <a:grpSpLocks noGrp="1"/>
          </p:cNvGrpSpPr>
          <p:nvPr/>
        </p:nvGrpSpPr>
        <p:grpSpPr>
          <a:xfrm>
            <a:off x="5364088" y="404664"/>
            <a:ext cx="3600400" cy="3024335"/>
            <a:chOff x="159562" y="1196752"/>
            <a:chExt cx="5184576" cy="3612122"/>
          </a:xfrm>
        </p:grpSpPr>
        <p:sp>
          <p:nvSpPr>
            <p:cNvPr id="6" name="Flowchart: Process 5"/>
            <p:cNvSpPr/>
            <p:nvPr/>
          </p:nvSpPr>
          <p:spPr>
            <a:xfrm>
              <a:off x="159562" y="1513574"/>
              <a:ext cx="5184576" cy="3295300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+mj-lt"/>
                <a:buAutoNum type="arabicPeriod"/>
              </a:pPr>
              <a:r>
                <a:rPr lang="en-US" sz="1200" dirty="0" smtClean="0">
                  <a:solidFill>
                    <a:srgbClr val="00B050"/>
                  </a:solidFill>
                </a:rPr>
                <a:t>Display the menu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200" dirty="0" err="1" smtClean="0">
                  <a:solidFill>
                    <a:schemeClr val="tx1"/>
                  </a:solidFill>
                </a:rPr>
                <a:t>Scanf</a:t>
              </a:r>
              <a:r>
                <a:rPr lang="en-US" sz="1200" dirty="0" smtClean="0">
                  <a:solidFill>
                    <a:schemeClr val="tx1"/>
                  </a:solidFill>
                </a:rPr>
                <a:t> choice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Switch for the value of choice: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Case choice = ‘E’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sz="1200" dirty="0" smtClean="0">
                  <a:solidFill>
                    <a:schemeClr val="tx1"/>
                  </a:solidFill>
                </a:rPr>
                <a:t> (“Calling the Editor”)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Break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Case choice = ‘C’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sz="1200" dirty="0" smtClean="0">
                  <a:solidFill>
                    <a:schemeClr val="tx1"/>
                  </a:solidFill>
                </a:rPr>
                <a:t> (“Calling the Compiler”)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Break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Case choice = ‘R’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sz="1200" dirty="0" smtClean="0">
                  <a:solidFill>
                    <a:schemeClr val="tx1"/>
                  </a:solidFill>
                </a:rPr>
                <a:t> (“The program starts execution”)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Break</a:t>
              </a:r>
            </a:p>
            <a:p>
              <a:pPr marL="800100" lvl="1" indent="-342900">
                <a:buFont typeface="+mj-lt"/>
                <a:buAutoNum type="alphaLcPeriod"/>
              </a:pPr>
              <a:r>
                <a:rPr lang="en-US" sz="1200" dirty="0" smtClean="0">
                  <a:solidFill>
                    <a:schemeClr val="tx1"/>
                  </a:solidFill>
                </a:rPr>
                <a:t>Otherwise </a:t>
              </a:r>
              <a:r>
                <a:rPr lang="en-US" sz="1200" dirty="0" err="1" smtClean="0">
                  <a:solidFill>
                    <a:schemeClr val="tx1"/>
                  </a:solidFill>
                </a:rPr>
                <a:t>printf</a:t>
              </a:r>
              <a:r>
                <a:rPr lang="en-US" sz="1200" dirty="0" smtClean="0">
                  <a:solidFill>
                    <a:schemeClr val="tx1"/>
                  </a:solidFill>
                </a:rPr>
                <a:t> (“Invalid input”);</a:t>
              </a:r>
            </a:p>
            <a:p>
              <a:pPr marL="342900" indent="-342900"/>
              <a:r>
                <a:rPr lang="en-US" sz="1200" dirty="0" smtClean="0">
                  <a:solidFill>
                    <a:schemeClr val="tx1"/>
                  </a:solidFill>
                </a:rPr>
                <a:t>4. End of program</a:t>
              </a:r>
            </a:p>
            <a:p>
              <a:pPr marL="342900" indent="-342900"/>
              <a:r>
                <a:rPr lang="en-US" sz="1200" dirty="0">
                  <a:solidFill>
                    <a:schemeClr val="tx1"/>
                  </a:solidFill>
                </a:rPr>
                <a:t>	</a:t>
              </a:r>
              <a:endParaRPr lang="en-US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59562" y="1196752"/>
              <a:ext cx="5184576" cy="288032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/>
                <a:t>PSEUDOCODE</a:t>
              </a:r>
              <a:endParaRPr lang="en-US" sz="1200" dirty="0"/>
            </a:p>
          </p:txBody>
        </p:sp>
      </p:grp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132191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>
        <a:ln w="28575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599</TotalTime>
  <Words>1546</Words>
  <Application>Microsoft Office PowerPoint</Application>
  <PresentationFormat>On-screen Show (4:3)</PresentationFormat>
  <Paragraphs>269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Multiple selection statements</vt:lpstr>
      <vt:lpstr>1.  switch Multiple-Selection Statement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11. String with switch</vt:lpstr>
    </vt:vector>
  </TitlesOfParts>
  <Company>ksu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selection statements</dc:title>
  <dc:creator>lab</dc:creator>
  <cp:lastModifiedBy>Ghadah</cp:lastModifiedBy>
  <cp:revision>34</cp:revision>
  <dcterms:created xsi:type="dcterms:W3CDTF">2014-09-15T06:51:16Z</dcterms:created>
  <dcterms:modified xsi:type="dcterms:W3CDTF">2015-02-05T06:33:38Z</dcterms:modified>
</cp:coreProperties>
</file>