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1" r:id="rId3"/>
    <p:sldId id="291" r:id="rId4"/>
    <p:sldId id="262" r:id="rId5"/>
    <p:sldId id="264" r:id="rId6"/>
    <p:sldId id="265" r:id="rId7"/>
    <p:sldId id="267" r:id="rId8"/>
    <p:sldId id="266" r:id="rId9"/>
    <p:sldId id="263" r:id="rId10"/>
    <p:sldId id="269" r:id="rId11"/>
    <p:sldId id="270" r:id="rId12"/>
    <p:sldId id="271" r:id="rId13"/>
    <p:sldId id="272" r:id="rId14"/>
    <p:sldId id="273" r:id="rId15"/>
    <p:sldId id="268" r:id="rId16"/>
    <p:sldId id="274" r:id="rId17"/>
    <p:sldId id="292" r:id="rId18"/>
    <p:sldId id="257" r:id="rId19"/>
    <p:sldId id="260" r:id="rId20"/>
    <p:sldId id="259" r:id="rId21"/>
    <p:sldId id="290"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9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0EFB747-A40C-4E3F-86BA-2CA000251173}" type="datetimeFigureOut">
              <a:rPr lang="en-US" smtClean="0"/>
              <a:pPr/>
              <a:t>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9E40A-0D3F-4032-B633-984A40F2B14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0EFB747-A40C-4E3F-86BA-2CA000251173}" type="datetimeFigureOut">
              <a:rPr lang="en-US" smtClean="0"/>
              <a:pPr/>
              <a:t>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9E40A-0D3F-4032-B633-984A40F2B14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E40A-0D3F-4032-B633-984A40F2B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E40A-0D3F-4032-B633-984A40F2B14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E40A-0D3F-4032-B633-984A40F2B14F}"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14B1C49-6C74-4EEF-97C6-EE0F96DAA576}" type="datetime1">
              <a:rPr lang="en-US"/>
              <a:pPr>
                <a:defRPr/>
              </a:pPr>
              <a:t>2/11/15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©1992-2013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BC5306BD-B822-4828-BD2A-03E342AFF47F}" type="slidenum">
              <a:rPr lang="en-US"/>
              <a:pPr>
                <a:defRPr/>
              </a:pPr>
              <a:t>‹#›</a:t>
            </a:fld>
            <a:endParaRPr lang="en-US"/>
          </a:p>
        </p:txBody>
      </p:sp>
    </p:spTree>
    <p:extLst>
      <p:ext uri="{BB962C8B-B14F-4D97-AF65-F5344CB8AC3E}">
        <p14:creationId xmlns:p14="http://schemas.microsoft.com/office/powerpoint/2010/main" val="406367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E40A-0D3F-4032-B633-984A40F2B14F}"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C0EFB747-A40C-4E3F-86BA-2CA000251173}" type="datetimeFigureOut">
              <a:rPr lang="en-US" smtClean="0"/>
              <a:pPr/>
              <a:t>2/11/15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C659E40A-0D3F-4032-B633-984A40F2B14F}"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0EFB747-A40C-4E3F-86BA-2CA000251173}" type="datetimeFigureOut">
              <a:rPr lang="en-US" smtClean="0"/>
              <a:pPr/>
              <a:t>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9E40A-0D3F-4032-B633-984A40F2B14F}"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C659E40A-0D3F-4032-B633-984A40F2B1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0EFB747-A40C-4E3F-86BA-2CA000251173}"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E40A-0D3F-4032-B633-984A40F2B14F}"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C0EFB747-A40C-4E3F-86BA-2CA000251173}" type="datetimeFigureOut">
              <a:rPr lang="en-US" smtClean="0"/>
              <a:pPr/>
              <a:t>2/11/15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C659E40A-0D3F-4032-B633-984A40F2B1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1920" y="4624668"/>
            <a:ext cx="4987280" cy="2044692"/>
          </a:xfrm>
        </p:spPr>
        <p:txBody>
          <a:bodyPr>
            <a:normAutofit/>
          </a:bodyPr>
          <a:lstStyle/>
          <a:p>
            <a:r>
              <a:rPr lang="en-US" dirty="0" smtClean="0"/>
              <a:t>1) C program development</a:t>
            </a:r>
            <a:br>
              <a:rPr lang="en-US" dirty="0" smtClean="0"/>
            </a:br>
            <a:r>
              <a:rPr lang="en-US" dirty="0"/>
              <a:t/>
            </a:r>
            <a:br>
              <a:rPr lang="en-US" dirty="0"/>
            </a:br>
            <a:r>
              <a:rPr lang="en-US" dirty="0" smtClean="0"/>
              <a:t>2) Selection </a:t>
            </a:r>
            <a:r>
              <a:rPr lang="en-US" dirty="0" smtClean="0"/>
              <a:t>structure-</a:t>
            </a:r>
            <a:br>
              <a:rPr lang="en-US" dirty="0" smtClean="0"/>
            </a:br>
            <a:r>
              <a:rPr lang="en-US" dirty="0"/>
              <a:t> </a:t>
            </a:r>
            <a:r>
              <a:rPr lang="en-US" dirty="0" smtClean="0"/>
              <a:t>     </a:t>
            </a:r>
            <a:r>
              <a:rPr lang="en-US" dirty="0" smtClean="0"/>
              <a:t> IF statement</a:t>
            </a:r>
            <a:endParaRPr lang="en-US" dirty="0"/>
          </a:p>
        </p:txBody>
      </p:sp>
    </p:spTree>
    <p:extLst>
      <p:ext uri="{BB962C8B-B14F-4D97-AF65-F5344CB8AC3E}">
        <p14:creationId xmlns:p14="http://schemas.microsoft.com/office/powerpoint/2010/main" val="3291842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10</a:t>
            </a:fld>
            <a:r>
              <a:rPr lang="en-US" b="1" i="1" dirty="0" smtClean="0"/>
              <a:t>	</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00B050"/>
                  </a:solidFill>
                </a:rPr>
                <a:t>Scanf</a:t>
              </a:r>
              <a:r>
                <a:rPr lang="en-US" dirty="0" smtClean="0">
                  <a:solidFill>
                    <a:srgbClr val="00B050"/>
                  </a:solidFill>
                </a:rPr>
                <a:t> </a:t>
              </a:r>
              <a:r>
                <a:rPr lang="en-US" i="1" dirty="0" smtClean="0">
                  <a:solidFill>
                    <a:srgbClr val="00B050"/>
                  </a:solidFill>
                </a:rPr>
                <a:t>integer1</a:t>
              </a:r>
            </a:p>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i="1" dirty="0" smtClean="0">
                  <a:solidFill>
                    <a:schemeClr val="tx1"/>
                  </a:solidFill>
                </a:rPr>
                <a:t>sum </a:t>
              </a:r>
              <a:r>
                <a:rPr lang="en-US" dirty="0" smtClean="0">
                  <a:solidFill>
                    <a:schemeClr val="tx1"/>
                  </a:solidFill>
                </a:rPr>
                <a:t>= </a:t>
              </a:r>
              <a:r>
                <a:rPr lang="en-US" i="1" dirty="0" smtClean="0">
                  <a:solidFill>
                    <a:schemeClr val="tx1"/>
                  </a:solidFill>
                </a:rPr>
                <a:t>integer1 </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
        <p:nvSpPr>
          <p:cNvPr id="3" name="Flowchart: Process 2"/>
          <p:cNvSpPr/>
          <p:nvPr/>
        </p:nvSpPr>
        <p:spPr>
          <a:xfrm>
            <a:off x="251520" y="1196752"/>
            <a:ext cx="5328592" cy="44644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a:t>p</a:t>
            </a:r>
            <a:r>
              <a:rPr lang="en-US" dirty="0" err="1" smtClean="0"/>
              <a:t>rintf</a:t>
            </a:r>
            <a:r>
              <a:rPr lang="en-US" dirty="0" smtClean="0"/>
              <a:t> (“Enter first integer: \n”); //prompt</a:t>
            </a:r>
          </a:p>
          <a:p>
            <a:r>
              <a:rPr lang="en-US" dirty="0" err="1" smtClean="0"/>
              <a:t>scanf</a:t>
            </a:r>
            <a:r>
              <a:rPr lang="en-US" dirty="0" smtClean="0"/>
              <a:t> (“%d”, &amp;integer1); //read integer1 </a:t>
            </a:r>
            <a:endParaRPr lang="en-US" dirty="0"/>
          </a:p>
        </p:txBody>
      </p:sp>
    </p:spTree>
    <p:extLst>
      <p:ext uri="{BB962C8B-B14F-4D97-AF65-F5344CB8AC3E}">
        <p14:creationId xmlns:p14="http://schemas.microsoft.com/office/powerpoint/2010/main" val="8399873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11</a:t>
            </a:fld>
            <a:r>
              <a:rPr lang="en-US" b="1" i="1" dirty="0" smtClean="0"/>
              <a:t>	</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00B050"/>
                  </a:solidFill>
                </a:rPr>
                <a:t>Scanf</a:t>
              </a:r>
              <a:r>
                <a:rPr lang="en-US" dirty="0" smtClean="0">
                  <a:solidFill>
                    <a:srgbClr val="00B050"/>
                  </a:solidFill>
                </a:rPr>
                <a:t> </a:t>
              </a:r>
              <a:r>
                <a:rPr lang="en-US" i="1" dirty="0" smtClean="0">
                  <a:solidFill>
                    <a:srgbClr val="00B050"/>
                  </a:solidFill>
                </a:rPr>
                <a:t>integer1</a:t>
              </a:r>
            </a:p>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i="1" dirty="0" smtClean="0">
                  <a:solidFill>
                    <a:schemeClr val="tx1"/>
                  </a:solidFill>
                </a:rPr>
                <a:t>sum </a:t>
              </a:r>
              <a:r>
                <a:rPr lang="en-US" dirty="0" smtClean="0">
                  <a:solidFill>
                    <a:schemeClr val="tx1"/>
                  </a:solidFill>
                </a:rPr>
                <a:t>= </a:t>
              </a:r>
              <a:r>
                <a:rPr lang="en-US" i="1" dirty="0" smtClean="0">
                  <a:solidFill>
                    <a:schemeClr val="tx1"/>
                  </a:solidFill>
                </a:rPr>
                <a:t>integer1 </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
        <p:nvSpPr>
          <p:cNvPr id="3" name="Flowchart: Process 2"/>
          <p:cNvSpPr/>
          <p:nvPr/>
        </p:nvSpPr>
        <p:spPr>
          <a:xfrm>
            <a:off x="251520" y="1196752"/>
            <a:ext cx="5328592" cy="44644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t>int</a:t>
            </a:r>
            <a:r>
              <a:rPr lang="en-US" dirty="0" smtClean="0"/>
              <a:t> integer1; //declaration of first number</a:t>
            </a:r>
          </a:p>
          <a:p>
            <a:endParaRPr lang="en-US" dirty="0" smtClean="0"/>
          </a:p>
          <a:p>
            <a:r>
              <a:rPr lang="en-US" dirty="0" err="1" smtClean="0"/>
              <a:t>printf</a:t>
            </a:r>
            <a:r>
              <a:rPr lang="en-US" dirty="0" smtClean="0"/>
              <a:t> (“Enter first integer: \n”); //prompt</a:t>
            </a:r>
          </a:p>
          <a:p>
            <a:r>
              <a:rPr lang="en-US" dirty="0" err="1" smtClean="0"/>
              <a:t>scanf</a:t>
            </a:r>
            <a:r>
              <a:rPr lang="en-US" dirty="0" smtClean="0"/>
              <a:t> (“%d”, &amp;integer1); //read integer1 </a:t>
            </a:r>
            <a:endParaRPr lang="en-US" dirty="0"/>
          </a:p>
        </p:txBody>
      </p:sp>
    </p:spTree>
    <p:extLst>
      <p:ext uri="{BB962C8B-B14F-4D97-AF65-F5344CB8AC3E}">
        <p14:creationId xmlns:p14="http://schemas.microsoft.com/office/powerpoint/2010/main" val="27572235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12</a:t>
            </a:fld>
            <a:r>
              <a:rPr lang="en-US" b="1" i="1" dirty="0" smtClean="0"/>
              <a:t>	</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92D050"/>
                  </a:solidFill>
                </a:rPr>
                <a:t>Scanf</a:t>
              </a:r>
              <a:r>
                <a:rPr lang="en-US" dirty="0" smtClean="0">
                  <a:solidFill>
                    <a:srgbClr val="92D050"/>
                  </a:solidFill>
                </a:rPr>
                <a:t> </a:t>
              </a:r>
              <a:r>
                <a:rPr lang="en-US" i="1" dirty="0" smtClean="0">
                  <a:solidFill>
                    <a:srgbClr val="92D050"/>
                  </a:solidFill>
                </a:rPr>
                <a:t>integer1</a:t>
              </a:r>
            </a:p>
            <a:p>
              <a:pPr marL="342900" indent="-342900">
                <a:buFont typeface="+mj-lt"/>
                <a:buAutoNum type="arabicPeriod"/>
              </a:pPr>
              <a:r>
                <a:rPr lang="en-US" dirty="0" err="1" smtClean="0">
                  <a:solidFill>
                    <a:srgbClr val="00B050"/>
                  </a:solidFill>
                </a:rPr>
                <a:t>Scanf</a:t>
              </a:r>
              <a:r>
                <a:rPr lang="en-US" dirty="0" smtClean="0">
                  <a:solidFill>
                    <a:srgbClr val="00B050"/>
                  </a:solidFill>
                </a:rPr>
                <a:t> </a:t>
              </a:r>
              <a:r>
                <a:rPr lang="en-US" i="1" dirty="0" smtClean="0">
                  <a:solidFill>
                    <a:srgbClr val="00B050"/>
                  </a:solidFill>
                </a:rPr>
                <a:t>integer2</a:t>
              </a:r>
            </a:p>
            <a:p>
              <a:pPr marL="342900" indent="-342900">
                <a:buFont typeface="+mj-lt"/>
                <a:buAutoNum type="arabicPeriod"/>
              </a:pPr>
              <a:r>
                <a:rPr lang="en-US" i="1" dirty="0" smtClean="0">
                  <a:solidFill>
                    <a:schemeClr val="tx1"/>
                  </a:solidFill>
                </a:rPr>
                <a:t>sum </a:t>
              </a:r>
              <a:r>
                <a:rPr lang="en-US" dirty="0" smtClean="0">
                  <a:solidFill>
                    <a:schemeClr val="tx1"/>
                  </a:solidFill>
                </a:rPr>
                <a:t>= </a:t>
              </a:r>
              <a:r>
                <a:rPr lang="en-US" i="1" dirty="0" smtClean="0">
                  <a:solidFill>
                    <a:schemeClr val="tx1"/>
                  </a:solidFill>
                </a:rPr>
                <a:t>integer1 </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
        <p:nvSpPr>
          <p:cNvPr id="3" name="Flowchart: Process 2"/>
          <p:cNvSpPr/>
          <p:nvPr/>
        </p:nvSpPr>
        <p:spPr>
          <a:xfrm>
            <a:off x="251520" y="1196752"/>
            <a:ext cx="5328592" cy="44644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solidFill>
                  <a:srgbClr val="FFFF00"/>
                </a:solidFill>
              </a:rPr>
              <a:t>int</a:t>
            </a:r>
            <a:r>
              <a:rPr lang="en-US" dirty="0" smtClean="0">
                <a:solidFill>
                  <a:srgbClr val="FFFF00"/>
                </a:solidFill>
              </a:rPr>
              <a:t> integer1; //declaration of first number</a:t>
            </a:r>
          </a:p>
          <a:p>
            <a:r>
              <a:rPr lang="en-US" dirty="0" err="1"/>
              <a:t>i</a:t>
            </a:r>
            <a:r>
              <a:rPr lang="en-US" dirty="0" err="1" smtClean="0"/>
              <a:t>nt</a:t>
            </a:r>
            <a:r>
              <a:rPr lang="en-US" dirty="0" smtClean="0"/>
              <a:t> integer2; //declaration of second number</a:t>
            </a:r>
          </a:p>
          <a:p>
            <a:endParaRPr lang="en-US" dirty="0" smtClean="0"/>
          </a:p>
          <a:p>
            <a:r>
              <a:rPr lang="en-US" dirty="0" err="1" smtClean="0">
                <a:solidFill>
                  <a:srgbClr val="FFFF00"/>
                </a:solidFill>
              </a:rPr>
              <a:t>printf</a:t>
            </a:r>
            <a:r>
              <a:rPr lang="en-US" dirty="0" smtClean="0">
                <a:solidFill>
                  <a:srgbClr val="FFFF00"/>
                </a:solidFill>
              </a:rPr>
              <a:t> (“Enter first integer: \n”); //prompt</a:t>
            </a:r>
          </a:p>
          <a:p>
            <a:r>
              <a:rPr lang="en-US" dirty="0" err="1" smtClean="0">
                <a:solidFill>
                  <a:srgbClr val="FFFF00"/>
                </a:solidFill>
              </a:rPr>
              <a:t>scanf</a:t>
            </a:r>
            <a:r>
              <a:rPr lang="en-US" dirty="0" smtClean="0">
                <a:solidFill>
                  <a:srgbClr val="FFFF00"/>
                </a:solidFill>
              </a:rPr>
              <a:t> (“%d”, &amp;integer1); //read integer1 </a:t>
            </a:r>
          </a:p>
          <a:p>
            <a:endParaRPr lang="en-US" dirty="0"/>
          </a:p>
          <a:p>
            <a:r>
              <a:rPr lang="en-US" dirty="0" err="1" smtClean="0"/>
              <a:t>printf</a:t>
            </a:r>
            <a:r>
              <a:rPr lang="en-US" dirty="0" smtClean="0"/>
              <a:t> (“Enter second integer: \n”); //prompt</a:t>
            </a:r>
          </a:p>
          <a:p>
            <a:r>
              <a:rPr lang="en-US" dirty="0" err="1"/>
              <a:t>s</a:t>
            </a:r>
            <a:r>
              <a:rPr lang="en-US" dirty="0" err="1" smtClean="0"/>
              <a:t>canf</a:t>
            </a:r>
            <a:r>
              <a:rPr lang="en-US" dirty="0" smtClean="0"/>
              <a:t> (“%d”, &amp;integer2); //read integer2</a:t>
            </a:r>
            <a:endParaRPr lang="en-US" dirty="0"/>
          </a:p>
        </p:txBody>
      </p:sp>
    </p:spTree>
    <p:extLst>
      <p:ext uri="{BB962C8B-B14F-4D97-AF65-F5344CB8AC3E}">
        <p14:creationId xmlns:p14="http://schemas.microsoft.com/office/powerpoint/2010/main" val="23043943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13</a:t>
            </a:fld>
            <a:r>
              <a:rPr lang="en-US" b="1" i="1" dirty="0" smtClean="0"/>
              <a:t>	</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92D050"/>
                  </a:solidFill>
                </a:rPr>
                <a:t>Scanf</a:t>
              </a:r>
              <a:r>
                <a:rPr lang="en-US" dirty="0" smtClean="0">
                  <a:solidFill>
                    <a:srgbClr val="92D050"/>
                  </a:solidFill>
                </a:rPr>
                <a:t> </a:t>
              </a:r>
              <a:r>
                <a:rPr lang="en-US" i="1" dirty="0" smtClean="0">
                  <a:solidFill>
                    <a:srgbClr val="92D050"/>
                  </a:solidFill>
                </a:rPr>
                <a:t>integer1</a:t>
              </a:r>
            </a:p>
            <a:p>
              <a:pPr marL="342900" indent="-342900">
                <a:buFont typeface="+mj-lt"/>
                <a:buAutoNum type="arabicPeriod"/>
              </a:pPr>
              <a:r>
                <a:rPr lang="en-US" dirty="0" err="1" smtClean="0">
                  <a:solidFill>
                    <a:srgbClr val="92D050"/>
                  </a:solidFill>
                </a:rPr>
                <a:t>Scanf</a:t>
              </a:r>
              <a:r>
                <a:rPr lang="en-US" dirty="0" smtClean="0">
                  <a:solidFill>
                    <a:srgbClr val="92D050"/>
                  </a:solidFill>
                </a:rPr>
                <a:t> </a:t>
              </a:r>
              <a:r>
                <a:rPr lang="en-US" i="1" dirty="0" smtClean="0">
                  <a:solidFill>
                    <a:srgbClr val="92D050"/>
                  </a:solidFill>
                </a:rPr>
                <a:t>integer2</a:t>
              </a:r>
            </a:p>
            <a:p>
              <a:pPr marL="342900" indent="-342900">
                <a:buFont typeface="+mj-lt"/>
                <a:buAutoNum type="arabicPeriod"/>
              </a:pPr>
              <a:r>
                <a:rPr lang="en-US" i="1" dirty="0" smtClean="0">
                  <a:solidFill>
                    <a:srgbClr val="00B050"/>
                  </a:solidFill>
                </a:rPr>
                <a:t>sum </a:t>
              </a:r>
              <a:r>
                <a:rPr lang="en-US" dirty="0" smtClean="0">
                  <a:solidFill>
                    <a:srgbClr val="00B050"/>
                  </a:solidFill>
                </a:rPr>
                <a:t>= </a:t>
              </a:r>
              <a:r>
                <a:rPr lang="en-US" i="1" dirty="0" smtClean="0">
                  <a:solidFill>
                    <a:srgbClr val="00B050"/>
                  </a:solidFill>
                </a:rPr>
                <a:t>integer1 </a:t>
              </a:r>
              <a:r>
                <a:rPr lang="en-US" dirty="0" smtClean="0">
                  <a:solidFill>
                    <a:srgbClr val="00B050"/>
                  </a:solidFill>
                </a:rPr>
                <a:t>+ </a:t>
              </a:r>
              <a:r>
                <a:rPr lang="en-US" i="1" dirty="0" smtClean="0">
                  <a:solidFill>
                    <a:srgbClr val="00B050"/>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
        <p:nvSpPr>
          <p:cNvPr id="3" name="Flowchart: Process 2"/>
          <p:cNvSpPr/>
          <p:nvPr/>
        </p:nvSpPr>
        <p:spPr>
          <a:xfrm>
            <a:off x="251520" y="1196752"/>
            <a:ext cx="5328592" cy="44644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solidFill>
                  <a:srgbClr val="FFFF00"/>
                </a:solidFill>
              </a:rPr>
              <a:t>int</a:t>
            </a:r>
            <a:r>
              <a:rPr lang="en-US" dirty="0" smtClean="0">
                <a:solidFill>
                  <a:srgbClr val="FFFF00"/>
                </a:solidFill>
              </a:rPr>
              <a:t> integer1; //declaration of first number</a:t>
            </a:r>
          </a:p>
          <a:p>
            <a:r>
              <a:rPr lang="en-US" dirty="0" err="1">
                <a:solidFill>
                  <a:srgbClr val="FFFF00"/>
                </a:solidFill>
              </a:rPr>
              <a:t>i</a:t>
            </a:r>
            <a:r>
              <a:rPr lang="en-US" dirty="0" err="1" smtClean="0">
                <a:solidFill>
                  <a:srgbClr val="FFFF00"/>
                </a:solidFill>
              </a:rPr>
              <a:t>nt</a:t>
            </a:r>
            <a:r>
              <a:rPr lang="en-US" dirty="0" smtClean="0">
                <a:solidFill>
                  <a:srgbClr val="FFFF00"/>
                </a:solidFill>
              </a:rPr>
              <a:t> integer2; //declaration of second number</a:t>
            </a:r>
          </a:p>
          <a:p>
            <a:r>
              <a:rPr lang="en-US" dirty="0" err="1" smtClean="0">
                <a:solidFill>
                  <a:schemeClr val="bg1"/>
                </a:solidFill>
              </a:rPr>
              <a:t>int</a:t>
            </a:r>
            <a:r>
              <a:rPr lang="en-US" dirty="0" smtClean="0">
                <a:solidFill>
                  <a:schemeClr val="bg1"/>
                </a:solidFill>
              </a:rPr>
              <a:t> sum; //total of the two numbers</a:t>
            </a:r>
          </a:p>
          <a:p>
            <a:endParaRPr lang="en-US" dirty="0" smtClean="0"/>
          </a:p>
          <a:p>
            <a:r>
              <a:rPr lang="en-US" dirty="0" err="1" smtClean="0">
                <a:solidFill>
                  <a:srgbClr val="FFFF00"/>
                </a:solidFill>
              </a:rPr>
              <a:t>printf</a:t>
            </a:r>
            <a:r>
              <a:rPr lang="en-US" dirty="0" smtClean="0">
                <a:solidFill>
                  <a:srgbClr val="FFFF00"/>
                </a:solidFill>
              </a:rPr>
              <a:t> (“Enter first integer: \n”); //prompt</a:t>
            </a:r>
          </a:p>
          <a:p>
            <a:r>
              <a:rPr lang="en-US" dirty="0" err="1" smtClean="0">
                <a:solidFill>
                  <a:srgbClr val="FFFF00"/>
                </a:solidFill>
              </a:rPr>
              <a:t>scanf</a:t>
            </a:r>
            <a:r>
              <a:rPr lang="en-US" dirty="0" smtClean="0">
                <a:solidFill>
                  <a:srgbClr val="FFFF00"/>
                </a:solidFill>
              </a:rPr>
              <a:t> (“%d”, &amp;integer1); //read integer1 </a:t>
            </a:r>
          </a:p>
          <a:p>
            <a:endParaRPr lang="en-US" dirty="0"/>
          </a:p>
          <a:p>
            <a:r>
              <a:rPr lang="en-US" dirty="0" err="1" smtClean="0">
                <a:solidFill>
                  <a:srgbClr val="FFFF00"/>
                </a:solidFill>
              </a:rPr>
              <a:t>printf</a:t>
            </a:r>
            <a:r>
              <a:rPr lang="en-US" dirty="0" smtClean="0">
                <a:solidFill>
                  <a:srgbClr val="FFFF00"/>
                </a:solidFill>
              </a:rPr>
              <a:t> (“Enter second integer: \n”); //prompt</a:t>
            </a:r>
          </a:p>
          <a:p>
            <a:r>
              <a:rPr lang="en-US" dirty="0" err="1">
                <a:solidFill>
                  <a:srgbClr val="FFFF00"/>
                </a:solidFill>
              </a:rPr>
              <a:t>s</a:t>
            </a:r>
            <a:r>
              <a:rPr lang="en-US" dirty="0" err="1" smtClean="0">
                <a:solidFill>
                  <a:srgbClr val="FFFF00"/>
                </a:solidFill>
              </a:rPr>
              <a:t>canf</a:t>
            </a:r>
            <a:r>
              <a:rPr lang="en-US" dirty="0" smtClean="0">
                <a:solidFill>
                  <a:srgbClr val="FFFF00"/>
                </a:solidFill>
              </a:rPr>
              <a:t> (“%d”, &amp;integer2); //read integer2</a:t>
            </a:r>
          </a:p>
          <a:p>
            <a:endParaRPr lang="en-US" dirty="0">
              <a:solidFill>
                <a:srgbClr val="FFFF00"/>
              </a:solidFill>
            </a:endParaRPr>
          </a:p>
          <a:p>
            <a:r>
              <a:rPr lang="en-US" dirty="0" smtClean="0">
                <a:solidFill>
                  <a:schemeClr val="bg1"/>
                </a:solidFill>
              </a:rPr>
              <a:t>sum = integer1 + integer2; //add the 2 numbers</a:t>
            </a:r>
            <a:endParaRPr lang="en-US" dirty="0">
              <a:solidFill>
                <a:schemeClr val="bg1"/>
              </a:solidFill>
            </a:endParaRPr>
          </a:p>
        </p:txBody>
      </p:sp>
    </p:spTree>
    <p:extLst>
      <p:ext uri="{BB962C8B-B14F-4D97-AF65-F5344CB8AC3E}">
        <p14:creationId xmlns:p14="http://schemas.microsoft.com/office/powerpoint/2010/main" val="6147286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14</a:t>
            </a:fld>
            <a:r>
              <a:rPr lang="en-US" b="1" i="1" dirty="0" smtClean="0"/>
              <a:t>	</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92D050"/>
                  </a:solidFill>
                </a:rPr>
                <a:t>Scanf</a:t>
              </a:r>
              <a:r>
                <a:rPr lang="en-US" dirty="0" smtClean="0">
                  <a:solidFill>
                    <a:srgbClr val="92D050"/>
                  </a:solidFill>
                </a:rPr>
                <a:t> </a:t>
              </a:r>
              <a:r>
                <a:rPr lang="en-US" i="1" dirty="0" smtClean="0">
                  <a:solidFill>
                    <a:srgbClr val="92D050"/>
                  </a:solidFill>
                </a:rPr>
                <a:t>integer1</a:t>
              </a:r>
            </a:p>
            <a:p>
              <a:pPr marL="342900" indent="-342900">
                <a:buFont typeface="+mj-lt"/>
                <a:buAutoNum type="arabicPeriod"/>
              </a:pPr>
              <a:r>
                <a:rPr lang="en-US" dirty="0" err="1" smtClean="0">
                  <a:solidFill>
                    <a:srgbClr val="92D050"/>
                  </a:solidFill>
                </a:rPr>
                <a:t>Scanf</a:t>
              </a:r>
              <a:r>
                <a:rPr lang="en-US" dirty="0" smtClean="0">
                  <a:solidFill>
                    <a:srgbClr val="92D050"/>
                  </a:solidFill>
                </a:rPr>
                <a:t> </a:t>
              </a:r>
              <a:r>
                <a:rPr lang="en-US" i="1" dirty="0" smtClean="0">
                  <a:solidFill>
                    <a:srgbClr val="92D050"/>
                  </a:solidFill>
                </a:rPr>
                <a:t>integer2</a:t>
              </a:r>
            </a:p>
            <a:p>
              <a:pPr marL="342900" indent="-342900">
                <a:buFont typeface="+mj-lt"/>
                <a:buAutoNum type="arabicPeriod"/>
              </a:pPr>
              <a:r>
                <a:rPr lang="en-US" i="1" dirty="0" smtClean="0">
                  <a:solidFill>
                    <a:srgbClr val="92D050"/>
                  </a:solidFill>
                </a:rPr>
                <a:t>sum </a:t>
              </a:r>
              <a:r>
                <a:rPr lang="en-US" dirty="0" smtClean="0">
                  <a:solidFill>
                    <a:srgbClr val="92D050"/>
                  </a:solidFill>
                </a:rPr>
                <a:t>= </a:t>
              </a:r>
              <a:r>
                <a:rPr lang="en-US" i="1" dirty="0" smtClean="0">
                  <a:solidFill>
                    <a:srgbClr val="92D050"/>
                  </a:solidFill>
                </a:rPr>
                <a:t>integer1 </a:t>
              </a:r>
              <a:r>
                <a:rPr lang="en-US" dirty="0" smtClean="0">
                  <a:solidFill>
                    <a:srgbClr val="92D050"/>
                  </a:solidFill>
                </a:rPr>
                <a:t>+ </a:t>
              </a:r>
              <a:r>
                <a:rPr lang="en-US" i="1" dirty="0" smtClean="0">
                  <a:solidFill>
                    <a:srgbClr val="92D050"/>
                  </a:solidFill>
                </a:rPr>
                <a:t>integer2</a:t>
              </a:r>
            </a:p>
            <a:p>
              <a:pPr marL="342900" indent="-342900">
                <a:buFont typeface="+mj-lt"/>
                <a:buAutoNum type="arabicPeriod"/>
              </a:pPr>
              <a:r>
                <a:rPr lang="en-US" dirty="0" err="1" smtClean="0">
                  <a:solidFill>
                    <a:srgbClr val="92D050"/>
                  </a:solidFill>
                </a:rPr>
                <a:t>Printf</a:t>
              </a:r>
              <a:r>
                <a:rPr lang="en-US" dirty="0" smtClean="0">
                  <a:solidFill>
                    <a:srgbClr val="92D050"/>
                  </a:solidFill>
                </a:rPr>
                <a:t> </a:t>
              </a:r>
              <a:r>
                <a:rPr lang="en-US" i="1" dirty="0" smtClean="0">
                  <a:solidFill>
                    <a:srgbClr val="92D050"/>
                  </a:solidFill>
                </a:rPr>
                <a:t>sum</a:t>
              </a:r>
              <a:endParaRPr lang="en-US" i="1" dirty="0">
                <a:solidFill>
                  <a:srgbClr val="92D050"/>
                </a:solidFill>
              </a:endParaRPr>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
        <p:nvSpPr>
          <p:cNvPr id="3" name="Flowchart: Process 2"/>
          <p:cNvSpPr/>
          <p:nvPr/>
        </p:nvSpPr>
        <p:spPr>
          <a:xfrm>
            <a:off x="251520" y="1196752"/>
            <a:ext cx="5544616" cy="536119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bg1"/>
                </a:solidFill>
              </a:rPr>
              <a:t>#include &lt;</a:t>
            </a:r>
            <a:r>
              <a:rPr lang="en-US" dirty="0" err="1" smtClean="0">
                <a:solidFill>
                  <a:schemeClr val="bg1"/>
                </a:solidFill>
              </a:rPr>
              <a:t>stdio.h</a:t>
            </a:r>
            <a:r>
              <a:rPr lang="en-US" dirty="0" smtClean="0">
                <a:solidFill>
                  <a:schemeClr val="bg1"/>
                </a:solidFill>
              </a:rPr>
              <a:t>&gt;</a:t>
            </a:r>
          </a:p>
          <a:p>
            <a:endParaRPr lang="en-US" dirty="0" smtClean="0">
              <a:solidFill>
                <a:schemeClr val="bg1"/>
              </a:solidFill>
            </a:endParaRPr>
          </a:p>
          <a:p>
            <a:r>
              <a:rPr lang="en-US" dirty="0" smtClean="0">
                <a:solidFill>
                  <a:schemeClr val="bg1"/>
                </a:solidFill>
              </a:rPr>
              <a:t>// function main begins program execution</a:t>
            </a:r>
          </a:p>
          <a:p>
            <a:r>
              <a:rPr lang="en-US" dirty="0" err="1" smtClean="0">
                <a:solidFill>
                  <a:schemeClr val="bg1"/>
                </a:solidFill>
              </a:rPr>
              <a:t>int</a:t>
            </a:r>
            <a:r>
              <a:rPr lang="en-US" dirty="0" smtClean="0">
                <a:solidFill>
                  <a:schemeClr val="bg1"/>
                </a:solidFill>
              </a:rPr>
              <a:t> main (void)</a:t>
            </a:r>
          </a:p>
          <a:p>
            <a:r>
              <a:rPr lang="en-US" dirty="0">
                <a:solidFill>
                  <a:schemeClr val="bg1"/>
                </a:solidFill>
              </a:rPr>
              <a:t>{</a:t>
            </a:r>
          </a:p>
          <a:p>
            <a:r>
              <a:rPr lang="en-US" dirty="0" smtClean="0">
                <a:solidFill>
                  <a:srgbClr val="FFFF00"/>
                </a:solidFill>
              </a:rPr>
              <a:t>   </a:t>
            </a:r>
            <a:r>
              <a:rPr lang="en-US" dirty="0" err="1" smtClean="0">
                <a:solidFill>
                  <a:srgbClr val="FFFF00"/>
                </a:solidFill>
              </a:rPr>
              <a:t>int</a:t>
            </a:r>
            <a:r>
              <a:rPr lang="en-US" dirty="0" smtClean="0">
                <a:solidFill>
                  <a:srgbClr val="FFFF00"/>
                </a:solidFill>
              </a:rPr>
              <a:t> integer1; //declaration of first number</a:t>
            </a:r>
          </a:p>
          <a:p>
            <a:r>
              <a:rPr lang="en-US" dirty="0" smtClean="0">
                <a:solidFill>
                  <a:srgbClr val="FFFF00"/>
                </a:solidFill>
              </a:rPr>
              <a:t>   </a:t>
            </a:r>
            <a:r>
              <a:rPr lang="en-US" dirty="0" err="1" smtClean="0">
                <a:solidFill>
                  <a:srgbClr val="FFFF00"/>
                </a:solidFill>
              </a:rPr>
              <a:t>int</a:t>
            </a:r>
            <a:r>
              <a:rPr lang="en-US" dirty="0" smtClean="0">
                <a:solidFill>
                  <a:srgbClr val="FFFF00"/>
                </a:solidFill>
              </a:rPr>
              <a:t> integer2; //declaration of second number</a:t>
            </a:r>
          </a:p>
          <a:p>
            <a:r>
              <a:rPr lang="en-US" dirty="0" smtClean="0">
                <a:solidFill>
                  <a:srgbClr val="FFFF00"/>
                </a:solidFill>
              </a:rPr>
              <a:t>   </a:t>
            </a:r>
            <a:r>
              <a:rPr lang="en-US" dirty="0" err="1" smtClean="0">
                <a:solidFill>
                  <a:srgbClr val="FFFF00"/>
                </a:solidFill>
              </a:rPr>
              <a:t>int</a:t>
            </a:r>
            <a:r>
              <a:rPr lang="en-US" dirty="0" smtClean="0">
                <a:solidFill>
                  <a:srgbClr val="FFFF00"/>
                </a:solidFill>
              </a:rPr>
              <a:t> sum; //total of the two numbers</a:t>
            </a:r>
          </a:p>
          <a:p>
            <a:endParaRPr lang="en-US" dirty="0" smtClean="0"/>
          </a:p>
          <a:p>
            <a:r>
              <a:rPr lang="en-US" dirty="0" smtClean="0">
                <a:solidFill>
                  <a:srgbClr val="FFFF00"/>
                </a:solidFill>
              </a:rPr>
              <a:t>   </a:t>
            </a:r>
            <a:r>
              <a:rPr lang="en-US" dirty="0" err="1" smtClean="0">
                <a:solidFill>
                  <a:srgbClr val="FFFF00"/>
                </a:solidFill>
              </a:rPr>
              <a:t>printf</a:t>
            </a:r>
            <a:r>
              <a:rPr lang="en-US" dirty="0" smtClean="0">
                <a:solidFill>
                  <a:srgbClr val="FFFF00"/>
                </a:solidFill>
              </a:rPr>
              <a:t> (“Enter first integer: \n”); //prompt</a:t>
            </a:r>
          </a:p>
          <a:p>
            <a:r>
              <a:rPr lang="en-US" dirty="0" smtClean="0">
                <a:solidFill>
                  <a:srgbClr val="FFFF00"/>
                </a:solidFill>
              </a:rPr>
              <a:t>   </a:t>
            </a:r>
            <a:r>
              <a:rPr lang="en-US" dirty="0" err="1" smtClean="0">
                <a:solidFill>
                  <a:srgbClr val="FFFF00"/>
                </a:solidFill>
              </a:rPr>
              <a:t>scanf</a:t>
            </a:r>
            <a:r>
              <a:rPr lang="en-US" dirty="0" smtClean="0">
                <a:solidFill>
                  <a:srgbClr val="FFFF00"/>
                </a:solidFill>
              </a:rPr>
              <a:t> (“%d”, &amp;integer1); //read integer1 </a:t>
            </a:r>
          </a:p>
          <a:p>
            <a:endParaRPr lang="en-US" dirty="0"/>
          </a:p>
          <a:p>
            <a:r>
              <a:rPr lang="en-US" dirty="0" smtClean="0">
                <a:solidFill>
                  <a:srgbClr val="FFFF00"/>
                </a:solidFill>
              </a:rPr>
              <a:t>   </a:t>
            </a:r>
            <a:r>
              <a:rPr lang="en-US" dirty="0" err="1" smtClean="0">
                <a:solidFill>
                  <a:srgbClr val="FFFF00"/>
                </a:solidFill>
              </a:rPr>
              <a:t>printf</a:t>
            </a:r>
            <a:r>
              <a:rPr lang="en-US" dirty="0" smtClean="0">
                <a:solidFill>
                  <a:srgbClr val="FFFF00"/>
                </a:solidFill>
              </a:rPr>
              <a:t> (“Enter second integer: \n”); //prompt</a:t>
            </a:r>
          </a:p>
          <a:p>
            <a:r>
              <a:rPr lang="en-US" dirty="0" smtClean="0">
                <a:solidFill>
                  <a:srgbClr val="FFFF00"/>
                </a:solidFill>
              </a:rPr>
              <a:t>   </a:t>
            </a:r>
            <a:r>
              <a:rPr lang="en-US" dirty="0" err="1" smtClean="0">
                <a:solidFill>
                  <a:srgbClr val="FFFF00"/>
                </a:solidFill>
              </a:rPr>
              <a:t>scanf</a:t>
            </a:r>
            <a:r>
              <a:rPr lang="en-US" dirty="0" smtClean="0">
                <a:solidFill>
                  <a:srgbClr val="FFFF00"/>
                </a:solidFill>
              </a:rPr>
              <a:t> (“%d”, &amp;integer2); //read integer2</a:t>
            </a:r>
          </a:p>
          <a:p>
            <a:endParaRPr lang="en-US" dirty="0">
              <a:solidFill>
                <a:srgbClr val="FFFF00"/>
              </a:solidFill>
            </a:endParaRPr>
          </a:p>
          <a:p>
            <a:r>
              <a:rPr lang="en-US" dirty="0" smtClean="0">
                <a:solidFill>
                  <a:srgbClr val="FFFF00"/>
                </a:solidFill>
              </a:rPr>
              <a:t>   sum = integer1 + integer2; //add the 2 numbers</a:t>
            </a:r>
          </a:p>
          <a:p>
            <a:endParaRPr lang="en-US" dirty="0">
              <a:solidFill>
                <a:srgbClr val="FFFF00"/>
              </a:solidFill>
            </a:endParaRPr>
          </a:p>
          <a:p>
            <a:r>
              <a:rPr lang="en-US" dirty="0" smtClean="0">
                <a:solidFill>
                  <a:srgbClr val="FFFF00"/>
                </a:solidFill>
              </a:rPr>
              <a:t>   </a:t>
            </a:r>
            <a:r>
              <a:rPr lang="en-US" dirty="0" err="1" smtClean="0">
                <a:solidFill>
                  <a:srgbClr val="FFFF00"/>
                </a:solidFill>
              </a:rPr>
              <a:t>printf</a:t>
            </a:r>
            <a:r>
              <a:rPr lang="en-US" dirty="0" smtClean="0">
                <a:solidFill>
                  <a:srgbClr val="FFFF00"/>
                </a:solidFill>
              </a:rPr>
              <a:t> (“Total is %d \n”, sum); //print total</a:t>
            </a:r>
          </a:p>
          <a:p>
            <a:r>
              <a:rPr lang="en-US" dirty="0" smtClean="0">
                <a:solidFill>
                  <a:schemeClr val="bg1"/>
                </a:solidFill>
              </a:rPr>
              <a:t>} // end of main function</a:t>
            </a:r>
            <a:endParaRPr lang="en-US" dirty="0">
              <a:solidFill>
                <a:schemeClr val="bg1"/>
              </a:solidFill>
            </a:endParaRPr>
          </a:p>
        </p:txBody>
      </p:sp>
    </p:spTree>
    <p:extLst>
      <p:ext uri="{BB962C8B-B14F-4D97-AF65-F5344CB8AC3E}">
        <p14:creationId xmlns:p14="http://schemas.microsoft.com/office/powerpoint/2010/main" val="17192021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 descr="chtp7_02_Page_13"/>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1117873"/>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15</a:t>
            </a:fld>
            <a:r>
              <a:rPr lang="en-US" b="1" i="1" smtClean="0"/>
              <a:t>	Copyright © Pearson, Inc. 2013. All Rights Reserved.</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integer1</a:t>
              </a:r>
            </a:p>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i="1" dirty="0" smtClean="0">
                  <a:solidFill>
                    <a:schemeClr val="tx1"/>
                  </a:solidFill>
                </a:rPr>
                <a:t>sum </a:t>
              </a:r>
              <a:r>
                <a:rPr lang="en-US" dirty="0" smtClean="0">
                  <a:solidFill>
                    <a:schemeClr val="tx1"/>
                  </a:solidFill>
                </a:rPr>
                <a:t>= </a:t>
              </a:r>
              <a:r>
                <a:rPr lang="en-US" i="1" dirty="0" smtClean="0">
                  <a:solidFill>
                    <a:schemeClr val="tx1"/>
                  </a:solidFill>
                </a:rPr>
                <a:t>integer1 </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Tree>
    <p:extLst>
      <p:ext uri="{BB962C8B-B14F-4D97-AF65-F5344CB8AC3E}">
        <p14:creationId xmlns:p14="http://schemas.microsoft.com/office/powerpoint/2010/main" val="23899432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588680"/>
          </a:xfrm>
        </p:spPr>
        <p:txBody>
          <a:bodyPr vert="horz" lIns="45720" tIns="0" rIns="45720" bIns="0" anchor="b" anchorCtr="0">
            <a:normAutofit/>
          </a:bodyPr>
          <a:lstStyle/>
          <a:p>
            <a:pPr>
              <a:defRPr/>
            </a:pPr>
            <a:r>
              <a:rPr lang="en-US" sz="3600" dirty="0">
                <a:solidFill>
                  <a:srgbClr val="24B5A1"/>
                </a:solidFill>
                <a:latin typeface="Arial"/>
              </a:rPr>
              <a:t>8</a:t>
            </a:r>
            <a:r>
              <a:rPr lang="en-US" sz="3600" dirty="0" smtClean="0">
                <a:solidFill>
                  <a:srgbClr val="24B5A1"/>
                </a:solidFill>
                <a:latin typeface="Arial"/>
              </a:rPr>
              <a:t>. </a:t>
            </a:r>
            <a:r>
              <a:rPr lang="en-US" sz="3600" dirty="0" smtClean="0">
                <a:solidFill>
                  <a:srgbClr val="3380E6"/>
                </a:solidFill>
                <a:latin typeface="Arial"/>
              </a:rPr>
              <a:t>Flow of execution</a:t>
            </a:r>
            <a:endParaRPr lang="en-US" sz="3600" dirty="0">
              <a:solidFill>
                <a:srgbClr val="3380E6"/>
              </a:solidFill>
              <a:latin typeface="Arial"/>
            </a:endParaRPr>
          </a:p>
        </p:txBody>
      </p:sp>
      <p:sp>
        <p:nvSpPr>
          <p:cNvPr id="6" name="Content Placeholder 5"/>
          <p:cNvSpPr>
            <a:spLocks noGrp="1"/>
          </p:cNvSpPr>
          <p:nvPr>
            <p:ph idx="1"/>
          </p:nvPr>
        </p:nvSpPr>
        <p:spPr/>
        <p:txBody>
          <a:bodyPr/>
          <a:lstStyle/>
          <a:p>
            <a:endParaRPr lang="en-US"/>
          </a:p>
        </p:txBody>
      </p:sp>
      <p:sp>
        <p:nvSpPr>
          <p:cNvPr id="22"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16</a:t>
            </a:fld>
            <a:r>
              <a:rPr lang="en-US" b="1" i="1" smtClean="0"/>
              <a:t>	Copyright © Pearson, Inc. 2013. All Rights Reserved.</a:t>
            </a:r>
            <a:endParaRPr lang="en-US" b="1" i="1" dirty="0"/>
          </a:p>
        </p:txBody>
      </p:sp>
      <p:pic>
        <p:nvPicPr>
          <p:cNvPr id="7" name="Picture 6" descr="Fig04-01"/>
          <p:cNvPicPr>
            <a:picLocks noChangeAspect="1" noChangeArrowheads="1"/>
          </p:cNvPicPr>
          <p:nvPr/>
        </p:nvPicPr>
        <p:blipFill>
          <a:blip r:embed="rId2" cstate="print"/>
          <a:srcRect b="7121"/>
          <a:stretch>
            <a:fillRect/>
          </a:stretch>
        </p:blipFill>
        <p:spPr bwMode="auto">
          <a:xfrm>
            <a:off x="232247" y="1214422"/>
            <a:ext cx="7840216" cy="5119701"/>
          </a:xfrm>
          <a:prstGeom prst="rect">
            <a:avLst/>
          </a:prstGeom>
          <a:noFill/>
          <a:ln w="9525">
            <a:noFill/>
            <a:miter lim="800000"/>
            <a:headEnd/>
            <a:tailEnd/>
          </a:ln>
        </p:spPr>
      </p:pic>
    </p:spTree>
    <p:extLst>
      <p:ext uri="{BB962C8B-B14F-4D97-AF65-F5344CB8AC3E}">
        <p14:creationId xmlns:p14="http://schemas.microsoft.com/office/powerpoint/2010/main" val="767066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588680"/>
          </a:xfrm>
        </p:spPr>
        <p:txBody>
          <a:bodyPr vert="horz" lIns="45720" tIns="0" rIns="45720" bIns="0" anchor="b" anchorCtr="0">
            <a:normAutofit/>
          </a:bodyPr>
          <a:lstStyle/>
          <a:p>
            <a:pPr>
              <a:defRPr/>
            </a:pPr>
            <a:r>
              <a:rPr lang="en-US" sz="3600" dirty="0">
                <a:solidFill>
                  <a:srgbClr val="24B5A1"/>
                </a:solidFill>
                <a:latin typeface="Arial"/>
              </a:rPr>
              <a:t>8</a:t>
            </a:r>
            <a:r>
              <a:rPr lang="en-US" sz="3600" dirty="0" smtClean="0">
                <a:solidFill>
                  <a:srgbClr val="24B5A1"/>
                </a:solidFill>
                <a:latin typeface="Arial"/>
              </a:rPr>
              <a:t>. </a:t>
            </a:r>
            <a:r>
              <a:rPr lang="en-US" sz="3600" dirty="0">
                <a:solidFill>
                  <a:srgbClr val="3380E6"/>
                </a:solidFill>
                <a:latin typeface="Arial"/>
              </a:rPr>
              <a:t>Control structures</a:t>
            </a:r>
          </a:p>
        </p:txBody>
      </p:sp>
      <p:sp>
        <p:nvSpPr>
          <p:cNvPr id="3" name="Content Placeholder 2"/>
          <p:cNvSpPr>
            <a:spLocks noGrp="1"/>
          </p:cNvSpPr>
          <p:nvPr>
            <p:ph idx="1"/>
          </p:nvPr>
        </p:nvSpPr>
        <p:spPr>
          <a:xfrm>
            <a:off x="457200" y="836712"/>
            <a:ext cx="7715200" cy="5619024"/>
          </a:xfrm>
        </p:spPr>
        <p:txBody>
          <a:bodyPr/>
          <a:lstStyle/>
          <a:p>
            <a:r>
              <a:rPr lang="en-US" dirty="0" smtClean="0"/>
              <a:t>All the examples we studied till now execute in a “sequential” way.</a:t>
            </a:r>
          </a:p>
          <a:p>
            <a:r>
              <a:rPr lang="en-US" dirty="0" smtClean="0">
                <a:solidFill>
                  <a:srgbClr val="3366FF"/>
                </a:solidFill>
              </a:rPr>
              <a:t>Control structures </a:t>
            </a:r>
            <a:r>
              <a:rPr lang="en-US" dirty="0" smtClean="0"/>
              <a:t>control the flow of execution in a program. In other words, the flow of execution is not necessarily sequential.</a:t>
            </a:r>
          </a:p>
          <a:p>
            <a:r>
              <a:rPr lang="en-US" dirty="0" smtClean="0"/>
              <a:t>The control structure enables you to combine individual instructions into a single logical unit with one entry point and one exit point.</a:t>
            </a:r>
          </a:p>
          <a:p>
            <a:r>
              <a:rPr lang="en-US" dirty="0" smtClean="0"/>
              <a:t>Two control structure are essential in C:</a:t>
            </a:r>
          </a:p>
          <a:p>
            <a:pPr lvl="1"/>
            <a:r>
              <a:rPr lang="en-US" dirty="0" smtClean="0"/>
              <a:t>The decision making control</a:t>
            </a:r>
          </a:p>
          <a:p>
            <a:pPr lvl="1"/>
            <a:r>
              <a:rPr lang="en-US" dirty="0" smtClean="0"/>
              <a:t>The repetition control</a:t>
            </a:r>
            <a:endParaRPr lang="en-US" dirty="0"/>
          </a:p>
        </p:txBody>
      </p:sp>
      <p:sp>
        <p:nvSpPr>
          <p:cNvPr id="22"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17</a:t>
            </a:fld>
            <a:r>
              <a:rPr lang="en-US" b="1" i="1" smtClean="0"/>
              <a:t>	Copyright © Pearson, Inc. 2013. All Rights Reserved.</a:t>
            </a:r>
            <a:endParaRPr lang="en-US" b="1" i="1" dirty="0"/>
          </a:p>
        </p:txBody>
      </p:sp>
    </p:spTree>
    <p:extLst>
      <p:ext uri="{BB962C8B-B14F-4D97-AF65-F5344CB8AC3E}">
        <p14:creationId xmlns:p14="http://schemas.microsoft.com/office/powerpoint/2010/main" val="767066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38376"/>
            <a:ext cx="8712968" cy="698336"/>
          </a:xfrm>
        </p:spPr>
        <p:txBody>
          <a:bodyPr>
            <a:normAutofit/>
          </a:bodyPr>
          <a:lstStyle/>
          <a:p>
            <a:pPr eaLnBrk="1" fontAlgn="auto" hangingPunct="1">
              <a:spcAft>
                <a:spcPts val="0"/>
              </a:spcAft>
              <a:defRPr/>
            </a:pPr>
            <a:r>
              <a:rPr lang="en-US" dirty="0" smtClean="0">
                <a:solidFill>
                  <a:srgbClr val="24B5A1"/>
                </a:solidFill>
                <a:latin typeface="Arial"/>
              </a:rPr>
              <a:t>9.  </a:t>
            </a:r>
            <a:r>
              <a:rPr lang="en-US" dirty="0" smtClean="0">
                <a:solidFill>
                  <a:srgbClr val="3380E6"/>
                </a:solidFill>
                <a:latin typeface="Arial"/>
              </a:rPr>
              <a:t>Decision Making – the if statement</a:t>
            </a:r>
          </a:p>
        </p:txBody>
      </p:sp>
      <p:sp>
        <p:nvSpPr>
          <p:cNvPr id="3" name="Text Placeholder 2"/>
          <p:cNvSpPr>
            <a:spLocks noGrp="1"/>
          </p:cNvSpPr>
          <p:nvPr>
            <p:ph type="body" idx="1"/>
          </p:nvPr>
        </p:nvSpPr>
        <p:spPr>
          <a:xfrm>
            <a:off x="457200" y="908720"/>
            <a:ext cx="7715200" cy="4990336"/>
          </a:xfrm>
        </p:spPr>
        <p:txBody>
          <a:bodyPr>
            <a:normAutofit/>
          </a:bodyPr>
          <a:lstStyle/>
          <a:p>
            <a:pPr algn="just" eaLnBrk="1" hangingPunct="1">
              <a:lnSpc>
                <a:spcPct val="90000"/>
              </a:lnSpc>
              <a:defRPr/>
            </a:pPr>
            <a:r>
              <a:rPr lang="en-US" dirty="0" smtClean="0">
                <a:solidFill>
                  <a:srgbClr val="000000"/>
                </a:solidFill>
                <a:latin typeface="Times New Roman" pitchFamily="18" charset="0"/>
              </a:rPr>
              <a:t>Executable C statements either perform actions (such as calculations and input or output of data) or make </a:t>
            </a:r>
            <a:r>
              <a:rPr lang="en-US" dirty="0" smtClean="0">
                <a:solidFill>
                  <a:srgbClr val="0000FF"/>
                </a:solidFill>
                <a:latin typeface="Times New Roman" pitchFamily="18" charset="0"/>
              </a:rPr>
              <a:t>decisions</a:t>
            </a:r>
            <a:r>
              <a:rPr lang="en-US" dirty="0" smtClean="0">
                <a:solidFill>
                  <a:srgbClr val="000000"/>
                </a:solidFill>
                <a:latin typeface="Times New Roman" pitchFamily="18" charset="0"/>
              </a:rPr>
              <a:t>.</a:t>
            </a:r>
          </a:p>
          <a:p>
            <a:pPr algn="just" eaLnBrk="1" hangingPunct="1">
              <a:lnSpc>
                <a:spcPct val="90000"/>
              </a:lnSpc>
              <a:defRPr/>
            </a:pPr>
            <a:r>
              <a:rPr lang="en-US" dirty="0" smtClean="0">
                <a:solidFill>
                  <a:srgbClr val="000000"/>
                </a:solidFill>
                <a:latin typeface="Times New Roman" pitchFamily="18" charset="0"/>
              </a:rPr>
              <a:t>We might make a decision in a program, for example, to determine whether a person’s grade on an exam is greater than or equal to 60 and whether the program should print the message “Congratulations! You passed.” </a:t>
            </a:r>
          </a:p>
          <a:p>
            <a:pPr algn="just" eaLnBrk="1" hangingPunct="1">
              <a:lnSpc>
                <a:spcPct val="90000"/>
              </a:lnSpc>
              <a:defRPr/>
            </a:pPr>
            <a:r>
              <a:rPr lang="en-US" dirty="0" smtClean="0">
                <a:solidFill>
                  <a:srgbClr val="000000"/>
                </a:solidFill>
                <a:latin typeface="Times New Roman" pitchFamily="18" charset="0"/>
              </a:rPr>
              <a:t>This section introduces a simple version of C’s </a:t>
            </a:r>
            <a:r>
              <a:rPr lang="en-US" dirty="0" smtClean="0">
                <a:solidFill>
                  <a:srgbClr val="0000FF"/>
                </a:solidFill>
                <a:latin typeface="LucidaSansTypewriter" pitchFamily="49" charset="0"/>
              </a:rPr>
              <a:t>if</a:t>
            </a:r>
            <a:r>
              <a:rPr lang="en-US" dirty="0" smtClean="0">
                <a:solidFill>
                  <a:srgbClr val="000000"/>
                </a:solidFill>
                <a:latin typeface="Times New Roman" pitchFamily="18" charset="0"/>
              </a:rPr>
              <a:t> </a:t>
            </a:r>
            <a:r>
              <a:rPr lang="en-US" dirty="0" smtClean="0">
                <a:solidFill>
                  <a:srgbClr val="0000FF"/>
                </a:solidFill>
                <a:latin typeface="Times New Roman" pitchFamily="18" charset="0"/>
              </a:rPr>
              <a:t>statement</a:t>
            </a:r>
            <a:r>
              <a:rPr lang="en-US" dirty="0" smtClean="0">
                <a:solidFill>
                  <a:srgbClr val="000000"/>
                </a:solidFill>
                <a:latin typeface="Times New Roman" pitchFamily="18" charset="0"/>
              </a:rPr>
              <a:t> that allows a program to make a decision based on the truth or falsity of a statement of fact called a </a:t>
            </a:r>
            <a:r>
              <a:rPr lang="en-US" dirty="0" smtClean="0">
                <a:solidFill>
                  <a:srgbClr val="0000FF"/>
                </a:solidFill>
                <a:latin typeface="Times New Roman" pitchFamily="18" charset="0"/>
              </a:rPr>
              <a:t>condition</a:t>
            </a:r>
            <a:r>
              <a:rPr lang="en-US" dirty="0" smtClean="0">
                <a:solidFill>
                  <a:srgbClr val="000000"/>
                </a:solidFill>
                <a:latin typeface="Times New Roman" pitchFamily="18" charset="0"/>
              </a:rPr>
              <a:t>.</a:t>
            </a:r>
          </a:p>
        </p:txBody>
      </p:sp>
      <p:sp>
        <p:nvSpPr>
          <p:cNvPr id="101380"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18</a:t>
            </a:fld>
            <a:r>
              <a:rPr lang="en-US" b="1" i="1" smtClean="0"/>
              <a:t>	Copyright © Pearson, Inc. 2013. All Rights Reserved.</a:t>
            </a:r>
            <a:endParaRPr lang="en-US" b="1" i="1" dirty="0"/>
          </a:p>
        </p:txBody>
      </p:sp>
    </p:spTree>
    <p:extLst>
      <p:ext uri="{BB962C8B-B14F-4D97-AF65-F5344CB8AC3E}">
        <p14:creationId xmlns:p14="http://schemas.microsoft.com/office/powerpoint/2010/main" val="41407922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715200" cy="588680"/>
          </a:xfrm>
        </p:spPr>
        <p:txBody>
          <a:bodyPr vert="horz" lIns="45720" tIns="0" rIns="45720" bIns="0" anchor="b" anchorCtr="0">
            <a:normAutofit/>
          </a:bodyPr>
          <a:lstStyle/>
          <a:p>
            <a:pPr>
              <a:defRPr/>
            </a:pPr>
            <a:r>
              <a:rPr lang="en-US" sz="3600" dirty="0" smtClean="0">
                <a:solidFill>
                  <a:srgbClr val="24B5A1"/>
                </a:solidFill>
                <a:latin typeface="Arial"/>
              </a:rPr>
              <a:t>10. </a:t>
            </a:r>
            <a:r>
              <a:rPr lang="en-US" sz="3600" dirty="0" smtClean="0">
                <a:solidFill>
                  <a:srgbClr val="3380E6"/>
                </a:solidFill>
                <a:latin typeface="Arial"/>
              </a:rPr>
              <a:t>The if statement</a:t>
            </a:r>
            <a:endParaRPr lang="en-US" sz="3600" dirty="0">
              <a:solidFill>
                <a:srgbClr val="3380E6"/>
              </a:solidFill>
              <a:latin typeface="Arial"/>
            </a:endParaRPr>
          </a:p>
        </p:txBody>
      </p:sp>
      <p:sp>
        <p:nvSpPr>
          <p:cNvPr id="3" name="Content Placeholder 2"/>
          <p:cNvSpPr>
            <a:spLocks noGrp="1"/>
          </p:cNvSpPr>
          <p:nvPr>
            <p:ph idx="1"/>
          </p:nvPr>
        </p:nvSpPr>
        <p:spPr>
          <a:xfrm>
            <a:off x="457200" y="836712"/>
            <a:ext cx="7715200" cy="5619024"/>
          </a:xfrm>
        </p:spPr>
        <p:txBody>
          <a:bodyPr/>
          <a:lstStyle/>
          <a:p>
            <a:r>
              <a:rPr lang="en-US" dirty="0" smtClean="0"/>
              <a:t>Decision making tests a condition and specifies its flow of execution accordingly.</a:t>
            </a:r>
          </a:p>
          <a:p>
            <a:r>
              <a:rPr lang="en-US" dirty="0" smtClean="0"/>
              <a:t>It enables you to combine individual instructions into a single logical unit with </a:t>
            </a:r>
            <a:r>
              <a:rPr lang="en-US" u="sng" dirty="0" smtClean="0"/>
              <a:t>one entry point</a:t>
            </a:r>
            <a:r>
              <a:rPr lang="en-US" dirty="0" smtClean="0"/>
              <a:t> and </a:t>
            </a:r>
            <a:r>
              <a:rPr lang="en-US" u="sng" dirty="0" smtClean="0"/>
              <a:t>one exit point</a:t>
            </a:r>
            <a:r>
              <a:rPr lang="en-US" dirty="0" smtClean="0"/>
              <a:t> (see Figure 1).</a:t>
            </a:r>
          </a:p>
          <a:p>
            <a:endParaRPr lang="en-US" dirty="0"/>
          </a:p>
        </p:txBody>
      </p:sp>
      <p:sp>
        <p:nvSpPr>
          <p:cNvPr id="29"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19</a:t>
            </a:fld>
            <a:r>
              <a:rPr lang="en-US" b="1" i="1" smtClean="0"/>
              <a:t>	Copyright © Pearson, Inc. 2013. All Rights Reserved.</a:t>
            </a:r>
            <a:endParaRPr lang="en-US" b="1" i="1" dirty="0"/>
          </a:p>
        </p:txBody>
      </p:sp>
      <p:grpSp>
        <p:nvGrpSpPr>
          <p:cNvPr id="5" name="Group 4"/>
          <p:cNvGrpSpPr/>
          <p:nvPr/>
        </p:nvGrpSpPr>
        <p:grpSpPr>
          <a:xfrm>
            <a:off x="357158" y="2786058"/>
            <a:ext cx="7167170" cy="3571900"/>
            <a:chOff x="107504" y="1196752"/>
            <a:chExt cx="7416824" cy="4104456"/>
          </a:xfrm>
        </p:grpSpPr>
        <p:sp>
          <p:nvSpPr>
            <p:cNvPr id="6" name="Flowchart: Terminator 5"/>
            <p:cNvSpPr/>
            <p:nvPr/>
          </p:nvSpPr>
          <p:spPr>
            <a:xfrm>
              <a:off x="3239852" y="4869160"/>
              <a:ext cx="1152128" cy="432048"/>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rPr>
                <a:t>END</a:t>
              </a:r>
              <a:endParaRPr lang="en-US" dirty="0">
                <a:solidFill>
                  <a:schemeClr val="bg2">
                    <a:lumMod val="50000"/>
                  </a:schemeClr>
                </a:solidFill>
              </a:endParaRPr>
            </a:p>
          </p:txBody>
        </p:sp>
        <p:grpSp>
          <p:nvGrpSpPr>
            <p:cNvPr id="7" name="Group 27"/>
            <p:cNvGrpSpPr/>
            <p:nvPr/>
          </p:nvGrpSpPr>
          <p:grpSpPr>
            <a:xfrm>
              <a:off x="107504" y="1556792"/>
              <a:ext cx="7416824" cy="1728192"/>
              <a:chOff x="107504" y="3284984"/>
              <a:chExt cx="7416824" cy="1728192"/>
            </a:xfrm>
          </p:grpSpPr>
          <p:grpSp>
            <p:nvGrpSpPr>
              <p:cNvPr id="15" name="Group 18"/>
              <p:cNvGrpSpPr/>
              <p:nvPr/>
            </p:nvGrpSpPr>
            <p:grpSpPr>
              <a:xfrm>
                <a:off x="107504" y="3284984"/>
                <a:ext cx="7416824" cy="1728192"/>
                <a:chOff x="107504" y="4149080"/>
                <a:chExt cx="7416824" cy="1728192"/>
              </a:xfrm>
            </p:grpSpPr>
            <p:sp>
              <p:nvSpPr>
                <p:cNvPr id="18" name="Flowchart: Decision 17"/>
                <p:cNvSpPr/>
                <p:nvPr/>
              </p:nvSpPr>
              <p:spPr>
                <a:xfrm>
                  <a:off x="2647121" y="4149080"/>
                  <a:ext cx="2376264" cy="1296144"/>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2">
                          <a:lumMod val="50000"/>
                        </a:schemeClr>
                      </a:solidFill>
                    </a:rPr>
                    <a:t>Condition?</a:t>
                  </a:r>
                  <a:endParaRPr lang="en-US" sz="1600" dirty="0">
                    <a:solidFill>
                      <a:schemeClr val="bg2">
                        <a:lumMod val="50000"/>
                      </a:schemeClr>
                    </a:solidFill>
                  </a:endParaRPr>
                </a:p>
              </p:txBody>
            </p:sp>
            <p:sp>
              <p:nvSpPr>
                <p:cNvPr id="19" name="Rectangle 18"/>
                <p:cNvSpPr/>
                <p:nvPr/>
              </p:nvSpPr>
              <p:spPr>
                <a:xfrm>
                  <a:off x="5292080" y="5229200"/>
                  <a:ext cx="22322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rPr>
                    <a:t>Block of Statements (2)</a:t>
                  </a:r>
                  <a:endParaRPr lang="en-US" dirty="0">
                    <a:solidFill>
                      <a:schemeClr val="bg2">
                        <a:lumMod val="50000"/>
                      </a:schemeClr>
                    </a:solidFill>
                  </a:endParaRPr>
                </a:p>
              </p:txBody>
            </p:sp>
            <p:sp>
              <p:nvSpPr>
                <p:cNvPr id="20" name="Rectangle 19"/>
                <p:cNvSpPr/>
                <p:nvPr/>
              </p:nvSpPr>
              <p:spPr>
                <a:xfrm>
                  <a:off x="107504" y="5229200"/>
                  <a:ext cx="22322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rPr>
                    <a:t>Block of Statements (1)</a:t>
                  </a:r>
                  <a:endParaRPr lang="en-US" dirty="0">
                    <a:solidFill>
                      <a:schemeClr val="bg2">
                        <a:lumMod val="50000"/>
                      </a:schemeClr>
                    </a:solidFill>
                  </a:endParaRPr>
                </a:p>
              </p:txBody>
            </p:sp>
          </p:grpSp>
          <p:sp>
            <p:nvSpPr>
              <p:cNvPr id="16" name="Flowchart: Process 15"/>
              <p:cNvSpPr/>
              <p:nvPr/>
            </p:nvSpPr>
            <p:spPr>
              <a:xfrm>
                <a:off x="1475656" y="3573016"/>
                <a:ext cx="1008112" cy="28803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lumMod val="50000"/>
                      </a:schemeClr>
                    </a:solidFill>
                  </a:rPr>
                  <a:t>True</a:t>
                </a:r>
                <a:endParaRPr lang="en-US" sz="1400" dirty="0">
                  <a:solidFill>
                    <a:schemeClr val="bg2">
                      <a:lumMod val="50000"/>
                    </a:schemeClr>
                  </a:solidFill>
                </a:endParaRPr>
              </a:p>
            </p:txBody>
          </p:sp>
          <p:sp>
            <p:nvSpPr>
              <p:cNvPr id="17" name="Flowchart: Process 16"/>
              <p:cNvSpPr/>
              <p:nvPr/>
            </p:nvSpPr>
            <p:spPr>
              <a:xfrm>
                <a:off x="5292080" y="3573016"/>
                <a:ext cx="1008112" cy="28803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lumMod val="50000"/>
                      </a:schemeClr>
                    </a:solidFill>
                  </a:rPr>
                  <a:t>False</a:t>
                </a:r>
                <a:endParaRPr lang="en-US" sz="1400" dirty="0">
                  <a:solidFill>
                    <a:schemeClr val="bg2">
                      <a:lumMod val="50000"/>
                    </a:schemeClr>
                  </a:solidFill>
                </a:endParaRPr>
              </a:p>
            </p:txBody>
          </p:sp>
        </p:grpSp>
        <p:sp>
          <p:nvSpPr>
            <p:cNvPr id="8" name="Rectangle 7"/>
            <p:cNvSpPr/>
            <p:nvPr/>
          </p:nvSpPr>
          <p:spPr>
            <a:xfrm>
              <a:off x="2699792" y="3789040"/>
              <a:ext cx="22322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50000"/>
                    </a:schemeClr>
                  </a:solidFill>
                </a:rPr>
                <a:t>Block of Statements (3)</a:t>
              </a:r>
              <a:endParaRPr lang="en-US" dirty="0">
                <a:solidFill>
                  <a:schemeClr val="bg2">
                    <a:lumMod val="50000"/>
                  </a:schemeClr>
                </a:solidFill>
              </a:endParaRPr>
            </a:p>
          </p:txBody>
        </p:sp>
        <p:cxnSp>
          <p:nvCxnSpPr>
            <p:cNvPr id="9" name="Straight Connector 8"/>
            <p:cNvCxnSpPr>
              <a:endCxn id="8" idx="1"/>
            </p:cNvCxnSpPr>
            <p:nvPr/>
          </p:nvCxnSpPr>
          <p:spPr>
            <a:xfrm>
              <a:off x="1223628" y="4113076"/>
              <a:ext cx="1476164"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8" idx="3"/>
            </p:cNvCxnSpPr>
            <p:nvPr/>
          </p:nvCxnSpPr>
          <p:spPr>
            <a:xfrm flipH="1">
              <a:off x="4932040" y="4113076"/>
              <a:ext cx="1476164"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2"/>
              <a:endCxn id="6" idx="0"/>
            </p:cNvCxnSpPr>
            <p:nvPr/>
          </p:nvCxnSpPr>
          <p:spPr>
            <a:xfrm>
              <a:off x="3815916" y="4437112"/>
              <a:ext cx="0" cy="432048"/>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18" idx="0"/>
            </p:cNvCxnSpPr>
            <p:nvPr/>
          </p:nvCxnSpPr>
          <p:spPr>
            <a:xfrm>
              <a:off x="3835253" y="1196752"/>
              <a:ext cx="0" cy="36004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 idx="2"/>
            </p:cNvCxnSpPr>
            <p:nvPr/>
          </p:nvCxnSpPr>
          <p:spPr>
            <a:xfrm>
              <a:off x="1223628" y="3284984"/>
              <a:ext cx="0" cy="828092"/>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9" idx="2"/>
            </p:cNvCxnSpPr>
            <p:nvPr/>
          </p:nvCxnSpPr>
          <p:spPr>
            <a:xfrm>
              <a:off x="6408204" y="3284984"/>
              <a:ext cx="0" cy="828092"/>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grpSp>
      <p:cxnSp>
        <p:nvCxnSpPr>
          <p:cNvPr id="21" name="Straight Connector 20"/>
          <p:cNvCxnSpPr/>
          <p:nvPr/>
        </p:nvCxnSpPr>
        <p:spPr>
          <a:xfrm flipH="1">
            <a:off x="1428728" y="3643314"/>
            <a:ext cx="1423493"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28728" y="3643314"/>
            <a:ext cx="0" cy="432048"/>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000628" y="3643314"/>
            <a:ext cx="1384819"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357950" y="3643314"/>
            <a:ext cx="0" cy="432048"/>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4859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660688"/>
          </a:xfrm>
        </p:spPr>
        <p:txBody>
          <a:bodyPr/>
          <a:lstStyle/>
          <a:p>
            <a:pPr eaLnBrk="1" fontAlgn="auto" hangingPunct="1">
              <a:spcAft>
                <a:spcPts val="0"/>
              </a:spcAft>
              <a:defRPr/>
            </a:pPr>
            <a:r>
              <a:rPr lang="en-US" dirty="0" smtClean="0">
                <a:solidFill>
                  <a:srgbClr val="24B5A1"/>
                </a:solidFill>
                <a:latin typeface="Arial"/>
              </a:rPr>
              <a:t>1.  </a:t>
            </a:r>
            <a:r>
              <a:rPr lang="en-US" dirty="0" smtClean="0">
                <a:solidFill>
                  <a:srgbClr val="3380E6"/>
                </a:solidFill>
                <a:latin typeface="Arial"/>
              </a:rPr>
              <a:t>ALGORITHM</a:t>
            </a:r>
          </a:p>
        </p:txBody>
      </p:sp>
      <p:sp>
        <p:nvSpPr>
          <p:cNvPr id="13315" name="Text Placeholder 2"/>
          <p:cNvSpPr>
            <a:spLocks noGrp="1"/>
          </p:cNvSpPr>
          <p:nvPr>
            <p:ph type="body" idx="1"/>
          </p:nvPr>
        </p:nvSpPr>
        <p:spPr>
          <a:xfrm>
            <a:off x="457200" y="908720"/>
            <a:ext cx="7715200" cy="5184576"/>
          </a:xfrm>
        </p:spPr>
        <p:txBody>
          <a:bodyPr>
            <a:normAutofit fontScale="92500" lnSpcReduction="10000"/>
          </a:bodyPr>
          <a:lstStyle/>
          <a:p>
            <a:pPr algn="just" eaLnBrk="1" hangingPunct="1"/>
            <a:r>
              <a:rPr lang="en-US" altLang="en-US" dirty="0" smtClean="0">
                <a:solidFill>
                  <a:srgbClr val="000000"/>
                </a:solidFill>
                <a:latin typeface="Times New Roman" pitchFamily="18" charset="0"/>
              </a:rPr>
              <a:t>Before writing a program to solve a particular problem, we must have a thorough understanding of the problem and a carefully planned solution approach.</a:t>
            </a:r>
          </a:p>
          <a:p>
            <a:pPr algn="just"/>
            <a:r>
              <a:rPr lang="en-US" altLang="en-US" dirty="0" smtClean="0">
                <a:solidFill>
                  <a:srgbClr val="000000"/>
                </a:solidFill>
                <a:latin typeface="Times New Roman" pitchFamily="18" charset="0"/>
              </a:rPr>
              <a:t> </a:t>
            </a:r>
            <a:r>
              <a:rPr lang="en-US" altLang="en-US" dirty="0">
                <a:solidFill>
                  <a:srgbClr val="000000"/>
                </a:solidFill>
                <a:latin typeface="Times New Roman" pitchFamily="18" charset="0"/>
              </a:rPr>
              <a:t>The solution to any computing problem involves executing </a:t>
            </a:r>
            <a:r>
              <a:rPr lang="en-US" altLang="en-US" u="sng" dirty="0">
                <a:solidFill>
                  <a:srgbClr val="000000"/>
                </a:solidFill>
                <a:latin typeface="Times New Roman" pitchFamily="18" charset="0"/>
              </a:rPr>
              <a:t>a series of actions</a:t>
            </a:r>
            <a:r>
              <a:rPr lang="en-US" altLang="en-US" dirty="0">
                <a:solidFill>
                  <a:srgbClr val="000000"/>
                </a:solidFill>
                <a:latin typeface="Times New Roman" pitchFamily="18" charset="0"/>
              </a:rPr>
              <a:t> in </a:t>
            </a:r>
            <a:r>
              <a:rPr lang="en-US" altLang="en-US" u="sng" dirty="0">
                <a:solidFill>
                  <a:srgbClr val="000000"/>
                </a:solidFill>
                <a:latin typeface="Times New Roman" pitchFamily="18" charset="0"/>
              </a:rPr>
              <a:t>a specific order</a:t>
            </a:r>
            <a:r>
              <a:rPr lang="en-US" altLang="en-US" dirty="0">
                <a:solidFill>
                  <a:srgbClr val="000000"/>
                </a:solidFill>
                <a:latin typeface="Times New Roman" pitchFamily="18" charset="0"/>
              </a:rPr>
              <a:t>.</a:t>
            </a:r>
          </a:p>
          <a:p>
            <a:pPr algn="just"/>
            <a:r>
              <a:rPr lang="en-US" altLang="en-US" dirty="0">
                <a:solidFill>
                  <a:srgbClr val="000000"/>
                </a:solidFill>
                <a:latin typeface="Times New Roman" pitchFamily="18" charset="0"/>
              </a:rPr>
              <a:t>A </a:t>
            </a:r>
            <a:r>
              <a:rPr lang="en-US" altLang="en-US" dirty="0">
                <a:solidFill>
                  <a:srgbClr val="0000FF"/>
                </a:solidFill>
                <a:latin typeface="Times New Roman" pitchFamily="18" charset="0"/>
              </a:rPr>
              <a:t>procedure</a:t>
            </a:r>
            <a:r>
              <a:rPr lang="en-US" altLang="en-US" dirty="0">
                <a:solidFill>
                  <a:srgbClr val="000000"/>
                </a:solidFill>
                <a:latin typeface="Times New Roman" pitchFamily="18" charset="0"/>
              </a:rPr>
              <a:t> for solving a problem in terms of</a:t>
            </a:r>
          </a:p>
          <a:p>
            <a:pPr lvl="1" algn="just"/>
            <a:r>
              <a:rPr lang="en-US" altLang="en-US" dirty="0">
                <a:solidFill>
                  <a:srgbClr val="000000"/>
                </a:solidFill>
                <a:latin typeface="Times New Roman" pitchFamily="18" charset="0"/>
              </a:rPr>
              <a:t>the </a:t>
            </a:r>
            <a:r>
              <a:rPr lang="en-US" altLang="en-US" dirty="0">
                <a:solidFill>
                  <a:srgbClr val="0000FF"/>
                </a:solidFill>
                <a:latin typeface="Times New Roman" pitchFamily="18" charset="0"/>
              </a:rPr>
              <a:t>actions</a:t>
            </a:r>
            <a:r>
              <a:rPr lang="en-US" altLang="en-US" dirty="0">
                <a:solidFill>
                  <a:srgbClr val="000000"/>
                </a:solidFill>
                <a:latin typeface="Times New Roman" pitchFamily="18" charset="0"/>
              </a:rPr>
              <a:t> to be executed, and</a:t>
            </a:r>
          </a:p>
          <a:p>
            <a:pPr lvl="1" algn="just"/>
            <a:r>
              <a:rPr lang="en-US" altLang="en-US" dirty="0">
                <a:solidFill>
                  <a:srgbClr val="000000"/>
                </a:solidFill>
                <a:latin typeface="Times New Roman" pitchFamily="18" charset="0"/>
              </a:rPr>
              <a:t>the </a:t>
            </a:r>
            <a:r>
              <a:rPr lang="en-US" altLang="en-US" dirty="0">
                <a:solidFill>
                  <a:srgbClr val="0000FF"/>
                </a:solidFill>
                <a:latin typeface="Times New Roman" pitchFamily="18" charset="0"/>
              </a:rPr>
              <a:t>order</a:t>
            </a:r>
            <a:r>
              <a:rPr lang="en-US" altLang="en-US" dirty="0">
                <a:solidFill>
                  <a:srgbClr val="000000"/>
                </a:solidFill>
                <a:latin typeface="Times New Roman" pitchFamily="18" charset="0"/>
              </a:rPr>
              <a:t> in which these actions are to be executed</a:t>
            </a:r>
          </a:p>
          <a:p>
            <a:pPr algn="just"/>
            <a:r>
              <a:rPr lang="en-US" altLang="en-US" dirty="0">
                <a:solidFill>
                  <a:srgbClr val="000000"/>
                </a:solidFill>
                <a:latin typeface="Times New Roman" pitchFamily="18" charset="0"/>
              </a:rPr>
              <a:t>is called an </a:t>
            </a:r>
            <a:r>
              <a:rPr lang="en-US" altLang="en-US" dirty="0">
                <a:solidFill>
                  <a:srgbClr val="0000FF"/>
                </a:solidFill>
                <a:latin typeface="Times New Roman" pitchFamily="18" charset="0"/>
              </a:rPr>
              <a:t>algorithm</a:t>
            </a:r>
            <a:r>
              <a:rPr lang="en-US" altLang="en-US" dirty="0">
                <a:solidFill>
                  <a:srgbClr val="000000"/>
                </a:solidFill>
                <a:latin typeface="Times New Roman" pitchFamily="18" charset="0"/>
              </a:rPr>
              <a:t>.</a:t>
            </a:r>
          </a:p>
          <a:p>
            <a:pPr algn="just"/>
            <a:r>
              <a:rPr lang="en-US" altLang="en-US" dirty="0">
                <a:solidFill>
                  <a:srgbClr val="000000"/>
                </a:solidFill>
                <a:latin typeface="Times New Roman" pitchFamily="18" charset="0"/>
              </a:rPr>
              <a:t>Correctly specifying the order in which the actions are to be executed is important</a:t>
            </a:r>
            <a:r>
              <a:rPr lang="en-US" altLang="en-US" dirty="0" smtClean="0">
                <a:solidFill>
                  <a:srgbClr val="000000"/>
                </a:solidFill>
                <a:latin typeface="Times New Roman" pitchFamily="18" charset="0"/>
              </a:rPr>
              <a:t>.</a:t>
            </a:r>
          </a:p>
          <a:p>
            <a:pPr algn="just"/>
            <a:r>
              <a:rPr lang="en-US" altLang="en-US" dirty="0">
                <a:solidFill>
                  <a:srgbClr val="000000"/>
                </a:solidFill>
                <a:latin typeface="Times New Roman" pitchFamily="18" charset="0"/>
              </a:rPr>
              <a:t>Specifying the order in which statements are to be executed in a computer program is called </a:t>
            </a:r>
            <a:r>
              <a:rPr lang="en-US" altLang="en-US" dirty="0">
                <a:solidFill>
                  <a:srgbClr val="0000FF"/>
                </a:solidFill>
                <a:latin typeface="Times New Roman" pitchFamily="18" charset="0"/>
              </a:rPr>
              <a:t>program control</a:t>
            </a:r>
            <a:r>
              <a:rPr lang="en-US" altLang="en-US" dirty="0">
                <a:solidFill>
                  <a:srgbClr val="000000"/>
                </a:solidFill>
                <a:latin typeface="Times New Roman" pitchFamily="18" charset="0"/>
              </a:rPr>
              <a:t>.</a:t>
            </a:r>
            <a:endParaRPr lang="en-US" altLang="en-US" dirty="0" smtClean="0">
              <a:solidFill>
                <a:srgbClr val="000000"/>
              </a:solidFill>
              <a:latin typeface="Times New Roman" pitchFamily="18" charset="0"/>
            </a:endParaRPr>
          </a:p>
        </p:txBody>
      </p:sp>
      <p:sp>
        <p:nvSpPr>
          <p:cNvPr id="133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2</a:t>
            </a:fld>
            <a:r>
              <a:rPr lang="en-US" b="1" i="1" smtClean="0"/>
              <a:t>	Copyright © Pearson, Inc. 2013. All Rights Reserved.</a:t>
            </a:r>
            <a:endParaRPr lang="en-US" b="1" i="1" dirty="0"/>
          </a:p>
        </p:txBody>
      </p:sp>
    </p:spTree>
    <p:extLst>
      <p:ext uri="{BB962C8B-B14F-4D97-AF65-F5344CB8AC3E}">
        <p14:creationId xmlns:p14="http://schemas.microsoft.com/office/powerpoint/2010/main" val="8092716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88680"/>
          </a:xfrm>
        </p:spPr>
        <p:txBody>
          <a:bodyPr>
            <a:normAutofit fontScale="90000"/>
          </a:bodyPr>
          <a:lstStyle/>
          <a:p>
            <a:pPr eaLnBrk="1" fontAlgn="auto" hangingPunct="1">
              <a:spcAft>
                <a:spcPts val="0"/>
              </a:spcAft>
              <a:defRPr/>
            </a:pPr>
            <a:r>
              <a:rPr lang="en-US" dirty="0" smtClean="0">
                <a:solidFill>
                  <a:srgbClr val="24B5A1"/>
                </a:solidFill>
                <a:latin typeface="Arial"/>
              </a:rPr>
              <a:t>12. </a:t>
            </a:r>
            <a:r>
              <a:rPr lang="en-US" dirty="0" smtClean="0">
                <a:solidFill>
                  <a:srgbClr val="3380E6"/>
                </a:solidFill>
                <a:latin typeface="Arial"/>
              </a:rPr>
              <a:t>The if statement</a:t>
            </a:r>
          </a:p>
        </p:txBody>
      </p:sp>
      <p:sp>
        <p:nvSpPr>
          <p:cNvPr id="91139" name="Text Placeholder 2"/>
          <p:cNvSpPr>
            <a:spLocks noGrp="1"/>
          </p:cNvSpPr>
          <p:nvPr>
            <p:ph type="body" idx="1"/>
          </p:nvPr>
        </p:nvSpPr>
        <p:spPr>
          <a:xfrm>
            <a:off x="457200" y="1052736"/>
            <a:ext cx="7715200" cy="5403000"/>
          </a:xfrm>
        </p:spPr>
        <p:txBody>
          <a:bodyPr>
            <a:normAutofit/>
          </a:bodyPr>
          <a:lstStyle/>
          <a:p>
            <a:pPr algn="just" eaLnBrk="1" hangingPunct="1"/>
            <a:r>
              <a:rPr lang="en-US" altLang="en-US" dirty="0" smtClean="0">
                <a:solidFill>
                  <a:srgbClr val="000000"/>
                </a:solidFill>
                <a:latin typeface="Times New Roman" pitchFamily="18" charset="0"/>
              </a:rPr>
              <a:t>If the condition is </a:t>
            </a:r>
            <a:r>
              <a:rPr lang="en-US" altLang="en-US" dirty="0" smtClean="0">
                <a:solidFill>
                  <a:srgbClr val="0000FF"/>
                </a:solidFill>
                <a:latin typeface="Times New Roman" pitchFamily="18" charset="0"/>
              </a:rPr>
              <a:t>true</a:t>
            </a:r>
            <a:r>
              <a:rPr lang="en-US" altLang="en-US" dirty="0" smtClean="0">
                <a:solidFill>
                  <a:srgbClr val="000000"/>
                </a:solidFill>
                <a:latin typeface="Times New Roman" pitchFamily="18" charset="0"/>
              </a:rPr>
              <a:t> (i.e., the condition is met</a:t>
            </a:r>
            <a:r>
              <a:rPr lang="en-US" altLang="en-US" dirty="0" smtClean="0">
                <a:solidFill>
                  <a:srgbClr val="000000"/>
                </a:solidFill>
                <a:latin typeface="Times New Roman" pitchFamily="18" charset="0"/>
                <a:ea typeface="Tahoma" pitchFamily="34" charset="0"/>
                <a:cs typeface="Times New Roman" pitchFamily="18" charset="0"/>
              </a:rPr>
              <a:t>)</a:t>
            </a:r>
            <a:r>
              <a:rPr lang="en-US" altLang="en-US" dirty="0" smtClean="0">
                <a:solidFill>
                  <a:srgbClr val="000000"/>
                </a:solidFill>
                <a:latin typeface="Times New Roman" pitchFamily="18" charset="0"/>
              </a:rPr>
              <a:t> the “block of statements 1” in the body of the </a:t>
            </a:r>
            <a:r>
              <a:rPr lang="en-US" altLang="en-US" dirty="0" smtClean="0">
                <a:solidFill>
                  <a:srgbClr val="000000"/>
                </a:solidFill>
                <a:latin typeface="Lucida Console" pitchFamily="49" charset="0"/>
              </a:rPr>
              <a:t>if</a:t>
            </a:r>
            <a:r>
              <a:rPr lang="en-US" altLang="en-US" dirty="0" smtClean="0">
                <a:solidFill>
                  <a:srgbClr val="000000"/>
                </a:solidFill>
                <a:latin typeface="Times New Roman" pitchFamily="18" charset="0"/>
              </a:rPr>
              <a:t> statement is executed.</a:t>
            </a:r>
          </a:p>
          <a:p>
            <a:pPr algn="just" eaLnBrk="1" hangingPunct="1"/>
            <a:r>
              <a:rPr lang="en-US" altLang="en-US" dirty="0" smtClean="0">
                <a:solidFill>
                  <a:srgbClr val="000000"/>
                </a:solidFill>
                <a:latin typeface="Times New Roman" pitchFamily="18" charset="0"/>
              </a:rPr>
              <a:t>If the condition is </a:t>
            </a:r>
            <a:r>
              <a:rPr lang="en-US" altLang="en-US" dirty="0" smtClean="0">
                <a:solidFill>
                  <a:srgbClr val="0000FF"/>
                </a:solidFill>
                <a:latin typeface="Times New Roman" pitchFamily="18" charset="0"/>
              </a:rPr>
              <a:t>false</a:t>
            </a:r>
            <a:r>
              <a:rPr lang="en-US" altLang="en-US" dirty="0" smtClean="0">
                <a:solidFill>
                  <a:srgbClr val="000000"/>
                </a:solidFill>
                <a:latin typeface="Times New Roman" pitchFamily="18" charset="0"/>
              </a:rPr>
              <a:t> (i.e., the condition isn’t met) the “block of statements 2” is not executed.</a:t>
            </a:r>
          </a:p>
          <a:p>
            <a:pPr algn="just" eaLnBrk="1" hangingPunct="1"/>
            <a:r>
              <a:rPr lang="en-US" altLang="en-US" dirty="0" smtClean="0">
                <a:solidFill>
                  <a:srgbClr val="000000"/>
                </a:solidFill>
                <a:latin typeface="Times New Roman" pitchFamily="18" charset="0"/>
              </a:rPr>
              <a:t>Whether the body statement is executed or not, after the </a:t>
            </a:r>
            <a:r>
              <a:rPr lang="en-US" altLang="en-US" dirty="0" smtClean="0">
                <a:solidFill>
                  <a:srgbClr val="000000"/>
                </a:solidFill>
                <a:latin typeface="Lucida Console" pitchFamily="49" charset="0"/>
              </a:rPr>
              <a:t>if</a:t>
            </a:r>
            <a:r>
              <a:rPr lang="en-US" altLang="en-US" dirty="0" smtClean="0">
                <a:solidFill>
                  <a:srgbClr val="000000"/>
                </a:solidFill>
                <a:latin typeface="Times New Roman" pitchFamily="18" charset="0"/>
              </a:rPr>
              <a:t> statement completes, execution proceeds with the next statement after the </a:t>
            </a:r>
            <a:r>
              <a:rPr lang="en-US" altLang="en-US" dirty="0" smtClean="0">
                <a:solidFill>
                  <a:srgbClr val="000000"/>
                </a:solidFill>
                <a:latin typeface="Lucida Console" pitchFamily="49" charset="0"/>
              </a:rPr>
              <a:t>if</a:t>
            </a:r>
            <a:r>
              <a:rPr lang="en-US" altLang="en-US" dirty="0" smtClean="0">
                <a:solidFill>
                  <a:srgbClr val="000000"/>
                </a:solidFill>
                <a:latin typeface="Times New Roman" pitchFamily="18" charset="0"/>
              </a:rPr>
              <a:t> statement, which are “block of statements 3”. </a:t>
            </a:r>
          </a:p>
          <a:p>
            <a:pPr algn="just"/>
            <a:r>
              <a:rPr lang="en-US" altLang="en-US" dirty="0" smtClean="0">
                <a:solidFill>
                  <a:srgbClr val="000000"/>
                </a:solidFill>
                <a:latin typeface="Times New Roman" pitchFamily="18" charset="0"/>
              </a:rPr>
              <a:t>Conditions in </a:t>
            </a:r>
            <a:r>
              <a:rPr lang="en-US" altLang="en-US" dirty="0" smtClean="0">
                <a:solidFill>
                  <a:srgbClr val="000000"/>
                </a:solidFill>
                <a:latin typeface="Lucida Console" pitchFamily="49" charset="0"/>
              </a:rPr>
              <a:t>if</a:t>
            </a:r>
            <a:r>
              <a:rPr lang="en-US" altLang="en-US" dirty="0" smtClean="0">
                <a:solidFill>
                  <a:srgbClr val="000000"/>
                </a:solidFill>
                <a:latin typeface="Times New Roman" pitchFamily="18" charset="0"/>
              </a:rPr>
              <a:t> statements are formed by using the</a:t>
            </a:r>
            <a:r>
              <a:rPr lang="en-US" altLang="en-US" dirty="0" smtClean="0">
                <a:solidFill>
                  <a:srgbClr val="0000FF"/>
                </a:solidFill>
                <a:latin typeface="Times New Roman" pitchFamily="18" charset="0"/>
              </a:rPr>
              <a:t> equality operators </a:t>
            </a:r>
            <a:r>
              <a:rPr lang="en-US" altLang="en-US" dirty="0" smtClean="0">
                <a:solidFill>
                  <a:srgbClr val="000000"/>
                </a:solidFill>
                <a:latin typeface="Times New Roman" pitchFamily="18" charset="0"/>
              </a:rPr>
              <a:t> (==   !=) and </a:t>
            </a:r>
            <a:r>
              <a:rPr lang="en-US" altLang="en-US" dirty="0" smtClean="0">
                <a:solidFill>
                  <a:srgbClr val="0000FF"/>
                </a:solidFill>
                <a:latin typeface="Times New Roman" pitchFamily="18" charset="0"/>
              </a:rPr>
              <a:t>relational operators</a:t>
            </a:r>
            <a:r>
              <a:rPr lang="en-US" altLang="en-US" dirty="0" smtClean="0">
                <a:solidFill>
                  <a:srgbClr val="000000"/>
                </a:solidFill>
                <a:latin typeface="Lucida Console" pitchFamily="49" charset="0"/>
              </a:rPr>
              <a:t> </a:t>
            </a:r>
            <a:r>
              <a:rPr lang="en-US" altLang="en-US" dirty="0">
                <a:solidFill>
                  <a:srgbClr val="000000"/>
                </a:solidFill>
                <a:latin typeface="Times New Roman" pitchFamily="18" charset="0"/>
              </a:rPr>
              <a:t>(&lt;  &lt;=   &gt;   </a:t>
            </a:r>
            <a:r>
              <a:rPr lang="en-US" altLang="en-US" dirty="0" smtClean="0">
                <a:solidFill>
                  <a:srgbClr val="000000"/>
                </a:solidFill>
                <a:latin typeface="Times New Roman" pitchFamily="18" charset="0"/>
              </a:rPr>
              <a:t>&gt;=).</a:t>
            </a:r>
          </a:p>
        </p:txBody>
      </p:sp>
      <p:sp>
        <p:nvSpPr>
          <p:cNvPr id="1024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20</a:t>
            </a:fld>
            <a:r>
              <a:rPr lang="en-US" b="1" i="1" smtClean="0"/>
              <a:t>	Copyright © Pearson, Inc. 2013. All Rights Reserved.</a:t>
            </a:r>
            <a:endParaRPr lang="en-US" b="1" i="1" dirty="0"/>
          </a:p>
        </p:txBody>
      </p:sp>
    </p:spTree>
    <p:extLst>
      <p:ext uri="{BB962C8B-B14F-4D97-AF65-F5344CB8AC3E}">
        <p14:creationId xmlns:p14="http://schemas.microsoft.com/office/powerpoint/2010/main" val="42266128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715200" cy="588680"/>
          </a:xfrm>
        </p:spPr>
        <p:txBody>
          <a:bodyPr>
            <a:normAutofit fontScale="90000"/>
          </a:bodyPr>
          <a:lstStyle/>
          <a:p>
            <a:pPr eaLnBrk="1" fontAlgn="auto" hangingPunct="1">
              <a:spcAft>
                <a:spcPts val="0"/>
              </a:spcAft>
              <a:defRPr/>
            </a:pPr>
            <a:r>
              <a:rPr lang="en-US" dirty="0" smtClean="0">
                <a:solidFill>
                  <a:srgbClr val="24B5A1"/>
                </a:solidFill>
                <a:latin typeface="Arial"/>
              </a:rPr>
              <a:t>12. </a:t>
            </a:r>
            <a:r>
              <a:rPr lang="en-US" dirty="0" smtClean="0">
                <a:solidFill>
                  <a:srgbClr val="3380E6"/>
                </a:solidFill>
                <a:latin typeface="Arial"/>
              </a:rPr>
              <a:t>The if statement - </a:t>
            </a:r>
            <a:r>
              <a:rPr lang="en-US" dirty="0" err="1" smtClean="0">
                <a:solidFill>
                  <a:srgbClr val="3380E6"/>
                </a:solidFill>
                <a:latin typeface="Arial"/>
              </a:rPr>
              <a:t>sYNTAX</a:t>
            </a:r>
            <a:endParaRPr lang="en-US" dirty="0" smtClean="0">
              <a:solidFill>
                <a:srgbClr val="3380E6"/>
              </a:solidFill>
              <a:latin typeface="Arial"/>
            </a:endParaRPr>
          </a:p>
        </p:txBody>
      </p:sp>
      <p:sp>
        <p:nvSpPr>
          <p:cNvPr id="91139" name="Text Placeholder 2"/>
          <p:cNvSpPr>
            <a:spLocks noGrp="1"/>
          </p:cNvSpPr>
          <p:nvPr>
            <p:ph type="body" idx="1"/>
          </p:nvPr>
        </p:nvSpPr>
        <p:spPr>
          <a:xfrm>
            <a:off x="457200" y="1052736"/>
            <a:ext cx="7715200" cy="5403000"/>
          </a:xfrm>
        </p:spPr>
        <p:txBody>
          <a:bodyPr>
            <a:normAutofit/>
          </a:bodyPr>
          <a:lstStyle/>
          <a:p>
            <a:pPr marL="0" indent="0" algn="just"/>
            <a:r>
              <a:rPr lang="en-US" altLang="en-US" dirty="0" smtClean="0">
                <a:solidFill>
                  <a:srgbClr val="000000"/>
                </a:solidFill>
                <a:latin typeface="Times New Roman" pitchFamily="18" charset="0"/>
              </a:rPr>
              <a:t> an IF statement can have </a:t>
            </a:r>
            <a:r>
              <a:rPr lang="en-US" altLang="en-US" u="sng" dirty="0" smtClean="0">
                <a:solidFill>
                  <a:schemeClr val="bg2">
                    <a:lumMod val="50000"/>
                  </a:schemeClr>
                </a:solidFill>
                <a:latin typeface="Times New Roman" pitchFamily="18" charset="0"/>
              </a:rPr>
              <a:t>one statement</a:t>
            </a:r>
            <a:r>
              <a:rPr lang="en-US" altLang="en-US" dirty="0" smtClean="0">
                <a:solidFill>
                  <a:srgbClr val="000000"/>
                </a:solidFill>
                <a:latin typeface="Times New Roman" pitchFamily="18" charset="0"/>
              </a:rPr>
              <a:t>:</a:t>
            </a:r>
          </a:p>
          <a:p>
            <a:pPr marL="365125" indent="0" algn="just" eaLnBrk="1" hangingPunct="1">
              <a:buNone/>
            </a:pPr>
            <a:r>
              <a:rPr lang="en-US" altLang="en-US" dirty="0" smtClean="0">
                <a:solidFill>
                  <a:srgbClr val="000000"/>
                </a:solidFill>
                <a:latin typeface="Courier New" pitchFamily="49" charset="0"/>
                <a:cs typeface="Courier New" pitchFamily="49" charset="0"/>
              </a:rPr>
              <a:t>If (condition)</a:t>
            </a:r>
          </a:p>
          <a:p>
            <a:pPr marL="365125" indent="0" algn="just" eaLnBrk="1" hangingPunct="1">
              <a:buNone/>
            </a:pPr>
            <a:r>
              <a:rPr lang="en-US" altLang="en-US" dirty="0" smtClean="0">
                <a:solidFill>
                  <a:srgbClr val="000000"/>
                </a:solidFill>
                <a:latin typeface="Courier New" pitchFamily="49" charset="0"/>
                <a:cs typeface="Courier New" pitchFamily="49" charset="0"/>
              </a:rPr>
              <a:t>    statements 1;</a:t>
            </a:r>
          </a:p>
          <a:p>
            <a:pPr marL="365125" indent="0" algn="just" eaLnBrk="1" hangingPunct="1">
              <a:buNone/>
            </a:pPr>
            <a:r>
              <a:rPr lang="en-US" altLang="en-US" dirty="0">
                <a:solidFill>
                  <a:srgbClr val="000000"/>
                </a:solidFill>
                <a:latin typeface="Courier New" pitchFamily="49" charset="0"/>
                <a:cs typeface="Courier New" pitchFamily="49" charset="0"/>
              </a:rPr>
              <a:t> </a:t>
            </a:r>
            <a:r>
              <a:rPr lang="en-US" altLang="en-US" dirty="0" smtClean="0">
                <a:solidFill>
                  <a:srgbClr val="000000"/>
                </a:solidFill>
                <a:latin typeface="Courier New" pitchFamily="49" charset="0"/>
                <a:cs typeface="Courier New" pitchFamily="49" charset="0"/>
              </a:rPr>
              <a:t>   </a:t>
            </a:r>
          </a:p>
          <a:p>
            <a:pPr marL="0" indent="0" algn="just"/>
            <a:r>
              <a:rPr lang="en-US" altLang="en-US" dirty="0" smtClean="0">
                <a:solidFill>
                  <a:srgbClr val="000000"/>
                </a:solidFill>
                <a:latin typeface="Times New Roman" pitchFamily="18" charset="0"/>
              </a:rPr>
              <a:t>OR </a:t>
            </a:r>
            <a:r>
              <a:rPr lang="en-US" altLang="en-US" u="sng" dirty="0" smtClean="0">
                <a:solidFill>
                  <a:schemeClr val="bg2">
                    <a:lumMod val="50000"/>
                  </a:schemeClr>
                </a:solidFill>
                <a:latin typeface="Times New Roman" pitchFamily="18" charset="0"/>
              </a:rPr>
              <a:t>multiple statement</a:t>
            </a:r>
            <a:r>
              <a:rPr lang="en-US" altLang="en-US" dirty="0" smtClean="0">
                <a:solidFill>
                  <a:srgbClr val="000000"/>
                </a:solidFill>
                <a:latin typeface="Times New Roman" pitchFamily="18" charset="0"/>
              </a:rPr>
              <a:t>:</a:t>
            </a:r>
          </a:p>
          <a:p>
            <a:pPr marL="365125" indent="0" algn="just">
              <a:buNone/>
            </a:pPr>
            <a:r>
              <a:rPr lang="en-US" altLang="en-US" dirty="0" smtClean="0">
                <a:solidFill>
                  <a:srgbClr val="000000"/>
                </a:solidFill>
                <a:latin typeface="Courier New" pitchFamily="49" charset="0"/>
                <a:cs typeface="Courier New" pitchFamily="49" charset="0"/>
              </a:rPr>
              <a:t>If (condition)</a:t>
            </a:r>
          </a:p>
          <a:p>
            <a:pPr marL="365125" indent="0" algn="just">
              <a:buNone/>
            </a:pPr>
            <a:r>
              <a:rPr lang="en-US" altLang="en-US" dirty="0" smtClean="0">
                <a:solidFill>
                  <a:srgbClr val="000000"/>
                </a:solidFill>
                <a:latin typeface="Courier New" pitchFamily="49" charset="0"/>
                <a:cs typeface="Courier New" pitchFamily="49" charset="0"/>
              </a:rPr>
              <a:t>   {</a:t>
            </a:r>
          </a:p>
          <a:p>
            <a:pPr marL="365125" indent="0" algn="just">
              <a:buNone/>
            </a:pPr>
            <a:r>
              <a:rPr lang="en-US" altLang="en-US" dirty="0" smtClean="0">
                <a:solidFill>
                  <a:srgbClr val="000000"/>
                </a:solidFill>
                <a:latin typeface="Courier New" pitchFamily="49" charset="0"/>
                <a:cs typeface="Courier New" pitchFamily="49" charset="0"/>
              </a:rPr>
              <a:t>      block of statements 1;</a:t>
            </a:r>
          </a:p>
          <a:p>
            <a:pPr marL="365125" indent="0" algn="just">
              <a:buNone/>
            </a:pPr>
            <a:r>
              <a:rPr lang="en-US" altLang="en-US" dirty="0" smtClean="0">
                <a:solidFill>
                  <a:srgbClr val="000000"/>
                </a:solidFill>
                <a:latin typeface="Courier New" pitchFamily="49" charset="0"/>
                <a:cs typeface="Courier New" pitchFamily="49" charset="0"/>
              </a:rPr>
              <a:t>   }</a:t>
            </a:r>
          </a:p>
          <a:p>
            <a:pPr marL="0" indent="0" algn="just"/>
            <a:endParaRPr lang="en-US" altLang="en-US" dirty="0" smtClean="0">
              <a:solidFill>
                <a:srgbClr val="000000"/>
              </a:solidFill>
              <a:latin typeface="Courier New" pitchFamily="49" charset="0"/>
              <a:cs typeface="Courier New" pitchFamily="49" charset="0"/>
            </a:endParaRPr>
          </a:p>
        </p:txBody>
      </p:sp>
      <p:sp>
        <p:nvSpPr>
          <p:cNvPr id="102404"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21</a:t>
            </a:fld>
            <a:r>
              <a:rPr lang="en-US" b="1" i="1" dirty="0" smtClean="0"/>
              <a:t>	</a:t>
            </a:r>
            <a:endParaRPr lang="en-US" b="1" i="1" dirty="0"/>
          </a:p>
        </p:txBody>
      </p:sp>
    </p:spTree>
    <p:extLst>
      <p:ext uri="{BB962C8B-B14F-4D97-AF65-F5344CB8AC3E}">
        <p14:creationId xmlns:p14="http://schemas.microsoft.com/office/powerpoint/2010/main" val="267520817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20040"/>
            <a:ext cx="8003232" cy="588680"/>
          </a:xfrm>
        </p:spPr>
        <p:txBody>
          <a:bodyPr>
            <a:normAutofit fontScale="90000"/>
          </a:bodyPr>
          <a:lstStyle/>
          <a:p>
            <a:pPr eaLnBrk="1" fontAlgn="auto" hangingPunct="1">
              <a:spcAft>
                <a:spcPts val="0"/>
              </a:spcAft>
              <a:defRPr/>
            </a:pPr>
            <a:r>
              <a:rPr lang="en-US" dirty="0" smtClean="0">
                <a:solidFill>
                  <a:srgbClr val="24B5A1"/>
                </a:solidFill>
                <a:latin typeface="Arial"/>
              </a:rPr>
              <a:t>13. </a:t>
            </a:r>
            <a:r>
              <a:rPr lang="en-US" dirty="0" smtClean="0">
                <a:solidFill>
                  <a:srgbClr val="3380E6"/>
                </a:solidFill>
                <a:latin typeface="Arial"/>
              </a:rPr>
              <a:t>The if statement - example</a:t>
            </a:r>
          </a:p>
        </p:txBody>
      </p:sp>
      <p:sp>
        <p:nvSpPr>
          <p:cNvPr id="3" name="Text Placeholder 2"/>
          <p:cNvSpPr>
            <a:spLocks noGrp="1"/>
          </p:cNvSpPr>
          <p:nvPr>
            <p:ph type="body" idx="1"/>
          </p:nvPr>
        </p:nvSpPr>
        <p:spPr>
          <a:xfrm>
            <a:off x="457200" y="980728"/>
            <a:ext cx="7715200" cy="5472608"/>
          </a:xfrm>
        </p:spPr>
        <p:txBody>
          <a:bodyPr/>
          <a:lstStyle/>
          <a:p>
            <a:pPr algn="just"/>
            <a:r>
              <a:rPr lang="en-US" dirty="0" smtClean="0">
                <a:solidFill>
                  <a:srgbClr val="000000"/>
                </a:solidFill>
                <a:latin typeface="Times New Roman" pitchFamily="18" charset="0"/>
              </a:rPr>
              <a:t>Write a program that prints the </a:t>
            </a:r>
            <a:r>
              <a:rPr lang="en-US" dirty="0">
                <a:solidFill>
                  <a:srgbClr val="000000"/>
                </a:solidFill>
                <a:latin typeface="Times New Roman" pitchFamily="18" charset="0"/>
              </a:rPr>
              <a:t>message “Congratulations! You passed.” </a:t>
            </a:r>
            <a:r>
              <a:rPr lang="en-US" dirty="0" smtClean="0">
                <a:solidFill>
                  <a:srgbClr val="000000"/>
                </a:solidFill>
                <a:latin typeface="Times New Roman" pitchFamily="18" charset="0"/>
              </a:rPr>
              <a:t>in case </a:t>
            </a:r>
            <a:r>
              <a:rPr lang="en-US" dirty="0">
                <a:solidFill>
                  <a:srgbClr val="000000"/>
                </a:solidFill>
                <a:latin typeface="Times New Roman" pitchFamily="18" charset="0"/>
              </a:rPr>
              <a:t>a person’s grade on an exam is greater than or equal to </a:t>
            </a:r>
            <a:r>
              <a:rPr lang="en-US" dirty="0" smtClean="0">
                <a:solidFill>
                  <a:srgbClr val="000000"/>
                </a:solidFill>
                <a:latin typeface="Times New Roman" pitchFamily="18" charset="0"/>
              </a:rPr>
              <a:t>60.</a:t>
            </a:r>
            <a:endParaRPr lang="en-US" dirty="0"/>
          </a:p>
        </p:txBody>
      </p:sp>
      <p:grpSp>
        <p:nvGrpSpPr>
          <p:cNvPr id="5" name="Group 4"/>
          <p:cNvGrpSpPr/>
          <p:nvPr/>
        </p:nvGrpSpPr>
        <p:grpSpPr>
          <a:xfrm>
            <a:off x="611560" y="2420888"/>
            <a:ext cx="7272808" cy="2088232"/>
            <a:chOff x="179512" y="1196752"/>
            <a:chExt cx="5184576" cy="1728192"/>
          </a:xfrm>
        </p:grpSpPr>
        <p:sp>
          <p:nvSpPr>
            <p:cNvPr id="6" name="Flowchart: Process 5"/>
            <p:cNvSpPr/>
            <p:nvPr/>
          </p:nvSpPr>
          <p:spPr>
            <a:xfrm>
              <a:off x="179512" y="1484784"/>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solidFill>
                    <a:schemeClr val="tx1"/>
                  </a:solidFill>
                </a:rPr>
                <a:t>Get the person’s grade from the user</a:t>
              </a:r>
            </a:p>
            <a:p>
              <a:pPr marL="342900" indent="-342900">
                <a:buFont typeface="+mj-lt"/>
                <a:buAutoNum type="arabicPeriod"/>
              </a:pPr>
              <a:r>
                <a:rPr lang="en-US" dirty="0" smtClean="0">
                  <a:solidFill>
                    <a:schemeClr val="tx1"/>
                  </a:solidFill>
                </a:rPr>
                <a:t>Check if the grade is greater than or equal to 60</a:t>
              </a:r>
            </a:p>
            <a:p>
              <a:pPr marL="342900" indent="-342900">
                <a:buFont typeface="+mj-lt"/>
                <a:buAutoNum type="arabicPeriod"/>
              </a:pPr>
              <a:r>
                <a:rPr lang="en-US" dirty="0" smtClean="0">
                  <a:solidFill>
                    <a:schemeClr val="tx1"/>
                  </a:solidFill>
                </a:rPr>
                <a:t>If the grade is greater than or equal to 60 print the “congratulations” message</a:t>
              </a:r>
            </a:p>
            <a:p>
              <a:pPr marL="342900" indent="-342900">
                <a:buFont typeface="+mj-lt"/>
                <a:buAutoNum type="arabicPeriod"/>
              </a:pPr>
              <a:r>
                <a:rPr lang="en-US" dirty="0" smtClean="0">
                  <a:solidFill>
                    <a:schemeClr val="tx1"/>
                  </a:solidFill>
                </a:rPr>
                <a:t>If the grade is less than 60 do nothing</a:t>
              </a:r>
            </a:p>
            <a:p>
              <a:pPr marL="342900" indent="-342900">
                <a:buFont typeface="+mj-lt"/>
                <a:buAutoNum type="arabicPeriod"/>
              </a:pPr>
              <a:r>
                <a:rPr lang="en-US" dirty="0" smtClean="0">
                  <a:solidFill>
                    <a:schemeClr val="tx1"/>
                  </a:solidFill>
                </a:rPr>
                <a:t>End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ALGORITHM</a:t>
              </a:r>
              <a:endParaRPr lang="en-US" dirty="0"/>
            </a:p>
          </p:txBody>
        </p:sp>
      </p:grpSp>
      <p:sp>
        <p:nvSpPr>
          <p:cNvPr id="8"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22</a:t>
            </a:fld>
            <a:r>
              <a:rPr lang="en-US" b="1" i="1" dirty="0" smtClean="0"/>
              <a:t>	</a:t>
            </a:r>
            <a:endParaRPr lang="en-US" b="1" i="1" dirty="0"/>
          </a:p>
        </p:txBody>
      </p:sp>
    </p:spTree>
    <p:extLst>
      <p:ext uri="{BB962C8B-B14F-4D97-AF65-F5344CB8AC3E}">
        <p14:creationId xmlns:p14="http://schemas.microsoft.com/office/powerpoint/2010/main" val="61632006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23</a:t>
            </a:fld>
            <a:r>
              <a:rPr lang="en-US" b="1" i="1" dirty="0" smtClean="0"/>
              <a:t>	</a:t>
            </a:r>
            <a:endParaRPr lang="en-US" b="1" i="1" dirty="0"/>
          </a:p>
        </p:txBody>
      </p:sp>
      <p:sp>
        <p:nvSpPr>
          <p:cNvPr id="4" name="Title 1"/>
          <p:cNvSpPr>
            <a:spLocks noGrp="1"/>
          </p:cNvSpPr>
          <p:nvPr>
            <p:ph type="title"/>
          </p:nvPr>
        </p:nvSpPr>
        <p:spPr>
          <a:xfrm>
            <a:off x="457200" y="320040"/>
            <a:ext cx="8003232" cy="588680"/>
          </a:xfrm>
        </p:spPr>
        <p:txBody>
          <a:bodyPr>
            <a:normAutofit fontScale="90000"/>
          </a:bodyPr>
          <a:lstStyle/>
          <a:p>
            <a:pPr eaLnBrk="1" fontAlgn="auto" hangingPunct="1">
              <a:spcAft>
                <a:spcPts val="0"/>
              </a:spcAft>
              <a:defRPr/>
            </a:pPr>
            <a:r>
              <a:rPr lang="en-US" dirty="0" smtClean="0">
                <a:solidFill>
                  <a:srgbClr val="24B5A1"/>
                </a:solidFill>
                <a:latin typeface="Arial"/>
              </a:rPr>
              <a:t>14. </a:t>
            </a:r>
            <a:r>
              <a:rPr lang="en-US" dirty="0" smtClean="0">
                <a:solidFill>
                  <a:srgbClr val="3380E6"/>
                </a:solidFill>
                <a:latin typeface="Arial"/>
              </a:rPr>
              <a:t>The if statement - flowchart</a:t>
            </a:r>
          </a:p>
        </p:txBody>
      </p:sp>
      <p:grpSp>
        <p:nvGrpSpPr>
          <p:cNvPr id="5" name="Group 4"/>
          <p:cNvGrpSpPr/>
          <p:nvPr/>
        </p:nvGrpSpPr>
        <p:grpSpPr>
          <a:xfrm>
            <a:off x="611560" y="1052736"/>
            <a:ext cx="72728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solidFill>
                    <a:schemeClr val="tx1"/>
                  </a:solidFill>
                </a:rPr>
                <a:t>Get the person’s grade from the user</a:t>
              </a:r>
            </a:p>
            <a:p>
              <a:pPr marL="342900" indent="-342900">
                <a:buFont typeface="+mj-lt"/>
                <a:buAutoNum type="arabicPeriod"/>
              </a:pPr>
              <a:r>
                <a:rPr lang="en-US" dirty="0" smtClean="0">
                  <a:solidFill>
                    <a:schemeClr val="tx1"/>
                  </a:solidFill>
                </a:rPr>
                <a:t>Check if the grade is greater than or equal to 60</a:t>
              </a:r>
            </a:p>
            <a:p>
              <a:pPr marL="342900" indent="-342900">
                <a:buFont typeface="+mj-lt"/>
                <a:buAutoNum type="arabicPeriod"/>
              </a:pPr>
              <a:r>
                <a:rPr lang="en-US" dirty="0" smtClean="0">
                  <a:solidFill>
                    <a:schemeClr val="tx1"/>
                  </a:solidFill>
                </a:rPr>
                <a:t>If the grade is greater than or equal to 60 print the “congratulations” message</a:t>
              </a:r>
            </a:p>
            <a:p>
              <a:pPr marL="342900" indent="-342900">
                <a:buFont typeface="+mj-lt"/>
                <a:buAutoNum type="arabicPeriod"/>
              </a:pPr>
              <a:r>
                <a:rPr lang="en-US" dirty="0" smtClean="0">
                  <a:solidFill>
                    <a:schemeClr val="tx1"/>
                  </a:solidFill>
                </a:rPr>
                <a:t>If the grade is less than 60 do nothing</a:t>
              </a:r>
            </a:p>
            <a:p>
              <a:pPr marL="342900" indent="-342900">
                <a:buFont typeface="+mj-lt"/>
                <a:buAutoNum type="arabicPeriod"/>
              </a:pPr>
              <a:r>
                <a:rPr lang="en-US" dirty="0" smtClean="0">
                  <a:solidFill>
                    <a:schemeClr val="tx1"/>
                  </a:solidFill>
                </a:rPr>
                <a:t>End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ALGORITHM</a:t>
              </a:r>
              <a:endParaRPr lang="en-US" dirty="0"/>
            </a:p>
          </p:txBody>
        </p:sp>
      </p:grpSp>
      <p:grpSp>
        <p:nvGrpSpPr>
          <p:cNvPr id="38" name="Group 37"/>
          <p:cNvGrpSpPr/>
          <p:nvPr/>
        </p:nvGrpSpPr>
        <p:grpSpPr>
          <a:xfrm>
            <a:off x="2051720" y="1556792"/>
            <a:ext cx="6444716" cy="5112568"/>
            <a:chOff x="2051720" y="1556792"/>
            <a:chExt cx="6444716" cy="5112568"/>
          </a:xfrm>
        </p:grpSpPr>
        <p:sp>
          <p:nvSpPr>
            <p:cNvPr id="2" name="Flowchart: Terminator 1"/>
            <p:cNvSpPr/>
            <p:nvPr/>
          </p:nvSpPr>
          <p:spPr>
            <a:xfrm>
              <a:off x="6444208" y="1556792"/>
              <a:ext cx="1512168" cy="570063"/>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8" name="Flowchart: Data 7"/>
            <p:cNvSpPr/>
            <p:nvPr/>
          </p:nvSpPr>
          <p:spPr>
            <a:xfrm>
              <a:off x="6012160" y="2316393"/>
              <a:ext cx="2376264" cy="576064"/>
            </a:xfrm>
            <a:prstGeom prst="flowChartInputOutp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grade</a:t>
              </a:r>
              <a:endParaRPr lang="en-US" dirty="0">
                <a:solidFill>
                  <a:schemeClr val="tx1"/>
                </a:solidFill>
              </a:endParaRPr>
            </a:p>
          </p:txBody>
        </p:sp>
        <p:sp>
          <p:nvSpPr>
            <p:cNvPr id="9" name="Flowchart: Decision 8"/>
            <p:cNvSpPr/>
            <p:nvPr/>
          </p:nvSpPr>
          <p:spPr>
            <a:xfrm>
              <a:off x="5904148" y="3140968"/>
              <a:ext cx="2592288" cy="1296144"/>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grade &gt;= 60?</a:t>
              </a:r>
              <a:endParaRPr lang="en-US" dirty="0">
                <a:solidFill>
                  <a:schemeClr val="tx1"/>
                </a:solidFill>
              </a:endParaRPr>
            </a:p>
          </p:txBody>
        </p:sp>
        <p:cxnSp>
          <p:nvCxnSpPr>
            <p:cNvPr id="11" name="Straight Connector 10"/>
            <p:cNvCxnSpPr>
              <a:stCxn id="9" idx="1"/>
            </p:cNvCxnSpPr>
            <p:nvPr/>
          </p:nvCxnSpPr>
          <p:spPr>
            <a:xfrm flipH="1">
              <a:off x="4572000" y="3789040"/>
              <a:ext cx="1332148"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0" y="3789040"/>
              <a:ext cx="0" cy="36004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4" name="Flowchart: Data 13"/>
            <p:cNvSpPr/>
            <p:nvPr/>
          </p:nvSpPr>
          <p:spPr>
            <a:xfrm>
              <a:off x="2051720" y="4149080"/>
              <a:ext cx="3600400" cy="936104"/>
            </a:xfrm>
            <a:prstGeom prst="flowChartInputOutp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Print “Congratulations! You passed </a:t>
              </a:r>
              <a:r>
                <a:rPr lang="en-US" dirty="0" smtClean="0">
                  <a:solidFill>
                    <a:schemeClr val="tx1"/>
                  </a:solidFill>
                  <a:sym typeface="Wingdings" panose="05000000000000000000" pitchFamily="2" charset="2"/>
                </a:rPr>
                <a:t></a:t>
              </a:r>
              <a:endParaRPr lang="en-US" dirty="0">
                <a:solidFill>
                  <a:schemeClr val="tx1"/>
                </a:solidFill>
              </a:endParaRPr>
            </a:p>
          </p:txBody>
        </p:sp>
        <p:sp>
          <p:nvSpPr>
            <p:cNvPr id="15" name="Flowchart: Terminator 14"/>
            <p:cNvSpPr/>
            <p:nvPr/>
          </p:nvSpPr>
          <p:spPr>
            <a:xfrm>
              <a:off x="5220072" y="5589240"/>
              <a:ext cx="1512168" cy="648072"/>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a:t>
              </a:r>
              <a:endParaRPr lang="en-US" dirty="0">
                <a:solidFill>
                  <a:schemeClr val="tx1"/>
                </a:solidFill>
              </a:endParaRPr>
            </a:p>
          </p:txBody>
        </p:sp>
        <p:cxnSp>
          <p:nvCxnSpPr>
            <p:cNvPr id="17" name="Straight Connector 16"/>
            <p:cNvCxnSpPr/>
            <p:nvPr/>
          </p:nvCxnSpPr>
          <p:spPr>
            <a:xfrm>
              <a:off x="4572000" y="5085184"/>
              <a:ext cx="0" cy="828092"/>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5" idx="1"/>
            </p:cNvCxnSpPr>
            <p:nvPr/>
          </p:nvCxnSpPr>
          <p:spPr>
            <a:xfrm>
              <a:off x="4572000" y="5913276"/>
              <a:ext cx="648072"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 idx="2"/>
              <a:endCxn id="8" idx="1"/>
            </p:cNvCxnSpPr>
            <p:nvPr/>
          </p:nvCxnSpPr>
          <p:spPr>
            <a:xfrm>
              <a:off x="7200292" y="2126855"/>
              <a:ext cx="0" cy="189538"/>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4"/>
            </p:cNvCxnSpPr>
            <p:nvPr/>
          </p:nvCxnSpPr>
          <p:spPr>
            <a:xfrm>
              <a:off x="7200292" y="2892457"/>
              <a:ext cx="0" cy="248511"/>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9" idx="2"/>
            </p:cNvCxnSpPr>
            <p:nvPr/>
          </p:nvCxnSpPr>
          <p:spPr>
            <a:xfrm>
              <a:off x="7200292" y="4437112"/>
              <a:ext cx="0" cy="1476164"/>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5" idx="3"/>
            </p:cNvCxnSpPr>
            <p:nvPr/>
          </p:nvCxnSpPr>
          <p:spPr>
            <a:xfrm flipH="1">
              <a:off x="6732240" y="5913276"/>
              <a:ext cx="468052" cy="0"/>
            </a:xfrm>
            <a:prstGeom prst="line">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5" name="Flowchart: Process 34"/>
            <p:cNvSpPr/>
            <p:nvPr/>
          </p:nvSpPr>
          <p:spPr>
            <a:xfrm>
              <a:off x="4788024" y="3429000"/>
              <a:ext cx="1008112" cy="28803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lumMod val="50000"/>
                    </a:schemeClr>
                  </a:solidFill>
                </a:rPr>
                <a:t>True</a:t>
              </a:r>
              <a:endParaRPr lang="en-US" sz="1400" dirty="0">
                <a:solidFill>
                  <a:schemeClr val="bg2">
                    <a:lumMod val="50000"/>
                  </a:schemeClr>
                </a:solidFill>
              </a:endParaRPr>
            </a:p>
          </p:txBody>
        </p:sp>
        <p:sp>
          <p:nvSpPr>
            <p:cNvPr id="36" name="Flowchart: Process 35"/>
            <p:cNvSpPr/>
            <p:nvPr/>
          </p:nvSpPr>
          <p:spPr>
            <a:xfrm>
              <a:off x="7308304" y="4725144"/>
              <a:ext cx="1008112" cy="288032"/>
            </a:xfrm>
            <a:prstGeom prst="flowChartProcess">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lumMod val="50000"/>
                    </a:schemeClr>
                  </a:solidFill>
                </a:rPr>
                <a:t>False</a:t>
              </a:r>
              <a:endParaRPr lang="en-US" sz="1400" dirty="0">
                <a:solidFill>
                  <a:schemeClr val="bg2">
                    <a:lumMod val="50000"/>
                  </a:schemeClr>
                </a:solidFill>
              </a:endParaRPr>
            </a:p>
          </p:txBody>
        </p:sp>
        <p:sp>
          <p:nvSpPr>
            <p:cNvPr id="37" name="Flowchart: Process 36"/>
            <p:cNvSpPr/>
            <p:nvPr/>
          </p:nvSpPr>
          <p:spPr>
            <a:xfrm>
              <a:off x="4580384" y="6321321"/>
              <a:ext cx="2943944" cy="34803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FLOWCHART</a:t>
              </a:r>
              <a:endParaRPr lang="en-US" dirty="0"/>
            </a:p>
          </p:txBody>
        </p:sp>
      </p:grpSp>
    </p:spTree>
    <p:extLst>
      <p:ext uri="{BB962C8B-B14F-4D97-AF65-F5344CB8AC3E}">
        <p14:creationId xmlns:p14="http://schemas.microsoft.com/office/powerpoint/2010/main" val="36847670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24</a:t>
            </a:fld>
            <a:r>
              <a:rPr lang="en-US" b="1" i="1" dirty="0" smtClean="0"/>
              <a:t>	</a:t>
            </a:r>
            <a:endParaRPr lang="en-US" b="1" i="1" dirty="0"/>
          </a:p>
        </p:txBody>
      </p:sp>
      <p:sp>
        <p:nvSpPr>
          <p:cNvPr id="4" name="Title 1"/>
          <p:cNvSpPr>
            <a:spLocks noGrp="1"/>
          </p:cNvSpPr>
          <p:nvPr>
            <p:ph type="title"/>
          </p:nvPr>
        </p:nvSpPr>
        <p:spPr>
          <a:xfrm>
            <a:off x="457200" y="320040"/>
            <a:ext cx="8507288" cy="588680"/>
          </a:xfrm>
        </p:spPr>
        <p:txBody>
          <a:bodyPr>
            <a:normAutofit fontScale="90000"/>
          </a:bodyPr>
          <a:lstStyle/>
          <a:p>
            <a:pPr eaLnBrk="1" fontAlgn="auto" hangingPunct="1">
              <a:spcAft>
                <a:spcPts val="0"/>
              </a:spcAft>
              <a:defRPr/>
            </a:pPr>
            <a:r>
              <a:rPr lang="en-US" dirty="0" smtClean="0">
                <a:solidFill>
                  <a:srgbClr val="24B5A1"/>
                </a:solidFill>
                <a:latin typeface="Arial"/>
              </a:rPr>
              <a:t>15. </a:t>
            </a:r>
            <a:r>
              <a:rPr lang="en-US" dirty="0" smtClean="0">
                <a:solidFill>
                  <a:srgbClr val="3380E6"/>
                </a:solidFill>
                <a:latin typeface="Arial"/>
              </a:rPr>
              <a:t>The if statement - </a:t>
            </a:r>
            <a:r>
              <a:rPr lang="en-US" dirty="0" err="1" smtClean="0">
                <a:solidFill>
                  <a:srgbClr val="3380E6"/>
                </a:solidFill>
                <a:latin typeface="Arial"/>
              </a:rPr>
              <a:t>pseudocode</a:t>
            </a:r>
            <a:endParaRPr lang="en-US" dirty="0" smtClean="0">
              <a:solidFill>
                <a:srgbClr val="3380E6"/>
              </a:solidFill>
              <a:latin typeface="Arial"/>
            </a:endParaRPr>
          </a:p>
        </p:txBody>
      </p:sp>
      <p:grpSp>
        <p:nvGrpSpPr>
          <p:cNvPr id="5" name="Group 4"/>
          <p:cNvGrpSpPr/>
          <p:nvPr/>
        </p:nvGrpSpPr>
        <p:grpSpPr>
          <a:xfrm>
            <a:off x="611560" y="1052736"/>
            <a:ext cx="72728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chemeClr val="tx1"/>
                  </a:solidFill>
                </a:rPr>
                <a:t>Scanf</a:t>
              </a:r>
              <a:r>
                <a:rPr lang="en-US" dirty="0" smtClean="0">
                  <a:solidFill>
                    <a:schemeClr val="tx1"/>
                  </a:solidFill>
                </a:rPr>
                <a:t> grade</a:t>
              </a:r>
            </a:p>
            <a:p>
              <a:pPr marL="342900" indent="-342900">
                <a:buFont typeface="+mj-lt"/>
                <a:buAutoNum type="arabicPeriod"/>
              </a:pPr>
              <a:r>
                <a:rPr lang="en-US" dirty="0" smtClean="0">
                  <a:solidFill>
                    <a:schemeClr val="tx1"/>
                  </a:solidFill>
                </a:rPr>
                <a:t>If (grade &gt;= 60)</a:t>
              </a:r>
            </a:p>
            <a:p>
              <a:pPr marL="342900" indent="-342900">
                <a:buFont typeface="+mj-lt"/>
                <a:buAutoNum type="arabicPeriod"/>
              </a:pPr>
              <a:r>
                <a:rPr lang="en-US" dirty="0" smtClean="0">
                  <a:solidFill>
                    <a:schemeClr val="tx1"/>
                  </a:solidFill>
                </a:rPr>
                <a:t>Condition true: </a:t>
              </a:r>
              <a:r>
                <a:rPr lang="en-US" dirty="0" err="1" smtClean="0">
                  <a:solidFill>
                    <a:schemeClr val="tx1"/>
                  </a:solidFill>
                </a:rPr>
                <a:t>Printf</a:t>
              </a:r>
              <a:r>
                <a:rPr lang="en-US" dirty="0" smtClean="0">
                  <a:solidFill>
                    <a:schemeClr val="tx1"/>
                  </a:solidFill>
                </a:rPr>
                <a:t> “Congratulations! You passed”</a:t>
              </a:r>
            </a:p>
            <a:p>
              <a:pPr marL="342900" indent="-342900">
                <a:buFont typeface="+mj-lt"/>
                <a:buAutoNum type="arabicPeriod"/>
              </a:pPr>
              <a:r>
                <a:rPr lang="en-US" dirty="0" smtClean="0">
                  <a:solidFill>
                    <a:schemeClr val="tx1"/>
                  </a:solidFill>
                </a:rPr>
                <a:t>End of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grpSp>
        <p:nvGrpSpPr>
          <p:cNvPr id="38" name="Group 37"/>
          <p:cNvGrpSpPr/>
          <p:nvPr/>
        </p:nvGrpSpPr>
        <p:grpSpPr>
          <a:xfrm>
            <a:off x="2051720" y="1556792"/>
            <a:ext cx="6444716" cy="5112568"/>
            <a:chOff x="2051720" y="1556792"/>
            <a:chExt cx="6444716" cy="5112568"/>
          </a:xfrm>
          <a:solidFill>
            <a:schemeClr val="bg2"/>
          </a:solidFill>
        </p:grpSpPr>
        <p:sp>
          <p:nvSpPr>
            <p:cNvPr id="2" name="Flowchart: Terminator 1"/>
            <p:cNvSpPr/>
            <p:nvPr/>
          </p:nvSpPr>
          <p:spPr>
            <a:xfrm>
              <a:off x="6444208" y="1556792"/>
              <a:ext cx="1512168" cy="570063"/>
            </a:xfrm>
            <a:prstGeom prst="flowChartTerminator">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8" name="Flowchart: Data 7"/>
            <p:cNvSpPr/>
            <p:nvPr/>
          </p:nvSpPr>
          <p:spPr>
            <a:xfrm>
              <a:off x="6012160" y="2316393"/>
              <a:ext cx="2376264" cy="576064"/>
            </a:xfrm>
            <a:prstGeom prst="flowChartInputOutp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grade</a:t>
              </a:r>
              <a:endParaRPr lang="en-US" dirty="0">
                <a:solidFill>
                  <a:schemeClr val="tx1"/>
                </a:solidFill>
              </a:endParaRPr>
            </a:p>
          </p:txBody>
        </p:sp>
        <p:sp>
          <p:nvSpPr>
            <p:cNvPr id="9" name="Flowchart: Decision 8"/>
            <p:cNvSpPr/>
            <p:nvPr/>
          </p:nvSpPr>
          <p:spPr>
            <a:xfrm>
              <a:off x="5904148" y="3140968"/>
              <a:ext cx="2592288" cy="1296144"/>
            </a:xfrm>
            <a:prstGeom prst="flowChartDecision">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grade &gt;= 60?</a:t>
              </a:r>
              <a:endParaRPr lang="en-US" dirty="0">
                <a:solidFill>
                  <a:schemeClr val="tx1"/>
                </a:solidFill>
              </a:endParaRPr>
            </a:p>
          </p:txBody>
        </p:sp>
        <p:cxnSp>
          <p:nvCxnSpPr>
            <p:cNvPr id="11" name="Straight Connector 10"/>
            <p:cNvCxnSpPr>
              <a:stCxn id="9" idx="1"/>
            </p:cNvCxnSpPr>
            <p:nvPr/>
          </p:nvCxnSpPr>
          <p:spPr>
            <a:xfrm flipH="1">
              <a:off x="4572000" y="3789040"/>
              <a:ext cx="1332148" cy="0"/>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0" y="3789040"/>
              <a:ext cx="0" cy="360040"/>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sp>
          <p:nvSpPr>
            <p:cNvPr id="14" name="Flowchart: Data 13"/>
            <p:cNvSpPr/>
            <p:nvPr/>
          </p:nvSpPr>
          <p:spPr>
            <a:xfrm>
              <a:off x="2051720" y="4149080"/>
              <a:ext cx="3600400" cy="936104"/>
            </a:xfrm>
            <a:prstGeom prst="flowChartInputOutp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Print “Congratulations! You passed </a:t>
              </a:r>
              <a:r>
                <a:rPr lang="en-US" dirty="0" smtClean="0">
                  <a:solidFill>
                    <a:schemeClr val="tx1"/>
                  </a:solidFill>
                  <a:sym typeface="Wingdings" panose="05000000000000000000" pitchFamily="2" charset="2"/>
                </a:rPr>
                <a:t></a:t>
              </a:r>
              <a:endParaRPr lang="en-US" dirty="0">
                <a:solidFill>
                  <a:schemeClr val="tx1"/>
                </a:solidFill>
              </a:endParaRPr>
            </a:p>
          </p:txBody>
        </p:sp>
        <p:sp>
          <p:nvSpPr>
            <p:cNvPr id="15" name="Flowchart: Terminator 14"/>
            <p:cNvSpPr/>
            <p:nvPr/>
          </p:nvSpPr>
          <p:spPr>
            <a:xfrm>
              <a:off x="5220072" y="5589240"/>
              <a:ext cx="1512168" cy="648072"/>
            </a:xfrm>
            <a:prstGeom prst="flowChartTerminator">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a:t>
              </a:r>
              <a:endParaRPr lang="en-US" dirty="0">
                <a:solidFill>
                  <a:schemeClr val="tx1"/>
                </a:solidFill>
              </a:endParaRPr>
            </a:p>
          </p:txBody>
        </p:sp>
        <p:cxnSp>
          <p:nvCxnSpPr>
            <p:cNvPr id="17" name="Straight Connector 16"/>
            <p:cNvCxnSpPr/>
            <p:nvPr/>
          </p:nvCxnSpPr>
          <p:spPr>
            <a:xfrm>
              <a:off x="4572000" y="5085184"/>
              <a:ext cx="0" cy="828092"/>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15" idx="1"/>
            </p:cNvCxnSpPr>
            <p:nvPr/>
          </p:nvCxnSpPr>
          <p:spPr>
            <a:xfrm>
              <a:off x="4572000" y="5913276"/>
              <a:ext cx="648072" cy="0"/>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 idx="2"/>
              <a:endCxn id="8" idx="1"/>
            </p:cNvCxnSpPr>
            <p:nvPr/>
          </p:nvCxnSpPr>
          <p:spPr>
            <a:xfrm>
              <a:off x="7200292" y="2126855"/>
              <a:ext cx="0" cy="189538"/>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4"/>
            </p:cNvCxnSpPr>
            <p:nvPr/>
          </p:nvCxnSpPr>
          <p:spPr>
            <a:xfrm>
              <a:off x="7200292" y="2892457"/>
              <a:ext cx="0" cy="248511"/>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9" idx="2"/>
            </p:cNvCxnSpPr>
            <p:nvPr/>
          </p:nvCxnSpPr>
          <p:spPr>
            <a:xfrm>
              <a:off x="7200292" y="4437112"/>
              <a:ext cx="0" cy="1476164"/>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5" idx="3"/>
            </p:cNvCxnSpPr>
            <p:nvPr/>
          </p:nvCxnSpPr>
          <p:spPr>
            <a:xfrm flipH="1">
              <a:off x="6732240" y="5913276"/>
              <a:ext cx="468052" cy="0"/>
            </a:xfrm>
            <a:prstGeom prst="line">
              <a:avLst/>
            </a:prstGeom>
            <a:grpFill/>
            <a:ln w="19050">
              <a:tailEnd type="arrow"/>
            </a:ln>
          </p:spPr>
          <p:style>
            <a:lnRef idx="1">
              <a:schemeClr val="accent1"/>
            </a:lnRef>
            <a:fillRef idx="0">
              <a:schemeClr val="accent1"/>
            </a:fillRef>
            <a:effectRef idx="0">
              <a:schemeClr val="accent1"/>
            </a:effectRef>
            <a:fontRef idx="minor">
              <a:schemeClr val="tx1"/>
            </a:fontRef>
          </p:style>
        </p:cxnSp>
        <p:sp>
          <p:nvSpPr>
            <p:cNvPr id="35" name="Flowchart: Process 34"/>
            <p:cNvSpPr/>
            <p:nvPr/>
          </p:nvSpPr>
          <p:spPr>
            <a:xfrm>
              <a:off x="4788024" y="3429000"/>
              <a:ext cx="1008112" cy="288032"/>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lumMod val="50000"/>
                    </a:schemeClr>
                  </a:solidFill>
                </a:rPr>
                <a:t>True</a:t>
              </a:r>
              <a:endParaRPr lang="en-US" sz="1400" dirty="0">
                <a:solidFill>
                  <a:schemeClr val="bg2">
                    <a:lumMod val="50000"/>
                  </a:schemeClr>
                </a:solidFill>
              </a:endParaRPr>
            </a:p>
          </p:txBody>
        </p:sp>
        <p:sp>
          <p:nvSpPr>
            <p:cNvPr id="36" name="Flowchart: Process 35"/>
            <p:cNvSpPr/>
            <p:nvPr/>
          </p:nvSpPr>
          <p:spPr>
            <a:xfrm>
              <a:off x="7308304" y="4725144"/>
              <a:ext cx="1008112" cy="288032"/>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2">
                      <a:lumMod val="50000"/>
                    </a:schemeClr>
                  </a:solidFill>
                </a:rPr>
                <a:t>False</a:t>
              </a:r>
              <a:endParaRPr lang="en-US" sz="1400" dirty="0">
                <a:solidFill>
                  <a:schemeClr val="bg2">
                    <a:lumMod val="50000"/>
                  </a:schemeClr>
                </a:solidFill>
              </a:endParaRPr>
            </a:p>
          </p:txBody>
        </p:sp>
        <p:sp>
          <p:nvSpPr>
            <p:cNvPr id="37" name="Flowchart: Process 36"/>
            <p:cNvSpPr/>
            <p:nvPr/>
          </p:nvSpPr>
          <p:spPr>
            <a:xfrm>
              <a:off x="4580384" y="6321321"/>
              <a:ext cx="2943944" cy="348039"/>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FLOWCHART</a:t>
              </a:r>
              <a:endParaRPr lang="en-US" dirty="0"/>
            </a:p>
          </p:txBody>
        </p:sp>
      </p:grpSp>
    </p:spTree>
    <p:extLst>
      <p:ext uri="{BB962C8B-B14F-4D97-AF65-F5344CB8AC3E}">
        <p14:creationId xmlns:p14="http://schemas.microsoft.com/office/powerpoint/2010/main" val="39439462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323528" y="980728"/>
            <a:ext cx="6480720" cy="54726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a:t>s</a:t>
            </a:r>
            <a:r>
              <a:rPr lang="en-US" dirty="0" err="1" smtClean="0"/>
              <a:t>canf</a:t>
            </a:r>
            <a:r>
              <a:rPr lang="en-US" dirty="0" smtClean="0"/>
              <a:t> (“%d”, &amp;grade); //read grade from user</a:t>
            </a:r>
            <a:endParaRPr lang="en-US" dirty="0"/>
          </a:p>
        </p:txBody>
      </p:sp>
      <p:sp>
        <p:nvSpPr>
          <p:cNvPr id="4" name="Title 1"/>
          <p:cNvSpPr>
            <a:spLocks noGrp="1"/>
          </p:cNvSpPr>
          <p:nvPr>
            <p:ph type="title"/>
          </p:nvPr>
        </p:nvSpPr>
        <p:spPr>
          <a:xfrm>
            <a:off x="457200" y="320040"/>
            <a:ext cx="8507288" cy="588680"/>
          </a:xfrm>
        </p:spPr>
        <p:txBody>
          <a:bodyPr>
            <a:normAutofit fontScale="90000"/>
          </a:bodyPr>
          <a:lstStyle/>
          <a:p>
            <a:pPr eaLnBrk="1" fontAlgn="auto" hangingPunct="1">
              <a:spcAft>
                <a:spcPts val="0"/>
              </a:spcAft>
              <a:defRPr/>
            </a:pPr>
            <a:r>
              <a:rPr lang="en-US" dirty="0" smtClean="0">
                <a:solidFill>
                  <a:srgbClr val="24B5A1"/>
                </a:solidFill>
                <a:latin typeface="Arial"/>
              </a:rPr>
              <a:t>15. </a:t>
            </a:r>
            <a:r>
              <a:rPr lang="en-US" dirty="0" smtClean="0">
                <a:solidFill>
                  <a:srgbClr val="3380E6"/>
                </a:solidFill>
                <a:latin typeface="Arial"/>
              </a:rPr>
              <a:t>The if statement - code</a:t>
            </a:r>
          </a:p>
        </p:txBody>
      </p:sp>
      <p:grpSp>
        <p:nvGrpSpPr>
          <p:cNvPr id="5" name="Group 4"/>
          <p:cNvGrpSpPr/>
          <p:nvPr/>
        </p:nvGrpSpPr>
        <p:grpSpPr>
          <a:xfrm>
            <a:off x="5292080" y="980728"/>
            <a:ext cx="36724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00B050"/>
                  </a:solidFill>
                </a:rPr>
                <a:t>Scanf</a:t>
              </a:r>
              <a:r>
                <a:rPr lang="en-US" dirty="0" smtClean="0">
                  <a:solidFill>
                    <a:srgbClr val="00B050"/>
                  </a:solidFill>
                </a:rPr>
                <a:t> grade</a:t>
              </a:r>
            </a:p>
            <a:p>
              <a:pPr marL="342900" indent="-342900">
                <a:buFont typeface="+mj-lt"/>
                <a:buAutoNum type="arabicPeriod"/>
              </a:pPr>
              <a:r>
                <a:rPr lang="en-US" dirty="0" smtClean="0">
                  <a:solidFill>
                    <a:schemeClr val="tx1"/>
                  </a:solidFill>
                </a:rPr>
                <a:t>If (grade &gt;= 60)</a:t>
              </a:r>
            </a:p>
            <a:p>
              <a:pPr marL="342900" indent="-342900">
                <a:buFont typeface="+mj-lt"/>
                <a:buAutoNum type="arabicPeriod"/>
              </a:pPr>
              <a:r>
                <a:rPr lang="en-US" dirty="0" smtClean="0">
                  <a:solidFill>
                    <a:schemeClr val="tx1"/>
                  </a:solidFill>
                </a:rPr>
                <a:t>Condition true: </a:t>
              </a:r>
              <a:r>
                <a:rPr lang="en-US" dirty="0" err="1" smtClean="0">
                  <a:solidFill>
                    <a:schemeClr val="tx1"/>
                  </a:solidFill>
                </a:rPr>
                <a:t>Printf</a:t>
              </a:r>
              <a:r>
                <a:rPr lang="en-US" dirty="0" smtClean="0">
                  <a:solidFill>
                    <a:schemeClr val="tx1"/>
                  </a:solidFill>
                </a:rPr>
                <a:t> “Congratulations! You passed”</a:t>
              </a:r>
            </a:p>
            <a:p>
              <a:pPr marL="342900" indent="-342900">
                <a:buFont typeface="+mj-lt"/>
                <a:buAutoNum type="arabicPeriod"/>
              </a:pPr>
              <a:r>
                <a:rPr lang="en-US" dirty="0" smtClean="0">
                  <a:solidFill>
                    <a:schemeClr val="tx1"/>
                  </a:solidFill>
                </a:rPr>
                <a:t>End of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sp>
        <p:nvSpPr>
          <p:cNvPr id="24"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25</a:t>
            </a:fld>
            <a:r>
              <a:rPr lang="en-US" b="1" i="1" dirty="0" smtClean="0"/>
              <a:t>	</a:t>
            </a:r>
            <a:endParaRPr lang="en-US" b="1" i="1" dirty="0"/>
          </a:p>
        </p:txBody>
      </p:sp>
    </p:spTree>
    <p:extLst>
      <p:ext uri="{BB962C8B-B14F-4D97-AF65-F5344CB8AC3E}">
        <p14:creationId xmlns:p14="http://schemas.microsoft.com/office/powerpoint/2010/main" val="12669930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323528" y="980728"/>
            <a:ext cx="6480720" cy="54726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a:t>p</a:t>
            </a:r>
            <a:r>
              <a:rPr lang="en-US" dirty="0" err="1" smtClean="0"/>
              <a:t>rintf</a:t>
            </a:r>
            <a:r>
              <a:rPr lang="en-US" dirty="0" smtClean="0"/>
              <a:t> (“Enter your grade: \n”); //prompt</a:t>
            </a:r>
          </a:p>
          <a:p>
            <a:r>
              <a:rPr lang="en-US" dirty="0" err="1" smtClean="0"/>
              <a:t>scanf</a:t>
            </a:r>
            <a:r>
              <a:rPr lang="en-US" dirty="0" smtClean="0"/>
              <a:t> (“%d”, &amp;grade); //read grade from user</a:t>
            </a:r>
            <a:endParaRPr lang="en-US" dirty="0"/>
          </a:p>
        </p:txBody>
      </p:sp>
      <p:sp>
        <p:nvSpPr>
          <p:cNvPr id="4" name="Title 1"/>
          <p:cNvSpPr>
            <a:spLocks noGrp="1"/>
          </p:cNvSpPr>
          <p:nvPr>
            <p:ph type="title"/>
          </p:nvPr>
        </p:nvSpPr>
        <p:spPr>
          <a:xfrm>
            <a:off x="457200" y="320040"/>
            <a:ext cx="8507288" cy="588680"/>
          </a:xfrm>
        </p:spPr>
        <p:txBody>
          <a:bodyPr>
            <a:normAutofit fontScale="90000"/>
          </a:bodyPr>
          <a:lstStyle/>
          <a:p>
            <a:pPr eaLnBrk="1" fontAlgn="auto" hangingPunct="1">
              <a:spcAft>
                <a:spcPts val="0"/>
              </a:spcAft>
              <a:defRPr/>
            </a:pPr>
            <a:r>
              <a:rPr lang="en-US" dirty="0" smtClean="0">
                <a:solidFill>
                  <a:srgbClr val="24B5A1"/>
                </a:solidFill>
                <a:latin typeface="Arial"/>
              </a:rPr>
              <a:t>15. </a:t>
            </a:r>
            <a:r>
              <a:rPr lang="en-US" dirty="0" smtClean="0">
                <a:solidFill>
                  <a:srgbClr val="3380E6"/>
                </a:solidFill>
                <a:latin typeface="Arial"/>
              </a:rPr>
              <a:t>The if statement - code</a:t>
            </a:r>
          </a:p>
        </p:txBody>
      </p:sp>
      <p:grpSp>
        <p:nvGrpSpPr>
          <p:cNvPr id="5" name="Group 4"/>
          <p:cNvGrpSpPr/>
          <p:nvPr/>
        </p:nvGrpSpPr>
        <p:grpSpPr>
          <a:xfrm>
            <a:off x="5292080" y="980728"/>
            <a:ext cx="36724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00B050"/>
                  </a:solidFill>
                </a:rPr>
                <a:t>Scanf</a:t>
              </a:r>
              <a:r>
                <a:rPr lang="en-US" dirty="0" smtClean="0">
                  <a:solidFill>
                    <a:srgbClr val="00B050"/>
                  </a:solidFill>
                </a:rPr>
                <a:t> grade</a:t>
              </a:r>
            </a:p>
            <a:p>
              <a:pPr marL="342900" indent="-342900">
                <a:buFont typeface="+mj-lt"/>
                <a:buAutoNum type="arabicPeriod"/>
              </a:pPr>
              <a:r>
                <a:rPr lang="en-US" dirty="0" smtClean="0">
                  <a:solidFill>
                    <a:schemeClr val="tx1"/>
                  </a:solidFill>
                </a:rPr>
                <a:t>If (grade &gt;= 60)</a:t>
              </a:r>
            </a:p>
            <a:p>
              <a:pPr marL="342900" indent="-342900">
                <a:buFont typeface="+mj-lt"/>
                <a:buAutoNum type="arabicPeriod"/>
              </a:pPr>
              <a:r>
                <a:rPr lang="en-US" dirty="0" smtClean="0">
                  <a:solidFill>
                    <a:schemeClr val="tx1"/>
                  </a:solidFill>
                </a:rPr>
                <a:t>Condition true: </a:t>
              </a:r>
              <a:r>
                <a:rPr lang="en-US" dirty="0" err="1" smtClean="0">
                  <a:solidFill>
                    <a:schemeClr val="tx1"/>
                  </a:solidFill>
                </a:rPr>
                <a:t>Printf</a:t>
              </a:r>
              <a:r>
                <a:rPr lang="en-US" dirty="0" smtClean="0">
                  <a:solidFill>
                    <a:schemeClr val="tx1"/>
                  </a:solidFill>
                </a:rPr>
                <a:t> “Congratulations! You passed”</a:t>
              </a:r>
            </a:p>
            <a:p>
              <a:pPr marL="342900" indent="-342900">
                <a:buFont typeface="+mj-lt"/>
                <a:buAutoNum type="arabicPeriod"/>
              </a:pPr>
              <a:r>
                <a:rPr lang="en-US" dirty="0" smtClean="0">
                  <a:solidFill>
                    <a:schemeClr val="tx1"/>
                  </a:solidFill>
                </a:rPr>
                <a:t>End of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sp>
        <p:nvSpPr>
          <p:cNvPr id="8"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26</a:t>
            </a:fld>
            <a:r>
              <a:rPr lang="en-US" b="1" i="1" dirty="0" smtClean="0"/>
              <a:t>	</a:t>
            </a:r>
            <a:endParaRPr lang="en-US" b="1" i="1" dirty="0"/>
          </a:p>
        </p:txBody>
      </p:sp>
    </p:spTree>
    <p:extLst>
      <p:ext uri="{BB962C8B-B14F-4D97-AF65-F5344CB8AC3E}">
        <p14:creationId xmlns:p14="http://schemas.microsoft.com/office/powerpoint/2010/main" val="384807354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323528" y="980728"/>
            <a:ext cx="6480720" cy="54726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t>int</a:t>
            </a:r>
            <a:r>
              <a:rPr lang="en-US" dirty="0" smtClean="0"/>
              <a:t> grade; //declaration of grade</a:t>
            </a:r>
          </a:p>
          <a:p>
            <a:endParaRPr lang="en-US" dirty="0" smtClean="0"/>
          </a:p>
          <a:p>
            <a:r>
              <a:rPr lang="en-US" dirty="0" err="1" smtClean="0"/>
              <a:t>printf</a:t>
            </a:r>
            <a:r>
              <a:rPr lang="en-US" dirty="0" smtClean="0"/>
              <a:t> (“Enter your grade: \n”); //prompt</a:t>
            </a:r>
          </a:p>
          <a:p>
            <a:r>
              <a:rPr lang="en-US" dirty="0" err="1" smtClean="0"/>
              <a:t>scanf</a:t>
            </a:r>
            <a:r>
              <a:rPr lang="en-US" dirty="0" smtClean="0"/>
              <a:t> (“%d”, &amp;grade); //read grade from user</a:t>
            </a:r>
            <a:endParaRPr lang="en-US" dirty="0"/>
          </a:p>
        </p:txBody>
      </p:sp>
      <p:sp>
        <p:nvSpPr>
          <p:cNvPr id="4" name="Title 1"/>
          <p:cNvSpPr>
            <a:spLocks noGrp="1"/>
          </p:cNvSpPr>
          <p:nvPr>
            <p:ph type="title"/>
          </p:nvPr>
        </p:nvSpPr>
        <p:spPr>
          <a:xfrm>
            <a:off x="457200" y="320040"/>
            <a:ext cx="8507288" cy="588680"/>
          </a:xfrm>
        </p:spPr>
        <p:txBody>
          <a:bodyPr>
            <a:normAutofit fontScale="90000"/>
          </a:bodyPr>
          <a:lstStyle/>
          <a:p>
            <a:pPr eaLnBrk="1" fontAlgn="auto" hangingPunct="1">
              <a:spcAft>
                <a:spcPts val="0"/>
              </a:spcAft>
              <a:defRPr/>
            </a:pPr>
            <a:r>
              <a:rPr lang="en-US" dirty="0" smtClean="0">
                <a:solidFill>
                  <a:srgbClr val="24B5A1"/>
                </a:solidFill>
                <a:latin typeface="Arial"/>
              </a:rPr>
              <a:t>15. </a:t>
            </a:r>
            <a:r>
              <a:rPr lang="en-US" dirty="0" smtClean="0">
                <a:solidFill>
                  <a:srgbClr val="3380E6"/>
                </a:solidFill>
                <a:latin typeface="Arial"/>
              </a:rPr>
              <a:t>The if statement - code</a:t>
            </a:r>
          </a:p>
        </p:txBody>
      </p:sp>
      <p:grpSp>
        <p:nvGrpSpPr>
          <p:cNvPr id="5" name="Group 4"/>
          <p:cNvGrpSpPr/>
          <p:nvPr/>
        </p:nvGrpSpPr>
        <p:grpSpPr>
          <a:xfrm>
            <a:off x="5292080" y="980728"/>
            <a:ext cx="36724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00B050"/>
                  </a:solidFill>
                </a:rPr>
                <a:t>Scanf</a:t>
              </a:r>
              <a:r>
                <a:rPr lang="en-US" dirty="0" smtClean="0">
                  <a:solidFill>
                    <a:srgbClr val="00B050"/>
                  </a:solidFill>
                </a:rPr>
                <a:t> grade</a:t>
              </a:r>
            </a:p>
            <a:p>
              <a:pPr marL="342900" indent="-342900">
                <a:buFont typeface="+mj-lt"/>
                <a:buAutoNum type="arabicPeriod"/>
              </a:pPr>
              <a:r>
                <a:rPr lang="en-US" dirty="0" smtClean="0">
                  <a:solidFill>
                    <a:schemeClr val="tx1"/>
                  </a:solidFill>
                </a:rPr>
                <a:t>If (grade &gt;= 60)</a:t>
              </a:r>
            </a:p>
            <a:p>
              <a:pPr marL="342900" indent="-342900">
                <a:buFont typeface="+mj-lt"/>
                <a:buAutoNum type="arabicPeriod"/>
              </a:pPr>
              <a:r>
                <a:rPr lang="en-US" dirty="0" smtClean="0">
                  <a:solidFill>
                    <a:schemeClr val="tx1"/>
                  </a:solidFill>
                </a:rPr>
                <a:t>Condition true: </a:t>
              </a:r>
              <a:r>
                <a:rPr lang="en-US" dirty="0" err="1" smtClean="0">
                  <a:solidFill>
                    <a:schemeClr val="tx1"/>
                  </a:solidFill>
                </a:rPr>
                <a:t>Printf</a:t>
              </a:r>
              <a:r>
                <a:rPr lang="en-US" dirty="0" smtClean="0">
                  <a:solidFill>
                    <a:schemeClr val="tx1"/>
                  </a:solidFill>
                </a:rPr>
                <a:t> “Congratulations! You passed”</a:t>
              </a:r>
            </a:p>
            <a:p>
              <a:pPr marL="342900" indent="-342900">
                <a:buFont typeface="+mj-lt"/>
                <a:buAutoNum type="arabicPeriod"/>
              </a:pPr>
              <a:r>
                <a:rPr lang="en-US" dirty="0" smtClean="0">
                  <a:solidFill>
                    <a:schemeClr val="tx1"/>
                  </a:solidFill>
                </a:rPr>
                <a:t>End of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sp>
        <p:nvSpPr>
          <p:cNvPr id="8"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27</a:t>
            </a:fld>
            <a:r>
              <a:rPr lang="en-US" b="1" i="1" dirty="0" smtClean="0"/>
              <a:t>	</a:t>
            </a:r>
            <a:endParaRPr lang="en-US" b="1" i="1" dirty="0"/>
          </a:p>
        </p:txBody>
      </p:sp>
    </p:spTree>
    <p:extLst>
      <p:ext uri="{BB962C8B-B14F-4D97-AF65-F5344CB8AC3E}">
        <p14:creationId xmlns:p14="http://schemas.microsoft.com/office/powerpoint/2010/main" val="169936603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323528" y="980728"/>
            <a:ext cx="7848872" cy="54726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solidFill>
                  <a:srgbClr val="FFFF00"/>
                </a:solidFill>
              </a:rPr>
              <a:t>int</a:t>
            </a:r>
            <a:r>
              <a:rPr lang="en-US" dirty="0" smtClean="0">
                <a:solidFill>
                  <a:srgbClr val="FFFF00"/>
                </a:solidFill>
              </a:rPr>
              <a:t> grade; //declaration of grade</a:t>
            </a:r>
          </a:p>
          <a:p>
            <a:endParaRPr lang="en-US" dirty="0" smtClean="0">
              <a:solidFill>
                <a:srgbClr val="FFFF00"/>
              </a:solidFill>
            </a:endParaRPr>
          </a:p>
          <a:p>
            <a:r>
              <a:rPr lang="en-US" dirty="0" err="1" smtClean="0">
                <a:solidFill>
                  <a:srgbClr val="FFFF00"/>
                </a:solidFill>
              </a:rPr>
              <a:t>printf</a:t>
            </a:r>
            <a:r>
              <a:rPr lang="en-US" dirty="0" smtClean="0">
                <a:solidFill>
                  <a:srgbClr val="FFFF00"/>
                </a:solidFill>
              </a:rPr>
              <a:t> (“Enter your grade: \n”); //prompt</a:t>
            </a:r>
          </a:p>
          <a:p>
            <a:r>
              <a:rPr lang="en-US" dirty="0" err="1" smtClean="0">
                <a:solidFill>
                  <a:srgbClr val="FFFF00"/>
                </a:solidFill>
              </a:rPr>
              <a:t>scanf</a:t>
            </a:r>
            <a:r>
              <a:rPr lang="en-US" dirty="0" smtClean="0">
                <a:solidFill>
                  <a:srgbClr val="FFFF00"/>
                </a:solidFill>
              </a:rPr>
              <a:t> (“%d”, &amp;grade); //read grade from user</a:t>
            </a:r>
          </a:p>
          <a:p>
            <a:endParaRPr lang="en-US" dirty="0">
              <a:solidFill>
                <a:schemeClr val="bg1"/>
              </a:solidFill>
            </a:endParaRPr>
          </a:p>
          <a:p>
            <a:r>
              <a:rPr lang="en-US" dirty="0">
                <a:solidFill>
                  <a:schemeClr val="bg1"/>
                </a:solidFill>
              </a:rPr>
              <a:t>i</a:t>
            </a:r>
            <a:r>
              <a:rPr lang="en-US" dirty="0" smtClean="0">
                <a:solidFill>
                  <a:schemeClr val="bg1"/>
                </a:solidFill>
              </a:rPr>
              <a:t>f (grade &gt;= 60)</a:t>
            </a:r>
          </a:p>
          <a:p>
            <a:r>
              <a:rPr lang="en-US" dirty="0">
                <a:solidFill>
                  <a:schemeClr val="bg1"/>
                </a:solidFill>
              </a:rPr>
              <a:t> </a:t>
            </a:r>
            <a:r>
              <a:rPr lang="en-US" dirty="0" smtClean="0">
                <a:solidFill>
                  <a:schemeClr val="bg1"/>
                </a:solidFill>
              </a:rPr>
              <a:t>  </a:t>
            </a:r>
            <a:r>
              <a:rPr lang="en-US" dirty="0" err="1" smtClean="0">
                <a:solidFill>
                  <a:schemeClr val="bg1"/>
                </a:solidFill>
              </a:rPr>
              <a:t>printf</a:t>
            </a:r>
            <a:r>
              <a:rPr lang="en-US" dirty="0" smtClean="0">
                <a:solidFill>
                  <a:schemeClr val="bg1"/>
                </a:solidFill>
              </a:rPr>
              <a:t> (“Congratulations! You passed </a:t>
            </a:r>
            <a:r>
              <a:rPr lang="en-US" dirty="0" smtClean="0">
                <a:solidFill>
                  <a:schemeClr val="bg1"/>
                </a:solidFill>
                <a:sym typeface="Wingdings" panose="05000000000000000000" pitchFamily="2" charset="2"/>
              </a:rPr>
              <a:t> \n”); //Congratulations message</a:t>
            </a:r>
            <a:endParaRPr lang="en-US" dirty="0">
              <a:solidFill>
                <a:schemeClr val="bg1"/>
              </a:solidFill>
            </a:endParaRPr>
          </a:p>
        </p:txBody>
      </p:sp>
      <p:sp>
        <p:nvSpPr>
          <p:cNvPr id="4" name="Title 1"/>
          <p:cNvSpPr>
            <a:spLocks noGrp="1"/>
          </p:cNvSpPr>
          <p:nvPr>
            <p:ph type="title"/>
          </p:nvPr>
        </p:nvSpPr>
        <p:spPr>
          <a:xfrm>
            <a:off x="457200" y="320040"/>
            <a:ext cx="8507288" cy="588680"/>
          </a:xfrm>
        </p:spPr>
        <p:txBody>
          <a:bodyPr>
            <a:normAutofit fontScale="90000"/>
          </a:bodyPr>
          <a:lstStyle/>
          <a:p>
            <a:pPr eaLnBrk="1" fontAlgn="auto" hangingPunct="1">
              <a:spcAft>
                <a:spcPts val="0"/>
              </a:spcAft>
              <a:defRPr/>
            </a:pPr>
            <a:r>
              <a:rPr lang="en-US" dirty="0" smtClean="0">
                <a:solidFill>
                  <a:srgbClr val="24B5A1"/>
                </a:solidFill>
                <a:latin typeface="Arial"/>
              </a:rPr>
              <a:t>15. </a:t>
            </a:r>
            <a:r>
              <a:rPr lang="en-US" dirty="0" smtClean="0">
                <a:solidFill>
                  <a:srgbClr val="3380E6"/>
                </a:solidFill>
                <a:latin typeface="Arial"/>
              </a:rPr>
              <a:t>The if statement - code</a:t>
            </a:r>
          </a:p>
        </p:txBody>
      </p:sp>
      <p:grpSp>
        <p:nvGrpSpPr>
          <p:cNvPr id="5" name="Group 4"/>
          <p:cNvGrpSpPr/>
          <p:nvPr/>
        </p:nvGrpSpPr>
        <p:grpSpPr>
          <a:xfrm>
            <a:off x="5292080" y="4293096"/>
            <a:ext cx="36724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92D050"/>
                  </a:solidFill>
                </a:rPr>
                <a:t>Scanf</a:t>
              </a:r>
              <a:r>
                <a:rPr lang="en-US" dirty="0" smtClean="0">
                  <a:solidFill>
                    <a:srgbClr val="92D050"/>
                  </a:solidFill>
                </a:rPr>
                <a:t> grade</a:t>
              </a:r>
            </a:p>
            <a:p>
              <a:pPr marL="342900" indent="-342900">
                <a:buFont typeface="+mj-lt"/>
                <a:buAutoNum type="arabicPeriod"/>
              </a:pPr>
              <a:r>
                <a:rPr lang="en-US" dirty="0" smtClean="0">
                  <a:solidFill>
                    <a:srgbClr val="00B050"/>
                  </a:solidFill>
                </a:rPr>
                <a:t>If (grade &gt;= 60)</a:t>
              </a:r>
            </a:p>
            <a:p>
              <a:pPr marL="342900" indent="-342900">
                <a:buFont typeface="+mj-lt"/>
                <a:buAutoNum type="arabicPeriod"/>
              </a:pPr>
              <a:r>
                <a:rPr lang="en-US" dirty="0" smtClean="0">
                  <a:solidFill>
                    <a:srgbClr val="00B050"/>
                  </a:solidFill>
                </a:rPr>
                <a:t>Condition true: </a:t>
              </a:r>
              <a:r>
                <a:rPr lang="en-US" dirty="0" err="1" smtClean="0">
                  <a:solidFill>
                    <a:srgbClr val="00B050"/>
                  </a:solidFill>
                </a:rPr>
                <a:t>Printf</a:t>
              </a:r>
              <a:r>
                <a:rPr lang="en-US" dirty="0" smtClean="0">
                  <a:solidFill>
                    <a:srgbClr val="00B050"/>
                  </a:solidFill>
                </a:rPr>
                <a:t> “Congratulations! You passed”</a:t>
              </a:r>
            </a:p>
            <a:p>
              <a:pPr marL="342900" indent="-342900">
                <a:buFont typeface="+mj-lt"/>
                <a:buAutoNum type="arabicPeriod"/>
              </a:pPr>
              <a:r>
                <a:rPr lang="en-US" dirty="0" smtClean="0">
                  <a:solidFill>
                    <a:schemeClr val="tx1"/>
                  </a:solidFill>
                </a:rPr>
                <a:t>End of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sp>
        <p:nvSpPr>
          <p:cNvPr id="8"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28</a:t>
            </a:fld>
            <a:r>
              <a:rPr lang="en-US" b="1" i="1" dirty="0" smtClean="0"/>
              <a:t>	</a:t>
            </a:r>
            <a:endParaRPr lang="en-US" b="1" i="1" dirty="0"/>
          </a:p>
        </p:txBody>
      </p:sp>
    </p:spTree>
    <p:extLst>
      <p:ext uri="{BB962C8B-B14F-4D97-AF65-F5344CB8AC3E}">
        <p14:creationId xmlns:p14="http://schemas.microsoft.com/office/powerpoint/2010/main" val="53621403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323528" y="980728"/>
            <a:ext cx="8280920" cy="54726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solidFill>
                  <a:schemeClr val="bg1"/>
                </a:solidFill>
              </a:rPr>
              <a:t>#include &lt;</a:t>
            </a:r>
            <a:r>
              <a:rPr lang="en-US" dirty="0" err="1" smtClean="0">
                <a:solidFill>
                  <a:schemeClr val="bg1"/>
                </a:solidFill>
              </a:rPr>
              <a:t>stdio.h</a:t>
            </a:r>
            <a:r>
              <a:rPr lang="en-US" dirty="0" smtClean="0">
                <a:solidFill>
                  <a:schemeClr val="bg1"/>
                </a:solidFill>
              </a:rPr>
              <a:t>&gt;</a:t>
            </a:r>
          </a:p>
          <a:p>
            <a:endParaRPr lang="en-US" dirty="0" smtClean="0">
              <a:solidFill>
                <a:schemeClr val="bg1"/>
              </a:solidFill>
            </a:endParaRPr>
          </a:p>
          <a:p>
            <a:r>
              <a:rPr lang="en-US" dirty="0" smtClean="0">
                <a:solidFill>
                  <a:schemeClr val="bg1"/>
                </a:solidFill>
              </a:rPr>
              <a:t>//program begins execution at main function</a:t>
            </a:r>
          </a:p>
          <a:p>
            <a:r>
              <a:rPr lang="en-US" dirty="0" err="1" smtClean="0">
                <a:solidFill>
                  <a:schemeClr val="bg1"/>
                </a:solidFill>
              </a:rPr>
              <a:t>int</a:t>
            </a:r>
            <a:r>
              <a:rPr lang="en-US" dirty="0" smtClean="0">
                <a:solidFill>
                  <a:schemeClr val="bg1"/>
                </a:solidFill>
              </a:rPr>
              <a:t> main (void)</a:t>
            </a:r>
          </a:p>
          <a:p>
            <a:r>
              <a:rPr lang="en-US" dirty="0">
                <a:solidFill>
                  <a:schemeClr val="bg1"/>
                </a:solidFill>
              </a:rPr>
              <a:t>{</a:t>
            </a:r>
          </a:p>
          <a:p>
            <a:r>
              <a:rPr lang="en-US" dirty="0" smtClean="0">
                <a:solidFill>
                  <a:srgbClr val="FFFF00"/>
                </a:solidFill>
              </a:rPr>
              <a:t>   </a:t>
            </a:r>
            <a:r>
              <a:rPr lang="en-US" dirty="0" err="1" smtClean="0">
                <a:solidFill>
                  <a:srgbClr val="FFFF00"/>
                </a:solidFill>
              </a:rPr>
              <a:t>int</a:t>
            </a:r>
            <a:r>
              <a:rPr lang="en-US" dirty="0" smtClean="0">
                <a:solidFill>
                  <a:srgbClr val="FFFF00"/>
                </a:solidFill>
              </a:rPr>
              <a:t> grade; //declaration of grade</a:t>
            </a:r>
          </a:p>
          <a:p>
            <a:endParaRPr lang="en-US" dirty="0" smtClean="0">
              <a:solidFill>
                <a:srgbClr val="FFFF00"/>
              </a:solidFill>
            </a:endParaRPr>
          </a:p>
          <a:p>
            <a:r>
              <a:rPr lang="en-US" dirty="0" smtClean="0">
                <a:solidFill>
                  <a:srgbClr val="FFFF00"/>
                </a:solidFill>
              </a:rPr>
              <a:t>   </a:t>
            </a:r>
            <a:r>
              <a:rPr lang="en-US" dirty="0" err="1" smtClean="0">
                <a:solidFill>
                  <a:srgbClr val="FFFF00"/>
                </a:solidFill>
              </a:rPr>
              <a:t>printf</a:t>
            </a:r>
            <a:r>
              <a:rPr lang="en-US" dirty="0" smtClean="0">
                <a:solidFill>
                  <a:srgbClr val="FFFF00"/>
                </a:solidFill>
              </a:rPr>
              <a:t> (“Enter your grade: \n”); //prompt</a:t>
            </a:r>
          </a:p>
          <a:p>
            <a:r>
              <a:rPr lang="en-US" dirty="0" smtClean="0">
                <a:solidFill>
                  <a:srgbClr val="FFFF00"/>
                </a:solidFill>
              </a:rPr>
              <a:t>   </a:t>
            </a:r>
            <a:r>
              <a:rPr lang="en-US" dirty="0" err="1" smtClean="0">
                <a:solidFill>
                  <a:srgbClr val="FFFF00"/>
                </a:solidFill>
              </a:rPr>
              <a:t>scanf</a:t>
            </a:r>
            <a:r>
              <a:rPr lang="en-US" dirty="0" smtClean="0">
                <a:solidFill>
                  <a:srgbClr val="FFFF00"/>
                </a:solidFill>
              </a:rPr>
              <a:t> (“%d”, &amp;grade); //read grade from user</a:t>
            </a:r>
          </a:p>
          <a:p>
            <a:endParaRPr lang="en-US" dirty="0">
              <a:solidFill>
                <a:schemeClr val="bg1"/>
              </a:solidFill>
            </a:endParaRPr>
          </a:p>
          <a:p>
            <a:r>
              <a:rPr lang="en-US" dirty="0" smtClean="0">
                <a:solidFill>
                  <a:srgbClr val="FFFF00"/>
                </a:solidFill>
              </a:rPr>
              <a:t>   if (grade &gt;= 60)</a:t>
            </a:r>
          </a:p>
          <a:p>
            <a:r>
              <a:rPr lang="en-US" dirty="0">
                <a:solidFill>
                  <a:srgbClr val="FFFF00"/>
                </a:solidFill>
              </a:rPr>
              <a:t> </a:t>
            </a:r>
            <a:r>
              <a:rPr lang="en-US" dirty="0" smtClean="0">
                <a:solidFill>
                  <a:srgbClr val="FFFF00"/>
                </a:solidFill>
              </a:rPr>
              <a:t>     </a:t>
            </a:r>
            <a:r>
              <a:rPr lang="en-US" dirty="0" err="1" smtClean="0">
                <a:solidFill>
                  <a:srgbClr val="FFFF00"/>
                </a:solidFill>
              </a:rPr>
              <a:t>printf</a:t>
            </a:r>
            <a:r>
              <a:rPr lang="en-US" dirty="0" smtClean="0">
                <a:solidFill>
                  <a:srgbClr val="FFFF00"/>
                </a:solidFill>
              </a:rPr>
              <a:t> (“Congratulations! You passed </a:t>
            </a:r>
            <a:r>
              <a:rPr lang="en-US" dirty="0" smtClean="0">
                <a:solidFill>
                  <a:srgbClr val="FFFF00"/>
                </a:solidFill>
                <a:sym typeface="Wingdings" panose="05000000000000000000" pitchFamily="2" charset="2"/>
              </a:rPr>
              <a:t> \n”); //Congratulations message</a:t>
            </a:r>
          </a:p>
          <a:p>
            <a:r>
              <a:rPr lang="en-US" dirty="0" smtClean="0">
                <a:solidFill>
                  <a:schemeClr val="bg1"/>
                </a:solidFill>
                <a:sym typeface="Wingdings" panose="05000000000000000000" pitchFamily="2" charset="2"/>
              </a:rPr>
              <a:t>} //end of program</a:t>
            </a:r>
            <a:endParaRPr lang="en-US" dirty="0">
              <a:solidFill>
                <a:schemeClr val="bg1"/>
              </a:solidFill>
            </a:endParaRPr>
          </a:p>
        </p:txBody>
      </p:sp>
      <p:sp>
        <p:nvSpPr>
          <p:cNvPr id="4" name="Title 1"/>
          <p:cNvSpPr>
            <a:spLocks noGrp="1"/>
          </p:cNvSpPr>
          <p:nvPr>
            <p:ph type="title"/>
          </p:nvPr>
        </p:nvSpPr>
        <p:spPr>
          <a:xfrm>
            <a:off x="457200" y="320040"/>
            <a:ext cx="8507288" cy="588680"/>
          </a:xfrm>
        </p:spPr>
        <p:txBody>
          <a:bodyPr>
            <a:normAutofit fontScale="90000"/>
          </a:bodyPr>
          <a:lstStyle/>
          <a:p>
            <a:pPr eaLnBrk="1" fontAlgn="auto" hangingPunct="1">
              <a:spcAft>
                <a:spcPts val="0"/>
              </a:spcAft>
              <a:defRPr/>
            </a:pPr>
            <a:r>
              <a:rPr lang="en-US" dirty="0" smtClean="0">
                <a:solidFill>
                  <a:srgbClr val="24B5A1"/>
                </a:solidFill>
                <a:latin typeface="Arial"/>
              </a:rPr>
              <a:t>15. </a:t>
            </a:r>
            <a:r>
              <a:rPr lang="en-US" dirty="0" smtClean="0">
                <a:solidFill>
                  <a:srgbClr val="3380E6"/>
                </a:solidFill>
                <a:latin typeface="Arial"/>
              </a:rPr>
              <a:t>The if statement - code</a:t>
            </a:r>
          </a:p>
        </p:txBody>
      </p:sp>
      <p:grpSp>
        <p:nvGrpSpPr>
          <p:cNvPr id="5" name="Group 4"/>
          <p:cNvGrpSpPr/>
          <p:nvPr/>
        </p:nvGrpSpPr>
        <p:grpSpPr>
          <a:xfrm>
            <a:off x="5292080" y="4509120"/>
            <a:ext cx="3672408" cy="2088232"/>
            <a:chOff x="179512" y="1196752"/>
            <a:chExt cx="5184576" cy="1728192"/>
          </a:xfrm>
        </p:grpSpPr>
        <p:sp>
          <p:nvSpPr>
            <p:cNvPr id="6" name="Flowchart: Process 5"/>
            <p:cNvSpPr/>
            <p:nvPr/>
          </p:nvSpPr>
          <p:spPr>
            <a:xfrm>
              <a:off x="179512" y="1484784"/>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92D050"/>
                  </a:solidFill>
                </a:rPr>
                <a:t>Scanf</a:t>
              </a:r>
              <a:r>
                <a:rPr lang="en-US" dirty="0" smtClean="0">
                  <a:solidFill>
                    <a:srgbClr val="92D050"/>
                  </a:solidFill>
                </a:rPr>
                <a:t> grade</a:t>
              </a:r>
            </a:p>
            <a:p>
              <a:pPr marL="342900" indent="-342900">
                <a:buFont typeface="+mj-lt"/>
                <a:buAutoNum type="arabicPeriod"/>
              </a:pPr>
              <a:r>
                <a:rPr lang="en-US" dirty="0" smtClean="0">
                  <a:solidFill>
                    <a:srgbClr val="00B050"/>
                  </a:solidFill>
                </a:rPr>
                <a:t>If (grade &gt;= 60)</a:t>
              </a:r>
            </a:p>
            <a:p>
              <a:pPr marL="342900" indent="-342900">
                <a:buFont typeface="+mj-lt"/>
                <a:buAutoNum type="arabicPeriod"/>
              </a:pPr>
              <a:r>
                <a:rPr lang="en-US" dirty="0" smtClean="0">
                  <a:solidFill>
                    <a:srgbClr val="00B050"/>
                  </a:solidFill>
                </a:rPr>
                <a:t>Condition true: </a:t>
              </a:r>
              <a:r>
                <a:rPr lang="en-US" dirty="0" err="1" smtClean="0">
                  <a:solidFill>
                    <a:srgbClr val="00B050"/>
                  </a:solidFill>
                </a:rPr>
                <a:t>Printf</a:t>
              </a:r>
              <a:r>
                <a:rPr lang="en-US" dirty="0" smtClean="0">
                  <a:solidFill>
                    <a:srgbClr val="00B050"/>
                  </a:solidFill>
                </a:rPr>
                <a:t> “Congratulations! You passed”</a:t>
              </a:r>
            </a:p>
            <a:p>
              <a:pPr marL="342900" indent="-342900">
                <a:buFont typeface="+mj-lt"/>
                <a:buAutoNum type="arabicPeriod"/>
              </a:pPr>
              <a:r>
                <a:rPr lang="en-US" dirty="0" smtClean="0">
                  <a:solidFill>
                    <a:schemeClr val="tx1"/>
                  </a:solidFill>
                </a:rPr>
                <a:t>End of the program</a:t>
              </a:r>
            </a:p>
            <a:p>
              <a:pPr marL="342900" indent="-342900">
                <a:buFont typeface="+mj-lt"/>
                <a:buAutoNum type="arabicPeriod"/>
              </a:pPr>
              <a:endParaRPr lang="en-US" dirty="0"/>
            </a:p>
          </p:txBody>
        </p:sp>
        <p:sp>
          <p:nvSpPr>
            <p:cNvPr id="7" name="Flowchart: Process 6"/>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sp>
        <p:nvSpPr>
          <p:cNvPr id="8"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29</a:t>
            </a:fld>
            <a:r>
              <a:rPr lang="en-US" b="1" i="1" dirty="0" smtClean="0"/>
              <a:t>	</a:t>
            </a:r>
            <a:endParaRPr lang="en-US" b="1" i="1" dirty="0"/>
          </a:p>
        </p:txBody>
      </p:sp>
    </p:spTree>
    <p:extLst>
      <p:ext uri="{BB962C8B-B14F-4D97-AF65-F5344CB8AC3E}">
        <p14:creationId xmlns:p14="http://schemas.microsoft.com/office/powerpoint/2010/main" val="27979643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660688"/>
          </a:xfrm>
        </p:spPr>
        <p:txBody>
          <a:bodyPr/>
          <a:lstStyle/>
          <a:p>
            <a:pPr eaLnBrk="1" fontAlgn="auto" hangingPunct="1">
              <a:spcAft>
                <a:spcPts val="0"/>
              </a:spcAft>
              <a:defRPr/>
            </a:pPr>
            <a:r>
              <a:rPr lang="en-US" dirty="0" smtClean="0">
                <a:solidFill>
                  <a:srgbClr val="24B5A1"/>
                </a:solidFill>
                <a:latin typeface="Arial"/>
              </a:rPr>
              <a:t>1.  </a:t>
            </a:r>
            <a:r>
              <a:rPr lang="en-US" dirty="0" smtClean="0">
                <a:solidFill>
                  <a:srgbClr val="3380E6"/>
                </a:solidFill>
                <a:latin typeface="Arial"/>
              </a:rPr>
              <a:t>ALGORITHM</a:t>
            </a:r>
          </a:p>
        </p:txBody>
      </p:sp>
      <p:sp>
        <p:nvSpPr>
          <p:cNvPr id="13315" name="Text Placeholder 2"/>
          <p:cNvSpPr>
            <a:spLocks noGrp="1"/>
          </p:cNvSpPr>
          <p:nvPr>
            <p:ph type="body" idx="1"/>
          </p:nvPr>
        </p:nvSpPr>
        <p:spPr>
          <a:xfrm>
            <a:off x="457200" y="908720"/>
            <a:ext cx="7715200" cy="5184576"/>
          </a:xfrm>
        </p:spPr>
        <p:txBody>
          <a:bodyPr>
            <a:normAutofit/>
          </a:bodyPr>
          <a:lstStyle/>
          <a:p>
            <a:pPr algn="just" eaLnBrk="1" hangingPunct="1"/>
            <a:r>
              <a:rPr lang="en-US" altLang="en-US" dirty="0" smtClean="0">
                <a:solidFill>
                  <a:srgbClr val="000000"/>
                </a:solidFill>
                <a:latin typeface="Times New Roman" pitchFamily="18" charset="0"/>
              </a:rPr>
              <a:t>Before writing the code you must:</a:t>
            </a:r>
          </a:p>
          <a:p>
            <a:pPr algn="just" eaLnBrk="1" hangingPunct="1"/>
            <a:r>
              <a:rPr lang="en-US" altLang="en-US" dirty="0" smtClean="0">
                <a:solidFill>
                  <a:schemeClr val="accent1">
                    <a:lumMod val="75000"/>
                  </a:schemeClr>
                </a:solidFill>
                <a:latin typeface="Times New Roman" pitchFamily="18" charset="0"/>
              </a:rPr>
              <a:t>ANALYZE</a:t>
            </a:r>
            <a:r>
              <a:rPr lang="en-US" altLang="en-US" dirty="0" smtClean="0">
                <a:solidFill>
                  <a:srgbClr val="000000"/>
                </a:solidFill>
                <a:latin typeface="Times New Roman" pitchFamily="18" charset="0"/>
              </a:rPr>
              <a:t> the program : identify the input , process and output.</a:t>
            </a:r>
          </a:p>
          <a:p>
            <a:pPr algn="just" eaLnBrk="1" hangingPunct="1"/>
            <a:r>
              <a:rPr lang="en-US" altLang="en-US" dirty="0" smtClean="0">
                <a:solidFill>
                  <a:schemeClr val="accent1">
                    <a:lumMod val="75000"/>
                  </a:schemeClr>
                </a:solidFill>
                <a:latin typeface="Times New Roman" pitchFamily="18" charset="0"/>
              </a:rPr>
              <a:t>DESIGN</a:t>
            </a:r>
            <a:r>
              <a:rPr lang="en-US" altLang="en-US" dirty="0" smtClean="0">
                <a:solidFill>
                  <a:srgbClr val="000000"/>
                </a:solidFill>
                <a:latin typeface="Times New Roman" pitchFamily="18" charset="0"/>
              </a:rPr>
              <a:t> the algorithm , which is done in two steps:</a:t>
            </a:r>
          </a:p>
          <a:p>
            <a:pPr lvl="3" algn="just"/>
            <a:r>
              <a:rPr lang="en-US" altLang="en-US" sz="3200" dirty="0" smtClean="0">
                <a:solidFill>
                  <a:srgbClr val="000000"/>
                </a:solidFill>
                <a:latin typeface="Times New Roman" pitchFamily="18" charset="0"/>
              </a:rPr>
              <a:t>First:  </a:t>
            </a:r>
            <a:r>
              <a:rPr lang="en-US" altLang="en-US" sz="3200" dirty="0" smtClean="0">
                <a:solidFill>
                  <a:srgbClr val="000000"/>
                </a:solidFill>
                <a:latin typeface="Times New Roman" pitchFamily="18" charset="0"/>
              </a:rPr>
              <a:t>Write </a:t>
            </a:r>
            <a:r>
              <a:rPr lang="en-US" altLang="en-US" sz="3200" dirty="0" err="1" smtClean="0">
                <a:latin typeface="Times New Roman" pitchFamily="18" charset="0"/>
              </a:rPr>
              <a:t>pseudocode</a:t>
            </a:r>
            <a:endParaRPr lang="en-US" altLang="en-US" sz="3200" dirty="0" smtClean="0">
              <a:latin typeface="Times New Roman" pitchFamily="18" charset="0"/>
            </a:endParaRPr>
          </a:p>
          <a:p>
            <a:pPr lvl="3" algn="just"/>
            <a:r>
              <a:rPr lang="en-US" altLang="en-US" sz="3200" dirty="0" smtClean="0">
                <a:solidFill>
                  <a:srgbClr val="000000"/>
                </a:solidFill>
                <a:latin typeface="Times New Roman" pitchFamily="18" charset="0"/>
              </a:rPr>
              <a:t>Second : Draw </a:t>
            </a:r>
            <a:r>
              <a:rPr lang="en-US" altLang="en-US" sz="3200" dirty="0" smtClean="0">
                <a:solidFill>
                  <a:schemeClr val="bg1">
                    <a:lumMod val="50000"/>
                  </a:schemeClr>
                </a:solidFill>
                <a:latin typeface="Times New Roman" pitchFamily="18" charset="0"/>
              </a:rPr>
              <a:t>flow chart</a:t>
            </a:r>
          </a:p>
        </p:txBody>
      </p:sp>
      <p:sp>
        <p:nvSpPr>
          <p:cNvPr id="13316"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a:t>
            </a:fld>
            <a:r>
              <a:rPr lang="en-US" b="1" i="1" smtClean="0"/>
              <a:t>	Copyright © Pearson, Inc. 2013. All Rights Reserved.</a:t>
            </a:r>
            <a:endParaRPr lang="en-US" b="1" i="1" dirty="0"/>
          </a:p>
        </p:txBody>
      </p:sp>
    </p:spTree>
    <p:extLst>
      <p:ext uri="{BB962C8B-B14F-4D97-AF65-F5344CB8AC3E}">
        <p14:creationId xmlns:p14="http://schemas.microsoft.com/office/powerpoint/2010/main" val="80927165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1" descr="chtp7_02_Page_36"/>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836712"/>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457200" y="44624"/>
            <a:ext cx="8435280" cy="864096"/>
          </a:xfrm>
          <a:prstGeom prst="rect">
            <a:avLst/>
          </a:prstGeom>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16. </a:t>
            </a:r>
            <a:r>
              <a:rPr lang="en-US" dirty="0" smtClean="0">
                <a:solidFill>
                  <a:srgbClr val="3380E6"/>
                </a:solidFill>
                <a:latin typeface="Arial"/>
              </a:rPr>
              <a:t>A SAMPLE PROGRAM:</a:t>
            </a:r>
          </a:p>
          <a:p>
            <a:pPr>
              <a:defRPr/>
            </a:pPr>
            <a:r>
              <a:rPr lang="en-US" dirty="0" smtClean="0">
                <a:solidFill>
                  <a:srgbClr val="3380E6"/>
                </a:solidFill>
                <a:latin typeface="Arial"/>
              </a:rPr>
              <a:t> </a:t>
            </a:r>
            <a:r>
              <a:rPr lang="en-US"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Relationship between two numbers</a:t>
            </a:r>
            <a:endParaRPr lang="en-US" sz="2400" dirty="0" smtClean="0">
              <a:solidFill>
                <a:srgbClr val="3380E6"/>
              </a:soli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30</a:t>
            </a:fld>
            <a:r>
              <a:rPr lang="en-US" b="1" i="1" smtClean="0"/>
              <a:t>	Copyright © Pearson, Inc. 2013. All Rights Reserved.</a:t>
            </a:r>
            <a:endParaRPr lang="en-US" b="1" i="1" dirty="0"/>
          </a:p>
        </p:txBody>
      </p:sp>
    </p:spTree>
    <p:extLst>
      <p:ext uri="{BB962C8B-B14F-4D97-AF65-F5344CB8AC3E}">
        <p14:creationId xmlns:p14="http://schemas.microsoft.com/office/powerpoint/2010/main" val="56245964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1" descr="chtp7_02_Page_37"/>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1477913"/>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5" name="Title 1"/>
          <p:cNvSpPr txBox="1">
            <a:spLocks/>
          </p:cNvSpPr>
          <p:nvPr/>
        </p:nvSpPr>
        <p:spPr>
          <a:xfrm>
            <a:off x="457200" y="44624"/>
            <a:ext cx="8435280" cy="864096"/>
          </a:xfrm>
          <a:prstGeom prst="rect">
            <a:avLst/>
          </a:prstGeom>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16. </a:t>
            </a:r>
            <a:r>
              <a:rPr lang="en-US" dirty="0" smtClean="0">
                <a:solidFill>
                  <a:srgbClr val="3380E6"/>
                </a:solidFill>
                <a:latin typeface="Arial"/>
              </a:rPr>
              <a:t>A SAMPLE PROGRAM:</a:t>
            </a:r>
          </a:p>
          <a:p>
            <a:pPr>
              <a:defRPr/>
            </a:pPr>
            <a:r>
              <a:rPr lang="en-US" dirty="0" smtClean="0">
                <a:solidFill>
                  <a:srgbClr val="3380E6"/>
                </a:solidFill>
                <a:latin typeface="Arial"/>
              </a:rPr>
              <a:t> </a:t>
            </a:r>
            <a:r>
              <a:rPr lang="en-US"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Relationship between two numbers </a:t>
            </a:r>
            <a:r>
              <a:rPr lang="en-US" sz="2000" cap="none"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a:rPr>
              <a:t>(Cont’d)</a:t>
            </a:r>
            <a:endParaRPr lang="en-US" sz="2000" dirty="0" smtClean="0">
              <a:solidFill>
                <a:srgbClr val="3380E6"/>
              </a:solidFill>
              <a:latin typeface="Arial"/>
            </a:endParaRPr>
          </a:p>
        </p:txBody>
      </p:sp>
      <p:sp>
        <p:nvSpPr>
          <p:cNvPr id="6"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31</a:t>
            </a:fld>
            <a:r>
              <a:rPr lang="en-US" b="1" i="1" smtClean="0"/>
              <a:t>	Copyright © Pearson, Inc. 2013. All Rights Reserved.</a:t>
            </a:r>
            <a:endParaRPr lang="en-US" b="1" i="1" dirty="0"/>
          </a:p>
        </p:txBody>
      </p:sp>
    </p:spTree>
    <p:extLst>
      <p:ext uri="{BB962C8B-B14F-4D97-AF65-F5344CB8AC3E}">
        <p14:creationId xmlns:p14="http://schemas.microsoft.com/office/powerpoint/2010/main" val="41422654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1" descr="chtp7_02_Page_38"/>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1261889"/>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457200" y="44624"/>
            <a:ext cx="8435280" cy="864096"/>
          </a:xfrm>
          <a:prstGeom prst="rect">
            <a:avLst/>
          </a:prstGeom>
        </p:spPr>
        <p:txBody>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16. </a:t>
            </a:r>
            <a:r>
              <a:rPr lang="en-US" dirty="0" smtClean="0">
                <a:solidFill>
                  <a:srgbClr val="3380E6"/>
                </a:solidFill>
                <a:latin typeface="Arial"/>
              </a:rPr>
              <a:t>A SAMPLE PROGRAM:</a:t>
            </a:r>
          </a:p>
          <a:p>
            <a:pPr>
              <a:defRPr/>
            </a:pPr>
            <a:r>
              <a:rPr lang="en-US" dirty="0" smtClean="0">
                <a:solidFill>
                  <a:srgbClr val="3380E6"/>
                </a:solidFill>
                <a:latin typeface="Arial"/>
              </a:rPr>
              <a:t> </a:t>
            </a:r>
            <a:r>
              <a:rPr lang="en-US"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Relationship between two numbers </a:t>
            </a:r>
            <a:r>
              <a:rPr lang="en-US" sz="2000" cap="none"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a:rPr>
              <a:t>- OUTPUT</a:t>
            </a:r>
            <a:endParaRPr lang="en-US" sz="2000" dirty="0" smtClean="0">
              <a:solidFill>
                <a:srgbClr val="3380E6"/>
              </a:soli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32</a:t>
            </a:fld>
            <a:r>
              <a:rPr lang="en-US" b="1" i="1" smtClean="0"/>
              <a:t>	Copyright © Pearson, Inc. 2013. All Rights Reserved.</a:t>
            </a:r>
            <a:endParaRPr lang="en-US" b="1" i="1" dirty="0"/>
          </a:p>
        </p:txBody>
      </p:sp>
    </p:spTree>
    <p:extLst>
      <p:ext uri="{BB962C8B-B14F-4D97-AF65-F5344CB8AC3E}">
        <p14:creationId xmlns:p14="http://schemas.microsoft.com/office/powerpoint/2010/main" val="42791865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239000" cy="626328"/>
          </a:xfrm>
        </p:spPr>
        <p:txBody>
          <a:bodyPr>
            <a:normAutofit fontScale="90000"/>
          </a:bodyPr>
          <a:lstStyle/>
          <a:p>
            <a:pPr eaLnBrk="1" fontAlgn="auto" hangingPunct="1">
              <a:spcAft>
                <a:spcPts val="0"/>
              </a:spcAft>
              <a:defRPr/>
            </a:pPr>
            <a:r>
              <a:rPr lang="en-US" dirty="0" smtClean="0">
                <a:solidFill>
                  <a:srgbClr val="24B5A1"/>
                </a:solidFill>
                <a:latin typeface="Arial"/>
              </a:rPr>
              <a:t>16. </a:t>
            </a:r>
            <a:r>
              <a:rPr lang="en-US" dirty="0" smtClean="0">
                <a:solidFill>
                  <a:srgbClr val="3380E6"/>
                </a:solidFill>
                <a:latin typeface="Arial"/>
              </a:rPr>
              <a:t>A SAMPLE PROGRAM </a:t>
            </a:r>
            <a:r>
              <a:rPr lang="en-US" sz="2400" cap="none"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a:rPr>
              <a:t> (Cont.)</a:t>
            </a:r>
            <a:endParaRPr lang="en-US" sz="2400" dirty="0" smtClean="0">
              <a:solidFill>
                <a:srgbClr val="3380E6"/>
              </a:solidFill>
              <a:latin typeface="Arial"/>
            </a:endParaRPr>
          </a:p>
        </p:txBody>
      </p:sp>
      <p:sp>
        <p:nvSpPr>
          <p:cNvPr id="3" name="Text Placeholder 2"/>
          <p:cNvSpPr>
            <a:spLocks noGrp="1"/>
          </p:cNvSpPr>
          <p:nvPr>
            <p:ph type="body" idx="1"/>
          </p:nvPr>
        </p:nvSpPr>
        <p:spPr>
          <a:xfrm>
            <a:off x="457200" y="980728"/>
            <a:ext cx="7239000" cy="5400600"/>
          </a:xfrm>
        </p:spPr>
        <p:txBody>
          <a:bodyPr>
            <a:normAutofit/>
          </a:bodyPr>
          <a:lstStyle/>
          <a:p>
            <a:pPr marL="109537" indent="0" eaLnBrk="1" hangingPunct="1">
              <a:lnSpc>
                <a:spcPct val="80000"/>
              </a:lnSpc>
              <a:buFont typeface="Wingdings 3" pitchFamily="18" charset="2"/>
              <a:buNone/>
              <a:defRPr/>
            </a:pPr>
            <a:r>
              <a:rPr lang="en-US" sz="2500" b="1" i="1" dirty="0" smtClean="0">
                <a:solidFill>
                  <a:srgbClr val="000000"/>
                </a:solidFill>
                <a:latin typeface="Times New Roman" pitchFamily="18" charset="0"/>
              </a:rPr>
              <a:t>Comparing Numbers</a:t>
            </a:r>
          </a:p>
          <a:p>
            <a:pPr eaLnBrk="1" hangingPunct="1">
              <a:lnSpc>
                <a:spcPct val="80000"/>
              </a:lnSpc>
              <a:defRPr/>
            </a:pPr>
            <a:r>
              <a:rPr lang="en-US" dirty="0" smtClean="0">
                <a:solidFill>
                  <a:srgbClr val="000000"/>
                </a:solidFill>
                <a:latin typeface="Times New Roman"/>
                <a:cs typeface="Times New Roman"/>
              </a:rPr>
              <a:t>The if statement in lines 17–19 </a:t>
            </a:r>
          </a:p>
          <a:p>
            <a:pPr marL="392113" lvl="1" indent="0" eaLnBrk="1" hangingPunct="1">
              <a:lnSpc>
                <a:spcPct val="80000"/>
              </a:lnSpc>
              <a:buFont typeface="Verdana" pitchFamily="34" charset="0"/>
              <a:buNone/>
              <a:defRPr/>
            </a:pPr>
            <a:r>
              <a:rPr lang="en-US" sz="2000" dirty="0" smtClean="0">
                <a:solidFill>
                  <a:srgbClr val="000000"/>
                </a:solidFill>
                <a:latin typeface="Times New Roman"/>
                <a:cs typeface="Times New Roman"/>
              </a:rPr>
              <a:t> </a:t>
            </a:r>
            <a:r>
              <a:rPr lang="en-US" sz="2000" dirty="0" smtClean="0">
                <a:solidFill>
                  <a:srgbClr val="0000FF"/>
                </a:solidFill>
                <a:latin typeface="Times New Roman"/>
                <a:cs typeface="Times New Roman"/>
              </a:rPr>
              <a:t>if</a:t>
            </a:r>
            <a:r>
              <a:rPr lang="en-US" sz="2000" dirty="0" smtClean="0">
                <a:solidFill>
                  <a:srgbClr val="000000"/>
                </a:solidFill>
                <a:latin typeface="Times New Roman"/>
                <a:cs typeface="Times New Roman"/>
              </a:rPr>
              <a:t> ( num1 == num2 ) {</a:t>
            </a:r>
          </a:p>
          <a:p>
            <a:pPr marL="109537" indent="0" eaLnBrk="1" hangingPunct="1">
              <a:lnSpc>
                <a:spcPct val="80000"/>
              </a:lnSpc>
              <a:buFont typeface="Wingdings 3" pitchFamily="18" charset="2"/>
              <a:buNone/>
              <a:defRPr/>
            </a:pP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printf</a:t>
            </a:r>
            <a:r>
              <a:rPr lang="en-US" dirty="0" smtClean="0">
                <a:solidFill>
                  <a:srgbClr val="000000"/>
                </a:solidFill>
                <a:latin typeface="Times New Roman"/>
                <a:cs typeface="Times New Roman"/>
              </a:rPr>
              <a:t>( </a:t>
            </a:r>
            <a:r>
              <a:rPr lang="en-US" dirty="0" smtClean="0">
                <a:solidFill>
                  <a:srgbClr val="00B050"/>
                </a:solidFill>
                <a:latin typeface="Times New Roman"/>
                <a:cs typeface="Times New Roman"/>
              </a:rPr>
              <a:t>"%d is equal to %d\n"</a:t>
            </a:r>
            <a:r>
              <a:rPr lang="en-US" dirty="0" smtClean="0">
                <a:solidFill>
                  <a:srgbClr val="000000"/>
                </a:solidFill>
                <a:latin typeface="Times New Roman"/>
                <a:cs typeface="Times New Roman"/>
              </a:rPr>
              <a:t>, num1, num2 );</a:t>
            </a:r>
          </a:p>
          <a:p>
            <a:pPr marL="109537" indent="0" eaLnBrk="1" hangingPunct="1">
              <a:lnSpc>
                <a:spcPct val="80000"/>
              </a:lnSpc>
              <a:buFont typeface="Wingdings 3" pitchFamily="18" charset="2"/>
              <a:buNone/>
              <a:defRPr/>
            </a:pPr>
            <a:r>
              <a:rPr lang="en-US" dirty="0" smtClean="0">
                <a:solidFill>
                  <a:srgbClr val="000000"/>
                </a:solidFill>
                <a:latin typeface="Times New Roman"/>
                <a:cs typeface="Times New Roman"/>
              </a:rPr>
              <a:t>   }</a:t>
            </a:r>
          </a:p>
          <a:p>
            <a:pPr marL="365125" lvl="1" indent="0" eaLnBrk="1" hangingPunct="1">
              <a:lnSpc>
                <a:spcPct val="80000"/>
              </a:lnSpc>
              <a:buFont typeface="Verdana" pitchFamily="34" charset="0"/>
              <a:buNone/>
              <a:defRPr/>
            </a:pPr>
            <a:r>
              <a:rPr lang="en-US" sz="2000" dirty="0" smtClean="0">
                <a:solidFill>
                  <a:srgbClr val="000000"/>
                </a:solidFill>
                <a:latin typeface="Times New Roman"/>
                <a:cs typeface="Times New Roman"/>
              </a:rPr>
              <a:t>compares the values of variables num1 and num2 to test for equality. </a:t>
            </a:r>
          </a:p>
          <a:p>
            <a:pPr algn="just" eaLnBrk="1" hangingPunct="1">
              <a:lnSpc>
                <a:spcPct val="80000"/>
              </a:lnSpc>
              <a:defRPr/>
            </a:pPr>
            <a:r>
              <a:rPr lang="en-US" dirty="0" smtClean="0">
                <a:solidFill>
                  <a:srgbClr val="000000"/>
                </a:solidFill>
                <a:latin typeface="Times New Roman"/>
                <a:cs typeface="Times New Roman"/>
              </a:rPr>
              <a:t>If the values are equal, the statement in line 18 displays a line of text indicating that the numbers are equal. </a:t>
            </a:r>
          </a:p>
          <a:p>
            <a:pPr algn="just" eaLnBrk="1" hangingPunct="1">
              <a:lnSpc>
                <a:spcPct val="80000"/>
              </a:lnSpc>
              <a:defRPr/>
            </a:pPr>
            <a:r>
              <a:rPr lang="en-US" dirty="0" smtClean="0">
                <a:solidFill>
                  <a:srgbClr val="000000"/>
                </a:solidFill>
                <a:latin typeface="Times New Roman"/>
                <a:cs typeface="Times New Roman"/>
              </a:rPr>
              <a:t>If the conditions are true in one or more of the if statements starting in lines 21, 25, 29, 33 and 37, the corresponding body statement displays an appropriate line of text. </a:t>
            </a:r>
          </a:p>
          <a:p>
            <a:pPr algn="just" eaLnBrk="1" hangingPunct="1">
              <a:lnSpc>
                <a:spcPct val="80000"/>
              </a:lnSpc>
              <a:defRPr/>
            </a:pPr>
            <a:r>
              <a:rPr lang="en-US" dirty="0" smtClean="0">
                <a:solidFill>
                  <a:srgbClr val="000000"/>
                </a:solidFill>
                <a:latin typeface="Times New Roman"/>
                <a:cs typeface="Times New Roman"/>
              </a:rPr>
              <a:t>Indenting the body of each if statement and placing blank lines above and below each if statement enhances program readability.</a:t>
            </a:r>
          </a:p>
        </p:txBody>
      </p:sp>
      <p:sp>
        <p:nvSpPr>
          <p:cNvPr id="1198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33</a:t>
            </a:fld>
            <a:r>
              <a:rPr lang="en-US" b="1" i="1" smtClean="0"/>
              <a:t>	Copyright © Pearson, Inc. 2013. All Rights Reserved.</a:t>
            </a:r>
            <a:endParaRPr lang="en-US" b="1" i="1" dirty="0"/>
          </a:p>
        </p:txBody>
      </p:sp>
    </p:spTree>
    <p:extLst>
      <p:ext uri="{BB962C8B-B14F-4D97-AF65-F5344CB8AC3E}">
        <p14:creationId xmlns:p14="http://schemas.microsoft.com/office/powerpoint/2010/main" val="351412999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239000" cy="698336"/>
          </a:xfrm>
        </p:spPr>
        <p:txBody>
          <a:bodyPr/>
          <a:lstStyle/>
          <a:p>
            <a:pPr>
              <a:defRPr/>
            </a:pPr>
            <a:r>
              <a:rPr lang="en-US" dirty="0" smtClean="0">
                <a:solidFill>
                  <a:srgbClr val="24B5A1"/>
                </a:solidFill>
                <a:latin typeface="Arial"/>
              </a:rPr>
              <a:t>16. </a:t>
            </a:r>
            <a:r>
              <a:rPr lang="en-US" dirty="0">
                <a:solidFill>
                  <a:srgbClr val="3380E6"/>
                </a:solidFill>
                <a:latin typeface="Arial"/>
              </a:rPr>
              <a:t>A SAMPLE PROGRAM </a:t>
            </a:r>
            <a:r>
              <a:rPr lang="en-US" sz="2400" cap="none"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a:rPr>
              <a:t> (Cont.)</a:t>
            </a:r>
            <a:r>
              <a:rPr lang="en-US" dirty="0" smtClean="0">
                <a:solidFill>
                  <a:srgbClr val="24B5A1"/>
                </a:solidFill>
                <a:latin typeface="Arial"/>
              </a:rPr>
              <a:t> </a:t>
            </a:r>
            <a:endParaRPr lang="en-US" dirty="0" smtClean="0">
              <a:solidFill>
                <a:srgbClr val="3380E6"/>
              </a:solidFill>
              <a:latin typeface="Arial"/>
            </a:endParaRPr>
          </a:p>
        </p:txBody>
      </p:sp>
      <p:sp>
        <p:nvSpPr>
          <p:cNvPr id="105475" name="Text Placeholder 2"/>
          <p:cNvSpPr>
            <a:spLocks noGrp="1"/>
          </p:cNvSpPr>
          <p:nvPr>
            <p:ph type="body" idx="1"/>
          </p:nvPr>
        </p:nvSpPr>
        <p:spPr>
          <a:xfrm>
            <a:off x="457200" y="1030952"/>
            <a:ext cx="7239000" cy="4846320"/>
          </a:xfrm>
        </p:spPr>
        <p:txBody>
          <a:bodyPr/>
          <a:lstStyle/>
          <a:p>
            <a:pPr eaLnBrk="1" hangingPunct="1">
              <a:lnSpc>
                <a:spcPct val="80000"/>
              </a:lnSpc>
            </a:pPr>
            <a:r>
              <a:rPr lang="en-US" altLang="en-US" sz="2500" dirty="0" smtClean="0">
                <a:solidFill>
                  <a:srgbClr val="000000"/>
                </a:solidFill>
                <a:latin typeface="Times New Roman" pitchFamily="18" charset="0"/>
              </a:rPr>
              <a:t>A left brace, </a:t>
            </a:r>
            <a:r>
              <a:rPr lang="en-US" altLang="en-US" sz="2500" dirty="0" smtClean="0">
                <a:solidFill>
                  <a:srgbClr val="000000"/>
                </a:solidFill>
                <a:latin typeface="Lucida Console" pitchFamily="49" charset="0"/>
              </a:rPr>
              <a:t>{</a:t>
            </a:r>
            <a:r>
              <a:rPr lang="en-US" altLang="en-US" sz="2500" dirty="0" smtClean="0">
                <a:solidFill>
                  <a:srgbClr val="000000"/>
                </a:solidFill>
                <a:latin typeface="Times New Roman" pitchFamily="18" charset="0"/>
              </a:rPr>
              <a:t>, begins the body of each </a:t>
            </a:r>
            <a:r>
              <a:rPr lang="en-US" altLang="en-US" sz="2500" dirty="0" smtClean="0">
                <a:solidFill>
                  <a:srgbClr val="000000"/>
                </a:solidFill>
                <a:latin typeface="Lucida Console" pitchFamily="49" charset="0"/>
              </a:rPr>
              <a:t>if</a:t>
            </a:r>
            <a:r>
              <a:rPr lang="en-US" altLang="en-US" sz="2500" dirty="0" smtClean="0">
                <a:solidFill>
                  <a:srgbClr val="000000"/>
                </a:solidFill>
                <a:latin typeface="Times New Roman" pitchFamily="18" charset="0"/>
              </a:rPr>
              <a:t> statement (e.g., line 17).</a:t>
            </a:r>
          </a:p>
          <a:p>
            <a:pPr eaLnBrk="1" hangingPunct="1">
              <a:lnSpc>
                <a:spcPct val="80000"/>
              </a:lnSpc>
            </a:pPr>
            <a:r>
              <a:rPr lang="en-US" altLang="en-US" sz="2500" dirty="0" smtClean="0">
                <a:solidFill>
                  <a:srgbClr val="000000"/>
                </a:solidFill>
                <a:latin typeface="Times New Roman" pitchFamily="18" charset="0"/>
              </a:rPr>
              <a:t>A corresponding right brace, </a:t>
            </a:r>
            <a:r>
              <a:rPr lang="en-US" altLang="en-US" sz="2500" dirty="0" smtClean="0">
                <a:solidFill>
                  <a:srgbClr val="000000"/>
                </a:solidFill>
                <a:latin typeface="Lucida Console" pitchFamily="49" charset="0"/>
              </a:rPr>
              <a:t>}</a:t>
            </a:r>
            <a:r>
              <a:rPr lang="en-US" altLang="en-US" sz="2500" dirty="0" smtClean="0">
                <a:solidFill>
                  <a:srgbClr val="000000"/>
                </a:solidFill>
                <a:latin typeface="Times New Roman" pitchFamily="18" charset="0"/>
              </a:rPr>
              <a:t>, ends each </a:t>
            </a:r>
            <a:r>
              <a:rPr lang="en-US" altLang="en-US" sz="2500" dirty="0" smtClean="0">
                <a:solidFill>
                  <a:srgbClr val="000000"/>
                </a:solidFill>
                <a:latin typeface="Lucida Console" pitchFamily="49" charset="0"/>
              </a:rPr>
              <a:t>if</a:t>
            </a:r>
            <a:r>
              <a:rPr lang="en-US" altLang="en-US" sz="2500" dirty="0" smtClean="0">
                <a:solidFill>
                  <a:srgbClr val="000000"/>
                </a:solidFill>
                <a:latin typeface="Times New Roman" pitchFamily="18" charset="0"/>
              </a:rPr>
              <a:t> statement’s body (e.g., line 19).</a:t>
            </a:r>
          </a:p>
          <a:p>
            <a:pPr eaLnBrk="1" hangingPunct="1">
              <a:lnSpc>
                <a:spcPct val="80000"/>
              </a:lnSpc>
            </a:pPr>
            <a:r>
              <a:rPr lang="en-US" altLang="en-US" sz="2500" dirty="0" smtClean="0">
                <a:solidFill>
                  <a:srgbClr val="000000"/>
                </a:solidFill>
                <a:latin typeface="Times New Roman" pitchFamily="18" charset="0"/>
              </a:rPr>
              <a:t>Any number of statements can be placed in the body of an </a:t>
            </a:r>
            <a:r>
              <a:rPr lang="en-US" altLang="en-US" sz="2500" dirty="0" smtClean="0">
                <a:solidFill>
                  <a:srgbClr val="000000"/>
                </a:solidFill>
                <a:latin typeface="Lucida Console" pitchFamily="49" charset="0"/>
              </a:rPr>
              <a:t>if</a:t>
            </a:r>
            <a:r>
              <a:rPr lang="en-US" altLang="en-US" sz="2500" dirty="0" smtClean="0">
                <a:solidFill>
                  <a:srgbClr val="000000"/>
                </a:solidFill>
                <a:latin typeface="Times New Roman" pitchFamily="18" charset="0"/>
              </a:rPr>
              <a:t> statement.</a:t>
            </a:r>
          </a:p>
        </p:txBody>
      </p:sp>
      <p:sp>
        <p:nvSpPr>
          <p:cNvPr id="1198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34</a:t>
            </a:fld>
            <a:r>
              <a:rPr lang="en-US" b="1" i="1" smtClean="0"/>
              <a:t>	Copyright © Pearson, Inc. 2013. All Rights Reserved.</a:t>
            </a:r>
            <a:endParaRPr lang="en-US" b="1" i="1" dirty="0"/>
          </a:p>
        </p:txBody>
      </p:sp>
    </p:spTree>
    <p:extLst>
      <p:ext uri="{BB962C8B-B14F-4D97-AF65-F5344CB8AC3E}">
        <p14:creationId xmlns:p14="http://schemas.microsoft.com/office/powerpoint/2010/main" val="296027603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1" descr="chtp7_02_Page_41"/>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652463"/>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35</a:t>
            </a:fld>
            <a:r>
              <a:rPr lang="en-US" b="1" i="1" smtClean="0"/>
              <a:t>	Copyright © Pearson, Inc. 2013. All Rights Reserved.</a:t>
            </a:r>
            <a:endParaRPr lang="en-US" b="1" i="1" dirty="0"/>
          </a:p>
        </p:txBody>
      </p:sp>
    </p:spTree>
    <p:extLst>
      <p:ext uri="{BB962C8B-B14F-4D97-AF65-F5344CB8AC3E}">
        <p14:creationId xmlns:p14="http://schemas.microsoft.com/office/powerpoint/2010/main" val="14451554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239000" cy="660688"/>
          </a:xfrm>
        </p:spPr>
        <p:txBody>
          <a:bodyPr/>
          <a:lstStyle/>
          <a:p>
            <a:pPr eaLnBrk="1" fontAlgn="auto" hangingPunct="1">
              <a:spcAft>
                <a:spcPts val="0"/>
              </a:spcAft>
              <a:defRPr/>
            </a:pPr>
            <a:r>
              <a:rPr lang="en-US" dirty="0">
                <a:solidFill>
                  <a:srgbClr val="24B5A1"/>
                </a:solidFill>
                <a:latin typeface="Arial"/>
              </a:rPr>
              <a:t>2</a:t>
            </a:r>
            <a:r>
              <a:rPr lang="en-US" dirty="0" smtClean="0">
                <a:solidFill>
                  <a:srgbClr val="24B5A1"/>
                </a:solidFill>
                <a:latin typeface="Arial"/>
              </a:rPr>
              <a:t>.  </a:t>
            </a:r>
            <a:r>
              <a:rPr lang="en-US" dirty="0" err="1" smtClean="0">
                <a:solidFill>
                  <a:srgbClr val="3380E6"/>
                </a:solidFill>
                <a:latin typeface="Arial"/>
              </a:rPr>
              <a:t>Pseudocode</a:t>
            </a:r>
            <a:endParaRPr lang="en-US" dirty="0" smtClean="0">
              <a:solidFill>
                <a:srgbClr val="3380E6"/>
              </a:solidFill>
              <a:latin typeface="Arial"/>
            </a:endParaRPr>
          </a:p>
        </p:txBody>
      </p:sp>
      <p:sp>
        <p:nvSpPr>
          <p:cNvPr id="17411" name="Text Placeholder 2"/>
          <p:cNvSpPr>
            <a:spLocks noGrp="1"/>
          </p:cNvSpPr>
          <p:nvPr>
            <p:ph type="body" idx="1"/>
          </p:nvPr>
        </p:nvSpPr>
        <p:spPr>
          <a:xfrm>
            <a:off x="457200" y="836712"/>
            <a:ext cx="7715200" cy="5330992"/>
          </a:xfrm>
        </p:spPr>
        <p:txBody>
          <a:bodyPr>
            <a:normAutofit fontScale="92500" lnSpcReduction="10000"/>
          </a:bodyPr>
          <a:lstStyle/>
          <a:p>
            <a:pPr algn="just" eaLnBrk="1" hangingPunct="1"/>
            <a:r>
              <a:rPr lang="en-US" altLang="en-US" sz="2500" dirty="0" err="1" smtClean="0">
                <a:solidFill>
                  <a:srgbClr val="0000FF"/>
                </a:solidFill>
                <a:latin typeface="Times New Roman" pitchFamily="18" charset="0"/>
              </a:rPr>
              <a:t>Pseudocode</a:t>
            </a:r>
            <a:r>
              <a:rPr lang="en-US" altLang="en-US" sz="2500" dirty="0" smtClean="0">
                <a:solidFill>
                  <a:srgbClr val="000000"/>
                </a:solidFill>
                <a:latin typeface="Times New Roman" pitchFamily="18" charset="0"/>
              </a:rPr>
              <a:t> is an artificial and informal language that helps you develop algorithms.</a:t>
            </a:r>
          </a:p>
          <a:p>
            <a:pPr algn="just" eaLnBrk="1" hangingPunct="1"/>
            <a:r>
              <a:rPr lang="en-US" altLang="en-US" sz="2500" dirty="0" smtClean="0">
                <a:solidFill>
                  <a:srgbClr val="000000"/>
                </a:solidFill>
                <a:latin typeface="Times New Roman" pitchFamily="18" charset="0"/>
              </a:rPr>
              <a:t>similar </a:t>
            </a:r>
            <a:r>
              <a:rPr lang="en-US" altLang="en-US" sz="2500" dirty="0" smtClean="0">
                <a:solidFill>
                  <a:srgbClr val="000000"/>
                </a:solidFill>
                <a:latin typeface="Times New Roman" pitchFamily="18" charset="0"/>
              </a:rPr>
              <a:t>to everyday English; it’s convenient and user friendly although </a:t>
            </a:r>
            <a:r>
              <a:rPr lang="en-US" altLang="en-US" sz="2500" u="sng" dirty="0" smtClean="0">
                <a:solidFill>
                  <a:srgbClr val="000000"/>
                </a:solidFill>
                <a:latin typeface="Times New Roman" pitchFamily="18" charset="0"/>
              </a:rPr>
              <a:t>it is not an actual computer programming language</a:t>
            </a:r>
            <a:r>
              <a:rPr lang="en-US" altLang="en-US" sz="2500" dirty="0" smtClean="0">
                <a:solidFill>
                  <a:srgbClr val="000000"/>
                </a:solidFill>
                <a:latin typeface="Times New Roman" pitchFamily="18" charset="0"/>
              </a:rPr>
              <a:t>.</a:t>
            </a:r>
          </a:p>
          <a:p>
            <a:pPr algn="just" eaLnBrk="1" hangingPunct="1"/>
            <a:r>
              <a:rPr lang="en-US" altLang="en-US" sz="2500" dirty="0" smtClean="0">
                <a:solidFill>
                  <a:srgbClr val="000000"/>
                </a:solidFill>
                <a:latin typeface="Times New Roman" pitchFamily="18" charset="0"/>
              </a:rPr>
              <a:t> </a:t>
            </a:r>
            <a:r>
              <a:rPr lang="en-US" altLang="en-US" sz="2500" b="1" i="1" dirty="0" smtClean="0">
                <a:solidFill>
                  <a:schemeClr val="bg2">
                    <a:lumMod val="50000"/>
                  </a:schemeClr>
                </a:solidFill>
                <a:latin typeface="Times New Roman" pitchFamily="18" charset="0"/>
              </a:rPr>
              <a:t>not</a:t>
            </a:r>
            <a:r>
              <a:rPr lang="en-US" altLang="en-US" sz="2500" dirty="0" smtClean="0">
                <a:solidFill>
                  <a:srgbClr val="000000"/>
                </a:solidFill>
                <a:latin typeface="Times New Roman" pitchFamily="18" charset="0"/>
              </a:rPr>
              <a:t> executed on computers.</a:t>
            </a:r>
          </a:p>
          <a:p>
            <a:pPr algn="just" eaLnBrk="1" hangingPunct="1"/>
            <a:r>
              <a:rPr lang="en-US" altLang="en-US" sz="2500" dirty="0" smtClean="0">
                <a:solidFill>
                  <a:srgbClr val="000000"/>
                </a:solidFill>
                <a:latin typeface="Times New Roman" pitchFamily="18" charset="0"/>
              </a:rPr>
              <a:t>Rather, they merely help you “think out” a program before attempting to write it in a programming language like C.</a:t>
            </a:r>
          </a:p>
          <a:p>
            <a:pPr algn="just"/>
            <a:r>
              <a:rPr lang="en-US" altLang="en-US" sz="2400" dirty="0" err="1" smtClean="0">
                <a:solidFill>
                  <a:srgbClr val="000000"/>
                </a:solidFill>
                <a:latin typeface="Times New Roman" pitchFamily="18" charset="0"/>
              </a:rPr>
              <a:t>Pseudocode</a:t>
            </a:r>
            <a:r>
              <a:rPr lang="en-US" altLang="en-US" sz="2400" dirty="0" smtClean="0">
                <a:solidFill>
                  <a:srgbClr val="000000"/>
                </a:solidFill>
                <a:latin typeface="Times New Roman" pitchFamily="18" charset="0"/>
              </a:rPr>
              <a:t> </a:t>
            </a:r>
            <a:r>
              <a:rPr lang="en-US" altLang="en-US" sz="2400" dirty="0">
                <a:solidFill>
                  <a:srgbClr val="000000"/>
                </a:solidFill>
                <a:latin typeface="Times New Roman" pitchFamily="18" charset="0"/>
              </a:rPr>
              <a:t>consists </a:t>
            </a:r>
            <a:r>
              <a:rPr lang="en-US" altLang="en-US" sz="2400" u="sng" dirty="0">
                <a:solidFill>
                  <a:srgbClr val="000000"/>
                </a:solidFill>
                <a:latin typeface="Times New Roman" pitchFamily="18" charset="0"/>
              </a:rPr>
              <a:t>only of action statements</a:t>
            </a:r>
            <a:r>
              <a:rPr lang="en-US" altLang="en-US" sz="2400" dirty="0">
                <a:solidFill>
                  <a:srgbClr val="000000"/>
                </a:solidFill>
                <a:latin typeface="Times New Roman" pitchFamily="18" charset="0"/>
              </a:rPr>
              <a:t>—those that are executed when the program </a:t>
            </a:r>
            <a:r>
              <a:rPr lang="en-US" altLang="en-US" sz="2400" dirty="0" smtClean="0">
                <a:solidFill>
                  <a:srgbClr val="000000"/>
                </a:solidFill>
                <a:latin typeface="Times New Roman" pitchFamily="18" charset="0"/>
              </a:rPr>
              <a:t>is </a:t>
            </a:r>
            <a:r>
              <a:rPr lang="en-US" altLang="en-US" sz="2400" dirty="0">
                <a:solidFill>
                  <a:srgbClr val="000000"/>
                </a:solidFill>
                <a:latin typeface="Times New Roman" pitchFamily="18" charset="0"/>
              </a:rPr>
              <a:t>been converted from </a:t>
            </a:r>
            <a:r>
              <a:rPr lang="en-US" altLang="en-US" sz="2400" dirty="0" err="1">
                <a:solidFill>
                  <a:srgbClr val="000000"/>
                </a:solidFill>
                <a:latin typeface="Times New Roman" pitchFamily="18" charset="0"/>
              </a:rPr>
              <a:t>pseudocode</a:t>
            </a:r>
            <a:r>
              <a:rPr lang="en-US" altLang="en-US" sz="2400" dirty="0">
                <a:solidFill>
                  <a:srgbClr val="000000"/>
                </a:solidFill>
                <a:latin typeface="Times New Roman" pitchFamily="18" charset="0"/>
              </a:rPr>
              <a:t> to </a:t>
            </a:r>
            <a:r>
              <a:rPr lang="en-US" altLang="en-US" sz="2400" dirty="0" smtClean="0">
                <a:solidFill>
                  <a:srgbClr val="000000"/>
                </a:solidFill>
                <a:latin typeface="Times New Roman" pitchFamily="18" charset="0"/>
              </a:rPr>
              <a:t>C. Then, the C program is written.</a:t>
            </a:r>
            <a:endParaRPr lang="en-US" altLang="en-US" sz="2400" dirty="0">
              <a:solidFill>
                <a:srgbClr val="000000"/>
              </a:solidFill>
              <a:latin typeface="Times New Roman" pitchFamily="18" charset="0"/>
            </a:endParaRPr>
          </a:p>
          <a:p>
            <a:pPr algn="just"/>
            <a:r>
              <a:rPr lang="en-US" altLang="en-US" sz="2400" dirty="0">
                <a:solidFill>
                  <a:srgbClr val="000000"/>
                </a:solidFill>
                <a:latin typeface="Times New Roman" pitchFamily="18" charset="0"/>
              </a:rPr>
              <a:t>Definitions are not executable </a:t>
            </a:r>
            <a:r>
              <a:rPr lang="en-US" altLang="en-US" sz="2400" dirty="0" smtClean="0">
                <a:solidFill>
                  <a:srgbClr val="000000"/>
                </a:solidFill>
                <a:latin typeface="Times New Roman" pitchFamily="18" charset="0"/>
              </a:rPr>
              <a:t>statements. They’re </a:t>
            </a:r>
            <a:r>
              <a:rPr lang="en-US" altLang="en-US" sz="2400" dirty="0">
                <a:solidFill>
                  <a:srgbClr val="000000"/>
                </a:solidFill>
                <a:latin typeface="Times New Roman" pitchFamily="18" charset="0"/>
              </a:rPr>
              <a:t>simply messages to the compiler.</a:t>
            </a:r>
          </a:p>
          <a:p>
            <a:pPr algn="just" eaLnBrk="1" hangingPunct="1"/>
            <a:endParaRPr lang="en-US" altLang="en-US" sz="2500" dirty="0" smtClean="0">
              <a:solidFill>
                <a:srgbClr val="000000"/>
              </a:solidFill>
              <a:latin typeface="Times New Roman" pitchFamily="18" charset="0"/>
            </a:endParaRPr>
          </a:p>
        </p:txBody>
      </p:sp>
      <p:sp>
        <p:nvSpPr>
          <p:cNvPr id="174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smtClean="0"/>
              <a:t>Dr. Soha S. Zaghloul			</a:t>
            </a:r>
            <a:fld id="{A78AF262-4140-4D4D-8678-3253B67A36CE}" type="slidenum">
              <a:rPr lang="en-US" b="1" i="1" smtClean="0"/>
              <a:pPr algn="l" fontAlgn="base">
                <a:spcBef>
                  <a:spcPct val="0"/>
                </a:spcBef>
                <a:spcAft>
                  <a:spcPct val="0"/>
                </a:spcAft>
                <a:defRPr/>
              </a:pPr>
              <a:t>4</a:t>
            </a:fld>
            <a:r>
              <a:rPr lang="en-US" b="1" i="1" smtClean="0"/>
              <a:t>	Copyright © Pearson, Inc. 2013. All Rights Reserved.</a:t>
            </a:r>
            <a:endParaRPr lang="en-US" b="1" i="1" dirty="0"/>
          </a:p>
        </p:txBody>
      </p:sp>
    </p:spTree>
    <p:extLst>
      <p:ext uri="{BB962C8B-B14F-4D97-AF65-F5344CB8AC3E}">
        <p14:creationId xmlns:p14="http://schemas.microsoft.com/office/powerpoint/2010/main" val="30231411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239000" cy="660688"/>
          </a:xfrm>
        </p:spPr>
        <p:txBody>
          <a:bodyPr/>
          <a:lstStyle/>
          <a:p>
            <a:pPr eaLnBrk="1" fontAlgn="auto" hangingPunct="1">
              <a:spcAft>
                <a:spcPts val="0"/>
              </a:spcAft>
              <a:defRPr/>
            </a:pPr>
            <a:r>
              <a:rPr lang="en-US" dirty="0" smtClean="0">
                <a:solidFill>
                  <a:srgbClr val="24B5A1"/>
                </a:solidFill>
                <a:latin typeface="Arial"/>
              </a:rPr>
              <a:t>3.  </a:t>
            </a:r>
            <a:r>
              <a:rPr lang="en-US" dirty="0" smtClean="0">
                <a:solidFill>
                  <a:srgbClr val="3380E6"/>
                </a:solidFill>
                <a:latin typeface="Arial"/>
              </a:rPr>
              <a:t>flowchart</a:t>
            </a:r>
          </a:p>
        </p:txBody>
      </p:sp>
      <p:sp>
        <p:nvSpPr>
          <p:cNvPr id="17411" name="Text Placeholder 2"/>
          <p:cNvSpPr>
            <a:spLocks noGrp="1"/>
          </p:cNvSpPr>
          <p:nvPr>
            <p:ph type="body" idx="1"/>
          </p:nvPr>
        </p:nvSpPr>
        <p:spPr>
          <a:xfrm>
            <a:off x="457200" y="836712"/>
            <a:ext cx="7715200" cy="5330992"/>
          </a:xfrm>
        </p:spPr>
        <p:txBody>
          <a:bodyPr>
            <a:normAutofit fontScale="92500" lnSpcReduction="10000"/>
          </a:bodyPr>
          <a:lstStyle/>
          <a:p>
            <a:pPr algn="just" eaLnBrk="1" hangingPunct="1"/>
            <a:r>
              <a:rPr lang="en-US" altLang="en-US" sz="2400" dirty="0" smtClean="0">
                <a:solidFill>
                  <a:srgbClr val="008000"/>
                </a:solidFill>
                <a:latin typeface="Times New Roman" pitchFamily="18" charset="0"/>
                <a:cs typeface="Times New Roman" pitchFamily="18" charset="0"/>
              </a:rPr>
              <a:t>After writing the algorithm and the </a:t>
            </a:r>
            <a:r>
              <a:rPr lang="en-US" altLang="en-US" sz="2400" dirty="0" err="1" smtClean="0">
                <a:solidFill>
                  <a:srgbClr val="008000"/>
                </a:solidFill>
                <a:latin typeface="Times New Roman" pitchFamily="18" charset="0"/>
                <a:cs typeface="Times New Roman" pitchFamily="18" charset="0"/>
              </a:rPr>
              <a:t>pseudocode</a:t>
            </a:r>
            <a:r>
              <a:rPr lang="en-US" altLang="en-US" sz="2400" dirty="0" smtClean="0">
                <a:solidFill>
                  <a:srgbClr val="008000"/>
                </a:solidFill>
                <a:latin typeface="Times New Roman" pitchFamily="18" charset="0"/>
                <a:cs typeface="Times New Roman" pitchFamily="18" charset="0"/>
              </a:rPr>
              <a:t>, we draw a flowchart of the program.</a:t>
            </a:r>
          </a:p>
          <a:p>
            <a:r>
              <a:rPr lang="en-US" sz="2000" b="1" dirty="0" smtClean="0">
                <a:solidFill>
                  <a:srgbClr val="3366FF"/>
                </a:solidFill>
                <a:latin typeface="Times New Roman" pitchFamily="18" charset="0"/>
                <a:cs typeface="Times New Roman" pitchFamily="18" charset="0"/>
              </a:rPr>
              <a:t>Flow chart: </a:t>
            </a:r>
            <a:r>
              <a:rPr lang="en-US" sz="2000" dirty="0" smtClean="0">
                <a:solidFill>
                  <a:schemeClr val="tx1"/>
                </a:solidFill>
                <a:latin typeface="Times New Roman" pitchFamily="18" charset="0"/>
                <a:cs typeface="Times New Roman" pitchFamily="18" charset="0"/>
              </a:rPr>
              <a:t>is a diagram that uses graphic symbols to show the nature and flow of the steps in a process and a program.</a:t>
            </a:r>
            <a:endParaRPr lang="en-US" altLang="en-US" sz="2400" dirty="0" smtClean="0">
              <a:solidFill>
                <a:schemeClr val="tx1"/>
              </a:solidFill>
              <a:latin typeface="Times New Roman" pitchFamily="18" charset="0"/>
              <a:cs typeface="Times New Roman" pitchFamily="18" charset="0"/>
            </a:endParaRPr>
          </a:p>
          <a:p>
            <a:pPr algn="just" eaLnBrk="1" hangingPunct="1"/>
            <a:r>
              <a:rPr lang="en-US" altLang="en-US" sz="2400" dirty="0" smtClean="0">
                <a:solidFill>
                  <a:schemeClr val="tx1"/>
                </a:solidFill>
                <a:latin typeface="Times New Roman" pitchFamily="18" charset="0"/>
                <a:cs typeface="Times New Roman" pitchFamily="18" charset="0"/>
              </a:rPr>
              <a:t>In a flowchart, every action has its own symbol that are connected with arrows to show directions:</a:t>
            </a:r>
          </a:p>
          <a:p>
            <a:pPr algn="just" eaLnBrk="1" hangingPunct="1"/>
            <a:r>
              <a:rPr lang="en-US" altLang="en-US" sz="2400" dirty="0" smtClean="0">
                <a:solidFill>
                  <a:schemeClr val="tx1"/>
                </a:solidFill>
                <a:latin typeface="Times New Roman" pitchFamily="18" charset="0"/>
                <a:cs typeface="Times New Roman" pitchFamily="18" charset="0"/>
              </a:rPr>
              <a:t>Start or End</a:t>
            </a:r>
          </a:p>
          <a:p>
            <a:pPr marL="0" indent="0" algn="just" eaLnBrk="1" hangingPunct="1">
              <a:buNone/>
            </a:pPr>
            <a:endParaRPr lang="en-US" altLang="en-US" sz="2400" dirty="0" smtClean="0">
              <a:solidFill>
                <a:schemeClr val="tx1"/>
              </a:solidFill>
              <a:latin typeface="Times New Roman" pitchFamily="18" charset="0"/>
              <a:cs typeface="Times New Roman" pitchFamily="18" charset="0"/>
            </a:endParaRPr>
          </a:p>
          <a:p>
            <a:pPr algn="just" eaLnBrk="1" hangingPunct="1"/>
            <a:r>
              <a:rPr lang="en-US" altLang="en-US" sz="2400" dirty="0" smtClean="0">
                <a:solidFill>
                  <a:schemeClr val="tx1"/>
                </a:solidFill>
                <a:latin typeface="Times New Roman" pitchFamily="18" charset="0"/>
                <a:cs typeface="Times New Roman" pitchFamily="18" charset="0"/>
              </a:rPr>
              <a:t>Read or Print</a:t>
            </a:r>
          </a:p>
          <a:p>
            <a:pPr marL="0" indent="0" algn="just" eaLnBrk="1" hangingPunct="1">
              <a:buNone/>
            </a:pPr>
            <a:endParaRPr lang="en-US" altLang="en-US" sz="2400" dirty="0" smtClean="0">
              <a:solidFill>
                <a:schemeClr val="tx1"/>
              </a:solidFill>
              <a:latin typeface="Times New Roman" pitchFamily="18" charset="0"/>
              <a:cs typeface="Times New Roman" pitchFamily="18" charset="0"/>
            </a:endParaRPr>
          </a:p>
          <a:p>
            <a:pPr algn="just" eaLnBrk="1" hangingPunct="1"/>
            <a:r>
              <a:rPr lang="en-US" altLang="en-US" sz="2400" dirty="0" smtClean="0">
                <a:solidFill>
                  <a:schemeClr val="tx1"/>
                </a:solidFill>
                <a:latin typeface="Times New Roman" pitchFamily="18" charset="0"/>
                <a:cs typeface="Times New Roman" pitchFamily="18" charset="0"/>
              </a:rPr>
              <a:t>Assignment or </a:t>
            </a:r>
            <a:r>
              <a:rPr lang="en-US" altLang="en-US" sz="2400" dirty="0" smtClean="0">
                <a:solidFill>
                  <a:schemeClr val="tx1"/>
                </a:solidFill>
                <a:latin typeface="Times New Roman" pitchFamily="18" charset="0"/>
                <a:cs typeface="Times New Roman" pitchFamily="18" charset="0"/>
              </a:rPr>
              <a:t>Calculation </a:t>
            </a:r>
            <a:r>
              <a:rPr lang="en-US" altLang="en-US" sz="2400" dirty="0" smtClean="0">
                <a:solidFill>
                  <a:schemeClr val="tx1"/>
                </a:solidFill>
                <a:latin typeface="Times New Roman" pitchFamily="18" charset="0"/>
                <a:cs typeface="Times New Roman" pitchFamily="18" charset="0"/>
              </a:rPr>
              <a:t>statement</a:t>
            </a:r>
            <a:endParaRPr lang="en-US" altLang="en-US" sz="2500" dirty="0" smtClean="0">
              <a:solidFill>
                <a:schemeClr val="tx1"/>
              </a:solidFill>
              <a:latin typeface="Times New Roman" pitchFamily="18" charset="0"/>
              <a:cs typeface="Times New Roman" pitchFamily="18" charset="0"/>
            </a:endParaRPr>
          </a:p>
        </p:txBody>
      </p:sp>
      <p:sp>
        <p:nvSpPr>
          <p:cNvPr id="17412" name="Footer Placeholder 3"/>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r>
              <a:rPr lang="en-US" smtClean="0"/>
              <a:t>©1992-2013 by Pearson Education, Inc. All Rights Reserved.</a:t>
            </a:r>
          </a:p>
        </p:txBody>
      </p:sp>
      <p:sp>
        <p:nvSpPr>
          <p:cNvPr id="3" name="Flowchart: Terminator 2"/>
          <p:cNvSpPr/>
          <p:nvPr/>
        </p:nvSpPr>
        <p:spPr>
          <a:xfrm>
            <a:off x="4572000" y="3212976"/>
            <a:ext cx="1656184" cy="576064"/>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50000"/>
                  </a:schemeClr>
                </a:solidFill>
              </a:rPr>
              <a:t>START</a:t>
            </a:r>
            <a:endParaRPr lang="en-US" b="1" dirty="0">
              <a:solidFill>
                <a:schemeClr val="bg2">
                  <a:lumMod val="50000"/>
                </a:schemeClr>
              </a:solidFill>
            </a:endParaRPr>
          </a:p>
        </p:txBody>
      </p:sp>
      <p:sp>
        <p:nvSpPr>
          <p:cNvPr id="6" name="Flowchart: Terminator 5"/>
          <p:cNvSpPr/>
          <p:nvPr/>
        </p:nvSpPr>
        <p:spPr>
          <a:xfrm>
            <a:off x="6588224" y="3212976"/>
            <a:ext cx="1656184" cy="576064"/>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50000"/>
                  </a:schemeClr>
                </a:solidFill>
              </a:rPr>
              <a:t>END</a:t>
            </a:r>
            <a:endParaRPr lang="en-US" b="1" dirty="0">
              <a:solidFill>
                <a:schemeClr val="bg2">
                  <a:lumMod val="50000"/>
                </a:schemeClr>
              </a:solidFill>
            </a:endParaRPr>
          </a:p>
        </p:txBody>
      </p:sp>
      <p:sp>
        <p:nvSpPr>
          <p:cNvPr id="4" name="Flowchart: Data 3"/>
          <p:cNvSpPr/>
          <p:nvPr/>
        </p:nvSpPr>
        <p:spPr>
          <a:xfrm>
            <a:off x="4788024" y="4149080"/>
            <a:ext cx="1656184" cy="648072"/>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50000"/>
                  </a:schemeClr>
                </a:solidFill>
              </a:rPr>
              <a:t>READ X</a:t>
            </a:r>
            <a:endParaRPr lang="en-US" b="1" dirty="0">
              <a:solidFill>
                <a:schemeClr val="bg2">
                  <a:lumMod val="50000"/>
                </a:schemeClr>
              </a:solidFill>
            </a:endParaRPr>
          </a:p>
        </p:txBody>
      </p:sp>
      <p:sp>
        <p:nvSpPr>
          <p:cNvPr id="8" name="Flowchart: Data 7"/>
          <p:cNvSpPr/>
          <p:nvPr/>
        </p:nvSpPr>
        <p:spPr>
          <a:xfrm>
            <a:off x="6588224" y="4077072"/>
            <a:ext cx="1872208" cy="648072"/>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50000"/>
                  </a:schemeClr>
                </a:solidFill>
              </a:rPr>
              <a:t>PRINT X</a:t>
            </a:r>
            <a:endParaRPr lang="en-US" b="1" dirty="0">
              <a:solidFill>
                <a:schemeClr val="bg2">
                  <a:lumMod val="50000"/>
                </a:schemeClr>
              </a:solidFill>
            </a:endParaRPr>
          </a:p>
        </p:txBody>
      </p:sp>
      <p:sp>
        <p:nvSpPr>
          <p:cNvPr id="5" name="Flowchart: Process 4"/>
          <p:cNvSpPr/>
          <p:nvPr/>
        </p:nvSpPr>
        <p:spPr>
          <a:xfrm>
            <a:off x="5292080" y="5301208"/>
            <a:ext cx="1440160" cy="64807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50000"/>
                  </a:schemeClr>
                </a:solidFill>
              </a:rPr>
              <a:t>Y = 7</a:t>
            </a:r>
            <a:endParaRPr lang="en-US" b="1" dirty="0">
              <a:solidFill>
                <a:schemeClr val="bg2">
                  <a:lumMod val="50000"/>
                </a:schemeClr>
              </a:solidFill>
            </a:endParaRPr>
          </a:p>
        </p:txBody>
      </p:sp>
      <p:sp>
        <p:nvSpPr>
          <p:cNvPr id="10" name="Flowchart: Process 9"/>
          <p:cNvSpPr/>
          <p:nvPr/>
        </p:nvSpPr>
        <p:spPr>
          <a:xfrm>
            <a:off x="6948264" y="5301208"/>
            <a:ext cx="1440160" cy="64807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50000"/>
                  </a:schemeClr>
                </a:solidFill>
              </a:rPr>
              <a:t>A = B + C</a:t>
            </a:r>
            <a:endParaRPr lang="en-US" b="1" dirty="0">
              <a:solidFill>
                <a:schemeClr val="bg2">
                  <a:lumMod val="50000"/>
                </a:schemeClr>
              </a:solidFill>
            </a:endParaRPr>
          </a:p>
        </p:txBody>
      </p:sp>
      <p:sp>
        <p:nvSpPr>
          <p:cNvPr id="11"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5</a:t>
            </a:fld>
            <a:r>
              <a:rPr lang="en-US" b="1" i="1" dirty="0" smtClean="0"/>
              <a:t>	</a:t>
            </a:r>
            <a:endParaRPr lang="en-US" b="1" i="1" dirty="0"/>
          </a:p>
        </p:txBody>
      </p:sp>
    </p:spTree>
    <p:extLst>
      <p:ext uri="{BB962C8B-B14F-4D97-AF65-F5344CB8AC3E}">
        <p14:creationId xmlns:p14="http://schemas.microsoft.com/office/powerpoint/2010/main" val="5892378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a:solidFill>
                  <a:srgbClr val="24B5A1"/>
                </a:solidFill>
                <a:latin typeface="Arial"/>
              </a:rPr>
              <a:t>4</a:t>
            </a:r>
            <a:r>
              <a:rPr lang="en-US" dirty="0" smtClean="0">
                <a:solidFill>
                  <a:srgbClr val="24B5A1"/>
                </a:solidFill>
                <a:latin typeface="Arial"/>
              </a:rPr>
              <a:t>.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856984"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6</a:t>
            </a:fld>
            <a:r>
              <a:rPr lang="en-US" b="1" i="1" dirty="0" smtClean="0"/>
              <a:t>	</a:t>
            </a:r>
            <a:endParaRPr lang="en-US" b="1" i="1" dirty="0"/>
          </a:p>
        </p:txBody>
      </p:sp>
      <p:cxnSp>
        <p:nvCxnSpPr>
          <p:cNvPr id="6" name="Straight Connector 5"/>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ALGORITHM</a:t>
            </a:r>
            <a:endParaRPr lang="en-US" sz="2000" dirty="0">
              <a:solidFill>
                <a:srgbClr val="FF0000"/>
              </a:solidFill>
            </a:endParaRPr>
          </a:p>
        </p:txBody>
      </p:sp>
      <p:grpSp>
        <p:nvGrpSpPr>
          <p:cNvPr id="10" name="Group 9"/>
          <p:cNvGrpSpPr/>
          <p:nvPr/>
        </p:nvGrpSpPr>
        <p:grpSpPr>
          <a:xfrm>
            <a:off x="179512" y="1196752"/>
            <a:ext cx="5184576" cy="1728192"/>
            <a:chOff x="179512" y="1196752"/>
            <a:chExt cx="5184576" cy="1728192"/>
          </a:xfrm>
        </p:grpSpPr>
        <p:sp>
          <p:nvSpPr>
            <p:cNvPr id="9" name="Flowchart: Process 8"/>
            <p:cNvSpPr/>
            <p:nvPr/>
          </p:nvSpPr>
          <p:spPr>
            <a:xfrm>
              <a:off x="179512" y="1484784"/>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solidFill>
                    <a:schemeClr val="tx1"/>
                  </a:solidFill>
                </a:rPr>
                <a:t>Get the values of two numbers from the user</a:t>
              </a:r>
            </a:p>
            <a:p>
              <a:pPr marL="342900" indent="-342900">
                <a:buFont typeface="+mj-lt"/>
                <a:buAutoNum type="arabicPeriod"/>
              </a:pPr>
              <a:r>
                <a:rPr lang="en-US" dirty="0" smtClean="0">
                  <a:solidFill>
                    <a:schemeClr val="tx1"/>
                  </a:solidFill>
                </a:rPr>
                <a:t>Add the two numbers</a:t>
              </a:r>
            </a:p>
            <a:p>
              <a:pPr marL="342900" indent="-342900">
                <a:buFont typeface="+mj-lt"/>
                <a:buAutoNum type="arabicPeriod"/>
              </a:pPr>
              <a:r>
                <a:rPr lang="en-US" dirty="0" smtClean="0">
                  <a:solidFill>
                    <a:schemeClr val="tx1"/>
                  </a:solidFill>
                </a:rPr>
                <a:t>Store the result</a:t>
              </a:r>
            </a:p>
            <a:p>
              <a:pPr marL="342900" indent="-342900">
                <a:buFont typeface="+mj-lt"/>
                <a:buAutoNum type="arabicPeriod"/>
              </a:pPr>
              <a:r>
                <a:rPr lang="en-US" dirty="0" smtClean="0">
                  <a:solidFill>
                    <a:schemeClr val="tx1"/>
                  </a:solidFill>
                </a:rPr>
                <a:t>Print the result</a:t>
              </a:r>
              <a:endParaRPr lang="en-US" dirty="0"/>
            </a:p>
          </p:txBody>
        </p:sp>
        <p:sp>
          <p:nvSpPr>
            <p:cNvPr id="11" name="Flowchart: Process 10"/>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ALGORITHM</a:t>
              </a:r>
              <a:endParaRPr lang="en-US" dirty="0"/>
            </a:p>
          </p:txBody>
        </p:sp>
      </p:grpSp>
      <p:grpSp>
        <p:nvGrpSpPr>
          <p:cNvPr id="13" name="Group 12"/>
          <p:cNvGrpSpPr/>
          <p:nvPr/>
        </p:nvGrpSpPr>
        <p:grpSpPr>
          <a:xfrm>
            <a:off x="1428728" y="3643314"/>
            <a:ext cx="5184576" cy="1728192"/>
            <a:chOff x="179512" y="1196752"/>
            <a:chExt cx="5184576" cy="1728192"/>
          </a:xfrm>
        </p:grpSpPr>
        <p:sp>
          <p:nvSpPr>
            <p:cNvPr id="14" name="Flowchart: Process 13"/>
            <p:cNvSpPr/>
            <p:nvPr/>
          </p:nvSpPr>
          <p:spPr>
            <a:xfrm>
              <a:off x="179512" y="1484784"/>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endParaRPr lang="en-US" dirty="0" smtClean="0">
                <a:solidFill>
                  <a:schemeClr val="tx1"/>
                </a:solidFill>
              </a:endParaRPr>
            </a:p>
            <a:p>
              <a:pPr marL="342900" indent="-342900" algn="ctr"/>
              <a:r>
                <a:rPr lang="en-US" dirty="0" smtClean="0">
                  <a:solidFill>
                    <a:schemeClr val="tx1"/>
                  </a:solidFill>
                </a:rPr>
                <a:t>Write a program that read two numbers from user and print their sum</a:t>
              </a:r>
              <a:endParaRPr lang="en-US" dirty="0"/>
            </a:p>
          </p:txBody>
        </p:sp>
        <p:sp>
          <p:nvSpPr>
            <p:cNvPr id="15" name="Flowchart: Process 14"/>
            <p:cNvSpPr/>
            <p:nvPr/>
          </p:nvSpPr>
          <p:spPr>
            <a:xfrm>
              <a:off x="179512" y="1196752"/>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PROBLEM</a:t>
              </a:r>
              <a:endParaRPr lang="en-US" dirty="0"/>
            </a:p>
          </p:txBody>
        </p:sp>
      </p:grpSp>
    </p:spTree>
    <p:extLst>
      <p:ext uri="{BB962C8B-B14F-4D97-AF65-F5344CB8AC3E}">
        <p14:creationId xmlns:p14="http://schemas.microsoft.com/office/powerpoint/2010/main" val="29625234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5.  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7</a:t>
            </a:fld>
            <a:r>
              <a:rPr lang="en-US" b="1" i="1" dirty="0" smtClean="0"/>
              <a:t>	</a:t>
            </a:r>
            <a:endParaRPr lang="en-US" b="1" i="1" dirty="0"/>
          </a:p>
        </p:txBody>
      </p:sp>
      <p:cxnSp>
        <p:nvCxnSpPr>
          <p:cNvPr id="6" name="Straight Connector 5"/>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FLOWCHART</a:t>
            </a:r>
            <a:endParaRPr lang="en-US" sz="2000" dirty="0">
              <a:solidFill>
                <a:srgbClr val="FF0000"/>
              </a:solidFill>
            </a:endParaRPr>
          </a:p>
        </p:txBody>
      </p:sp>
      <p:grpSp>
        <p:nvGrpSpPr>
          <p:cNvPr id="29" name="Group 28"/>
          <p:cNvGrpSpPr/>
          <p:nvPr/>
        </p:nvGrpSpPr>
        <p:grpSpPr>
          <a:xfrm>
            <a:off x="179512" y="1268760"/>
            <a:ext cx="5184576" cy="1728192"/>
            <a:chOff x="179512" y="1268760"/>
            <a:chExt cx="5184576" cy="1728192"/>
          </a:xfrm>
        </p:grpSpPr>
        <p:sp>
          <p:nvSpPr>
            <p:cNvPr id="26" name="Flowchart: Process 25"/>
            <p:cNvSpPr/>
            <p:nvPr/>
          </p:nvSpPr>
          <p:spPr>
            <a:xfrm>
              <a:off x="179512" y="1556792"/>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solidFill>
                    <a:schemeClr val="tx1"/>
                  </a:solidFill>
                </a:rPr>
                <a:t>Get the values of two numbers from the user</a:t>
              </a:r>
            </a:p>
            <a:p>
              <a:pPr marL="342900" indent="-342900">
                <a:buFont typeface="+mj-lt"/>
                <a:buAutoNum type="arabicPeriod"/>
              </a:pPr>
              <a:r>
                <a:rPr lang="en-US" dirty="0" smtClean="0">
                  <a:solidFill>
                    <a:schemeClr val="tx1"/>
                  </a:solidFill>
                </a:rPr>
                <a:t>Add the two numbers</a:t>
              </a:r>
            </a:p>
            <a:p>
              <a:pPr marL="342900" indent="-342900">
                <a:buFont typeface="+mj-lt"/>
                <a:buAutoNum type="arabicPeriod"/>
              </a:pPr>
              <a:r>
                <a:rPr lang="en-US" dirty="0" smtClean="0">
                  <a:solidFill>
                    <a:schemeClr val="tx1"/>
                  </a:solidFill>
                </a:rPr>
                <a:t>Store the result</a:t>
              </a:r>
            </a:p>
            <a:p>
              <a:pPr marL="342900" indent="-342900">
                <a:buFont typeface="+mj-lt"/>
                <a:buAutoNum type="arabicPeriod"/>
              </a:pPr>
              <a:r>
                <a:rPr lang="en-US" dirty="0" smtClean="0">
                  <a:solidFill>
                    <a:schemeClr val="tx1"/>
                  </a:solidFill>
                </a:rPr>
                <a:t>Print the result</a:t>
              </a:r>
              <a:endParaRPr lang="en-US" dirty="0"/>
            </a:p>
          </p:txBody>
        </p:sp>
        <p:sp>
          <p:nvSpPr>
            <p:cNvPr id="28" name="Flowchart: Process 27"/>
            <p:cNvSpPr/>
            <p:nvPr/>
          </p:nvSpPr>
          <p:spPr>
            <a:xfrm>
              <a:off x="179512" y="126876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ALGORITHM</a:t>
              </a:r>
              <a:endParaRPr lang="en-US" dirty="0"/>
            </a:p>
          </p:txBody>
        </p:sp>
      </p:grpSp>
      <p:grpSp>
        <p:nvGrpSpPr>
          <p:cNvPr id="27" name="Group 26"/>
          <p:cNvGrpSpPr/>
          <p:nvPr/>
        </p:nvGrpSpPr>
        <p:grpSpPr>
          <a:xfrm>
            <a:off x="6084168" y="1268760"/>
            <a:ext cx="2016224" cy="4896544"/>
            <a:chOff x="6084168" y="1268760"/>
            <a:chExt cx="2016224" cy="4896544"/>
          </a:xfrm>
        </p:grpSpPr>
        <p:grpSp>
          <p:nvGrpSpPr>
            <p:cNvPr id="15" name="Group 14"/>
            <p:cNvGrpSpPr/>
            <p:nvPr/>
          </p:nvGrpSpPr>
          <p:grpSpPr>
            <a:xfrm>
              <a:off x="6084168" y="1268760"/>
              <a:ext cx="2016224" cy="4896544"/>
              <a:chOff x="5040052" y="1268760"/>
              <a:chExt cx="2016224" cy="4896544"/>
            </a:xfrm>
          </p:grpSpPr>
          <p:sp>
            <p:nvSpPr>
              <p:cNvPr id="3" name="Flowchart: Terminator 2"/>
              <p:cNvSpPr/>
              <p:nvPr/>
            </p:nvSpPr>
            <p:spPr>
              <a:xfrm>
                <a:off x="5220072" y="1268760"/>
                <a:ext cx="1656184" cy="432048"/>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10" name="Flowchart: Data 9"/>
              <p:cNvSpPr/>
              <p:nvPr/>
            </p:nvSpPr>
            <p:spPr>
              <a:xfrm>
                <a:off x="5040052" y="1988840"/>
                <a:ext cx="2016224" cy="57606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number1</a:t>
                </a:r>
                <a:endParaRPr lang="en-US" dirty="0">
                  <a:solidFill>
                    <a:schemeClr val="tx1"/>
                  </a:solidFill>
                </a:endParaRPr>
              </a:p>
            </p:txBody>
          </p:sp>
          <p:sp>
            <p:nvSpPr>
              <p:cNvPr id="11" name="Flowchart: Data 10"/>
              <p:cNvSpPr/>
              <p:nvPr/>
            </p:nvSpPr>
            <p:spPr>
              <a:xfrm>
                <a:off x="5040052" y="2852936"/>
                <a:ext cx="2016224" cy="57606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number2</a:t>
                </a:r>
                <a:endParaRPr lang="en-US" dirty="0">
                  <a:solidFill>
                    <a:schemeClr val="tx1"/>
                  </a:solidFill>
                </a:endParaRPr>
              </a:p>
            </p:txBody>
          </p:sp>
          <p:sp>
            <p:nvSpPr>
              <p:cNvPr id="12" name="Flowchart: Process 11"/>
              <p:cNvSpPr/>
              <p:nvPr/>
            </p:nvSpPr>
            <p:spPr>
              <a:xfrm>
                <a:off x="5112060" y="3789040"/>
                <a:ext cx="1872208" cy="64807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t>
                </a:r>
                <a:r>
                  <a:rPr lang="en-US" dirty="0" smtClean="0">
                    <a:solidFill>
                      <a:schemeClr val="tx1"/>
                    </a:solidFill>
                  </a:rPr>
                  <a:t>um = number1 + number2</a:t>
                </a:r>
                <a:endParaRPr lang="en-US" dirty="0">
                  <a:solidFill>
                    <a:schemeClr val="tx1"/>
                  </a:solidFill>
                </a:endParaRPr>
              </a:p>
            </p:txBody>
          </p:sp>
          <p:sp>
            <p:nvSpPr>
              <p:cNvPr id="13" name="Flowchart: Data 12"/>
              <p:cNvSpPr/>
              <p:nvPr/>
            </p:nvSpPr>
            <p:spPr>
              <a:xfrm>
                <a:off x="5040052" y="4797152"/>
                <a:ext cx="2016224" cy="57606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Print sum</a:t>
                </a:r>
                <a:endParaRPr lang="en-US" dirty="0">
                  <a:solidFill>
                    <a:schemeClr val="tx1"/>
                  </a:solidFill>
                </a:endParaRPr>
              </a:p>
            </p:txBody>
          </p:sp>
          <p:sp>
            <p:nvSpPr>
              <p:cNvPr id="14" name="Flowchart: Terminator 13"/>
              <p:cNvSpPr/>
              <p:nvPr/>
            </p:nvSpPr>
            <p:spPr>
              <a:xfrm>
                <a:off x="5220072" y="5733256"/>
                <a:ext cx="1656184" cy="432048"/>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a:t>
                </a:r>
                <a:endParaRPr lang="en-US" dirty="0">
                  <a:solidFill>
                    <a:schemeClr val="tx1"/>
                  </a:solidFill>
                </a:endParaRPr>
              </a:p>
            </p:txBody>
          </p:sp>
        </p:grpSp>
        <p:cxnSp>
          <p:nvCxnSpPr>
            <p:cNvPr id="17" name="Straight Arrow Connector 16"/>
            <p:cNvCxnSpPr>
              <a:stCxn id="3" idx="2"/>
              <a:endCxn id="10" idx="1"/>
            </p:cNvCxnSpPr>
            <p:nvPr/>
          </p:nvCxnSpPr>
          <p:spPr>
            <a:xfrm>
              <a:off x="7092280" y="1700808"/>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4"/>
              <a:endCxn id="11" idx="1"/>
            </p:cNvCxnSpPr>
            <p:nvPr/>
          </p:nvCxnSpPr>
          <p:spPr>
            <a:xfrm>
              <a:off x="7092280" y="2564904"/>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4"/>
              <a:endCxn id="12" idx="0"/>
            </p:cNvCxnSpPr>
            <p:nvPr/>
          </p:nvCxnSpPr>
          <p:spPr>
            <a:xfrm>
              <a:off x="7092280" y="3429000"/>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2"/>
              <a:endCxn id="13" idx="1"/>
            </p:cNvCxnSpPr>
            <p:nvPr/>
          </p:nvCxnSpPr>
          <p:spPr>
            <a:xfrm>
              <a:off x="7092280" y="4437112"/>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3" idx="4"/>
              <a:endCxn id="14" idx="0"/>
            </p:cNvCxnSpPr>
            <p:nvPr/>
          </p:nvCxnSpPr>
          <p:spPr>
            <a:xfrm>
              <a:off x="7092280" y="5373216"/>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30" name="Flowchart: Process 29"/>
          <p:cNvSpPr/>
          <p:nvPr/>
        </p:nvSpPr>
        <p:spPr>
          <a:xfrm>
            <a:off x="5652120" y="6237312"/>
            <a:ext cx="2592288"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FLOWCHART</a:t>
            </a:r>
            <a:endParaRPr lang="en-US" dirty="0"/>
          </a:p>
        </p:txBody>
      </p:sp>
      <p:sp>
        <p:nvSpPr>
          <p:cNvPr id="32" name="Left Arrow 31"/>
          <p:cNvSpPr/>
          <p:nvPr/>
        </p:nvSpPr>
        <p:spPr>
          <a:xfrm>
            <a:off x="5286380" y="1643050"/>
            <a:ext cx="571504" cy="1428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3" name="Left Arrow 32"/>
          <p:cNvSpPr/>
          <p:nvPr/>
        </p:nvSpPr>
        <p:spPr>
          <a:xfrm>
            <a:off x="2857488" y="1928802"/>
            <a:ext cx="571504" cy="1428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4" name="Left Arrow 33"/>
          <p:cNvSpPr/>
          <p:nvPr/>
        </p:nvSpPr>
        <p:spPr>
          <a:xfrm>
            <a:off x="2857488" y="2500306"/>
            <a:ext cx="571504" cy="1428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7" name="Rectangle 36"/>
          <p:cNvSpPr/>
          <p:nvPr/>
        </p:nvSpPr>
        <p:spPr>
          <a:xfrm>
            <a:off x="6000760" y="1857364"/>
            <a:ext cx="2214578" cy="16430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000760" y="3643314"/>
            <a:ext cx="2214578" cy="9286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000760" y="4643446"/>
            <a:ext cx="2214578" cy="9286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7663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7" grpId="0" animBg="1"/>
      <p:bldP spid="38"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a:solidFill>
                  <a:srgbClr val="24B5A1"/>
                </a:solidFill>
                <a:latin typeface="Arial"/>
              </a:rPr>
              <a:t>6</a:t>
            </a:r>
            <a:r>
              <a:rPr lang="en-US" dirty="0" smtClean="0">
                <a:solidFill>
                  <a:srgbClr val="24B5A1"/>
                </a:solidFill>
                <a:latin typeface="Arial"/>
              </a:rPr>
              <a:t>.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8</a:t>
            </a:fld>
            <a:r>
              <a:rPr lang="en-US" b="1" i="1" dirty="0" smtClean="0"/>
              <a:t>	</a:t>
            </a:r>
            <a:endParaRPr lang="en-US" b="1" i="1" dirty="0"/>
          </a:p>
        </p:txBody>
      </p:sp>
      <p:cxnSp>
        <p:nvCxnSpPr>
          <p:cNvPr id="6" name="Straight Connector 5"/>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Flowchart: Process 6"/>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PSEUDOCODE</a:t>
            </a:r>
            <a:endParaRPr lang="en-US" sz="2000" dirty="0">
              <a:solidFill>
                <a:srgbClr val="FF0000"/>
              </a:solidFill>
            </a:endParaRPr>
          </a:p>
        </p:txBody>
      </p:sp>
      <p:grpSp>
        <p:nvGrpSpPr>
          <p:cNvPr id="37" name="Group 36"/>
          <p:cNvGrpSpPr/>
          <p:nvPr/>
        </p:nvGrpSpPr>
        <p:grpSpPr>
          <a:xfrm>
            <a:off x="179512" y="1268760"/>
            <a:ext cx="5184576" cy="1728192"/>
            <a:chOff x="179512" y="1268760"/>
            <a:chExt cx="5184576" cy="1728192"/>
          </a:xfrm>
        </p:grpSpPr>
        <p:sp>
          <p:nvSpPr>
            <p:cNvPr id="38" name="Flowchart: Process 37"/>
            <p:cNvSpPr/>
            <p:nvPr/>
          </p:nvSpPr>
          <p:spPr>
            <a:xfrm>
              <a:off x="179512" y="1556792"/>
              <a:ext cx="5184576" cy="144016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smtClean="0">
                  <a:solidFill>
                    <a:schemeClr val="tx1"/>
                  </a:solidFill>
                </a:rPr>
                <a:t>Get the values of two numbers from the user</a:t>
              </a:r>
            </a:p>
            <a:p>
              <a:pPr marL="342900" indent="-342900">
                <a:buFont typeface="+mj-lt"/>
                <a:buAutoNum type="arabicPeriod"/>
              </a:pPr>
              <a:r>
                <a:rPr lang="en-US" dirty="0" smtClean="0">
                  <a:solidFill>
                    <a:schemeClr val="tx1"/>
                  </a:solidFill>
                </a:rPr>
                <a:t>Add the two numbers</a:t>
              </a:r>
            </a:p>
            <a:p>
              <a:pPr marL="342900" indent="-342900">
                <a:buFont typeface="+mj-lt"/>
                <a:buAutoNum type="arabicPeriod"/>
              </a:pPr>
              <a:r>
                <a:rPr lang="en-US" dirty="0" smtClean="0">
                  <a:solidFill>
                    <a:schemeClr val="tx1"/>
                  </a:solidFill>
                </a:rPr>
                <a:t>Store the result</a:t>
              </a:r>
            </a:p>
            <a:p>
              <a:pPr marL="342900" indent="-342900">
                <a:buFont typeface="+mj-lt"/>
                <a:buAutoNum type="arabicPeriod"/>
              </a:pPr>
              <a:r>
                <a:rPr lang="en-US" dirty="0" smtClean="0">
                  <a:solidFill>
                    <a:schemeClr val="tx1"/>
                  </a:solidFill>
                </a:rPr>
                <a:t>Print the result</a:t>
              </a:r>
              <a:endParaRPr lang="en-US" dirty="0"/>
            </a:p>
          </p:txBody>
        </p:sp>
        <p:sp>
          <p:nvSpPr>
            <p:cNvPr id="39" name="Flowchart: Process 38"/>
            <p:cNvSpPr/>
            <p:nvPr/>
          </p:nvSpPr>
          <p:spPr>
            <a:xfrm>
              <a:off x="179512" y="126876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ALGORITHM</a:t>
              </a:r>
              <a:endParaRPr lang="en-US" dirty="0"/>
            </a:p>
          </p:txBody>
        </p:sp>
      </p:grpSp>
      <p:grpSp>
        <p:nvGrpSpPr>
          <p:cNvPr id="40" name="Group 39"/>
          <p:cNvGrpSpPr/>
          <p:nvPr/>
        </p:nvGrpSpPr>
        <p:grpSpPr>
          <a:xfrm>
            <a:off x="5652120" y="1268760"/>
            <a:ext cx="2592288" cy="5256584"/>
            <a:chOff x="5652120" y="1268760"/>
            <a:chExt cx="2592288" cy="5256584"/>
          </a:xfrm>
        </p:grpSpPr>
        <p:grpSp>
          <p:nvGrpSpPr>
            <p:cNvPr id="41" name="Group 40"/>
            <p:cNvGrpSpPr/>
            <p:nvPr/>
          </p:nvGrpSpPr>
          <p:grpSpPr>
            <a:xfrm>
              <a:off x="6084168" y="1268760"/>
              <a:ext cx="2016224" cy="4896544"/>
              <a:chOff x="6084168" y="1268760"/>
              <a:chExt cx="2016224" cy="4896544"/>
            </a:xfrm>
          </p:grpSpPr>
          <p:grpSp>
            <p:nvGrpSpPr>
              <p:cNvPr id="43" name="Group 42"/>
              <p:cNvGrpSpPr/>
              <p:nvPr/>
            </p:nvGrpSpPr>
            <p:grpSpPr>
              <a:xfrm>
                <a:off x="6084168" y="1268760"/>
                <a:ext cx="2016224" cy="4896544"/>
                <a:chOff x="5040052" y="1268760"/>
                <a:chExt cx="2016224" cy="4896544"/>
              </a:xfrm>
            </p:grpSpPr>
            <p:sp>
              <p:nvSpPr>
                <p:cNvPr id="49" name="Flowchart: Terminator 48"/>
                <p:cNvSpPr/>
                <p:nvPr/>
              </p:nvSpPr>
              <p:spPr>
                <a:xfrm>
                  <a:off x="5220072" y="1268760"/>
                  <a:ext cx="1656184" cy="432048"/>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en-US" dirty="0">
                    <a:solidFill>
                      <a:schemeClr val="tx1"/>
                    </a:solidFill>
                  </a:endParaRPr>
                </a:p>
              </p:txBody>
            </p:sp>
            <p:sp>
              <p:nvSpPr>
                <p:cNvPr id="50" name="Flowchart: Data 49"/>
                <p:cNvSpPr/>
                <p:nvPr/>
              </p:nvSpPr>
              <p:spPr>
                <a:xfrm>
                  <a:off x="5040052" y="1988840"/>
                  <a:ext cx="2016224" cy="57606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number1</a:t>
                  </a:r>
                  <a:endParaRPr lang="en-US" dirty="0">
                    <a:solidFill>
                      <a:schemeClr val="tx1"/>
                    </a:solidFill>
                  </a:endParaRPr>
                </a:p>
              </p:txBody>
            </p:sp>
            <p:sp>
              <p:nvSpPr>
                <p:cNvPr id="51" name="Flowchart: Data 50"/>
                <p:cNvSpPr/>
                <p:nvPr/>
              </p:nvSpPr>
              <p:spPr>
                <a:xfrm>
                  <a:off x="5040052" y="2852936"/>
                  <a:ext cx="2016224" cy="57606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Read number2</a:t>
                  </a:r>
                  <a:endParaRPr lang="en-US" dirty="0">
                    <a:solidFill>
                      <a:schemeClr val="tx1"/>
                    </a:solidFill>
                  </a:endParaRPr>
                </a:p>
              </p:txBody>
            </p:sp>
            <p:sp>
              <p:nvSpPr>
                <p:cNvPr id="52" name="Flowchart: Process 51"/>
                <p:cNvSpPr/>
                <p:nvPr/>
              </p:nvSpPr>
              <p:spPr>
                <a:xfrm>
                  <a:off x="5112060" y="3789040"/>
                  <a:ext cx="1872208" cy="64807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t>
                  </a:r>
                  <a:r>
                    <a:rPr lang="en-US" dirty="0" smtClean="0">
                      <a:solidFill>
                        <a:schemeClr val="tx1"/>
                      </a:solidFill>
                    </a:rPr>
                    <a:t>um = number1 + number2</a:t>
                  </a:r>
                  <a:endParaRPr lang="en-US" dirty="0">
                    <a:solidFill>
                      <a:schemeClr val="tx1"/>
                    </a:solidFill>
                  </a:endParaRPr>
                </a:p>
              </p:txBody>
            </p:sp>
            <p:sp>
              <p:nvSpPr>
                <p:cNvPr id="53" name="Flowchart: Data 52"/>
                <p:cNvSpPr/>
                <p:nvPr/>
              </p:nvSpPr>
              <p:spPr>
                <a:xfrm>
                  <a:off x="5040052" y="4797152"/>
                  <a:ext cx="2016224" cy="576064"/>
                </a:xfrm>
                <a:prstGeom prst="flowChartInputOutp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Print sum</a:t>
                  </a:r>
                  <a:endParaRPr lang="en-US" dirty="0">
                    <a:solidFill>
                      <a:schemeClr val="tx1"/>
                    </a:solidFill>
                  </a:endParaRPr>
                </a:p>
              </p:txBody>
            </p:sp>
            <p:sp>
              <p:nvSpPr>
                <p:cNvPr id="54" name="Flowchart: Terminator 53"/>
                <p:cNvSpPr/>
                <p:nvPr/>
              </p:nvSpPr>
              <p:spPr>
                <a:xfrm>
                  <a:off x="5220072" y="5733256"/>
                  <a:ext cx="1656184" cy="432048"/>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END</a:t>
                  </a:r>
                  <a:endParaRPr lang="en-US" dirty="0">
                    <a:solidFill>
                      <a:schemeClr val="tx1"/>
                    </a:solidFill>
                  </a:endParaRPr>
                </a:p>
              </p:txBody>
            </p:sp>
          </p:grpSp>
          <p:cxnSp>
            <p:nvCxnSpPr>
              <p:cNvPr id="44" name="Straight Arrow Connector 43"/>
              <p:cNvCxnSpPr>
                <a:stCxn id="49" idx="2"/>
                <a:endCxn id="50" idx="1"/>
              </p:cNvCxnSpPr>
              <p:nvPr/>
            </p:nvCxnSpPr>
            <p:spPr>
              <a:xfrm>
                <a:off x="7092280" y="1700808"/>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50" idx="4"/>
                <a:endCxn id="51" idx="1"/>
              </p:cNvCxnSpPr>
              <p:nvPr/>
            </p:nvCxnSpPr>
            <p:spPr>
              <a:xfrm>
                <a:off x="7092280" y="2564904"/>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1" idx="4"/>
                <a:endCxn id="52" idx="0"/>
              </p:cNvCxnSpPr>
              <p:nvPr/>
            </p:nvCxnSpPr>
            <p:spPr>
              <a:xfrm>
                <a:off x="7092280" y="3429000"/>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2" idx="2"/>
                <a:endCxn id="53" idx="1"/>
              </p:cNvCxnSpPr>
              <p:nvPr/>
            </p:nvCxnSpPr>
            <p:spPr>
              <a:xfrm>
                <a:off x="7092280" y="4437112"/>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53" idx="4"/>
                <a:endCxn id="54" idx="0"/>
              </p:cNvCxnSpPr>
              <p:nvPr/>
            </p:nvCxnSpPr>
            <p:spPr>
              <a:xfrm>
                <a:off x="7092280" y="5373216"/>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
          <p:nvSpPr>
            <p:cNvPr id="42" name="Flowchart: Process 41"/>
            <p:cNvSpPr/>
            <p:nvPr/>
          </p:nvSpPr>
          <p:spPr>
            <a:xfrm>
              <a:off x="5652120" y="6237312"/>
              <a:ext cx="2592288"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FLOWCHART</a:t>
              </a:r>
              <a:endParaRPr lang="en-US" dirty="0"/>
            </a:p>
          </p:txBody>
        </p:sp>
      </p:grpSp>
      <p:grpSp>
        <p:nvGrpSpPr>
          <p:cNvPr id="3" name="Group 2"/>
          <p:cNvGrpSpPr/>
          <p:nvPr/>
        </p:nvGrpSpPr>
        <p:grpSpPr>
          <a:xfrm>
            <a:off x="179512" y="4149080"/>
            <a:ext cx="5184576" cy="1728192"/>
            <a:chOff x="179512" y="4149080"/>
            <a:chExt cx="5184576" cy="1728192"/>
          </a:xfrm>
        </p:grpSpPr>
        <p:sp>
          <p:nvSpPr>
            <p:cNvPr id="9" name="Flowchart: Process 8"/>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integer1</a:t>
              </a:r>
            </a:p>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i="1" dirty="0" smtClean="0">
                  <a:solidFill>
                    <a:schemeClr val="tx1"/>
                  </a:solidFill>
                </a:rPr>
                <a:t>sum </a:t>
              </a:r>
              <a:r>
                <a:rPr lang="en-US" dirty="0" smtClean="0">
                  <a:solidFill>
                    <a:schemeClr val="tx1"/>
                  </a:solidFill>
                </a:rPr>
                <a:t>= </a:t>
              </a:r>
              <a:r>
                <a:rPr lang="en-US" i="1" dirty="0" smtClean="0">
                  <a:solidFill>
                    <a:schemeClr val="tx1"/>
                  </a:solidFill>
                </a:rPr>
                <a:t>integer1 </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55" name="Flowchart: Process 54"/>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spTree>
    <p:extLst>
      <p:ext uri="{BB962C8B-B14F-4D97-AF65-F5344CB8AC3E}">
        <p14:creationId xmlns:p14="http://schemas.microsoft.com/office/powerpoint/2010/main" val="18683028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©1992-2013 by Pearson Education, Inc. All Rights Reserved.</a:t>
            </a:r>
          </a:p>
        </p:txBody>
      </p:sp>
      <p:sp>
        <p:nvSpPr>
          <p:cNvPr id="4" name="Title 1"/>
          <p:cNvSpPr txBox="1">
            <a:spLocks/>
          </p:cNvSpPr>
          <p:nvPr/>
        </p:nvSpPr>
        <p:spPr>
          <a:xfrm>
            <a:off x="179512" y="44624"/>
            <a:ext cx="8640960" cy="72008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defRPr/>
            </a:pPr>
            <a:r>
              <a:rPr lang="en-US" dirty="0" smtClean="0">
                <a:solidFill>
                  <a:srgbClr val="24B5A1"/>
                </a:solidFill>
                <a:latin typeface="Arial"/>
              </a:rPr>
              <a:t>7.  </a:t>
            </a:r>
            <a:r>
              <a:rPr lang="en-US" dirty="0" err="1" smtClean="0">
                <a:solidFill>
                  <a:srgbClr val="3380E6"/>
                </a:solidFill>
                <a:latin typeface="Arial"/>
              </a:rPr>
              <a:t>eXAMPLE</a:t>
            </a:r>
            <a:r>
              <a:rPr lang="en-US" dirty="0" smtClean="0">
                <a:solidFill>
                  <a:srgbClr val="3380E6"/>
                </a:solidFill>
                <a:latin typeface="Arial"/>
              </a:rPr>
              <a:t>: </a:t>
            </a:r>
            <a:r>
              <a:rPr lang="en-US" sz="28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rPr>
              <a:t>Adding Two Integers</a:t>
            </a:r>
            <a:endParaRPr lang="en-US" sz="2400" cap="sm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a:endParaRPr>
          </a:p>
        </p:txBody>
      </p:sp>
      <p:sp>
        <p:nvSpPr>
          <p:cNvPr id="5" name="Footer Placeholder 3"/>
          <p:cNvSpPr txBox="1">
            <a:spLocks/>
          </p:cNvSpPr>
          <p:nvPr/>
        </p:nvSpPr>
        <p:spPr bwMode="auto">
          <a:xfrm>
            <a:off x="179512" y="6557946"/>
            <a:ext cx="8064896" cy="228600"/>
          </a:xfrm>
          <a:prstGeom prst="rect">
            <a:avLst/>
          </a:prstGeom>
          <a:solidFill>
            <a:srgbClr val="FFFF00"/>
          </a:solidFill>
          <a:ln>
            <a:solidFill>
              <a:schemeClr val="tx2"/>
            </a:solidFill>
          </a:ln>
          <a:extLst/>
        </p:spPr>
        <p:txBody>
          <a:bodyPr vert="horz" wrap="square" lIns="91440" tIns="45720" rIns="91440" bIns="45720" numCol="1" anchor="b" anchorCtr="0" compatLnSpc="1">
            <a:prstTxWarp prst="textNoShape">
              <a:avLst/>
            </a:prstTxWarp>
          </a:bodyPr>
          <a:lstStyle>
            <a:defPPr>
              <a:defRPr lang="en-US"/>
            </a:defPPr>
            <a:lvl1pPr marL="0" algn="r" defTabSz="914400" rtl="0" eaLnBrk="1" latinLnBrk="0" hangingPunct="1">
              <a:defRPr kumimoji="0" sz="1000" kern="1200">
                <a:solidFill>
                  <a:schemeClr val="tx1"/>
                </a:solidFill>
                <a:latin typeface="Lucida Sans Unicode" pitchFamily="34" charset="0"/>
                <a:ea typeface="+mn-ea"/>
                <a:cs typeface="+mn-cs"/>
              </a:defRPr>
            </a:lvl1pPr>
            <a:lvl2pPr marL="742950" indent="-285750" algn="l" defTabSz="914400" rtl="0" eaLnBrk="1" latinLnBrk="0" hangingPunct="1">
              <a:defRPr sz="1800" kern="1200">
                <a:solidFill>
                  <a:schemeClr val="tx1"/>
                </a:solidFill>
                <a:latin typeface="Lucida Sans Unicode" pitchFamily="34" charset="0"/>
                <a:ea typeface="+mn-ea"/>
                <a:cs typeface="+mn-cs"/>
              </a:defRPr>
            </a:lvl2pPr>
            <a:lvl3pPr marL="1143000" indent="-228600" algn="l" defTabSz="914400" rtl="0" eaLnBrk="1" latinLnBrk="0" hangingPunct="1">
              <a:defRPr sz="1800" kern="1200">
                <a:solidFill>
                  <a:schemeClr val="tx1"/>
                </a:solidFill>
                <a:latin typeface="Lucida Sans Unicode" pitchFamily="34" charset="0"/>
                <a:ea typeface="+mn-ea"/>
                <a:cs typeface="+mn-cs"/>
              </a:defRPr>
            </a:lvl3pPr>
            <a:lvl4pPr marL="1600200" indent="-228600" algn="l" defTabSz="914400" rtl="0" eaLnBrk="1" latinLnBrk="0" hangingPunct="1">
              <a:defRPr sz="1800" kern="1200">
                <a:solidFill>
                  <a:schemeClr val="tx1"/>
                </a:solidFill>
                <a:latin typeface="Lucida Sans Unicode" pitchFamily="34" charset="0"/>
                <a:ea typeface="+mn-ea"/>
                <a:cs typeface="+mn-cs"/>
              </a:defRPr>
            </a:lvl4pPr>
            <a:lvl5pPr marL="2057400" indent="-228600" algn="l" defTabSz="914400" rtl="0" eaLnBrk="1" latinLnBrk="0" hangingPunct="1">
              <a:defRPr sz="1800" kern="1200">
                <a:solidFill>
                  <a:schemeClr val="tx1"/>
                </a:solidFill>
                <a:latin typeface="Lucida Sans Unicode"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itchFamily="34" charset="0"/>
                <a:ea typeface="+mn-ea"/>
                <a:cs typeface="+mn-cs"/>
              </a:defRPr>
            </a:lvl9pPr>
          </a:lstStyle>
          <a:p>
            <a:pPr algn="l" fontAlgn="base">
              <a:spcBef>
                <a:spcPct val="0"/>
              </a:spcBef>
              <a:spcAft>
                <a:spcPct val="0"/>
              </a:spcAft>
              <a:defRPr/>
            </a:pPr>
            <a:r>
              <a:rPr lang="en-US" b="1" i="1" dirty="0" smtClean="0"/>
              <a:t>Dr. Soha S. Zaghloul			</a:t>
            </a:r>
            <a:fld id="{A78AF262-4140-4D4D-8678-3253B67A36CE}" type="slidenum">
              <a:rPr lang="en-US" b="1" i="1" smtClean="0"/>
              <a:pPr algn="l" fontAlgn="base">
                <a:spcBef>
                  <a:spcPct val="0"/>
                </a:spcBef>
                <a:spcAft>
                  <a:spcPct val="0"/>
                </a:spcAft>
                <a:defRPr/>
              </a:pPr>
              <a:t>9</a:t>
            </a:fld>
            <a:r>
              <a:rPr lang="en-US" b="1" i="1" dirty="0" smtClean="0"/>
              <a:t>	</a:t>
            </a:r>
            <a:endParaRPr lang="en-US" b="1" i="1" dirty="0"/>
          </a:p>
        </p:txBody>
      </p:sp>
      <p:grpSp>
        <p:nvGrpSpPr>
          <p:cNvPr id="6" name="Group 5"/>
          <p:cNvGrpSpPr/>
          <p:nvPr/>
        </p:nvGrpSpPr>
        <p:grpSpPr>
          <a:xfrm>
            <a:off x="5796136" y="1196752"/>
            <a:ext cx="3240360" cy="1728192"/>
            <a:chOff x="179512" y="4149080"/>
            <a:chExt cx="5184576" cy="1728192"/>
          </a:xfrm>
        </p:grpSpPr>
        <p:sp>
          <p:nvSpPr>
            <p:cNvPr id="7" name="Flowchart: Process 6"/>
            <p:cNvSpPr/>
            <p:nvPr/>
          </p:nvSpPr>
          <p:spPr>
            <a:xfrm>
              <a:off x="179512" y="4437112"/>
              <a:ext cx="5184576" cy="144016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err="1" smtClean="0">
                  <a:solidFill>
                    <a:srgbClr val="00B050"/>
                  </a:solidFill>
                </a:rPr>
                <a:t>Scanf</a:t>
              </a:r>
              <a:r>
                <a:rPr lang="en-US" dirty="0" smtClean="0">
                  <a:solidFill>
                    <a:srgbClr val="00B050"/>
                  </a:solidFill>
                </a:rPr>
                <a:t> </a:t>
              </a:r>
              <a:r>
                <a:rPr lang="en-US" i="1" dirty="0" smtClean="0">
                  <a:solidFill>
                    <a:srgbClr val="00B050"/>
                  </a:solidFill>
                </a:rPr>
                <a:t>integer1</a:t>
              </a:r>
            </a:p>
            <a:p>
              <a:pPr marL="342900" indent="-342900">
                <a:buFont typeface="+mj-lt"/>
                <a:buAutoNum type="arabicPeriod"/>
              </a:pPr>
              <a:r>
                <a:rPr lang="en-US" dirty="0" err="1" smtClean="0">
                  <a:solidFill>
                    <a:schemeClr val="tx1"/>
                  </a:solidFill>
                </a:rPr>
                <a:t>Scanf</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i="1" dirty="0" smtClean="0">
                  <a:solidFill>
                    <a:schemeClr val="tx1"/>
                  </a:solidFill>
                </a:rPr>
                <a:t>sum </a:t>
              </a:r>
              <a:r>
                <a:rPr lang="en-US" dirty="0" smtClean="0">
                  <a:solidFill>
                    <a:schemeClr val="tx1"/>
                  </a:solidFill>
                </a:rPr>
                <a:t>= </a:t>
              </a:r>
              <a:r>
                <a:rPr lang="en-US" i="1" dirty="0" smtClean="0">
                  <a:solidFill>
                    <a:schemeClr val="tx1"/>
                  </a:solidFill>
                </a:rPr>
                <a:t>integer1 </a:t>
              </a:r>
              <a:r>
                <a:rPr lang="en-US" dirty="0" smtClean="0">
                  <a:solidFill>
                    <a:schemeClr val="tx1"/>
                  </a:solidFill>
                </a:rPr>
                <a:t>+ </a:t>
              </a:r>
              <a:r>
                <a:rPr lang="en-US" i="1" dirty="0" smtClean="0">
                  <a:solidFill>
                    <a:schemeClr val="tx1"/>
                  </a:solidFill>
                </a:rPr>
                <a:t>integer2</a:t>
              </a:r>
            </a:p>
            <a:p>
              <a:pPr marL="342900" indent="-342900">
                <a:buFont typeface="+mj-lt"/>
                <a:buAutoNum type="arabicPeriod"/>
              </a:pPr>
              <a:r>
                <a:rPr lang="en-US" dirty="0" err="1" smtClean="0">
                  <a:solidFill>
                    <a:schemeClr val="tx1"/>
                  </a:solidFill>
                </a:rPr>
                <a:t>Printf</a:t>
              </a:r>
              <a:r>
                <a:rPr lang="en-US" dirty="0" smtClean="0">
                  <a:solidFill>
                    <a:schemeClr val="tx1"/>
                  </a:solidFill>
                </a:rPr>
                <a:t> </a:t>
              </a:r>
              <a:r>
                <a:rPr lang="en-US" i="1" dirty="0" smtClean="0">
                  <a:solidFill>
                    <a:schemeClr val="tx1"/>
                  </a:solidFill>
                </a:rPr>
                <a:t>sum</a:t>
              </a:r>
              <a:endParaRPr lang="en-US" i="1" dirty="0"/>
            </a:p>
          </p:txBody>
        </p:sp>
        <p:sp>
          <p:nvSpPr>
            <p:cNvPr id="8" name="Flowchart: Process 7"/>
            <p:cNvSpPr/>
            <p:nvPr/>
          </p:nvSpPr>
          <p:spPr>
            <a:xfrm>
              <a:off x="179512" y="4149080"/>
              <a:ext cx="5184576"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PSEUDOCODE</a:t>
              </a:r>
              <a:endParaRPr lang="en-US" dirty="0"/>
            </a:p>
          </p:txBody>
        </p:sp>
      </p:grpSp>
      <p:cxnSp>
        <p:nvCxnSpPr>
          <p:cNvPr id="9" name="Straight Connector 8"/>
          <p:cNvCxnSpPr/>
          <p:nvPr/>
        </p:nvCxnSpPr>
        <p:spPr>
          <a:xfrm>
            <a:off x="179512" y="764704"/>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9512" y="1052736"/>
            <a:ext cx="885698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179512" y="764704"/>
            <a:ext cx="8856984" cy="28803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0000"/>
                </a:solidFill>
              </a:rPr>
              <a:t>CODE</a:t>
            </a:r>
            <a:endParaRPr lang="en-US" sz="2000" dirty="0">
              <a:solidFill>
                <a:srgbClr val="FF0000"/>
              </a:solidFill>
            </a:endParaRPr>
          </a:p>
        </p:txBody>
      </p:sp>
      <p:sp>
        <p:nvSpPr>
          <p:cNvPr id="3" name="Flowchart: Process 2"/>
          <p:cNvSpPr/>
          <p:nvPr/>
        </p:nvSpPr>
        <p:spPr>
          <a:xfrm>
            <a:off x="251520" y="1196752"/>
            <a:ext cx="5328592" cy="44644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err="1" smtClean="0"/>
              <a:t>scanf</a:t>
            </a:r>
            <a:r>
              <a:rPr lang="en-US" dirty="0" smtClean="0"/>
              <a:t> (“%d”, &amp;integer1); //read integer1 </a:t>
            </a:r>
            <a:endParaRPr lang="en-US" dirty="0"/>
          </a:p>
        </p:txBody>
      </p:sp>
    </p:spTree>
    <p:extLst>
      <p:ext uri="{BB962C8B-B14F-4D97-AF65-F5344CB8AC3E}">
        <p14:creationId xmlns:p14="http://schemas.microsoft.com/office/powerpoint/2010/main" val="18131541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254</TotalTime>
  <Words>2783</Words>
  <Application>Microsoft Macintosh PowerPoint</Application>
  <PresentationFormat>On-screen Show (4:3)</PresentationFormat>
  <Paragraphs>383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Advantage</vt:lpstr>
      <vt:lpstr>1) C program development  2) Selection structure-        IF statement</vt:lpstr>
      <vt:lpstr>1.  ALGORITHM</vt:lpstr>
      <vt:lpstr>1.  ALGORITHM</vt:lpstr>
      <vt:lpstr>2.  Pseudocode</vt:lpstr>
      <vt:lpstr>3.  flowchart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 Flow of execution</vt:lpstr>
      <vt:lpstr>8. Control structures</vt:lpstr>
      <vt:lpstr>9.  Decision Making – the if statement</vt:lpstr>
      <vt:lpstr>10. The if statement</vt:lpstr>
      <vt:lpstr>12. The if statement</vt:lpstr>
      <vt:lpstr>12. The if statement - sYNTAX</vt:lpstr>
      <vt:lpstr>13. The if statement - example</vt:lpstr>
      <vt:lpstr>14. The if statement - flowchart</vt:lpstr>
      <vt:lpstr>15. The if statement - pseudocode</vt:lpstr>
      <vt:lpstr>15. The if statement - code</vt:lpstr>
      <vt:lpstr>15. The if statement - code</vt:lpstr>
      <vt:lpstr>15. The if statement - code</vt:lpstr>
      <vt:lpstr>15. The if statement - code</vt:lpstr>
      <vt:lpstr>15. The if statement - code</vt:lpstr>
      <vt:lpstr>PowerPoint Presentation</vt:lpstr>
      <vt:lpstr>PowerPoint Presentation</vt:lpstr>
      <vt:lpstr>PowerPoint Presentation</vt:lpstr>
      <vt:lpstr>16. A SAMPLE PROGRAM  (Cont.)</vt:lpstr>
      <vt:lpstr>16. A SAMPLE PROGRAM  (Cont.)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structures</dc:title>
  <dc:creator>Soha S.Zaghloul</dc:creator>
  <cp:lastModifiedBy>رشا</cp:lastModifiedBy>
  <cp:revision>25</cp:revision>
  <dcterms:created xsi:type="dcterms:W3CDTF">2014-09-13T15:59:25Z</dcterms:created>
  <dcterms:modified xsi:type="dcterms:W3CDTF">2015-02-11T18:14:07Z</dcterms:modified>
</cp:coreProperties>
</file>