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6" r:id="rId2"/>
    <p:sldMasterId id="2147483738" r:id="rId3"/>
  </p:sldMasterIdLst>
  <p:sldIdLst>
    <p:sldId id="378" r:id="rId4"/>
    <p:sldId id="257" r:id="rId5"/>
    <p:sldId id="258" r:id="rId6"/>
    <p:sldId id="332" r:id="rId7"/>
    <p:sldId id="259" r:id="rId8"/>
    <p:sldId id="333" r:id="rId9"/>
    <p:sldId id="334" r:id="rId10"/>
    <p:sldId id="260" r:id="rId11"/>
    <p:sldId id="340" r:id="rId12"/>
    <p:sldId id="335" r:id="rId13"/>
    <p:sldId id="336" r:id="rId14"/>
    <p:sldId id="338" r:id="rId15"/>
    <p:sldId id="339" r:id="rId16"/>
    <p:sldId id="341" r:id="rId17"/>
    <p:sldId id="356" r:id="rId18"/>
    <p:sldId id="357" r:id="rId19"/>
    <p:sldId id="358" r:id="rId20"/>
    <p:sldId id="359" r:id="rId21"/>
    <p:sldId id="377" r:id="rId22"/>
    <p:sldId id="360" r:id="rId23"/>
    <p:sldId id="367" r:id="rId24"/>
    <p:sldId id="368" r:id="rId25"/>
    <p:sldId id="369" r:id="rId26"/>
    <p:sldId id="375" r:id="rId27"/>
    <p:sldId id="376" r:id="rId28"/>
    <p:sldId id="32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6036F9E-F0AA-4ADC-B75D-382E7A2C7EAF}" type="datetimeFigureOut">
              <a:rPr lang="en-US" smtClean="0"/>
              <a:t>12/17/2016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C65AC6C-1F97-415A-B9D9-C2E431F1D56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036F9E-F0AA-4ADC-B75D-382E7A2C7EAF}"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5AC6C-1F97-415A-B9D9-C2E431F1D5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036F9E-F0AA-4ADC-B75D-382E7A2C7EAF}"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5AC6C-1F97-415A-B9D9-C2E431F1D56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6036F9E-F0AA-4ADC-B75D-382E7A2C7EAF}" type="datetimeFigureOut">
              <a:rPr lang="en-US" smtClean="0">
                <a:solidFill>
                  <a:srgbClr val="DBF5F9">
                    <a:shade val="90000"/>
                  </a:srgbClr>
                </a:solidFill>
              </a:rPr>
              <a:pPr/>
              <a:t>12/17/2016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FC65AC6C-1F97-415A-B9D9-C2E431F1D56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5102417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036F9E-F0AA-4ADC-B75D-382E7A2C7EAF}" type="datetimeFigureOut">
              <a:rPr lang="en-US" smtClean="0">
                <a:solidFill>
                  <a:srgbClr val="04617B">
                    <a:shade val="90000"/>
                  </a:srgbClr>
                </a:solidFill>
              </a:rPr>
              <a:pPr/>
              <a:t>12/17/2016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FC65AC6C-1F97-415A-B9D9-C2E431F1D56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1386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6036F9E-F0AA-4ADC-B75D-382E7A2C7EAF}" type="datetimeFigureOut">
              <a:rPr lang="en-US" smtClean="0">
                <a:solidFill>
                  <a:srgbClr val="DBF5F9">
                    <a:shade val="90000"/>
                  </a:srgbClr>
                </a:solidFill>
              </a:rPr>
              <a:pPr/>
              <a:t>12/17/2016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FC65AC6C-1F97-415A-B9D9-C2E431F1D562}"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4083637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6036F9E-F0AA-4ADC-B75D-382E7A2C7EAF}" type="datetimeFigureOut">
              <a:rPr lang="en-US" smtClean="0">
                <a:solidFill>
                  <a:srgbClr val="04617B">
                    <a:shade val="90000"/>
                  </a:srgbClr>
                </a:solidFill>
              </a:rPr>
              <a:pPr/>
              <a:t>12/17/2016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FC65AC6C-1F97-415A-B9D9-C2E431F1D56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27540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6036F9E-F0AA-4ADC-B75D-382E7A2C7EAF}" type="datetimeFigureOut">
              <a:rPr lang="en-US" smtClean="0">
                <a:solidFill>
                  <a:srgbClr val="04617B">
                    <a:shade val="90000"/>
                  </a:srgbClr>
                </a:solidFill>
              </a:rPr>
              <a:pPr/>
              <a:t>12/17/2016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FC65AC6C-1F97-415A-B9D9-C2E431F1D56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30530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036F9E-F0AA-4ADC-B75D-382E7A2C7EAF}" type="datetimeFigureOut">
              <a:rPr lang="en-US" smtClean="0">
                <a:solidFill>
                  <a:srgbClr val="04617B">
                    <a:shade val="90000"/>
                  </a:srgbClr>
                </a:solidFill>
              </a:rPr>
              <a:pPr/>
              <a:t>12/17/2016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FC65AC6C-1F97-415A-B9D9-C2E431F1D56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84974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36F9E-F0AA-4ADC-B75D-382E7A2C7EAF}" type="datetimeFigureOut">
              <a:rPr lang="en-US" smtClean="0">
                <a:solidFill>
                  <a:srgbClr val="04617B">
                    <a:shade val="90000"/>
                  </a:srgbClr>
                </a:solidFill>
              </a:rPr>
              <a:pPr/>
              <a:t>12/17/2016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FC65AC6C-1F97-415A-B9D9-C2E431F1D56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32133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6036F9E-F0AA-4ADC-B75D-382E7A2C7EAF}" type="datetimeFigureOut">
              <a:rPr lang="en-US" smtClean="0">
                <a:solidFill>
                  <a:srgbClr val="04617B">
                    <a:shade val="90000"/>
                  </a:srgbClr>
                </a:solidFill>
              </a:rPr>
              <a:pPr/>
              <a:t>12/17/2016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FC65AC6C-1F97-415A-B9D9-C2E431F1D56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9702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036F9E-F0AA-4ADC-B75D-382E7A2C7EAF}"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5AC6C-1F97-415A-B9D9-C2E431F1D56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036F9E-F0AA-4ADC-B75D-382E7A2C7EAF}" type="datetimeFigureOut">
              <a:rPr lang="en-US" smtClean="0">
                <a:solidFill>
                  <a:srgbClr val="04617B">
                    <a:shade val="90000"/>
                  </a:srgbClr>
                </a:solidFill>
              </a:rPr>
              <a:pPr/>
              <a:t>12/17/2016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C65AC6C-1F97-415A-B9D9-C2E431F1D56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875168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036F9E-F0AA-4ADC-B75D-382E7A2C7EAF}" type="datetimeFigureOut">
              <a:rPr lang="en-US" smtClean="0">
                <a:solidFill>
                  <a:srgbClr val="04617B">
                    <a:shade val="90000"/>
                  </a:srgbClr>
                </a:solidFill>
              </a:rPr>
              <a:pPr/>
              <a:t>12/17/2016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FC65AC6C-1F97-415A-B9D9-C2E431F1D56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67944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036F9E-F0AA-4ADC-B75D-382E7A2C7EAF}" type="datetimeFigureOut">
              <a:rPr lang="en-US" smtClean="0">
                <a:solidFill>
                  <a:srgbClr val="04617B">
                    <a:shade val="90000"/>
                  </a:srgbClr>
                </a:solidFill>
              </a:rPr>
              <a:pPr/>
              <a:t>12/17/2016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FC65AC6C-1F97-415A-B9D9-C2E431F1D562}"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15764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F4DE446-11EF-48F9-BCEC-AF78A6E8B003}" type="datetimeFigureOut">
              <a:rPr lang="en-US" smtClean="0"/>
              <a:pPr/>
              <a:t>12/17/2016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5DF954D-D1B7-47B4-86C4-6E9A0831E073}" type="slidenum">
              <a:rPr lang="en-US" smtClean="0"/>
              <a:pPr/>
              <a:t>‹#›</a:t>
            </a:fld>
            <a:endParaRPr lang="en-US"/>
          </a:p>
        </p:txBody>
      </p:sp>
    </p:spTree>
    <p:extLst>
      <p:ext uri="{BB962C8B-B14F-4D97-AF65-F5344CB8AC3E}">
        <p14:creationId xmlns:p14="http://schemas.microsoft.com/office/powerpoint/2010/main" val="102257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4DE446-11EF-48F9-BCEC-AF78A6E8B003}" type="datetimeFigureOut">
              <a:rPr lang="en-US" smtClean="0">
                <a:solidFill>
                  <a:prstClr val="black"/>
                </a:solidFill>
              </a:rPr>
              <a:pPr/>
              <a:t>12/17/2016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5DF954D-D1B7-47B4-86C4-6E9A0831E073}"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390145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F4DE446-11EF-48F9-BCEC-AF78A6E8B003}" type="datetimeFigureOut">
              <a:rPr lang="en-US" smtClean="0">
                <a:solidFill>
                  <a:prstClr val="white"/>
                </a:solidFill>
              </a:rPr>
              <a:pPr/>
              <a:t>12/17/2016</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15DF954D-D1B7-47B4-86C4-6E9A0831E073}"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68715569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4DE446-11EF-48F9-BCEC-AF78A6E8B003}" type="datetimeFigureOut">
              <a:rPr lang="en-US" smtClean="0">
                <a:solidFill>
                  <a:prstClr val="white"/>
                </a:solidFill>
              </a:rPr>
              <a:pPr/>
              <a:t>12/17/2016</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15DF954D-D1B7-47B4-86C4-6E9A0831E073}"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3998825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4DE446-11EF-48F9-BCEC-AF78A6E8B003}" type="datetimeFigureOut">
              <a:rPr lang="en-US" smtClean="0">
                <a:solidFill>
                  <a:prstClr val="black"/>
                </a:solidFill>
              </a:rPr>
              <a:pPr/>
              <a:t>12/17/2016</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15DF954D-D1B7-47B4-86C4-6E9A0831E07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812845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F4DE446-11EF-48F9-BCEC-AF78A6E8B003}" type="datetimeFigureOut">
              <a:rPr lang="en-US" smtClean="0">
                <a:solidFill>
                  <a:prstClr val="white"/>
                </a:solidFill>
              </a:rPr>
              <a:pPr/>
              <a:t>12/17/2016</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15DF954D-D1B7-47B4-86C4-6E9A0831E073}"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84943400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F4DE446-11EF-48F9-BCEC-AF78A6E8B003}" type="datetimeFigureOut">
              <a:rPr lang="en-US" smtClean="0">
                <a:solidFill>
                  <a:prstClr val="black"/>
                </a:solidFill>
              </a:rPr>
              <a:pPr/>
              <a:t>12/17/2016</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15DF954D-D1B7-47B4-86C4-6E9A0831E07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9562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6036F9E-F0AA-4ADC-B75D-382E7A2C7EAF}"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5AC6C-1F97-415A-B9D9-C2E431F1D56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F4DE446-11EF-48F9-BCEC-AF78A6E8B003}" type="datetimeFigureOut">
              <a:rPr lang="en-US" smtClean="0">
                <a:solidFill>
                  <a:prstClr val="black"/>
                </a:solidFill>
              </a:rPr>
              <a:pPr/>
              <a:t>12/17/2016</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15DF954D-D1B7-47B4-86C4-6E9A0831E07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8824928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F4DE446-11EF-48F9-BCEC-AF78A6E8B003}" type="datetimeFigureOut">
              <a:rPr lang="en-US" smtClean="0">
                <a:solidFill>
                  <a:prstClr val="white"/>
                </a:solidFill>
              </a:rPr>
              <a:pPr/>
              <a:t>12/17/2016</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5DF954D-D1B7-47B4-86C4-6E9A0831E073}"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86651528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4DE446-11EF-48F9-BCEC-AF78A6E8B003}" type="datetimeFigureOut">
              <a:rPr lang="en-US" smtClean="0">
                <a:solidFill>
                  <a:prstClr val="black"/>
                </a:solidFill>
              </a:rPr>
              <a:pPr/>
              <a:t>12/17/2016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5DF954D-D1B7-47B4-86C4-6E9A0831E07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4475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4DE446-11EF-48F9-BCEC-AF78A6E8B003}" type="datetimeFigureOut">
              <a:rPr lang="en-US" smtClean="0">
                <a:solidFill>
                  <a:prstClr val="black"/>
                </a:solidFill>
              </a:rPr>
              <a:pPr/>
              <a:t>12/17/2016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5DF954D-D1B7-47B4-86C4-6E9A0831E07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8153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0BA02DA-31FC-48C3-B307-BE541A5635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192835"/>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74FABF12-ECD3-40EC-A08D-BC014AF419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869089"/>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6036F9E-F0AA-4ADC-B75D-382E7A2C7EAF}"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5AC6C-1F97-415A-B9D9-C2E431F1D5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6036F9E-F0AA-4ADC-B75D-382E7A2C7EAF}" type="datetimeFigureOut">
              <a:rPr lang="en-US" smtClean="0"/>
              <a:t>12/17/2016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5AC6C-1F97-415A-B9D9-C2E431F1D5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036F9E-F0AA-4ADC-B75D-382E7A2C7EAF}" type="datetimeFigureOut">
              <a:rPr lang="en-US" smtClean="0"/>
              <a:t>12/17/2016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5AC6C-1F97-415A-B9D9-C2E431F1D5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36F9E-F0AA-4ADC-B75D-382E7A2C7EAF}" type="datetimeFigureOut">
              <a:rPr lang="en-US" smtClean="0"/>
              <a:t>12/17/2016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5AC6C-1F97-415A-B9D9-C2E431F1D5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6036F9E-F0AA-4ADC-B75D-382E7A2C7EAF}"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5AC6C-1F97-415A-B9D9-C2E431F1D5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036F9E-F0AA-4ADC-B75D-382E7A2C7EAF}"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C65AC6C-1F97-415A-B9D9-C2E431F1D562}"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6036F9E-F0AA-4ADC-B75D-382E7A2C7EAF}" type="datetimeFigureOut">
              <a:rPr lang="en-US" smtClean="0"/>
              <a:t>12/17/2016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65AC6C-1F97-415A-B9D9-C2E431F1D562}"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6036F9E-F0AA-4ADC-B75D-382E7A2C7EAF}" type="datetimeFigureOut">
              <a:rPr lang="en-US" smtClean="0">
                <a:solidFill>
                  <a:srgbClr val="04617B">
                    <a:shade val="90000"/>
                  </a:srgbClr>
                </a:solidFill>
              </a:rPr>
              <a:pPr/>
              <a:t>12/17/2016</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65AC6C-1F97-415A-B9D9-C2E431F1D56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27465827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F4DE446-11EF-48F9-BCEC-AF78A6E8B003}" type="datetimeFigureOut">
              <a:rPr lang="en-US" smtClean="0">
                <a:solidFill>
                  <a:prstClr val="black"/>
                </a:solidFill>
              </a:rPr>
              <a:pPr/>
              <a:t>12/17/2016</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5DF954D-D1B7-47B4-86C4-6E9A0831E07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928294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905000"/>
            <a:ext cx="6191250" cy="2857500"/>
          </a:xfrm>
        </p:spPr>
      </p:pic>
    </p:spTree>
    <p:extLst>
      <p:ext uri="{BB962C8B-B14F-4D97-AF65-F5344CB8AC3E}">
        <p14:creationId xmlns:p14="http://schemas.microsoft.com/office/powerpoint/2010/main" val="453947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838200"/>
            <a:ext cx="39624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ar-EG" sz="5400" b="1" kern="0" spc="50" dirty="0" smtClean="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latin typeface="Verdana"/>
              </a:rPr>
              <a:t>الخرائط المناخية</a:t>
            </a:r>
            <a:endParaRPr lang="en-US" sz="5400"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pic>
        <p:nvPicPr>
          <p:cNvPr id="6146" name="Picture 2" descr="D:\Climate\Images\Map_of_Rainfall_Distribution_Saudi Arab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1220" y="1761530"/>
            <a:ext cx="5394960" cy="467147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440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rtl="1">
              <a:defRPr/>
            </a:pPr>
            <a:r>
              <a:rPr lang="ar-EG" b="1" dirty="0" smtClean="0"/>
              <a:t>مقدمة</a:t>
            </a:r>
            <a:endParaRPr lang="en-US" dirty="0"/>
          </a:p>
        </p:txBody>
      </p:sp>
      <p:sp>
        <p:nvSpPr>
          <p:cNvPr id="100355" name="Content Placeholder 2"/>
          <p:cNvSpPr>
            <a:spLocks noGrp="1"/>
          </p:cNvSpPr>
          <p:nvPr>
            <p:ph idx="1"/>
          </p:nvPr>
        </p:nvSpPr>
        <p:spPr>
          <a:xfrm>
            <a:off x="304800" y="1447800"/>
            <a:ext cx="8534400" cy="5105400"/>
          </a:xfrm>
        </p:spPr>
        <p:txBody>
          <a:bodyPr>
            <a:normAutofit fontScale="85000" lnSpcReduction="10000"/>
          </a:bodyPr>
          <a:lstStyle/>
          <a:p>
            <a:pPr algn="just" rtl="1"/>
            <a:r>
              <a:rPr lang="ar-EG" b="1" dirty="0" smtClean="0"/>
              <a:t>تعتبر الخريطة المناخية أحد الأنواع الرئيسية من الخرائط التي يتداولها الجغرافيون في دراستهم سواء كانت الدراسات الخاصة بالمناخ مباشرة ، أو الدراسات الجغرافية التي تتعلق بالظاهرات الجغرافية التي يؤثر فيها المناخ بشكل أو بأخر.</a:t>
            </a:r>
          </a:p>
          <a:p>
            <a:pPr algn="just" rtl="1"/>
            <a:r>
              <a:rPr lang="ar-EG" b="1" dirty="0" smtClean="0"/>
              <a:t>يعد إلمام الجغرافي بالخريطة المناخية من حيث طريقة الإنشاء أو تحليل ما بها من معلومات أمر ضرورياً حتى يكتمل إعداده وإطاره العلمي.</a:t>
            </a:r>
          </a:p>
          <a:p>
            <a:pPr algn="just" rtl="1"/>
            <a:r>
              <a:rPr lang="ar-EG" b="1" dirty="0" smtClean="0"/>
              <a:t>توضح خريطة المناخ عنصراً أو أكثر، وتظهر الخرائط طبيعة العنصر المناخي الشهرية أو الفصلية أو السنوية.</a:t>
            </a:r>
          </a:p>
          <a:p>
            <a:pPr algn="just" rtl="1"/>
            <a:r>
              <a:rPr lang="ar-EG" b="1" dirty="0"/>
              <a:t>توضح خرائط المناخ حالة الجو لفترة طويلة، وتتمثل وظيفتها </a:t>
            </a:r>
            <a:r>
              <a:rPr lang="ar-EG" b="1" dirty="0" smtClean="0"/>
              <a:t>في </a:t>
            </a:r>
            <a:r>
              <a:rPr lang="ar-EG" b="1" dirty="0"/>
              <a:t>توزيع العناصر المختلفة فوق سطح الأرض، وهى بذلك عبارة عن صور وصفية لحالة المناخ السائدة.</a:t>
            </a:r>
          </a:p>
          <a:p>
            <a:pPr algn="just" rtl="1"/>
            <a:r>
              <a:rPr lang="ar-EG" b="1" dirty="0"/>
              <a:t>ولتوضيح الحالة العامة والسائدة لعناصر الجو المختلفة  تعتمد  الخريطة المناخية </a:t>
            </a:r>
            <a:r>
              <a:rPr lang="ar-EG" b="1" dirty="0" smtClean="0"/>
              <a:t>في </a:t>
            </a:r>
            <a:r>
              <a:rPr lang="ar-EG" b="1" dirty="0"/>
              <a:t>رسمها على متوسط قيم العناصر الجوية لمدة تتراوح </a:t>
            </a:r>
            <a:r>
              <a:rPr lang="ar-EG" b="1" dirty="0" smtClean="0"/>
              <a:t>ما بين </a:t>
            </a:r>
            <a:r>
              <a:rPr lang="ar-EG" b="1" dirty="0"/>
              <a:t>11 عام طبقاً لدورة البقع </a:t>
            </a:r>
            <a:r>
              <a:rPr lang="ar-EG" b="1" dirty="0" smtClean="0"/>
              <a:t>الشمسية</a:t>
            </a:r>
            <a:r>
              <a:rPr lang="en-US" b="1" dirty="0" smtClean="0"/>
              <a:t>Sunspot ، </a:t>
            </a:r>
            <a:r>
              <a:rPr lang="ar-EG" b="1" dirty="0" smtClean="0"/>
              <a:t>أو </a:t>
            </a:r>
            <a:r>
              <a:rPr lang="ar-EG" b="1" dirty="0"/>
              <a:t>22 عام ،أو 33 عام طبقاً للدورات المناخية التي </a:t>
            </a:r>
            <a:r>
              <a:rPr lang="ar-EG" b="1" dirty="0" smtClean="0"/>
              <a:t>حددها الباحثين</a:t>
            </a:r>
            <a:endParaRPr lang="ar-EG" b="1" dirty="0"/>
          </a:p>
          <a:p>
            <a:pPr algn="just" rtl="1"/>
            <a:r>
              <a:rPr lang="ar-EG" b="1" dirty="0" smtClean="0"/>
              <a:t>ومن الطبيعي بمكان أن الإلمام </a:t>
            </a:r>
            <a:r>
              <a:rPr lang="ar-EG" b="1" dirty="0"/>
              <a:t>بخطوات إنشاء خريطة المناخ أحد أساسيات </a:t>
            </a:r>
            <a:r>
              <a:rPr lang="ar-EG" b="1" dirty="0" smtClean="0"/>
              <a:t>الدراسات الجغرافية عامة والمناخية خاصة.</a:t>
            </a:r>
            <a:endParaRPr lang="ar-EG" b="1" dirty="0"/>
          </a:p>
          <a:p>
            <a:pPr marL="0" indent="0" algn="just" rtl="1">
              <a:buNone/>
            </a:pPr>
            <a:endParaRPr lang="en-US" b="1" dirty="0" smtClean="0"/>
          </a:p>
          <a:p>
            <a:pPr algn="r" rtl="1"/>
            <a:endParaRPr lang="en-US" b="1" dirty="0" smtClean="0"/>
          </a:p>
        </p:txBody>
      </p:sp>
    </p:spTree>
    <p:extLst>
      <p:ext uri="{BB962C8B-B14F-4D97-AF65-F5344CB8AC3E}">
        <p14:creationId xmlns:p14="http://schemas.microsoft.com/office/powerpoint/2010/main" val="13770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pPr algn="ctr" rtl="1">
              <a:defRPr/>
            </a:pPr>
            <a:r>
              <a:rPr lang="ar-EG" sz="4000" b="1" dirty="0" smtClean="0"/>
              <a:t>خطوات إنشاء الخريطة المناخية </a:t>
            </a:r>
            <a:endParaRPr lang="en-US" sz="4000" b="1" dirty="0"/>
          </a:p>
        </p:txBody>
      </p:sp>
      <p:sp>
        <p:nvSpPr>
          <p:cNvPr id="102403" name="Content Placeholder 2"/>
          <p:cNvSpPr>
            <a:spLocks noGrp="1"/>
          </p:cNvSpPr>
          <p:nvPr>
            <p:ph idx="1"/>
          </p:nvPr>
        </p:nvSpPr>
        <p:spPr/>
        <p:txBody>
          <a:bodyPr>
            <a:normAutofit fontScale="92500" lnSpcReduction="20000"/>
          </a:bodyPr>
          <a:lstStyle/>
          <a:p>
            <a:pPr algn="just" rtl="1"/>
            <a:r>
              <a:rPr lang="ar-EG" sz="3200" dirty="0" smtClean="0"/>
              <a:t>تمر الخريطة المناخية في إنشاءها بعدة مراحل حتى تصل إلى شكلها النهائي التي يمكن من خلاله الاستفادة منها:</a:t>
            </a:r>
          </a:p>
          <a:p>
            <a:pPr algn="just" rtl="1"/>
            <a:r>
              <a:rPr lang="ar-EG" sz="3200" dirty="0" smtClean="0"/>
              <a:t> معالجة البيانات: وتعتبر المتوسطات المناخية ومعالجة البيانات التي تم الحصول عليها هي الخطوة الأولى في سبيل إعداد هذه الخريطة.</a:t>
            </a:r>
          </a:p>
          <a:p>
            <a:pPr algn="just" rtl="1"/>
            <a:r>
              <a:rPr lang="ar-EG" sz="3200" dirty="0" smtClean="0"/>
              <a:t> تعديل البيانات: وتعتبر تعديل البيانات بما يتناسب مع كل عنصر مناخي هي الخطوة الثانية والمهمة تمهيدا لرسم خرائط المناخ، وسبق شرحها ضمن الأساليب الكمية في الدراسات المناخية.</a:t>
            </a:r>
          </a:p>
          <a:p>
            <a:pPr algn="just" rtl="1"/>
            <a:r>
              <a:rPr lang="ar-EG" sz="3200" dirty="0" smtClean="0"/>
              <a:t>الخطوة الأخيرة هي استخدام احدي طرق التمثيل </a:t>
            </a:r>
            <a:r>
              <a:rPr lang="ar-EG" sz="3200" dirty="0" err="1" smtClean="0"/>
              <a:t>الكارتوجرافى</a:t>
            </a:r>
            <a:r>
              <a:rPr lang="ar-EG" sz="3200" dirty="0" smtClean="0"/>
              <a:t> بالنسبة للعنصر المناخي المراد إظهاره على الخريطة.</a:t>
            </a:r>
            <a:endParaRPr lang="en-US" sz="3200" dirty="0" smtClean="0"/>
          </a:p>
          <a:p>
            <a:pPr algn="just" rtl="1"/>
            <a:endParaRPr lang="en-US" dirty="0" smtClean="0"/>
          </a:p>
          <a:p>
            <a:pPr algn="just" rtl="1"/>
            <a:endParaRPr lang="en-US" dirty="0" smtClean="0"/>
          </a:p>
          <a:p>
            <a:pPr algn="just" rtl="1"/>
            <a:endParaRPr lang="en-US" dirty="0" smtClean="0"/>
          </a:p>
        </p:txBody>
      </p:sp>
    </p:spTree>
    <p:extLst>
      <p:ext uri="{BB962C8B-B14F-4D97-AF65-F5344CB8AC3E}">
        <p14:creationId xmlns:p14="http://schemas.microsoft.com/office/powerpoint/2010/main" val="2362153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rtl="1">
              <a:defRPr/>
            </a:pPr>
            <a:r>
              <a:rPr lang="ar-EG" sz="4000" b="1" dirty="0" smtClean="0"/>
              <a:t>طرق التمثيل الكارتوجرافى</a:t>
            </a:r>
            <a:endParaRPr lang="en-US" sz="4000" b="1" dirty="0"/>
          </a:p>
        </p:txBody>
      </p:sp>
      <p:sp>
        <p:nvSpPr>
          <p:cNvPr id="103427" name="Content Placeholder 2"/>
          <p:cNvSpPr>
            <a:spLocks noGrp="1"/>
          </p:cNvSpPr>
          <p:nvPr>
            <p:ph idx="1"/>
          </p:nvPr>
        </p:nvSpPr>
        <p:spPr>
          <a:xfrm>
            <a:off x="457200" y="1752600"/>
            <a:ext cx="8077200" cy="4572000"/>
          </a:xfrm>
        </p:spPr>
        <p:txBody>
          <a:bodyPr>
            <a:normAutofit fontScale="92500" lnSpcReduction="20000"/>
          </a:bodyPr>
          <a:lstStyle/>
          <a:p>
            <a:pPr algn="just" rtl="1"/>
            <a:r>
              <a:rPr lang="ar-EG" sz="3000" dirty="0" smtClean="0"/>
              <a:t>تعد طريقة خطوط التساوي </a:t>
            </a:r>
            <a:r>
              <a:rPr lang="en-US" sz="3000" dirty="0" err="1"/>
              <a:t>Isopleth</a:t>
            </a:r>
            <a:r>
              <a:rPr lang="ar-EG" sz="3000" dirty="0" smtClean="0"/>
              <a:t> أهم الطرق </a:t>
            </a:r>
            <a:r>
              <a:rPr lang="ar-EG" sz="3000" dirty="0" err="1" smtClean="0"/>
              <a:t>الكارتوجرافية</a:t>
            </a:r>
            <a:r>
              <a:rPr lang="ar-EG" sz="3000" dirty="0" smtClean="0"/>
              <a:t> التي تستخدم في هذا المجال؛ حيث تستخدم لتمثيل معظم العناصر المناخية في الخريطة المناخية.</a:t>
            </a:r>
          </a:p>
          <a:p>
            <a:pPr algn="just" rtl="1"/>
            <a:r>
              <a:rPr lang="ar-EG" sz="3000" dirty="0" smtClean="0"/>
              <a:t>تستخدم خطوط التساوي لتبين الأماكن التي لها نفس قيم درجات الحرارة وتسمى خطوط الحرارة المتساوية (</a:t>
            </a:r>
            <a:r>
              <a:rPr lang="en-US" sz="3000" dirty="0" smtClean="0"/>
              <a:t>Isotherm</a:t>
            </a:r>
            <a:r>
              <a:rPr lang="ar-EG" sz="3000" dirty="0" smtClean="0"/>
              <a:t>)</a:t>
            </a:r>
          </a:p>
          <a:p>
            <a:pPr algn="just" rtl="1"/>
            <a:r>
              <a:rPr lang="ar-EG" sz="3000" dirty="0" smtClean="0"/>
              <a:t>وتستخدم خطوط التساوي لتبين الأماكن التي لها نفس مقدار الضغط الجوي وتسمى خطوط الضغط المتساوي </a:t>
            </a:r>
            <a:r>
              <a:rPr lang="en-US" sz="3000" dirty="0" smtClean="0"/>
              <a:t>Isobar)</a:t>
            </a:r>
            <a:r>
              <a:rPr lang="ar-EG" sz="3000" dirty="0" smtClean="0"/>
              <a:t>).</a:t>
            </a:r>
          </a:p>
          <a:p>
            <a:pPr algn="just" rtl="1"/>
            <a:r>
              <a:rPr lang="ar-EG" sz="3000" dirty="0" smtClean="0"/>
              <a:t>تستخدم خطوط التساوي لبيان الأماكن التي تسقط عليها نفس كمية المطر وتسمى حينئذ خطوط المطر المتساوي </a:t>
            </a:r>
            <a:r>
              <a:rPr lang="en-US" sz="3000" dirty="0" smtClean="0"/>
              <a:t>Isohyets)</a:t>
            </a:r>
            <a:r>
              <a:rPr lang="ar-EG" sz="3000" dirty="0" smtClean="0"/>
              <a:t>)</a:t>
            </a:r>
          </a:p>
          <a:p>
            <a:pPr algn="just" rtl="1"/>
            <a:r>
              <a:rPr lang="ar-EG" sz="3000" dirty="0"/>
              <a:t>إما اتجاه الرياح وسرعتها، فإنها تختلف </a:t>
            </a:r>
            <a:r>
              <a:rPr lang="ar-EG" sz="3000" dirty="0" smtClean="0"/>
              <a:t>في </a:t>
            </a:r>
            <a:r>
              <a:rPr lang="ar-EG" sz="3000" dirty="0"/>
              <a:t>طرق </a:t>
            </a:r>
            <a:r>
              <a:rPr lang="ar-EG" sz="3000" dirty="0" smtClean="0"/>
              <a:t>التمثيل؛ حيث ترسم </a:t>
            </a:r>
            <a:r>
              <a:rPr lang="ar-EG" sz="3000" dirty="0"/>
              <a:t>على الخرائط بواسطة أسهم تتجه من نفس الاتجاه التي تهب منه الرياح.</a:t>
            </a:r>
          </a:p>
          <a:p>
            <a:pPr algn="just" rtl="1"/>
            <a:endParaRPr lang="en-US" sz="3000" dirty="0" smtClean="0"/>
          </a:p>
        </p:txBody>
      </p:sp>
    </p:spTree>
    <p:extLst>
      <p:ext uri="{BB962C8B-B14F-4D97-AF65-F5344CB8AC3E}">
        <p14:creationId xmlns:p14="http://schemas.microsoft.com/office/powerpoint/2010/main" val="359803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defRPr/>
            </a:pPr>
            <a:r>
              <a:rPr lang="ar-EG" b="1" dirty="0" smtClean="0"/>
              <a:t>الخرائط المناخية الحرارية</a:t>
            </a:r>
            <a:endParaRPr lang="en-US" dirty="0"/>
          </a:p>
        </p:txBody>
      </p:sp>
      <p:sp>
        <p:nvSpPr>
          <p:cNvPr id="105475" name="Content Placeholder 2"/>
          <p:cNvSpPr>
            <a:spLocks noGrp="1"/>
          </p:cNvSpPr>
          <p:nvPr>
            <p:ph idx="1"/>
          </p:nvPr>
        </p:nvSpPr>
        <p:spPr>
          <a:xfrm>
            <a:off x="457200" y="1905000"/>
            <a:ext cx="8229600" cy="4495800"/>
          </a:xfrm>
        </p:spPr>
        <p:txBody>
          <a:bodyPr>
            <a:normAutofit fontScale="85000" lnSpcReduction="20000"/>
          </a:bodyPr>
          <a:lstStyle/>
          <a:p>
            <a:pPr algn="just" rtl="1"/>
            <a:r>
              <a:rPr lang="ar-EG" sz="3100" dirty="0" smtClean="0"/>
              <a:t>تعتمد الخرائط الحرارية في إنشائها على المتوسطات الشهرية والفصلية والسنوية، وأن كانت من أشهر الخرائط الحرارية خريطتا شهري يناير ويوليو، والتي تعتمد على المتوسطات الحرارية لهذين الشهرين، وعلى أساس أن كلاً منهما يعبر عن أحد فصلى السنة الشتاء والصيف.</a:t>
            </a:r>
            <a:endParaRPr lang="en-US" sz="3100" dirty="0" smtClean="0"/>
          </a:p>
          <a:p>
            <a:pPr algn="just" rtl="1"/>
            <a:r>
              <a:rPr lang="ar-EG" sz="3100" dirty="0"/>
              <a:t>والمتوسط الشهري لشهر معين </a:t>
            </a:r>
            <a:r>
              <a:rPr lang="ar-EG" sz="3100" dirty="0" smtClean="0"/>
              <a:t>في </a:t>
            </a:r>
            <a:r>
              <a:rPr lang="ar-EG" sz="3100" dirty="0"/>
              <a:t>سنة واحدة لا يجدي ولا يفيد </a:t>
            </a:r>
            <a:r>
              <a:rPr lang="ar-EG" sz="3100" dirty="0" smtClean="0"/>
              <a:t>في </a:t>
            </a:r>
            <a:r>
              <a:rPr lang="ar-EG" sz="3100" dirty="0"/>
              <a:t>الدراسات المناخية، لان احتمال شذوذ المتوسط الشهري لهذه السنة احتمال كبير يجعل الثقة </a:t>
            </a:r>
            <a:r>
              <a:rPr lang="ar-EG" sz="3100" dirty="0" smtClean="0"/>
              <a:t>في </a:t>
            </a:r>
            <a:r>
              <a:rPr lang="ar-EG" sz="3100" dirty="0"/>
              <a:t>هذا الرقم ثقة ضئيلة وضعيفة، ومن ثم فان علماء المناخ يعتمدون </a:t>
            </a:r>
            <a:r>
              <a:rPr lang="ar-EG" sz="3100" dirty="0" smtClean="0"/>
              <a:t>رسم خرائط الحرارة على المعدلات الشهرية والفصلية والمعدل السنوي لدرجة حرارة  الهواء من </a:t>
            </a:r>
            <a:r>
              <a:rPr lang="ar-EG" sz="3100" dirty="0"/>
              <a:t>واقع </a:t>
            </a:r>
            <a:r>
              <a:rPr lang="ar-EG" sz="3100" dirty="0" smtClean="0"/>
              <a:t>قيم المتوسطات تقسيم  عددها.</a:t>
            </a:r>
          </a:p>
          <a:p>
            <a:pPr algn="just" rtl="1"/>
            <a:r>
              <a:rPr lang="ar-EG" sz="3100" dirty="0"/>
              <a:t>بعد الحصول على المعدلات الحرارية ، يجرى التعديل </a:t>
            </a:r>
            <a:r>
              <a:rPr lang="ar-EG" sz="3100" dirty="0" smtClean="0"/>
              <a:t>تبعاً لأحد الطرق التي تم ذكرها</a:t>
            </a:r>
            <a:r>
              <a:rPr lang="ar-EG" sz="3100" dirty="0"/>
              <a:t>، وبالتالي يكون رسم خطوط الحرارة المتساوية مبنياً على أساس </a:t>
            </a:r>
            <a:r>
              <a:rPr lang="ar-EG" sz="3100" dirty="0" smtClean="0"/>
              <a:t>واحد.</a:t>
            </a:r>
            <a:endParaRPr lang="ar-EG" dirty="0" smtClean="0"/>
          </a:p>
        </p:txBody>
      </p:sp>
    </p:spTree>
    <p:extLst>
      <p:ext uri="{BB962C8B-B14F-4D97-AF65-F5344CB8AC3E}">
        <p14:creationId xmlns:p14="http://schemas.microsoft.com/office/powerpoint/2010/main" val="159015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defRPr/>
            </a:pPr>
            <a:r>
              <a:rPr lang="ar-EG" b="1" dirty="0" smtClean="0"/>
              <a:t>رسم خطوط التساوي </a:t>
            </a:r>
            <a:r>
              <a:rPr lang="en-US" sz="4800" dirty="0" smtClean="0"/>
              <a:t>Isotherm</a:t>
            </a:r>
            <a:r>
              <a:rPr lang="ar-EG" dirty="0" smtClean="0"/>
              <a:t> </a:t>
            </a:r>
            <a:endParaRPr lang="en-US" dirty="0"/>
          </a:p>
        </p:txBody>
      </p:sp>
      <p:sp>
        <p:nvSpPr>
          <p:cNvPr id="120835" name="Content Placeholder 2"/>
          <p:cNvSpPr>
            <a:spLocks noGrp="1"/>
          </p:cNvSpPr>
          <p:nvPr>
            <p:ph idx="1"/>
          </p:nvPr>
        </p:nvSpPr>
        <p:spPr/>
        <p:txBody>
          <a:bodyPr>
            <a:normAutofit lnSpcReduction="10000"/>
          </a:bodyPr>
          <a:lstStyle/>
          <a:p>
            <a:pPr algn="just" rtl="1"/>
            <a:r>
              <a:rPr lang="ar-EG" sz="3000" dirty="0" smtClean="0"/>
              <a:t>بعد تعديل جميع المتوسطات نحصل على درجات الحرارة المطلوبة لخرائط الحرارة، ومن ثم نحضر خريطة الأساس والموقع عليها مواقع المحطات، والمراد توزيع الحرارة عليها، ويوقع درجات الحرارة بجوار مواقعها.</a:t>
            </a:r>
          </a:p>
          <a:p>
            <a:pPr algn="just" rtl="1"/>
            <a:r>
              <a:rPr lang="ar-EG" sz="3000" dirty="0" smtClean="0"/>
              <a:t>الطريقة العادية لرسم هذه الخطوط هي أن نضع على الخريطة نقطاً تمثل الأماكن التي لدينا عنها إحصاءات حرارية، ثم نضع بجانب كل نقطة منها درجة حرارتها المعدلة، وباستخدام أحدى الطرق </a:t>
            </a:r>
            <a:r>
              <a:rPr lang="ar-EG" sz="3000" dirty="0" err="1" smtClean="0"/>
              <a:t>الكارتوجرافية</a:t>
            </a:r>
            <a:r>
              <a:rPr lang="ar-EG" sz="3000" dirty="0" smtClean="0"/>
              <a:t>  لرسم خطوط التساوي المتعارف عليها، توصل النقط التي يتساوى متوسط درجة حرارتها بخط واحد يكتب عليه قيمته.</a:t>
            </a:r>
            <a:endParaRPr lang="en-US" sz="3000" dirty="0" smtClean="0"/>
          </a:p>
        </p:txBody>
      </p:sp>
    </p:spTree>
    <p:extLst>
      <p:ext uri="{BB962C8B-B14F-4D97-AF65-F5344CB8AC3E}">
        <p14:creationId xmlns:p14="http://schemas.microsoft.com/office/powerpoint/2010/main" val="1751662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defRPr/>
            </a:pPr>
            <a:r>
              <a:rPr lang="ar-EG" b="1" dirty="0" smtClean="0"/>
              <a:t>رسم خطوط التساوي </a:t>
            </a:r>
            <a:r>
              <a:rPr lang="en-US" sz="4800" dirty="0" smtClean="0"/>
              <a:t>Isotherm</a:t>
            </a:r>
            <a:r>
              <a:rPr lang="ar-EG" dirty="0" smtClean="0"/>
              <a:t> </a:t>
            </a:r>
            <a:endParaRPr lang="en-US" dirty="0"/>
          </a:p>
        </p:txBody>
      </p:sp>
      <p:sp>
        <p:nvSpPr>
          <p:cNvPr id="121859" name="Content Placeholder 2"/>
          <p:cNvSpPr>
            <a:spLocks noGrp="1"/>
          </p:cNvSpPr>
          <p:nvPr>
            <p:ph idx="1"/>
          </p:nvPr>
        </p:nvSpPr>
        <p:spPr/>
        <p:txBody>
          <a:bodyPr/>
          <a:lstStyle/>
          <a:p>
            <a:pPr algn="just" rtl="1"/>
            <a:r>
              <a:rPr lang="ar-EG" sz="3000" dirty="0" smtClean="0"/>
              <a:t>ترسم على الخريطة عدة خطوط يمثل كل منها متوسطاً حرارياً معيناً، مع ملاحظة أنه يستحسن لزيادة سهولة قراءة الخريطة أن يكون الفرق بين كل وخط والذي يليه فرقاً ثابتا.</a:t>
            </a:r>
            <a:r>
              <a:rPr lang="ar-EG" sz="2800" dirty="0" smtClean="0"/>
              <a:t> </a:t>
            </a:r>
            <a:r>
              <a:rPr lang="ar-EG" sz="3000" dirty="0" smtClean="0"/>
              <a:t>ففي الخرائط المحلية مثلا يكون الفرق الحراري درجة واحدة، إما الخرائط العالمية فقد يكون الفرق خمس درجات أو عشر.</a:t>
            </a:r>
          </a:p>
          <a:p>
            <a:pPr algn="just" rtl="1"/>
            <a:r>
              <a:rPr lang="ar-EG" sz="3000" dirty="0" smtClean="0"/>
              <a:t>خطوط الحرارة المتساوية يمكن أن ترسم على أساس المتوسطات الشهرية أو الفصلية ، أو السنوية.</a:t>
            </a:r>
          </a:p>
          <a:p>
            <a:pPr algn="just" rtl="1"/>
            <a:r>
              <a:rPr lang="ar-EG" sz="3000" dirty="0"/>
              <a:t>خطوط الحرارة المتساوية يمكن أن ترسم </a:t>
            </a:r>
            <a:r>
              <a:rPr lang="ar-EG" sz="3000" dirty="0" smtClean="0"/>
              <a:t>بالبرامج التطبيقية المتخصصة.</a:t>
            </a:r>
            <a:endParaRPr lang="ar-EG" sz="3000" dirty="0"/>
          </a:p>
          <a:p>
            <a:pPr algn="just" rtl="1"/>
            <a:endParaRPr lang="en-US" sz="3000" dirty="0" smtClean="0"/>
          </a:p>
          <a:p>
            <a:pPr algn="r" rtl="1"/>
            <a:endParaRPr lang="en-US" dirty="0" smtClean="0"/>
          </a:p>
        </p:txBody>
      </p:sp>
    </p:spTree>
    <p:extLst>
      <p:ext uri="{BB962C8B-B14F-4D97-AF65-F5344CB8AC3E}">
        <p14:creationId xmlns:p14="http://schemas.microsoft.com/office/powerpoint/2010/main" val="2582655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defRPr/>
            </a:pPr>
            <a:r>
              <a:rPr lang="ar-EG" dirty="0" smtClean="0"/>
              <a:t>قراءة الخرائط الحرارية  وتحليلها</a:t>
            </a:r>
            <a:endParaRPr lang="en-US" dirty="0"/>
          </a:p>
        </p:txBody>
      </p:sp>
      <p:sp>
        <p:nvSpPr>
          <p:cNvPr id="122883" name="Content Placeholder 2"/>
          <p:cNvSpPr>
            <a:spLocks noGrp="1"/>
          </p:cNvSpPr>
          <p:nvPr>
            <p:ph idx="1"/>
          </p:nvPr>
        </p:nvSpPr>
        <p:spPr/>
        <p:txBody>
          <a:bodyPr>
            <a:normAutofit fontScale="92500" lnSpcReduction="10000"/>
          </a:bodyPr>
          <a:lstStyle/>
          <a:p>
            <a:pPr algn="just" rtl="1"/>
            <a:r>
              <a:rPr lang="ar-EG" sz="2800" dirty="0" smtClean="0"/>
              <a:t>لابد أن يراعى أن درجات الحرارة المبينة عليها الخريطة ليست درجات الحرارة حقيقية، وإنما هي درجات الحرارة الاسمية أو المعدلة إلى سطح البحر. وينبغي أن يأخذ في الاعتبار أن خرائط الحرارة المتساوية قد تعطى فكرة غير صحيحة عن حالة المناخ العامة.</a:t>
            </a:r>
          </a:p>
          <a:p>
            <a:pPr algn="just" rtl="1"/>
            <a:r>
              <a:rPr lang="ar-EG" sz="2800" dirty="0" smtClean="0"/>
              <a:t>ولكن بالرغم من هذه العيوب فإن الخرائط الحرارية المرسومة بطريقة خطوط التساوي ذا فائدة كبيرة؛ حيث أنها تعطى صورة عامة عن توزيع الحرارة لا يمكن الحصول عليها بغير هذه الوسيلة، فإن انثناءاتها، وتغيرات اتجاهها في مختلف الجهات تظهر لنا أثر العوامل الكثيرة التي تشترك في تحديد الحرارة مثل: توزيع اليابس والماء والتيارات البحرية والرياح والغطاء النباتي، وغير ذلك من العوامل المؤثرة في اختلاف وتباين درجات الحرارة على المستوي الأفقي، باستثناء عامل الارتفاع والتي تم استبعاده.</a:t>
            </a:r>
            <a:endParaRPr lang="en-US" sz="2800" dirty="0" smtClean="0"/>
          </a:p>
          <a:p>
            <a:pPr marL="0" indent="0" algn="just" rtl="1">
              <a:buNone/>
            </a:pPr>
            <a:endParaRPr lang="en-US" sz="3000" dirty="0" smtClean="0"/>
          </a:p>
        </p:txBody>
      </p:sp>
    </p:spTree>
    <p:extLst>
      <p:ext uri="{BB962C8B-B14F-4D97-AF65-F5344CB8AC3E}">
        <p14:creationId xmlns:p14="http://schemas.microsoft.com/office/powerpoint/2010/main" val="347574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031860"/>
          </a:xfrm>
        </p:spPr>
        <p:txBody>
          <a:bodyPr/>
          <a:lstStyle/>
          <a:p>
            <a:pPr algn="ctr" rtl="1">
              <a:defRPr/>
            </a:pPr>
            <a:r>
              <a:rPr lang="ar-EG" sz="4000" b="1" dirty="0" smtClean="0"/>
              <a:t>قراءة الخرائط الحرارية  وتحليلها</a:t>
            </a:r>
            <a:endParaRPr lang="en-US" sz="4000" b="1" dirty="0"/>
          </a:p>
        </p:txBody>
      </p:sp>
      <p:sp>
        <p:nvSpPr>
          <p:cNvPr id="123907" name="Content Placeholder 2"/>
          <p:cNvSpPr>
            <a:spLocks noGrp="1"/>
          </p:cNvSpPr>
          <p:nvPr>
            <p:ph idx="1"/>
          </p:nvPr>
        </p:nvSpPr>
        <p:spPr>
          <a:xfrm>
            <a:off x="457200" y="1357313"/>
            <a:ext cx="8229600" cy="5143500"/>
          </a:xfrm>
        </p:spPr>
        <p:txBody>
          <a:bodyPr>
            <a:normAutofit lnSpcReduction="10000"/>
          </a:bodyPr>
          <a:lstStyle/>
          <a:p>
            <a:pPr algn="just" rtl="1"/>
            <a:r>
              <a:rPr lang="ar-EG" sz="2800" smtClean="0"/>
              <a:t>يلاحظ من تحليل خطوط  الحرارة المتساوية، أن للخطوط خط استواء يجمع أقصى معدلات الحرارة، ويقع مركزه شمال الدائرة الاستوائية دائماً، ويتبع خط الاستواء الحراري حركة الشمس الظاهرية، فيتحرك فى فصل الصيف الشمالي إلى دائرة عرض 20، ولا يتحرك مطلقاً جنوب الدائرة الاستوائية فى اى فصل من الفصول ؛ والسبب فى ذلك أن مساحة اليابس يقع معظمها فى النصف الشمالي من الأرض</a:t>
            </a:r>
          </a:p>
          <a:p>
            <a:pPr algn="just" rtl="1"/>
            <a:r>
              <a:rPr lang="ar-EG" sz="2800" smtClean="0"/>
              <a:t>من الطبيعي بمكان أن اليابس يكتسب الحرارة بسرعة كبيرة، كما يرجع موقع خط الاستواء الحراري  شمالاً إلى تحرك التيارات البحرية الدفيئة فى النصف الشمالي بتأثير الرياح التجارية، ولان المحيطات غير متصلة اتصالا تام بالمحيط المتجمد الشمالي، الذي هو منبع البرودة الشمالية ، وعلى عكس المناطق الجنوبية المتصلة تماماً بالمحيط المتجمد الجنوبي .</a:t>
            </a:r>
            <a:endParaRPr lang="en-US" sz="2800" smtClean="0"/>
          </a:p>
          <a:p>
            <a:pPr algn="r" rtl="1"/>
            <a:endParaRPr lang="en-US" smtClean="0"/>
          </a:p>
        </p:txBody>
      </p:sp>
    </p:spTree>
    <p:extLst>
      <p:ext uri="{BB962C8B-B14F-4D97-AF65-F5344CB8AC3E}">
        <p14:creationId xmlns:p14="http://schemas.microsoft.com/office/powerpoint/2010/main" val="10811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6" descr="Global temperature anomalies averaged from 2003 to 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88843"/>
            <a:ext cx="8503920" cy="478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3" descr="Temperature Color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635625"/>
            <a:ext cx="43434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615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71672"/>
          </a:xfrm>
        </p:spPr>
        <p:txBody>
          <a:bodyPr/>
          <a:lstStyle/>
          <a:p>
            <a:pPr algn="ctr" eaLnBrk="1" hangingPunct="1">
              <a:defRPr/>
            </a:pPr>
            <a:r>
              <a:rPr lang="ar-EG" b="1" dirty="0" smtClean="0"/>
              <a:t>التمثيل الكارتوجرافي لبيانات المناخ</a:t>
            </a:r>
            <a:endParaRPr lang="en-US" dirty="0"/>
          </a:p>
        </p:txBody>
      </p:sp>
      <p:pic>
        <p:nvPicPr>
          <p:cNvPr id="1026" name="Picture 2" descr="D:\Climate\Images\المتوسط السنوي للتساقط.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89908"/>
            <a:ext cx="68580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425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defRPr/>
            </a:pPr>
            <a:r>
              <a:rPr lang="ar-EG" b="1" dirty="0" smtClean="0"/>
              <a:t>خرائط الضغط الجوى</a:t>
            </a:r>
            <a:r>
              <a:rPr lang="ar-EG" dirty="0" smtClean="0"/>
              <a:t> </a:t>
            </a:r>
            <a:endParaRPr lang="en-US" dirty="0"/>
          </a:p>
        </p:txBody>
      </p:sp>
      <p:sp>
        <p:nvSpPr>
          <p:cNvPr id="124931" name="Content Placeholder 2"/>
          <p:cNvSpPr>
            <a:spLocks noGrp="1"/>
          </p:cNvSpPr>
          <p:nvPr>
            <p:ph idx="1"/>
          </p:nvPr>
        </p:nvSpPr>
        <p:spPr/>
        <p:txBody>
          <a:bodyPr>
            <a:normAutofit lnSpcReduction="10000"/>
          </a:bodyPr>
          <a:lstStyle/>
          <a:p>
            <a:pPr algn="just" rtl="1"/>
            <a:r>
              <a:rPr lang="ar-EG" dirty="0" smtClean="0"/>
              <a:t>ترجع أهمية الضغط الجوي إلى تأثيره في الرياح  السطحية، إذ تتبع تدرج الضغط وتخضع لتحكمه؛ حيث يتحرك الهواء من مناطق الضغط المرتفع إلى مناطق الضغط المنخفض على المستوى الأفقي، ومن مناطق الضغط المنخفض إلى مناطق الضغط المرتفع على المستوى الرأسي.</a:t>
            </a:r>
          </a:p>
          <a:p>
            <a:pPr algn="just" rtl="1"/>
            <a:r>
              <a:rPr lang="ar-EG" dirty="0" smtClean="0"/>
              <a:t>يقدر الضغط الجوي عند مستوى سطح البحر بمقدار 1013.2 </a:t>
            </a:r>
            <a:r>
              <a:rPr lang="ar-EG" dirty="0" err="1" smtClean="0"/>
              <a:t>ملليبار</a:t>
            </a:r>
            <a:r>
              <a:rPr lang="ar-EG" dirty="0" smtClean="0"/>
              <a:t>، وكلما ارتفعنا عن سطح البحر كلما نقص طول عمود الهواء الواصل من سطح البحر إلى نهاية الغلاف الجوي.</a:t>
            </a:r>
          </a:p>
          <a:p>
            <a:pPr algn="just" rtl="1"/>
            <a:r>
              <a:rPr lang="ar-EG" dirty="0" smtClean="0"/>
              <a:t>وتبدأ الخطوة الأولي في الحصول علي البيانات، ثم معالجتها وبعد </a:t>
            </a:r>
            <a:r>
              <a:rPr lang="ar-EG" dirty="0"/>
              <a:t>الحصول على </a:t>
            </a:r>
            <a:r>
              <a:rPr lang="ar-EG" dirty="0" smtClean="0"/>
              <a:t>معدلات الضغط الجوي، </a:t>
            </a:r>
            <a:r>
              <a:rPr lang="ar-EG" dirty="0"/>
              <a:t>يجرى التعديل تبعاً لأحد الطرق التي تم ذكرها، </a:t>
            </a:r>
            <a:r>
              <a:rPr lang="ar-EG" dirty="0" smtClean="0"/>
              <a:t>وأكثرها شيوعاً الضغط الجوي المعدل لمستوي سطح البحر، وبالتالي </a:t>
            </a:r>
            <a:r>
              <a:rPr lang="ar-EG" dirty="0"/>
              <a:t>يكون رسم خطوط </a:t>
            </a:r>
            <a:r>
              <a:rPr lang="ar-EG" dirty="0" smtClean="0"/>
              <a:t>الضغط </a:t>
            </a:r>
            <a:r>
              <a:rPr lang="ar-EG" dirty="0"/>
              <a:t>المتساوية مبنياً على أساس واحد.</a:t>
            </a:r>
          </a:p>
          <a:p>
            <a:pPr algn="just" rtl="1"/>
            <a:endParaRPr lang="en-US" dirty="0" smtClean="0"/>
          </a:p>
          <a:p>
            <a:pPr algn="just" rtl="1"/>
            <a:endParaRPr lang="en-US" dirty="0" smtClean="0"/>
          </a:p>
        </p:txBody>
      </p:sp>
    </p:spTree>
    <p:extLst>
      <p:ext uri="{BB962C8B-B14F-4D97-AF65-F5344CB8AC3E}">
        <p14:creationId xmlns:p14="http://schemas.microsoft.com/office/powerpoint/2010/main" val="234235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pPr algn="ctr" rtl="1">
              <a:defRPr/>
            </a:pPr>
            <a:r>
              <a:rPr lang="ar-EG" sz="4400" b="1" dirty="0" smtClean="0"/>
              <a:t>رسم خطوط تساوي الضغط الجوي</a:t>
            </a:r>
            <a:r>
              <a:rPr lang="ar-EG" sz="4400" dirty="0" smtClean="0"/>
              <a:t> </a:t>
            </a:r>
            <a:endParaRPr lang="en-US" sz="4400" dirty="0"/>
          </a:p>
        </p:txBody>
      </p:sp>
      <p:sp>
        <p:nvSpPr>
          <p:cNvPr id="132099" name="Content Placeholder 2"/>
          <p:cNvSpPr>
            <a:spLocks noGrp="1"/>
          </p:cNvSpPr>
          <p:nvPr>
            <p:ph idx="1"/>
          </p:nvPr>
        </p:nvSpPr>
        <p:spPr/>
        <p:txBody>
          <a:bodyPr>
            <a:normAutofit lnSpcReduction="10000"/>
          </a:bodyPr>
          <a:lstStyle/>
          <a:p>
            <a:pPr algn="just" rtl="1"/>
            <a:r>
              <a:rPr lang="ar-EG" sz="3000" dirty="0" smtClean="0"/>
              <a:t>بعد إجراء التعديلات توصل الضغوط المتساوية بخط واحد فيكون خطوط الضغط المتساوي. ويجب أن يكون الفاصل بين كل خط ضغط متساوي وأخر موحد، وهو ليس واحداً في كل الأحوال بل يختلف تبعاً لمقياس رسم الخريطة، ودرجة الدقة المطلوب توضيحها على الخريطة.</a:t>
            </a:r>
          </a:p>
          <a:p>
            <a:pPr algn="just" rtl="1"/>
            <a:r>
              <a:rPr lang="ar-EG" sz="3000" dirty="0" smtClean="0"/>
              <a:t> كثير من دول العالم تجعل الفاصل الرأسي بين خطى متتاليين    5 </a:t>
            </a:r>
            <a:r>
              <a:rPr lang="ar-EG" sz="3000" dirty="0" err="1" smtClean="0"/>
              <a:t>ملليبار</a:t>
            </a:r>
            <a:r>
              <a:rPr lang="ar-EG" sz="3000" dirty="0" smtClean="0"/>
              <a:t>. إما الخرائط المحلية فهي تستخدم في معظم خرائطها فاصل ضغطي مقداره 2 </a:t>
            </a:r>
            <a:r>
              <a:rPr lang="ar-EG" sz="3000" dirty="0" err="1" smtClean="0"/>
              <a:t>ملليبار</a:t>
            </a:r>
            <a:r>
              <a:rPr lang="ar-EG" sz="3000" dirty="0" smtClean="0"/>
              <a:t>.</a:t>
            </a:r>
          </a:p>
          <a:p>
            <a:pPr algn="just" rtl="1"/>
            <a:r>
              <a:rPr lang="ar-EG" sz="3000" dirty="0" smtClean="0"/>
              <a:t>وخطوط الضغط الجوي مثلها مثل خطوط </a:t>
            </a:r>
            <a:r>
              <a:rPr lang="ar-EG" sz="3000" dirty="0"/>
              <a:t>الحرارة المتساوية يمكن أن ترسم بالبرامج التطبيقية المتخصصة.</a:t>
            </a:r>
          </a:p>
          <a:p>
            <a:pPr algn="just" rtl="1"/>
            <a:endParaRPr lang="en-US" sz="3000" dirty="0" smtClean="0"/>
          </a:p>
          <a:p>
            <a:pPr algn="r" rtl="1"/>
            <a:endParaRPr lang="en-US" dirty="0" smtClean="0"/>
          </a:p>
        </p:txBody>
      </p:sp>
    </p:spTree>
    <p:extLst>
      <p:ext uri="{BB962C8B-B14F-4D97-AF65-F5344CB8AC3E}">
        <p14:creationId xmlns:p14="http://schemas.microsoft.com/office/powerpoint/2010/main" val="337272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rtl="1">
              <a:defRPr/>
            </a:pPr>
            <a:r>
              <a:rPr lang="ar-EG" sz="4400" b="1" dirty="0" smtClean="0"/>
              <a:t>قراءة خرائط الضغط الجوي وتحليلها</a:t>
            </a:r>
            <a:endParaRPr lang="en-US" sz="4400" dirty="0"/>
          </a:p>
        </p:txBody>
      </p:sp>
      <p:sp>
        <p:nvSpPr>
          <p:cNvPr id="133123" name="Content Placeholder 2"/>
          <p:cNvSpPr>
            <a:spLocks noGrp="1"/>
          </p:cNvSpPr>
          <p:nvPr>
            <p:ph idx="1"/>
          </p:nvPr>
        </p:nvSpPr>
        <p:spPr>
          <a:xfrm>
            <a:off x="3733800" y="1371600"/>
            <a:ext cx="5257800" cy="5257800"/>
          </a:xfrm>
        </p:spPr>
        <p:txBody>
          <a:bodyPr>
            <a:normAutofit fontScale="85000" lnSpcReduction="10000"/>
          </a:bodyPr>
          <a:lstStyle/>
          <a:p>
            <a:pPr algn="just" rtl="1"/>
            <a:r>
              <a:rPr lang="ar-EG" sz="2800" dirty="0" smtClean="0"/>
              <a:t>تعتمد خرائط الضغط الجوي على المعدلات الشهرية والفصلية والسنوية، وأقل الخرائط أهمية هي الخريطة السنوية، فهذا النوع من الخرائط أن وجد فهو يكاد يكون عديم الفائدة. </a:t>
            </a:r>
          </a:p>
          <a:p>
            <a:pPr algn="just" rtl="1"/>
            <a:r>
              <a:rPr lang="ar-EG" sz="2800" dirty="0" smtClean="0"/>
              <a:t>من دراسة خطوط الضغط الجوي المتساوي يمكن تحديد مناطق تجمع الهواء  ومناطق تشتت الهواء.</a:t>
            </a:r>
          </a:p>
          <a:p>
            <a:pPr algn="just" rtl="1"/>
            <a:r>
              <a:rPr lang="ar-EG" sz="2800" dirty="0" smtClean="0"/>
              <a:t>يعد الضغط الجوي عنصر هام في تفسير التغيرات المناخية التي تشهدها أي منطقة من العالم، فعلى ضوئها يمكن تحديد نوعية الضغط، ومن ثم اتجاه الرياح ، وعلى ضوء عمق المنخفض أو ضحالته يمكن تحديد سرعة الرياح والآثار المحتملة لها.</a:t>
            </a:r>
          </a:p>
          <a:p>
            <a:pPr algn="just" rtl="1"/>
            <a:r>
              <a:rPr lang="ar-EG" sz="2800" dirty="0" smtClean="0"/>
              <a:t>وعلى نطاق خرائط الطقس يمكن الاستفادة من خطوط الضغط المتساوي في تحديد الجبهات، وإجراء التنبؤات الجوية.</a:t>
            </a:r>
            <a:endParaRPr lang="en-US" sz="2800" dirty="0" smtClean="0"/>
          </a:p>
          <a:p>
            <a:pPr algn="just" rtl="1">
              <a:buFont typeface="Wingdings 2" pitchFamily="18" charset="2"/>
              <a:buNone/>
            </a:pPr>
            <a:endParaRPr lang="en-US" sz="3000" dirty="0" smtClean="0"/>
          </a:p>
          <a:p>
            <a:pPr algn="r" rtl="1"/>
            <a:endParaRPr lang="en-US" dirty="0" smtClean="0"/>
          </a:p>
        </p:txBody>
      </p:sp>
      <p:pic>
        <p:nvPicPr>
          <p:cNvPr id="8194" name="Picture 2" descr="D:\Climate\Images\خطوط الايسوبا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3474720" cy="381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8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pPr algn="ctr" rtl="1">
              <a:defRPr/>
            </a:pPr>
            <a:r>
              <a:rPr lang="ar-EG" sz="4400" b="1" dirty="0" smtClean="0"/>
              <a:t>خرائط المطر</a:t>
            </a:r>
            <a:endParaRPr lang="en-US" sz="4400" dirty="0"/>
          </a:p>
        </p:txBody>
      </p:sp>
      <p:sp>
        <p:nvSpPr>
          <p:cNvPr id="134147" name="Content Placeholder 2"/>
          <p:cNvSpPr>
            <a:spLocks noGrp="1"/>
          </p:cNvSpPr>
          <p:nvPr>
            <p:ph idx="1"/>
          </p:nvPr>
        </p:nvSpPr>
        <p:spPr/>
        <p:txBody>
          <a:bodyPr>
            <a:normAutofit fontScale="85000" lnSpcReduction="20000"/>
          </a:bodyPr>
          <a:lstStyle/>
          <a:p>
            <a:pPr algn="just" rtl="1"/>
            <a:r>
              <a:rPr lang="ar-EG" sz="3000" dirty="0" smtClean="0"/>
              <a:t>يتم قياس المطر بأحد أجهزة القياس، ويمكن الحصول منه على قراءة مباشرة لكمية المطر، وليس هناك متوسط يومي للمطر- كما سبق الذكر- لأن عنصر المطر يتم التعامل معه على أساس مجموع المطر الساقط في يوم أو شهر أو سنة أو في فصل معين. </a:t>
            </a:r>
            <a:endParaRPr lang="en-US" sz="3000" dirty="0" smtClean="0"/>
          </a:p>
          <a:p>
            <a:pPr algn="just" rtl="1"/>
            <a:r>
              <a:rPr lang="ar-EG" sz="3000" dirty="0" smtClean="0"/>
              <a:t>إلا أنه يمكن الحصول على متوسط شهري للمطر، وهذا المتوسط يتم حسابه على أساس مخالف لما أتبع في حساب متوسطات درجات الحرارة والضغط الجوي ، فالمتوسط الشهري للمطر يتم حسابه من مجموع كمية المطر الساقط في كل شهر في عدة سنوات على عدد السنوات.</a:t>
            </a:r>
          </a:p>
          <a:p>
            <a:pPr algn="just" rtl="1"/>
            <a:r>
              <a:rPr lang="ar-EG" sz="3000" dirty="0"/>
              <a:t>وتبدأ الخطوة الأولي في الحصول علي البيانات، ثم معالجتها وبعد الحصول على </a:t>
            </a:r>
            <a:r>
              <a:rPr lang="ar-EG" sz="3000" dirty="0" smtClean="0"/>
              <a:t>مجموع كمية المطر، </a:t>
            </a:r>
            <a:r>
              <a:rPr lang="ar-EG" sz="3000" dirty="0"/>
              <a:t>يجرى التعديل تبعاً لأحد الطرق التي تم </a:t>
            </a:r>
            <a:r>
              <a:rPr lang="ar-EG" sz="3000" dirty="0" smtClean="0"/>
              <a:t>ذكرها؛ حيث </a:t>
            </a:r>
            <a:r>
              <a:rPr lang="ar-EG" sz="3000" dirty="0"/>
              <a:t>يجب عند المقارنة أن يكون طول الأشهر كلها واحد، وبالتالي يكون رسم خطوط </a:t>
            </a:r>
            <a:r>
              <a:rPr lang="ar-EG" sz="3000" dirty="0" smtClean="0"/>
              <a:t>المطر مبنياً </a:t>
            </a:r>
            <a:r>
              <a:rPr lang="ar-EG" sz="3000" dirty="0"/>
              <a:t>على أساس واحد.</a:t>
            </a:r>
          </a:p>
          <a:p>
            <a:pPr algn="just" rtl="1"/>
            <a:endParaRPr lang="en-US" sz="3000" dirty="0" smtClean="0"/>
          </a:p>
          <a:p>
            <a:pPr algn="r" rtl="1"/>
            <a:endParaRPr lang="en-US" dirty="0" smtClean="0"/>
          </a:p>
        </p:txBody>
      </p:sp>
    </p:spTree>
    <p:extLst>
      <p:ext uri="{BB962C8B-B14F-4D97-AF65-F5344CB8AC3E}">
        <p14:creationId xmlns:p14="http://schemas.microsoft.com/office/powerpoint/2010/main" val="1488383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defRPr/>
            </a:pPr>
            <a:r>
              <a:rPr lang="ar-EG" sz="4400" b="1" dirty="0" smtClean="0"/>
              <a:t>خطوط تساوي المطر</a:t>
            </a:r>
            <a:endParaRPr lang="en-US" sz="4400" b="1" dirty="0"/>
          </a:p>
        </p:txBody>
      </p:sp>
      <p:sp>
        <p:nvSpPr>
          <p:cNvPr id="140291" name="Content Placeholder 2"/>
          <p:cNvSpPr>
            <a:spLocks noGrp="1"/>
          </p:cNvSpPr>
          <p:nvPr>
            <p:ph idx="1"/>
          </p:nvPr>
        </p:nvSpPr>
        <p:spPr/>
        <p:txBody>
          <a:bodyPr>
            <a:normAutofit fontScale="92500" lnSpcReduction="10000"/>
          </a:bodyPr>
          <a:lstStyle/>
          <a:p>
            <a:pPr algn="just" rtl="1"/>
            <a:r>
              <a:rPr lang="ar-EG" sz="3000" dirty="0" smtClean="0"/>
              <a:t>بعد تعديل كمية المطر، وعلى خريطة الأساس توقع كميات الأمطار بجوار مواقع المحطات، ترسم خطوط المطر المتساوية. </a:t>
            </a:r>
          </a:p>
          <a:p>
            <a:pPr algn="just" rtl="1"/>
            <a:r>
              <a:rPr lang="ar-EG" sz="3000" dirty="0" smtClean="0"/>
              <a:t>يبدأ رسم خريطة المطر بأن نضع بجانب كل محطة متوسط كمية المطر، وبأحدي الطرق </a:t>
            </a:r>
            <a:r>
              <a:rPr lang="ar-EG" sz="3000" dirty="0" err="1" smtClean="0"/>
              <a:t>الكارتوجرافية</a:t>
            </a:r>
            <a:r>
              <a:rPr lang="ar-EG" sz="3000" dirty="0" smtClean="0"/>
              <a:t> المتعارف عليها ، توصل القيم التي  تتساوى في كمية المطر بخط واحد، وهكذا ترسم على الخريطة عدة خطوط تمثل كل منها كمية مطرية معينة.</a:t>
            </a:r>
          </a:p>
          <a:p>
            <a:pPr algn="just" rtl="1"/>
            <a:r>
              <a:rPr lang="ar-EG" sz="3000" dirty="0"/>
              <a:t>وخطوط </a:t>
            </a:r>
            <a:r>
              <a:rPr lang="ar-EG" sz="3000" dirty="0" smtClean="0"/>
              <a:t>المطر المتساوي يستخدم في رسمها البرامج التطبيقية مثلها مثل أي تمثيل بياني لخطوط التساوي.</a:t>
            </a:r>
          </a:p>
          <a:p>
            <a:pPr algn="just" rtl="1"/>
            <a:r>
              <a:rPr lang="ar-EG" sz="3000" dirty="0" smtClean="0"/>
              <a:t> مع ملاحظة أنه يستحسن لزيادة سهولة قراءة الخريطة أن يكون الفرق بين كل وخط والذي يليه فرقاً ثابتا.</a:t>
            </a:r>
          </a:p>
          <a:p>
            <a:pPr algn="just" rtl="1"/>
            <a:endParaRPr lang="en-US" sz="3000" dirty="0" smtClean="0"/>
          </a:p>
          <a:p>
            <a:pPr algn="r" rtl="1"/>
            <a:endParaRPr lang="en-US" sz="3000" dirty="0" smtClean="0"/>
          </a:p>
        </p:txBody>
      </p:sp>
    </p:spTree>
    <p:extLst>
      <p:ext uri="{BB962C8B-B14F-4D97-AF65-F5344CB8AC3E}">
        <p14:creationId xmlns:p14="http://schemas.microsoft.com/office/powerpoint/2010/main" val="203419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defRPr/>
            </a:pPr>
            <a:r>
              <a:rPr lang="ar-EG" sz="4400" b="1" dirty="0" smtClean="0"/>
              <a:t>           قراءة خرائط المطر وتحليلها</a:t>
            </a:r>
            <a:endParaRPr lang="en-US" sz="4400" dirty="0"/>
          </a:p>
        </p:txBody>
      </p:sp>
      <p:sp>
        <p:nvSpPr>
          <p:cNvPr id="141315" name="Content Placeholder 2"/>
          <p:cNvSpPr>
            <a:spLocks noGrp="1"/>
          </p:cNvSpPr>
          <p:nvPr>
            <p:ph idx="1"/>
          </p:nvPr>
        </p:nvSpPr>
        <p:spPr>
          <a:xfrm>
            <a:off x="381000" y="1935480"/>
            <a:ext cx="8305800" cy="4389120"/>
          </a:xfrm>
        </p:spPr>
        <p:txBody>
          <a:bodyPr>
            <a:normAutofit/>
          </a:bodyPr>
          <a:lstStyle/>
          <a:p>
            <a:pPr algn="just" rtl="1"/>
            <a:endParaRPr lang="ar-EG" sz="2800" dirty="0" smtClean="0"/>
          </a:p>
          <a:p>
            <a:pPr algn="just" rtl="1"/>
            <a:r>
              <a:rPr lang="ar-EG" sz="2800" dirty="0" smtClean="0"/>
              <a:t>تفيد معرفة المتوسطات الشهرية للمطر في معرفة طبيعة التساقط المطري في كل محطة على حدة، وطبيعة توزيع التساقط المطري على مدار السنة.</a:t>
            </a:r>
          </a:p>
          <a:p>
            <a:pPr algn="just" rtl="1"/>
            <a:r>
              <a:rPr lang="ar-EG" sz="2800" dirty="0" smtClean="0"/>
              <a:t> إلا أنه يعيب هذه المتوسطات أنها ضعيفة الدلالة على كثافة المطر، عما أذا كان غزيراً، أو خفيفاً، وعلى سقوطه على مدار الشهر، أو متذبذباً.</a:t>
            </a:r>
          </a:p>
          <a:p>
            <a:pPr algn="just" rtl="1"/>
            <a:r>
              <a:rPr lang="ar-EG" sz="2800" dirty="0" smtClean="0"/>
              <a:t>وعليه تستخدم أساليب كمية وطرق </a:t>
            </a:r>
            <a:r>
              <a:rPr lang="ar-EG" sz="2800" dirty="0" err="1" smtClean="0"/>
              <a:t>كارتوجرافية</a:t>
            </a:r>
            <a:r>
              <a:rPr lang="ar-EG" sz="2800" dirty="0" smtClean="0"/>
              <a:t> لمعرفة خصائص المطر من حيث: الكثافة والقيمة الفعلية للمطر.  </a:t>
            </a:r>
            <a:endParaRPr lang="en-US" sz="2800" dirty="0" smtClean="0"/>
          </a:p>
          <a:p>
            <a:pPr algn="just" rtl="1"/>
            <a:endParaRPr lang="en-US" dirty="0" smtClean="0"/>
          </a:p>
        </p:txBody>
      </p:sp>
      <p:pic>
        <p:nvPicPr>
          <p:cNvPr id="9218" name="Picture 2" descr="D:\Climate\Images\image مط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85801"/>
            <a:ext cx="180022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83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80805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eaLnBrk="1" hangingPunct="1">
              <a:defRPr/>
            </a:pPr>
            <a:r>
              <a:rPr lang="ar-EG" b="1" dirty="0" smtClean="0"/>
              <a:t>مقدمة</a:t>
            </a:r>
            <a:endParaRPr lang="en-US" b="1" dirty="0"/>
          </a:p>
        </p:txBody>
      </p:sp>
      <p:sp>
        <p:nvSpPr>
          <p:cNvPr id="49155" name="Content Placeholder 2"/>
          <p:cNvSpPr>
            <a:spLocks noGrp="1"/>
          </p:cNvSpPr>
          <p:nvPr>
            <p:ph idx="1"/>
          </p:nvPr>
        </p:nvSpPr>
        <p:spPr>
          <a:xfrm>
            <a:off x="457200" y="1371600"/>
            <a:ext cx="8229600" cy="4953000"/>
          </a:xfrm>
        </p:spPr>
        <p:txBody>
          <a:bodyPr>
            <a:normAutofit fontScale="92500" lnSpcReduction="10000"/>
          </a:bodyPr>
          <a:lstStyle/>
          <a:p>
            <a:pPr algn="just" rtl="1" eaLnBrk="1" hangingPunct="1"/>
            <a:r>
              <a:rPr lang="ar-EG" sz="2800" b="1" dirty="0" smtClean="0"/>
              <a:t>من الأهمية بمكان للتعرف علي الخصائص المناخية وربطها بالعوامل المكانية المؤثرة فيها تجميع بيانات عناصر المناخ وجدولتها لتفسيرها وتحليلها.</a:t>
            </a:r>
          </a:p>
          <a:p>
            <a:pPr algn="just" rtl="1" eaLnBrk="1" hangingPunct="1"/>
            <a:r>
              <a:rPr lang="ar-EG" sz="2800" b="1" dirty="0" smtClean="0"/>
              <a:t>ولسهولة فهم واستيعاب ومعرفة الخصائص المناخية يتم تمثيل البيانات </a:t>
            </a:r>
            <a:r>
              <a:rPr lang="ar-EG" sz="2800" b="1" dirty="0" err="1" smtClean="0"/>
              <a:t>كارتوجرافياً</a:t>
            </a:r>
            <a:r>
              <a:rPr lang="ar-EG" sz="2800" b="1" dirty="0" smtClean="0"/>
              <a:t> علي هيئة أشكال بيانية أو توزيعها في خرائط، لسهم في ايجاد العلاقات المتبادلة ما بين تلك الخصائص والاختلافات المكانية على سطح الأرض.</a:t>
            </a:r>
          </a:p>
          <a:p>
            <a:pPr algn="just" rtl="1" eaLnBrk="1" hangingPunct="1"/>
            <a:r>
              <a:rPr lang="ar-EG" sz="2800" b="1" dirty="0" smtClean="0"/>
              <a:t>ومن الأنسب أن تتوافق طريقة تمثيل البيانات المناخية مع طريقة جدولة البيانات وعدد المتغيرات، للتعبير عن الاختلافات المكانية والزمنية.</a:t>
            </a:r>
          </a:p>
          <a:p>
            <a:pPr algn="just" rtl="1" eaLnBrk="1" hangingPunct="1"/>
            <a:r>
              <a:rPr lang="ar-EG" sz="2800" b="1" dirty="0" smtClean="0"/>
              <a:t>الخلاصة: تتنوع طرق تمثيل البيانات المناخية فمنها المنحنيات والأعمدة البيانية، ومنها ما يمثل علي خرائط للربط بين الخصائص الجغرافية للمكان والتغير مكانياً  وزمنياً لبيانات المناخ.</a:t>
            </a:r>
            <a:endParaRPr lang="en-US" sz="2800" b="1" dirty="0" smtClean="0"/>
          </a:p>
          <a:p>
            <a:pPr algn="just" rtl="1" eaLnBrk="1" hangingPunct="1"/>
            <a:endParaRPr lang="en-US" sz="2800" b="1" dirty="0" smtClean="0"/>
          </a:p>
        </p:txBody>
      </p:sp>
    </p:spTree>
    <p:extLst>
      <p:ext uri="{BB962C8B-B14F-4D97-AF65-F5344CB8AC3E}">
        <p14:creationId xmlns:p14="http://schemas.microsoft.com/office/powerpoint/2010/main" val="89675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5400" y="3048000"/>
            <a:ext cx="3429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ar-EG" sz="5400" b="1" kern="0" spc="50" dirty="0" smtClean="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latin typeface="Verdana"/>
              </a:rPr>
              <a:t>الطرق البيانية</a:t>
            </a:r>
            <a:endParaRPr lang="en-US" sz="5400"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pic>
        <p:nvPicPr>
          <p:cNvPr id="2050" name="Picture 2" descr="D:\Climate\Images\الطرق البيانية.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33400" y="954500"/>
            <a:ext cx="4297680" cy="5377608"/>
          </a:xfrm>
          <a:prstGeom prst="ellipse">
            <a:avLst/>
          </a:prstGeom>
          <a:ln w="285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293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pPr algn="ctr" rtl="1">
              <a:defRPr/>
            </a:pPr>
            <a:r>
              <a:rPr lang="ar-EG" sz="4000" b="1" dirty="0" smtClean="0"/>
              <a:t>المنحنيات البيانية</a:t>
            </a:r>
            <a:endParaRPr lang="en-US" sz="4000" b="1" dirty="0"/>
          </a:p>
        </p:txBody>
      </p:sp>
      <p:sp>
        <p:nvSpPr>
          <p:cNvPr id="50179" name="Content Placeholder 2"/>
          <p:cNvSpPr>
            <a:spLocks noGrp="1"/>
          </p:cNvSpPr>
          <p:nvPr>
            <p:ph idx="1"/>
          </p:nvPr>
        </p:nvSpPr>
        <p:spPr>
          <a:xfrm>
            <a:off x="228600" y="1447800"/>
            <a:ext cx="8686799" cy="5181600"/>
          </a:xfrm>
        </p:spPr>
        <p:txBody>
          <a:bodyPr>
            <a:normAutofit/>
          </a:bodyPr>
          <a:lstStyle/>
          <a:p>
            <a:pPr algn="just" rtl="1"/>
            <a:r>
              <a:rPr lang="ar-EG" sz="2000" b="1" dirty="0" smtClean="0"/>
              <a:t>المنحنيات هي رسوم بيانية </a:t>
            </a:r>
            <a:r>
              <a:rPr lang="en-US" sz="2000" b="1" dirty="0" smtClean="0"/>
              <a:t>Charts</a:t>
            </a:r>
            <a:r>
              <a:rPr lang="ar-EG" sz="2000" b="1" dirty="0" smtClean="0"/>
              <a:t> تمثل على محورين الأفقي يمثل التغير الزمني، والرأسي يمثل التغير في قيم العنصر المناخي؛ حيث من الشائع بمكان أن يكون الزمن المتغير المستقل، ويكون المتغير التابع العنصر المناخي.</a:t>
            </a:r>
          </a:p>
          <a:p>
            <a:pPr algn="just" rtl="1"/>
            <a:r>
              <a:rPr lang="ar-EG" sz="2000" b="1" dirty="0"/>
              <a:t> </a:t>
            </a:r>
            <a:r>
              <a:rPr lang="ar-EG" sz="2000" b="1" dirty="0" smtClean="0"/>
              <a:t>يتم تمثيل البيانات المناخية بعد وضعها في جدول </a:t>
            </a:r>
            <a:r>
              <a:rPr lang="en-US" sz="2000" b="1" dirty="0" smtClean="0"/>
              <a:t>sheet</a:t>
            </a:r>
            <a:r>
              <a:rPr lang="ar-EG" sz="2000" b="1" dirty="0" smtClean="0"/>
              <a:t> بشكل صحيح تبعاً للبرامج التطبيقية المتخصصة في هذا المجال منها </a:t>
            </a:r>
            <a:r>
              <a:rPr lang="en-US" sz="2000" b="1" dirty="0" smtClean="0"/>
              <a:t>Microsoft Excel, </a:t>
            </a:r>
            <a:r>
              <a:rPr lang="en-US" sz="2000" b="1" dirty="0" err="1" smtClean="0"/>
              <a:t>Grapher</a:t>
            </a:r>
            <a:r>
              <a:rPr lang="en-US" sz="2000" b="1" dirty="0" smtClean="0"/>
              <a:t>, Map Viewer</a:t>
            </a:r>
            <a:r>
              <a:rPr lang="ar-EG" sz="2000" b="1" dirty="0" smtClean="0"/>
              <a:t>. </a:t>
            </a:r>
          </a:p>
          <a:p>
            <a:pPr algn="just" rtl="1"/>
            <a:r>
              <a:rPr lang="ar-EG" sz="2000" b="1" dirty="0" smtClean="0"/>
              <a:t>بعد ادخال البيانات في الخلايا الخاصة بالعناصر المراد تمثيلها، يتم الاختيار  من</a:t>
            </a:r>
            <a:r>
              <a:rPr lang="ar-EG" sz="2000" b="1" dirty="0"/>
              <a:t> </a:t>
            </a:r>
            <a:r>
              <a:rPr lang="ar-EG" sz="2000" b="1" dirty="0" smtClean="0"/>
              <a:t>البرنامج المستخدم النماذج </a:t>
            </a:r>
            <a:r>
              <a:rPr lang="en-US" sz="2000" b="1" dirty="0" smtClean="0"/>
              <a:t>Templates</a:t>
            </a:r>
            <a:r>
              <a:rPr lang="ar-EG" sz="2000" b="1" dirty="0" smtClean="0"/>
              <a:t>، ومنها يتم </a:t>
            </a:r>
            <a:r>
              <a:rPr lang="ar-EG" sz="2000" b="1" dirty="0"/>
              <a:t>اختيار نموذج </a:t>
            </a:r>
            <a:r>
              <a:rPr lang="ar-EG" sz="2000" b="1" dirty="0" smtClean="0"/>
              <a:t>المنحني </a:t>
            </a:r>
            <a:r>
              <a:rPr lang="en-US" sz="2000" b="1" dirty="0" smtClean="0"/>
              <a:t>Line</a:t>
            </a:r>
            <a:r>
              <a:rPr lang="ar-EG" sz="2000" b="1" dirty="0" smtClean="0"/>
              <a:t>. </a:t>
            </a:r>
          </a:p>
          <a:p>
            <a:pPr algn="just" rtl="1"/>
            <a:r>
              <a:rPr lang="ar-EG" sz="2000" b="1" dirty="0" smtClean="0"/>
              <a:t>ومن قيم العناصر المناخية التي يناسب تمثيلها بهذه الطريقة، العناصر التي تتصف بالاستمرارية وتتغير بانتظام أو تدريجياً منها: معدلات درجة حرارة الهواء، ودرجة الحرارة العظمي، ودرجة الحرارة الصغرى، والضغط الجوي والرطوبة النسبية.</a:t>
            </a:r>
          </a:p>
          <a:p>
            <a:pPr algn="just" rtl="1"/>
            <a:r>
              <a:rPr lang="ar-EG" sz="2000" b="1" dirty="0" smtClean="0"/>
              <a:t>تدريب: الجدول التالي يبين توزيع المعدل الشهري لدرجة حرارة الهواء العظمي (</a:t>
            </a:r>
            <a:r>
              <a:rPr lang="en-US" sz="2000" b="1" dirty="0" smtClean="0">
                <a:latin typeface="Times New Roman"/>
                <a:cs typeface="Times New Roman"/>
              </a:rPr>
              <a:t>ᵒ</a:t>
            </a:r>
            <a:r>
              <a:rPr lang="ar-EG" sz="2000" b="1" dirty="0" smtClean="0">
                <a:latin typeface="Times New Roman"/>
                <a:cs typeface="Times New Roman"/>
              </a:rPr>
              <a:t> م) </a:t>
            </a:r>
            <a:r>
              <a:rPr lang="ar-EG" sz="2000" b="1" dirty="0" smtClean="0"/>
              <a:t>في محطة الرياض، المطلوب ايضاحه باستخدام طريقة المنحنيات البيانية.</a:t>
            </a:r>
          </a:p>
          <a:p>
            <a:pPr algn="just" rtl="1"/>
            <a:endParaRPr lang="ar-EG" sz="2000" b="1" dirty="0" smtClean="0"/>
          </a:p>
          <a:p>
            <a:pPr algn="just" rtl="1"/>
            <a:endParaRPr lang="en-US" sz="2000" b="1" dirty="0" smtClean="0"/>
          </a:p>
          <a:p>
            <a:pPr algn="just" rtl="1"/>
            <a:endParaRPr lang="en-US" sz="2000" b="1" dirty="0" smtClean="0"/>
          </a:p>
          <a:p>
            <a:pPr marL="0" indent="0" algn="just" rtl="1">
              <a:buNone/>
            </a:pPr>
            <a:endParaRPr lang="ar-EG" sz="2000" b="1" dirty="0" smtClean="0"/>
          </a:p>
          <a:p>
            <a:pPr algn="just" rtl="1"/>
            <a:endParaRPr lang="ar-EG" dirty="0"/>
          </a:p>
          <a:p>
            <a:pPr algn="just" rtl="1"/>
            <a:endParaRPr lang="ar-EG" dirty="0"/>
          </a:p>
          <a:p>
            <a:pPr algn="just" rtl="1"/>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944059778"/>
              </p:ext>
            </p:extLst>
          </p:nvPr>
        </p:nvGraphicFramePr>
        <p:xfrm>
          <a:off x="228600" y="5791200"/>
          <a:ext cx="8686800" cy="839385"/>
        </p:xfrm>
        <a:graphic>
          <a:graphicData uri="http://schemas.openxmlformats.org/drawingml/2006/table">
            <a:tbl>
              <a:tblPr firstRow="1" firstCol="1" bandRow="1"/>
              <a:tblGrid>
                <a:gridCol w="723900"/>
                <a:gridCol w="723900"/>
                <a:gridCol w="723900"/>
                <a:gridCol w="723900"/>
                <a:gridCol w="723900"/>
                <a:gridCol w="723900"/>
                <a:gridCol w="723900"/>
                <a:gridCol w="723900"/>
                <a:gridCol w="723900"/>
                <a:gridCol w="723900"/>
                <a:gridCol w="723900"/>
                <a:gridCol w="723900"/>
              </a:tblGrid>
              <a:tr h="320307">
                <a:tc>
                  <a:txBody>
                    <a:bodyPr/>
                    <a:lstStyle/>
                    <a:p>
                      <a:pPr algn="ctr" rtl="1">
                        <a:lnSpc>
                          <a:spcPts val="1440"/>
                        </a:lnSpc>
                        <a:spcAft>
                          <a:spcPts val="1000"/>
                        </a:spcAft>
                      </a:pPr>
                      <a:r>
                        <a:rPr lang="ar-SA" sz="1400" b="1" dirty="0">
                          <a:solidFill>
                            <a:srgbClr val="000000"/>
                          </a:solidFill>
                          <a:effectLst/>
                          <a:latin typeface="Calibri"/>
                          <a:ea typeface="Times New Roman"/>
                          <a:cs typeface="Arial"/>
                        </a:rPr>
                        <a:t>يناير</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rtl="1">
                        <a:lnSpc>
                          <a:spcPts val="1440"/>
                        </a:lnSpc>
                        <a:spcAft>
                          <a:spcPts val="1000"/>
                        </a:spcAft>
                      </a:pPr>
                      <a:r>
                        <a:rPr lang="ar-SA" sz="1400" b="1" dirty="0">
                          <a:solidFill>
                            <a:srgbClr val="000000"/>
                          </a:solidFill>
                          <a:effectLst/>
                          <a:latin typeface="Calibri"/>
                          <a:ea typeface="Times New Roman"/>
                          <a:cs typeface="Arial"/>
                        </a:rPr>
                        <a:t>فبراير</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rtl="1">
                        <a:lnSpc>
                          <a:spcPts val="1440"/>
                        </a:lnSpc>
                        <a:spcAft>
                          <a:spcPts val="1000"/>
                        </a:spcAft>
                      </a:pPr>
                      <a:r>
                        <a:rPr lang="ar-SA" sz="1400" b="1">
                          <a:solidFill>
                            <a:srgbClr val="000000"/>
                          </a:solidFill>
                          <a:effectLst/>
                          <a:latin typeface="Calibri"/>
                          <a:ea typeface="Times New Roman"/>
                          <a:cs typeface="Arial"/>
                        </a:rPr>
                        <a:t>مارس</a:t>
                      </a:r>
                      <a:endParaRPr lang="en-US" sz="1400" b="1">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rtl="1">
                        <a:lnSpc>
                          <a:spcPts val="1440"/>
                        </a:lnSpc>
                        <a:spcAft>
                          <a:spcPts val="1000"/>
                        </a:spcAft>
                      </a:pPr>
                      <a:r>
                        <a:rPr lang="ar-SA" sz="1400" b="1">
                          <a:solidFill>
                            <a:srgbClr val="000000"/>
                          </a:solidFill>
                          <a:effectLst/>
                          <a:latin typeface="Calibri"/>
                          <a:ea typeface="Times New Roman"/>
                          <a:cs typeface="Arial"/>
                        </a:rPr>
                        <a:t>أبريل</a:t>
                      </a:r>
                      <a:endParaRPr lang="en-US" sz="1400" b="1">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rtl="1">
                        <a:lnSpc>
                          <a:spcPts val="1440"/>
                        </a:lnSpc>
                        <a:spcAft>
                          <a:spcPts val="1000"/>
                        </a:spcAft>
                      </a:pPr>
                      <a:r>
                        <a:rPr lang="ar-SA" sz="1400" b="1">
                          <a:solidFill>
                            <a:srgbClr val="000000"/>
                          </a:solidFill>
                          <a:effectLst/>
                          <a:latin typeface="Calibri"/>
                          <a:ea typeface="Times New Roman"/>
                          <a:cs typeface="Arial"/>
                        </a:rPr>
                        <a:t>مايو</a:t>
                      </a:r>
                      <a:endParaRPr lang="en-US" sz="1400" b="1">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rtl="1">
                        <a:lnSpc>
                          <a:spcPts val="1440"/>
                        </a:lnSpc>
                        <a:spcAft>
                          <a:spcPts val="1000"/>
                        </a:spcAft>
                      </a:pPr>
                      <a:r>
                        <a:rPr lang="ar-SA" sz="1400" b="1" dirty="0">
                          <a:solidFill>
                            <a:srgbClr val="000000"/>
                          </a:solidFill>
                          <a:effectLst/>
                          <a:latin typeface="Calibri"/>
                          <a:ea typeface="Times New Roman"/>
                          <a:cs typeface="Arial"/>
                        </a:rPr>
                        <a:t>يونيو</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rtl="1">
                        <a:lnSpc>
                          <a:spcPts val="1440"/>
                        </a:lnSpc>
                        <a:spcAft>
                          <a:spcPts val="1000"/>
                        </a:spcAft>
                      </a:pPr>
                      <a:r>
                        <a:rPr lang="ar-SA" sz="1400" b="1">
                          <a:solidFill>
                            <a:srgbClr val="000000"/>
                          </a:solidFill>
                          <a:effectLst/>
                          <a:latin typeface="Calibri"/>
                          <a:ea typeface="Times New Roman"/>
                          <a:cs typeface="Arial"/>
                        </a:rPr>
                        <a:t>يوليو</a:t>
                      </a:r>
                      <a:endParaRPr lang="en-US" sz="1400" b="1">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rtl="1">
                        <a:lnSpc>
                          <a:spcPts val="1440"/>
                        </a:lnSpc>
                        <a:spcAft>
                          <a:spcPts val="1000"/>
                        </a:spcAft>
                      </a:pPr>
                      <a:r>
                        <a:rPr lang="ar-SA" sz="1400" b="1" dirty="0">
                          <a:solidFill>
                            <a:srgbClr val="000000"/>
                          </a:solidFill>
                          <a:effectLst/>
                          <a:latin typeface="Calibri"/>
                          <a:ea typeface="Times New Roman"/>
                          <a:cs typeface="Arial"/>
                        </a:rPr>
                        <a:t>أغسطس</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rtl="1">
                        <a:lnSpc>
                          <a:spcPts val="1440"/>
                        </a:lnSpc>
                        <a:spcAft>
                          <a:spcPts val="1000"/>
                        </a:spcAft>
                      </a:pPr>
                      <a:r>
                        <a:rPr lang="ar-SA" sz="1400" b="1">
                          <a:solidFill>
                            <a:srgbClr val="000000"/>
                          </a:solidFill>
                          <a:effectLst/>
                          <a:latin typeface="Calibri"/>
                          <a:ea typeface="Times New Roman"/>
                          <a:cs typeface="Arial"/>
                        </a:rPr>
                        <a:t>سبتمبر</a:t>
                      </a:r>
                      <a:endParaRPr lang="en-US" sz="1400" b="1">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rtl="1">
                        <a:lnSpc>
                          <a:spcPts val="1440"/>
                        </a:lnSpc>
                        <a:spcAft>
                          <a:spcPts val="1000"/>
                        </a:spcAft>
                      </a:pPr>
                      <a:r>
                        <a:rPr lang="ar-SA" sz="1400" b="1">
                          <a:solidFill>
                            <a:srgbClr val="000000"/>
                          </a:solidFill>
                          <a:effectLst/>
                          <a:latin typeface="Calibri"/>
                          <a:ea typeface="Times New Roman"/>
                          <a:cs typeface="Arial"/>
                        </a:rPr>
                        <a:t>أكتوبر</a:t>
                      </a:r>
                      <a:endParaRPr lang="en-US" sz="1400" b="1">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rtl="1">
                        <a:lnSpc>
                          <a:spcPts val="1440"/>
                        </a:lnSpc>
                        <a:spcAft>
                          <a:spcPts val="1000"/>
                        </a:spcAft>
                      </a:pPr>
                      <a:r>
                        <a:rPr lang="ar-SA" sz="1400" b="1">
                          <a:solidFill>
                            <a:srgbClr val="000000"/>
                          </a:solidFill>
                          <a:effectLst/>
                          <a:latin typeface="Calibri"/>
                          <a:ea typeface="Times New Roman"/>
                          <a:cs typeface="Arial"/>
                        </a:rPr>
                        <a:t>نوفمبر</a:t>
                      </a:r>
                      <a:endParaRPr lang="en-US" sz="1400" b="1">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rtl="1">
                        <a:lnSpc>
                          <a:spcPts val="1440"/>
                        </a:lnSpc>
                        <a:spcAft>
                          <a:spcPts val="1000"/>
                        </a:spcAft>
                      </a:pPr>
                      <a:r>
                        <a:rPr lang="ar-SA" sz="1400" b="1">
                          <a:solidFill>
                            <a:srgbClr val="000000"/>
                          </a:solidFill>
                          <a:effectLst/>
                          <a:latin typeface="Calibri"/>
                          <a:ea typeface="Times New Roman"/>
                          <a:cs typeface="Arial"/>
                        </a:rPr>
                        <a:t>ديسمبر</a:t>
                      </a:r>
                      <a:endParaRPr lang="en-US" sz="1400" b="1">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r>
              <a:tr h="519078">
                <a:tc>
                  <a:txBody>
                    <a:bodyPr/>
                    <a:lstStyle/>
                    <a:p>
                      <a:pPr algn="ctr" rtl="1">
                        <a:lnSpc>
                          <a:spcPts val="1440"/>
                        </a:lnSpc>
                        <a:spcAft>
                          <a:spcPts val="1000"/>
                        </a:spcAft>
                      </a:pPr>
                      <a:r>
                        <a:rPr lang="en-US" sz="1400" b="1" dirty="0" smtClean="0">
                          <a:solidFill>
                            <a:srgbClr val="000000"/>
                          </a:solidFill>
                          <a:effectLst/>
                          <a:latin typeface="Arial"/>
                          <a:ea typeface="Times New Roman"/>
                          <a:cs typeface="Arial"/>
                        </a:rPr>
                        <a:t>33</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3A00"/>
                    </a:solidFill>
                  </a:tcPr>
                </a:tc>
                <a:tc>
                  <a:txBody>
                    <a:bodyPr/>
                    <a:lstStyle/>
                    <a:p>
                      <a:pPr algn="ctr" rtl="1">
                        <a:lnSpc>
                          <a:spcPts val="1440"/>
                        </a:lnSpc>
                        <a:spcAft>
                          <a:spcPts val="1000"/>
                        </a:spcAft>
                      </a:pPr>
                      <a:r>
                        <a:rPr lang="en-US" sz="1400" b="1" dirty="0" smtClean="0">
                          <a:solidFill>
                            <a:srgbClr val="000000"/>
                          </a:solidFill>
                          <a:effectLst/>
                          <a:latin typeface="Arial"/>
                          <a:ea typeface="Times New Roman"/>
                          <a:cs typeface="Arial"/>
                        </a:rPr>
                        <a:t>36</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2500"/>
                    </a:solidFill>
                  </a:tcPr>
                </a:tc>
                <a:tc>
                  <a:txBody>
                    <a:bodyPr/>
                    <a:lstStyle/>
                    <a:p>
                      <a:pPr algn="ctr" rtl="1">
                        <a:lnSpc>
                          <a:spcPts val="1440"/>
                        </a:lnSpc>
                        <a:spcAft>
                          <a:spcPts val="1000"/>
                        </a:spcAft>
                      </a:pPr>
                      <a:r>
                        <a:rPr lang="en-US" sz="1400" b="1" dirty="0" smtClean="0">
                          <a:solidFill>
                            <a:srgbClr val="FFFFFF"/>
                          </a:solidFill>
                          <a:effectLst/>
                          <a:latin typeface="Arial"/>
                          <a:ea typeface="Times New Roman"/>
                          <a:cs typeface="Arial"/>
                        </a:rPr>
                        <a:t>38)</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1800"/>
                    </a:solidFill>
                  </a:tcPr>
                </a:tc>
                <a:tc>
                  <a:txBody>
                    <a:bodyPr/>
                    <a:lstStyle/>
                    <a:p>
                      <a:pPr algn="ctr" rtl="1">
                        <a:lnSpc>
                          <a:spcPts val="1440"/>
                        </a:lnSpc>
                        <a:spcAft>
                          <a:spcPts val="1000"/>
                        </a:spcAft>
                      </a:pPr>
                      <a:r>
                        <a:rPr lang="en-US" sz="1400" b="1" dirty="0" smtClean="0">
                          <a:solidFill>
                            <a:srgbClr val="FFFFFF"/>
                          </a:solidFill>
                          <a:effectLst/>
                          <a:latin typeface="Arial"/>
                          <a:ea typeface="Times New Roman"/>
                          <a:cs typeface="Arial"/>
                        </a:rPr>
                        <a:t>43</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EA0000"/>
                    </a:solidFill>
                  </a:tcPr>
                </a:tc>
                <a:tc>
                  <a:txBody>
                    <a:bodyPr/>
                    <a:lstStyle/>
                    <a:p>
                      <a:pPr algn="ctr" rtl="1">
                        <a:lnSpc>
                          <a:spcPts val="1440"/>
                        </a:lnSpc>
                        <a:spcAft>
                          <a:spcPts val="1000"/>
                        </a:spcAft>
                      </a:pPr>
                      <a:r>
                        <a:rPr lang="en-US" sz="1400" b="1" dirty="0" smtClean="0">
                          <a:solidFill>
                            <a:srgbClr val="FFFFFF"/>
                          </a:solidFill>
                          <a:effectLst/>
                          <a:latin typeface="Arial"/>
                          <a:ea typeface="Times New Roman"/>
                          <a:cs typeface="Arial"/>
                        </a:rPr>
                        <a:t>47</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B30000"/>
                    </a:solidFill>
                  </a:tcPr>
                </a:tc>
                <a:tc>
                  <a:txBody>
                    <a:bodyPr/>
                    <a:lstStyle/>
                    <a:p>
                      <a:pPr algn="ctr" rtl="1">
                        <a:lnSpc>
                          <a:spcPts val="1440"/>
                        </a:lnSpc>
                        <a:spcAft>
                          <a:spcPts val="1000"/>
                        </a:spcAft>
                      </a:pPr>
                      <a:r>
                        <a:rPr lang="en-US" sz="1400" b="1" dirty="0" smtClean="0">
                          <a:solidFill>
                            <a:srgbClr val="FFFFFF"/>
                          </a:solidFill>
                          <a:effectLst/>
                          <a:latin typeface="Arial"/>
                          <a:ea typeface="Times New Roman"/>
                          <a:cs typeface="Arial"/>
                        </a:rPr>
                        <a:t>53</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600000"/>
                    </a:solidFill>
                  </a:tcPr>
                </a:tc>
                <a:tc>
                  <a:txBody>
                    <a:bodyPr/>
                    <a:lstStyle/>
                    <a:p>
                      <a:pPr algn="ctr" rtl="1">
                        <a:lnSpc>
                          <a:spcPts val="1440"/>
                        </a:lnSpc>
                        <a:spcAft>
                          <a:spcPts val="1000"/>
                        </a:spcAft>
                      </a:pPr>
                      <a:r>
                        <a:rPr lang="en-US" sz="1400" b="1" dirty="0" smtClean="0">
                          <a:solidFill>
                            <a:srgbClr val="FFFFFF"/>
                          </a:solidFill>
                          <a:effectLst/>
                          <a:latin typeface="Arial"/>
                          <a:ea typeface="Times New Roman"/>
                          <a:cs typeface="Arial"/>
                        </a:rPr>
                        <a:t>48</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A50000"/>
                    </a:solidFill>
                  </a:tcPr>
                </a:tc>
                <a:tc>
                  <a:txBody>
                    <a:bodyPr/>
                    <a:lstStyle/>
                    <a:p>
                      <a:pPr algn="ctr" rtl="1">
                        <a:lnSpc>
                          <a:spcPts val="1440"/>
                        </a:lnSpc>
                        <a:spcAft>
                          <a:spcPts val="1000"/>
                        </a:spcAft>
                      </a:pPr>
                      <a:r>
                        <a:rPr lang="en-US" sz="1400" b="1" dirty="0" smtClean="0">
                          <a:solidFill>
                            <a:srgbClr val="FFFFFF"/>
                          </a:solidFill>
                          <a:effectLst/>
                          <a:latin typeface="Arial"/>
                          <a:ea typeface="Times New Roman"/>
                          <a:cs typeface="Arial"/>
                        </a:rPr>
                        <a:t>47</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B30000"/>
                    </a:solidFill>
                  </a:tcPr>
                </a:tc>
                <a:tc>
                  <a:txBody>
                    <a:bodyPr/>
                    <a:lstStyle/>
                    <a:p>
                      <a:pPr algn="ctr" rtl="1">
                        <a:lnSpc>
                          <a:spcPts val="1440"/>
                        </a:lnSpc>
                        <a:spcAft>
                          <a:spcPts val="1000"/>
                        </a:spcAft>
                      </a:pPr>
                      <a:r>
                        <a:rPr lang="en-US" sz="1400" b="1" dirty="0" smtClean="0">
                          <a:solidFill>
                            <a:srgbClr val="FFFFFF"/>
                          </a:solidFill>
                          <a:effectLst/>
                          <a:latin typeface="Arial"/>
                          <a:ea typeface="Times New Roman"/>
                          <a:cs typeface="Arial"/>
                        </a:rPr>
                        <a:t>45</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CE0000"/>
                    </a:solidFill>
                  </a:tcPr>
                </a:tc>
                <a:tc>
                  <a:txBody>
                    <a:bodyPr/>
                    <a:lstStyle/>
                    <a:p>
                      <a:pPr algn="ctr" rtl="1">
                        <a:lnSpc>
                          <a:spcPts val="1440"/>
                        </a:lnSpc>
                        <a:spcAft>
                          <a:spcPts val="1000"/>
                        </a:spcAft>
                      </a:pPr>
                      <a:r>
                        <a:rPr lang="en-US" sz="1400" b="1" dirty="0" smtClean="0">
                          <a:solidFill>
                            <a:srgbClr val="FFFFFF"/>
                          </a:solidFill>
                          <a:effectLst/>
                          <a:latin typeface="Arial"/>
                          <a:ea typeface="Times New Roman"/>
                          <a:cs typeface="Arial"/>
                        </a:rPr>
                        <a:t>43</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EA0000"/>
                    </a:solidFill>
                  </a:tcPr>
                </a:tc>
                <a:tc>
                  <a:txBody>
                    <a:bodyPr/>
                    <a:lstStyle/>
                    <a:p>
                      <a:pPr algn="ctr" rtl="1">
                        <a:lnSpc>
                          <a:spcPts val="1440"/>
                        </a:lnSpc>
                        <a:spcAft>
                          <a:spcPts val="1000"/>
                        </a:spcAft>
                      </a:pPr>
                      <a:r>
                        <a:rPr lang="en-US" sz="1400" b="1" dirty="0" smtClean="0">
                          <a:solidFill>
                            <a:srgbClr val="000000"/>
                          </a:solidFill>
                          <a:effectLst/>
                          <a:latin typeface="Arial"/>
                          <a:ea typeface="Times New Roman"/>
                          <a:cs typeface="Arial"/>
                        </a:rPr>
                        <a:t>36</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2500"/>
                    </a:solidFill>
                  </a:tcPr>
                </a:tc>
                <a:tc>
                  <a:txBody>
                    <a:bodyPr/>
                    <a:lstStyle/>
                    <a:p>
                      <a:pPr algn="ctr" rtl="1">
                        <a:lnSpc>
                          <a:spcPts val="1440"/>
                        </a:lnSpc>
                        <a:spcAft>
                          <a:spcPts val="1000"/>
                        </a:spcAft>
                      </a:pPr>
                      <a:r>
                        <a:rPr lang="en-US" sz="1400" b="1" dirty="0" smtClean="0">
                          <a:solidFill>
                            <a:srgbClr val="000000"/>
                          </a:solidFill>
                          <a:effectLst/>
                          <a:latin typeface="Arial"/>
                          <a:ea typeface="Times New Roman"/>
                          <a:cs typeface="Arial"/>
                        </a:rPr>
                        <a:t>32</a:t>
                      </a:r>
                      <a:endParaRPr lang="en-US" sz="1400" b="1" dirty="0">
                        <a:effectLst/>
                        <a:latin typeface="Calibri"/>
                        <a:ea typeface="Calibri"/>
                        <a:cs typeface="Arial"/>
                      </a:endParaRPr>
                    </a:p>
                  </a:txBody>
                  <a:tcPr marL="55275" marR="55275" marT="27637" marB="27637"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4100"/>
                    </a:solidFill>
                  </a:tcPr>
                </a:tc>
              </a:tr>
            </a:tbl>
          </a:graphicData>
        </a:graphic>
      </p:graphicFrame>
    </p:spTree>
    <p:extLst>
      <p:ext uri="{BB962C8B-B14F-4D97-AF65-F5344CB8AC3E}">
        <p14:creationId xmlns:p14="http://schemas.microsoft.com/office/powerpoint/2010/main" val="344099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pPr algn="ctr" rtl="1">
              <a:defRPr/>
            </a:pPr>
            <a:r>
              <a:rPr lang="ar-EG" sz="4000" b="1" dirty="0"/>
              <a:t>الأعمدة البيانية</a:t>
            </a:r>
            <a:endParaRPr lang="en-US" sz="4000" b="1" dirty="0"/>
          </a:p>
        </p:txBody>
      </p:sp>
      <p:sp>
        <p:nvSpPr>
          <p:cNvPr id="50179" name="Content Placeholder 2"/>
          <p:cNvSpPr>
            <a:spLocks noGrp="1"/>
          </p:cNvSpPr>
          <p:nvPr>
            <p:ph idx="1"/>
          </p:nvPr>
        </p:nvSpPr>
        <p:spPr>
          <a:xfrm>
            <a:off x="228600" y="1447800"/>
            <a:ext cx="8686799" cy="5181600"/>
          </a:xfrm>
        </p:spPr>
        <p:txBody>
          <a:bodyPr>
            <a:normAutofit/>
          </a:bodyPr>
          <a:lstStyle/>
          <a:p>
            <a:pPr algn="just" rtl="1"/>
            <a:r>
              <a:rPr lang="ar-EG" sz="2000" b="1" dirty="0" smtClean="0"/>
              <a:t>الأعمدة مثل المنحنيات هي رسوم بيانية </a:t>
            </a:r>
            <a:r>
              <a:rPr lang="en-US" sz="2000" b="1" dirty="0" smtClean="0"/>
              <a:t>Charts</a:t>
            </a:r>
            <a:r>
              <a:rPr lang="ar-EG" sz="2000" b="1" dirty="0" smtClean="0"/>
              <a:t> تمثل على محورين الأفقي يمثل التغير الزمني، والرأسي يمثل التغير في قيم العنصر المناخي؛ حيث من الشائع بمكان أن يكون الزمن المتغير المستقل، ويكون المتغير التابع العنصر المناخي.</a:t>
            </a:r>
          </a:p>
          <a:p>
            <a:pPr algn="just" rtl="1"/>
            <a:r>
              <a:rPr lang="ar-EG" sz="2000" b="1" dirty="0"/>
              <a:t> </a:t>
            </a:r>
            <a:r>
              <a:rPr lang="ar-EG" sz="2000" b="1" dirty="0" smtClean="0"/>
              <a:t>ويتم تمثيل البيانات المناخية فيها- كما سبق الذكر- بعد وضعها في جدول </a:t>
            </a:r>
            <a:r>
              <a:rPr lang="en-US" sz="2000" b="1" dirty="0" smtClean="0"/>
              <a:t>sheet</a:t>
            </a:r>
            <a:r>
              <a:rPr lang="ar-EG" sz="2000" b="1" dirty="0" smtClean="0"/>
              <a:t> بشكل صحيح تبعاً للبرامج التطبيقية المتخصصة في هذا المجال منها </a:t>
            </a:r>
            <a:r>
              <a:rPr lang="en-US" sz="2000" b="1" dirty="0" smtClean="0"/>
              <a:t>Microsoft Excel, </a:t>
            </a:r>
            <a:r>
              <a:rPr lang="en-US" sz="2000" b="1" dirty="0" err="1" smtClean="0"/>
              <a:t>Grapher</a:t>
            </a:r>
            <a:r>
              <a:rPr lang="en-US" sz="2000" b="1" dirty="0" smtClean="0"/>
              <a:t>, Map Viewer</a:t>
            </a:r>
            <a:r>
              <a:rPr lang="ar-EG" sz="2000" b="1" dirty="0" smtClean="0"/>
              <a:t>. </a:t>
            </a:r>
          </a:p>
          <a:p>
            <a:pPr algn="just" rtl="1"/>
            <a:r>
              <a:rPr lang="ar-EG" sz="2000" b="1" dirty="0" smtClean="0"/>
              <a:t>بعد ادخال البيانات في الخلايا الخاصة بالعناصر المراد تمثيلها، يتم الاختيار  من</a:t>
            </a:r>
            <a:r>
              <a:rPr lang="ar-EG" sz="2000" b="1" dirty="0"/>
              <a:t> </a:t>
            </a:r>
            <a:r>
              <a:rPr lang="ar-EG" sz="2000" b="1" dirty="0" smtClean="0"/>
              <a:t>البرنامج المستخدم النماذج </a:t>
            </a:r>
            <a:r>
              <a:rPr lang="en-US" sz="2000" b="1" dirty="0" smtClean="0"/>
              <a:t>Templates</a:t>
            </a:r>
            <a:r>
              <a:rPr lang="ar-EG" sz="2000" b="1" dirty="0" smtClean="0"/>
              <a:t>، ومنها يتم اختيار نموذج العمود </a:t>
            </a:r>
            <a:r>
              <a:rPr lang="en-US" sz="2000" b="1" dirty="0" smtClean="0"/>
              <a:t>Column</a:t>
            </a:r>
            <a:r>
              <a:rPr lang="ar-EG" sz="2000" b="1" dirty="0" smtClean="0"/>
              <a:t>. </a:t>
            </a:r>
          </a:p>
          <a:p>
            <a:pPr algn="just" rtl="1"/>
            <a:r>
              <a:rPr lang="ar-EG" sz="2000" b="1" dirty="0" smtClean="0"/>
              <a:t>ومن قيم العناصر المناخية التي يناسب تمثيلها بهذه الطريقة، العناصر التي تتصف بعدم الاستمرارية والغير منتظمة مثل: كمية التبخر وكميات الأمطار سواء أكانت شهرية أم فصلية أم سنوية.</a:t>
            </a:r>
          </a:p>
          <a:p>
            <a:pPr algn="just" rtl="1"/>
            <a:r>
              <a:rPr lang="ar-EG" sz="2000" b="1" dirty="0" smtClean="0"/>
              <a:t>تدريب: الجدول التالي يبين كميات الأمطار (ملم) في المناطق السعودية من محرم إلي ربيع أول 1435، المطلوب ايضاح ذلك باستخدام طريقة الأعمدة البيانية.</a:t>
            </a:r>
          </a:p>
          <a:p>
            <a:pPr algn="just" rtl="1"/>
            <a:endParaRPr lang="ar-EG" sz="2000" b="1" dirty="0" smtClean="0"/>
          </a:p>
          <a:p>
            <a:pPr algn="just" rtl="1"/>
            <a:endParaRPr lang="en-US" sz="2000" b="1" dirty="0" smtClean="0"/>
          </a:p>
          <a:p>
            <a:pPr algn="just" rtl="1"/>
            <a:endParaRPr lang="en-US" sz="2000" b="1" dirty="0" smtClean="0"/>
          </a:p>
          <a:p>
            <a:pPr marL="0" indent="0" algn="just" rtl="1">
              <a:buNone/>
            </a:pPr>
            <a:endParaRPr lang="ar-EG" sz="2000" b="1" dirty="0" smtClean="0"/>
          </a:p>
          <a:p>
            <a:pPr algn="just" rtl="1"/>
            <a:endParaRPr lang="ar-EG" dirty="0"/>
          </a:p>
          <a:p>
            <a:pPr algn="just" rtl="1"/>
            <a:endParaRPr lang="ar-EG" dirty="0"/>
          </a:p>
          <a:p>
            <a:pPr algn="just" rtl="1"/>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3125364768"/>
              </p:ext>
            </p:extLst>
          </p:nvPr>
        </p:nvGraphicFramePr>
        <p:xfrm>
          <a:off x="228600" y="5562600"/>
          <a:ext cx="8686795" cy="1158552"/>
        </p:xfrm>
        <a:graphic>
          <a:graphicData uri="http://schemas.openxmlformats.org/drawingml/2006/table">
            <a:tbl>
              <a:tblPr firstRow="1" firstCol="1" bandRow="1">
                <a:tableStyleId>{5DA37D80-6434-44D0-A028-1B22A696006F}</a:tableStyleId>
              </a:tblPr>
              <a:tblGrid>
                <a:gridCol w="668215"/>
                <a:gridCol w="668215"/>
                <a:gridCol w="668215"/>
                <a:gridCol w="668215"/>
                <a:gridCol w="668215"/>
                <a:gridCol w="668215"/>
                <a:gridCol w="668215"/>
                <a:gridCol w="668215"/>
                <a:gridCol w="668215"/>
                <a:gridCol w="668215"/>
                <a:gridCol w="668215"/>
                <a:gridCol w="668215"/>
                <a:gridCol w="668215"/>
              </a:tblGrid>
              <a:tr h="511875">
                <a:tc>
                  <a:txBody>
                    <a:bodyPr/>
                    <a:lstStyle/>
                    <a:p>
                      <a:pPr algn="ctr" rtl="1">
                        <a:lnSpc>
                          <a:spcPts val="1440"/>
                        </a:lnSpc>
                        <a:spcAft>
                          <a:spcPts val="1000"/>
                        </a:spcAft>
                      </a:pPr>
                      <a:r>
                        <a:rPr lang="ar-EG" sz="1200" dirty="0" smtClean="0">
                          <a:effectLst/>
                        </a:rPr>
                        <a:t>نجران</a:t>
                      </a:r>
                      <a:endParaRPr lang="en-US" sz="12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200" dirty="0" smtClean="0">
                          <a:effectLst/>
                        </a:rPr>
                        <a:t>تبوك</a:t>
                      </a:r>
                      <a:endParaRPr lang="en-US" sz="12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200" dirty="0" smtClean="0">
                          <a:effectLst/>
                        </a:rPr>
                        <a:t>الجوف</a:t>
                      </a:r>
                      <a:endParaRPr lang="en-US" sz="12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200" dirty="0" smtClean="0">
                          <a:effectLst/>
                        </a:rPr>
                        <a:t>المدينة المنورة</a:t>
                      </a:r>
                      <a:endParaRPr lang="en-US" sz="12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200" dirty="0" smtClean="0">
                          <a:effectLst/>
                        </a:rPr>
                        <a:t>القصيم</a:t>
                      </a:r>
                      <a:endParaRPr lang="en-US" sz="12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200" dirty="0" smtClean="0">
                          <a:effectLst/>
                        </a:rPr>
                        <a:t>جازان</a:t>
                      </a:r>
                      <a:endParaRPr lang="en-US" sz="12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200" dirty="0" smtClean="0">
                          <a:effectLst/>
                        </a:rPr>
                        <a:t>حائل</a:t>
                      </a:r>
                      <a:endParaRPr lang="en-US" sz="12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200" dirty="0" smtClean="0">
                          <a:effectLst/>
                        </a:rPr>
                        <a:t>مكة المكرمة</a:t>
                      </a:r>
                      <a:endParaRPr lang="en-US" sz="12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200" dirty="0" smtClean="0">
                          <a:effectLst/>
                        </a:rPr>
                        <a:t>الحدود الشمالية</a:t>
                      </a:r>
                      <a:endParaRPr lang="en-US" sz="12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200" dirty="0" smtClean="0">
                          <a:effectLst/>
                        </a:rPr>
                        <a:t>عسير</a:t>
                      </a:r>
                      <a:endParaRPr lang="en-US" sz="12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200" dirty="0" smtClean="0">
                          <a:effectLst/>
                        </a:rPr>
                        <a:t>المنطقة الشرقية</a:t>
                      </a:r>
                      <a:endParaRPr lang="en-US" sz="12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200" dirty="0" smtClean="0">
                          <a:effectLst/>
                        </a:rPr>
                        <a:t>الباحة</a:t>
                      </a:r>
                      <a:endParaRPr lang="en-US" sz="12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200" dirty="0" smtClean="0">
                          <a:effectLst/>
                        </a:rPr>
                        <a:t>الرياض</a:t>
                      </a:r>
                      <a:endParaRPr lang="en-US" sz="1200" b="1" dirty="0">
                        <a:effectLst/>
                        <a:latin typeface="Calibri"/>
                        <a:ea typeface="Calibri"/>
                        <a:cs typeface="Arial"/>
                      </a:endParaRPr>
                    </a:p>
                  </a:txBody>
                  <a:tcPr marL="55275" marR="55275" marT="27637" marB="27637" anchor="ctr"/>
                </a:tc>
              </a:tr>
              <a:tr h="646677">
                <a:tc>
                  <a:txBody>
                    <a:bodyPr/>
                    <a:lstStyle/>
                    <a:p>
                      <a:pPr algn="ctr" rtl="1">
                        <a:lnSpc>
                          <a:spcPts val="1440"/>
                        </a:lnSpc>
                        <a:spcAft>
                          <a:spcPts val="1000"/>
                        </a:spcAft>
                      </a:pPr>
                      <a:r>
                        <a:rPr lang="ar-EG" sz="1400" b="1" dirty="0" smtClean="0">
                          <a:effectLst/>
                        </a:rPr>
                        <a:t>8</a:t>
                      </a:r>
                      <a:endParaRPr lang="en-US" sz="14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400" b="1" dirty="0" smtClean="0">
                          <a:effectLst/>
                        </a:rPr>
                        <a:t>167</a:t>
                      </a:r>
                      <a:endParaRPr lang="en-US" sz="14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400" b="1" dirty="0" smtClean="0">
                          <a:effectLst/>
                        </a:rPr>
                        <a:t>233</a:t>
                      </a:r>
                      <a:endParaRPr lang="en-US" sz="14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400" b="1" dirty="0" smtClean="0">
                          <a:effectLst/>
                        </a:rPr>
                        <a:t>348</a:t>
                      </a:r>
                      <a:endParaRPr lang="en-US" sz="14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400" b="1" dirty="0" smtClean="0">
                          <a:effectLst/>
                        </a:rPr>
                        <a:t>351</a:t>
                      </a:r>
                      <a:endParaRPr lang="en-US" sz="14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400" b="1" dirty="0" smtClean="0">
                          <a:effectLst/>
                        </a:rPr>
                        <a:t>360</a:t>
                      </a:r>
                      <a:endParaRPr lang="en-US" sz="14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400" b="1" dirty="0" smtClean="0">
                          <a:effectLst/>
                        </a:rPr>
                        <a:t>390</a:t>
                      </a:r>
                      <a:endParaRPr lang="en-US" sz="14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400" b="1" dirty="0" smtClean="0">
                          <a:effectLst/>
                        </a:rPr>
                        <a:t>410</a:t>
                      </a:r>
                      <a:endParaRPr lang="en-US" sz="14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400" b="1" dirty="0" smtClean="0">
                          <a:effectLst/>
                        </a:rPr>
                        <a:t>461</a:t>
                      </a:r>
                      <a:endParaRPr lang="en-US" sz="14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400" b="1" dirty="0" smtClean="0">
                          <a:effectLst/>
                        </a:rPr>
                        <a:t>904</a:t>
                      </a:r>
                      <a:endParaRPr lang="en-US" sz="14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400" b="1" dirty="0" smtClean="0">
                          <a:effectLst/>
                        </a:rPr>
                        <a:t>1366</a:t>
                      </a:r>
                      <a:endParaRPr lang="en-US" sz="14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400" b="1" dirty="0" smtClean="0">
                          <a:effectLst/>
                        </a:rPr>
                        <a:t>1548</a:t>
                      </a:r>
                      <a:endParaRPr lang="en-US" sz="1400" b="1" dirty="0">
                        <a:effectLst/>
                        <a:latin typeface="Calibri"/>
                        <a:ea typeface="Calibri"/>
                        <a:cs typeface="Arial"/>
                      </a:endParaRPr>
                    </a:p>
                  </a:txBody>
                  <a:tcPr marL="55275" marR="55275" marT="27637" marB="27637" anchor="ctr"/>
                </a:tc>
                <a:tc>
                  <a:txBody>
                    <a:bodyPr/>
                    <a:lstStyle/>
                    <a:p>
                      <a:pPr algn="ctr" rtl="1">
                        <a:lnSpc>
                          <a:spcPts val="1440"/>
                        </a:lnSpc>
                        <a:spcAft>
                          <a:spcPts val="1000"/>
                        </a:spcAft>
                      </a:pPr>
                      <a:r>
                        <a:rPr lang="ar-EG" sz="1400" b="1" dirty="0" smtClean="0">
                          <a:effectLst/>
                        </a:rPr>
                        <a:t>1883</a:t>
                      </a:r>
                      <a:endParaRPr lang="en-US" sz="1400" b="1" dirty="0">
                        <a:effectLst/>
                        <a:latin typeface="Calibri"/>
                        <a:ea typeface="Calibri"/>
                        <a:cs typeface="Arial"/>
                      </a:endParaRPr>
                    </a:p>
                  </a:txBody>
                  <a:tcPr marL="55275" marR="55275" marT="27637" marB="27637" anchor="ctr"/>
                </a:tc>
              </a:tr>
            </a:tbl>
          </a:graphicData>
        </a:graphic>
      </p:graphicFrame>
    </p:spTree>
    <p:extLst>
      <p:ext uri="{BB962C8B-B14F-4D97-AF65-F5344CB8AC3E}">
        <p14:creationId xmlns:p14="http://schemas.microsoft.com/office/powerpoint/2010/main" val="1987130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pPr algn="ctr" rtl="1">
              <a:defRPr/>
            </a:pPr>
            <a:r>
              <a:rPr lang="ar-EG" sz="4000" b="1" dirty="0"/>
              <a:t>الأشكال الدائرية</a:t>
            </a:r>
            <a:endParaRPr lang="en-US" sz="4000" b="1" dirty="0"/>
          </a:p>
        </p:txBody>
      </p:sp>
      <p:sp>
        <p:nvSpPr>
          <p:cNvPr id="50179" name="Content Placeholder 2"/>
          <p:cNvSpPr>
            <a:spLocks noGrp="1"/>
          </p:cNvSpPr>
          <p:nvPr>
            <p:ph idx="1"/>
          </p:nvPr>
        </p:nvSpPr>
        <p:spPr>
          <a:xfrm>
            <a:off x="228600" y="1447800"/>
            <a:ext cx="8686799" cy="5181600"/>
          </a:xfrm>
        </p:spPr>
        <p:txBody>
          <a:bodyPr>
            <a:normAutofit/>
          </a:bodyPr>
          <a:lstStyle/>
          <a:p>
            <a:pPr algn="just" rtl="1"/>
            <a:r>
              <a:rPr lang="ar-EG" sz="2000" b="1" dirty="0" smtClean="0"/>
              <a:t>هي رسوم بيانية </a:t>
            </a:r>
            <a:r>
              <a:rPr lang="en-US" sz="2000" b="1" dirty="0" smtClean="0"/>
              <a:t>Charts</a:t>
            </a:r>
            <a:r>
              <a:rPr lang="ar-EG" sz="2000" b="1" dirty="0" smtClean="0"/>
              <a:t> تستخدم الشكل الدائري بدلا من المحورين في تمثيل البيانات، وخاصة </a:t>
            </a:r>
            <a:r>
              <a:rPr lang="ar-EG" sz="2000" b="1" dirty="0"/>
              <a:t>البيانات الشهرية، وفيها ترسم المنحنيات والأعمدة بشكل </a:t>
            </a:r>
            <a:r>
              <a:rPr lang="ar-EG" sz="2000" b="1" dirty="0" smtClean="0"/>
              <a:t>دائري.</a:t>
            </a:r>
          </a:p>
          <a:p>
            <a:pPr algn="just" rtl="1"/>
            <a:r>
              <a:rPr lang="ar-EG" sz="2000" b="1" dirty="0"/>
              <a:t> </a:t>
            </a:r>
            <a:r>
              <a:rPr lang="ar-EG" sz="2000" b="1" dirty="0" smtClean="0"/>
              <a:t>ويتم تمثيل البيانات المناخية فيها- كما سبق الذكر- بعد وضعها في جدول </a:t>
            </a:r>
            <a:r>
              <a:rPr lang="en-US" sz="2000" b="1" dirty="0" smtClean="0"/>
              <a:t>sheet</a:t>
            </a:r>
            <a:r>
              <a:rPr lang="ar-EG" sz="2000" b="1" dirty="0" smtClean="0"/>
              <a:t> بشكل صحيح تبعاً للبرامج التطبيقية المتخصصة في هذا المجال منها </a:t>
            </a:r>
            <a:r>
              <a:rPr lang="en-US" sz="2000" b="1" dirty="0" smtClean="0"/>
              <a:t>Microsoft Excel, </a:t>
            </a:r>
            <a:r>
              <a:rPr lang="en-US" sz="2000" b="1" dirty="0" err="1" smtClean="0"/>
              <a:t>Grapher</a:t>
            </a:r>
            <a:r>
              <a:rPr lang="en-US" sz="2000" b="1" dirty="0" smtClean="0"/>
              <a:t>, Map Viewer</a:t>
            </a:r>
            <a:r>
              <a:rPr lang="ar-EG" sz="2000" b="1" dirty="0" smtClean="0"/>
              <a:t>. </a:t>
            </a:r>
          </a:p>
          <a:p>
            <a:pPr algn="just" rtl="1"/>
            <a:r>
              <a:rPr lang="ar-EG" sz="2000" b="1" dirty="0" smtClean="0"/>
              <a:t>بعد ادخال البيانات في الخلايا الخاصة بالعناصر المراد تمثيلها، يتم الاختيار  من</a:t>
            </a:r>
            <a:r>
              <a:rPr lang="ar-EG" sz="2000" b="1" dirty="0"/>
              <a:t> </a:t>
            </a:r>
            <a:r>
              <a:rPr lang="ar-EG" sz="2000" b="1" dirty="0" smtClean="0"/>
              <a:t>البرنامج المستخدم النماذج </a:t>
            </a:r>
            <a:r>
              <a:rPr lang="en-US" sz="2000" b="1" dirty="0" smtClean="0"/>
              <a:t>Templates</a:t>
            </a:r>
            <a:r>
              <a:rPr lang="ar-EG" sz="2000" b="1" dirty="0" smtClean="0"/>
              <a:t>، ومنها يتم اختيار نموذج العمود </a:t>
            </a:r>
            <a:r>
              <a:rPr lang="en-US" sz="2000" b="1" dirty="0" smtClean="0"/>
              <a:t>Column</a:t>
            </a:r>
            <a:r>
              <a:rPr lang="ar-EG" sz="2000" b="1" dirty="0" smtClean="0"/>
              <a:t>. </a:t>
            </a:r>
          </a:p>
          <a:p>
            <a:pPr algn="just" rtl="1"/>
            <a:r>
              <a:rPr lang="ar-EG" sz="2000" b="1" dirty="0" smtClean="0"/>
              <a:t>ومن قيم العناصر المناخية التي يناسب تمثيلها بالمنحنيات داخل الشكل </a:t>
            </a:r>
            <a:r>
              <a:rPr lang="ar-EG" sz="2000" b="1" dirty="0"/>
              <a:t>الدائري درجة حرارة </a:t>
            </a:r>
            <a:r>
              <a:rPr lang="ar-EG" sz="2000" b="1" dirty="0" smtClean="0"/>
              <a:t>الهواء، </a:t>
            </a:r>
            <a:r>
              <a:rPr lang="ar-EG" sz="2000" b="1" dirty="0"/>
              <a:t>والضغط الجوي والرطوبة النسبية، </a:t>
            </a:r>
            <a:r>
              <a:rPr lang="ar-EG" sz="2000" b="1" dirty="0" smtClean="0"/>
              <a:t>أما قيم العناصر المناخية التي </a:t>
            </a:r>
            <a:r>
              <a:rPr lang="ar-EG" sz="2000" b="1" dirty="0"/>
              <a:t>يناسب </a:t>
            </a:r>
            <a:r>
              <a:rPr lang="ar-EG" sz="2000" b="1" dirty="0" smtClean="0"/>
              <a:t>تمثيلها </a:t>
            </a:r>
            <a:r>
              <a:rPr lang="ar-EG" sz="2000" b="1" dirty="0"/>
              <a:t>بالأعمدة داخل الشكل الدائري كمية </a:t>
            </a:r>
            <a:r>
              <a:rPr lang="ar-EG" sz="2000" b="1" dirty="0" smtClean="0"/>
              <a:t>التبخر وكميات الأمطار.</a:t>
            </a:r>
          </a:p>
          <a:p>
            <a:pPr marL="0" indent="0" algn="just" rtl="1">
              <a:buNone/>
            </a:pPr>
            <a:endParaRPr lang="ar-EG" sz="2000" b="1" dirty="0" smtClean="0"/>
          </a:p>
          <a:p>
            <a:pPr algn="just" rtl="1"/>
            <a:endParaRPr lang="en-US" sz="2000" b="1" dirty="0" smtClean="0"/>
          </a:p>
          <a:p>
            <a:pPr algn="just" rtl="1"/>
            <a:endParaRPr lang="en-US" sz="2000" b="1" dirty="0" smtClean="0"/>
          </a:p>
          <a:p>
            <a:pPr marL="0" indent="0" algn="just" rtl="1">
              <a:buNone/>
            </a:pPr>
            <a:endParaRPr lang="ar-EG" sz="2000" b="1" dirty="0" smtClean="0"/>
          </a:p>
          <a:p>
            <a:pPr algn="just" rtl="1"/>
            <a:endParaRPr lang="ar-EG" dirty="0"/>
          </a:p>
          <a:p>
            <a:pPr algn="just" rtl="1"/>
            <a:endParaRPr lang="ar-EG" dirty="0"/>
          </a:p>
          <a:p>
            <a:pPr algn="just" rtl="1"/>
            <a:endParaRPr lang="en-US" dirty="0" smtClean="0"/>
          </a:p>
        </p:txBody>
      </p:sp>
      <p:pic>
        <p:nvPicPr>
          <p:cNvPr id="4098" name="Picture 2" descr="D:\Climate\Images\شكل الراد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502150"/>
            <a:ext cx="2438400" cy="235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0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rtl="1">
              <a:defRPr/>
            </a:pPr>
            <a:r>
              <a:rPr lang="ar-EG" sz="4000" b="1" dirty="0" smtClean="0">
                <a:latin typeface="Arial" pitchFamily="34" charset="0"/>
                <a:cs typeface="Arial" pitchFamily="34" charset="0"/>
              </a:rPr>
              <a:t>وردة الرياح </a:t>
            </a:r>
            <a:r>
              <a:rPr lang="en-US" sz="3400" b="1" dirty="0" smtClean="0">
                <a:latin typeface="Arial" pitchFamily="34" charset="0"/>
                <a:cs typeface="Arial" pitchFamily="34" charset="0"/>
              </a:rPr>
              <a:t>Wind Rose</a:t>
            </a:r>
            <a:endParaRPr lang="en-US" sz="3400" b="1" dirty="0">
              <a:latin typeface="Arial" pitchFamily="34" charset="0"/>
              <a:cs typeface="Arial" pitchFamily="34" charset="0"/>
            </a:endParaRPr>
          </a:p>
        </p:txBody>
      </p:sp>
      <p:sp>
        <p:nvSpPr>
          <p:cNvPr id="51203" name="Content Placeholder 2"/>
          <p:cNvSpPr>
            <a:spLocks noGrp="1"/>
          </p:cNvSpPr>
          <p:nvPr>
            <p:ph idx="1"/>
          </p:nvPr>
        </p:nvSpPr>
        <p:spPr>
          <a:xfrm>
            <a:off x="457200" y="1676400"/>
            <a:ext cx="8229600" cy="4906184"/>
          </a:xfrm>
        </p:spPr>
        <p:txBody>
          <a:bodyPr/>
          <a:lstStyle/>
          <a:p>
            <a:pPr algn="just" rtl="1"/>
            <a:r>
              <a:rPr lang="ar-EG" sz="2000" b="1" dirty="0">
                <a:solidFill>
                  <a:prstClr val="black"/>
                </a:solidFill>
              </a:rPr>
              <a:t>وردة الرياح أنسب الرسوم البيانية المتبعة في تمثل سرعة الرياح و اتجاهها في مكان معين خلال فترة محددة من الزمن.</a:t>
            </a:r>
          </a:p>
          <a:p>
            <a:pPr algn="just" rtl="1"/>
            <a:r>
              <a:rPr lang="ar-EG" sz="2000" b="1" dirty="0">
                <a:solidFill>
                  <a:prstClr val="black"/>
                </a:solidFill>
              </a:rPr>
              <a:t> يعتمد رسم وردة الرياح علي توضيح الاتجاهات الجغرافية موزعة على محيط دائرة أو علي شكل ثماني؛ حيث يتم تحديد عدد المرات التي هبت فيها الرياح في كل اتجاه ومقدار سرعتها، ومنها تقسم سرعة الرياح لعدة </a:t>
            </a:r>
            <a:r>
              <a:rPr lang="ar-EG" sz="2000" b="1" dirty="0" smtClean="0">
                <a:solidFill>
                  <a:prstClr val="black"/>
                </a:solidFill>
              </a:rPr>
              <a:t>مستويات.</a:t>
            </a:r>
          </a:p>
          <a:p>
            <a:pPr algn="just" rtl="1"/>
            <a:r>
              <a:rPr lang="ar-EG" sz="2000" b="1" dirty="0" smtClean="0">
                <a:solidFill>
                  <a:prstClr val="black"/>
                </a:solidFill>
              </a:rPr>
              <a:t> هذا وتعدد </a:t>
            </a:r>
            <a:r>
              <a:rPr lang="ar-EG" sz="2000" b="1" dirty="0">
                <a:solidFill>
                  <a:prstClr val="black"/>
                </a:solidFill>
              </a:rPr>
              <a:t>أشكال وردة الرياح تبعاً لطبيعة البيانات المرصودة لسرعة الرياح </a:t>
            </a:r>
            <a:r>
              <a:rPr lang="ar-EG" sz="2000" b="1" dirty="0" smtClean="0">
                <a:solidFill>
                  <a:prstClr val="black"/>
                </a:solidFill>
              </a:rPr>
              <a:t>واتجاهها ومنها: وردة الرياح البسيطة، ووردة الرياح المركبة، ووردة الرياح المثمنة .</a:t>
            </a:r>
            <a:endParaRPr lang="ar-EG" sz="2000" b="1" dirty="0">
              <a:solidFill>
                <a:prstClr val="black"/>
              </a:solidFill>
            </a:endParaRPr>
          </a:p>
          <a:p>
            <a:pPr algn="just" rtl="1"/>
            <a:r>
              <a:rPr lang="ar-EG" sz="2000" b="1" dirty="0">
                <a:solidFill>
                  <a:prstClr val="black"/>
                </a:solidFill>
              </a:rPr>
              <a:t>يتم تمثيل البيانات المناخية بعد وضعها في جدول </a:t>
            </a:r>
            <a:r>
              <a:rPr lang="en-US" sz="2000" b="1" dirty="0">
                <a:solidFill>
                  <a:prstClr val="black"/>
                </a:solidFill>
              </a:rPr>
              <a:t>sheet</a:t>
            </a:r>
            <a:r>
              <a:rPr lang="ar-EG" sz="2000" b="1" dirty="0">
                <a:solidFill>
                  <a:prstClr val="black"/>
                </a:solidFill>
              </a:rPr>
              <a:t> بشكل صحيح تبعاً للبرامج التطبيقية المتخصصة في هذا المجال منها </a:t>
            </a:r>
            <a:r>
              <a:rPr lang="en-US" sz="2000" b="1" dirty="0" smtClean="0">
                <a:solidFill>
                  <a:prstClr val="black"/>
                </a:solidFill>
              </a:rPr>
              <a:t>Wind Rose, </a:t>
            </a:r>
            <a:r>
              <a:rPr lang="en-US" sz="2000" b="1" dirty="0" err="1" smtClean="0">
                <a:solidFill>
                  <a:prstClr val="black"/>
                </a:solidFill>
              </a:rPr>
              <a:t>Windographer</a:t>
            </a:r>
            <a:r>
              <a:rPr lang="en-US" sz="2000" b="1" dirty="0">
                <a:solidFill>
                  <a:prstClr val="black"/>
                </a:solidFill>
              </a:rPr>
              <a:t>, </a:t>
            </a:r>
            <a:r>
              <a:rPr lang="en-US" sz="2000" b="1" dirty="0" err="1" smtClean="0">
                <a:solidFill>
                  <a:prstClr val="black"/>
                </a:solidFill>
              </a:rPr>
              <a:t>Hydrognomon</a:t>
            </a:r>
            <a:endParaRPr lang="ar-EG" sz="2000" b="1" dirty="0" smtClean="0">
              <a:solidFill>
                <a:prstClr val="black"/>
              </a:solidFill>
            </a:endParaRPr>
          </a:p>
          <a:p>
            <a:pPr algn="just" rtl="1"/>
            <a:endParaRPr lang="en-US" sz="2000" b="1" dirty="0" smtClean="0">
              <a:solidFill>
                <a:prstClr val="black"/>
              </a:solidFill>
            </a:endParaRPr>
          </a:p>
        </p:txBody>
      </p:sp>
      <p:pic>
        <p:nvPicPr>
          <p:cNvPr id="5122" name="Picture 2" descr="D:\Climate\Images\وردة الرياح.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6553200" y="4724400"/>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Climate\Images\وردة الرياح للجدول.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429000" y="4877896"/>
            <a:ext cx="2286000" cy="170468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Climate\Images\وردة الرياح للرياض.gif"/>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838200" y="4799923"/>
            <a:ext cx="1920240" cy="1860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87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ctr" rtl="1">
              <a:defRPr/>
            </a:pPr>
            <a:r>
              <a:rPr lang="ar-EG" sz="3600" b="1" dirty="0" smtClean="0"/>
              <a:t>طرق التمثيل الكارتوجرافى</a:t>
            </a:r>
            <a:endParaRPr lang="en-US" sz="3600" b="1" dirty="0"/>
          </a:p>
        </p:txBody>
      </p:sp>
      <p:sp>
        <p:nvSpPr>
          <p:cNvPr id="104451" name="Content Placeholder 2"/>
          <p:cNvSpPr>
            <a:spLocks noGrp="1"/>
          </p:cNvSpPr>
          <p:nvPr>
            <p:ph idx="1"/>
          </p:nvPr>
        </p:nvSpPr>
        <p:spPr>
          <a:xfrm>
            <a:off x="457200" y="1371600"/>
            <a:ext cx="8229600" cy="5334000"/>
          </a:xfrm>
        </p:spPr>
        <p:txBody>
          <a:bodyPr/>
          <a:lstStyle/>
          <a:p>
            <a:pPr marL="0" indent="0" algn="just" rtl="1">
              <a:buNone/>
            </a:pPr>
            <a:r>
              <a:rPr lang="ar-EG" dirty="0"/>
              <a:t> </a:t>
            </a:r>
            <a:r>
              <a:rPr lang="ar-EG" sz="2400" b="1" dirty="0" smtClean="0"/>
              <a:t>وأحيانا تمثل عناصر الرياح ودرجات الحرارة والرطوبة النسبية في شكل بياني واحد؛ وذلك لتوضيح الصلة بينهم من جهة، وبينهم وبين حدوث مظاهر التكاثف من جهة أخرى. </a:t>
            </a:r>
            <a:r>
              <a:rPr lang="ar-EG" dirty="0" smtClean="0"/>
              <a:t> </a:t>
            </a:r>
            <a:endParaRPr lang="en-US" dirty="0" smtClean="0"/>
          </a:p>
          <a:p>
            <a:pPr algn="r" rtl="1"/>
            <a:endParaRPr lang="en-US" dirty="0" smtClean="0"/>
          </a:p>
        </p:txBody>
      </p:sp>
      <p:pic>
        <p:nvPicPr>
          <p:cNvPr id="7170" name="Picture 2" descr="D:\Climate\Images\عناصر المناخ للرياض.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0"/>
            <a:ext cx="6309360" cy="443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5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2010</TotalTime>
  <Words>2224</Words>
  <Application>Microsoft Office PowerPoint</Application>
  <PresentationFormat>On-screen Show (4:3)</PresentationFormat>
  <Paragraphs>161</Paragraphs>
  <Slides>26</Slides>
  <Notes>0</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Flow</vt:lpstr>
      <vt:lpstr>1_Flow</vt:lpstr>
      <vt:lpstr>Concourse</vt:lpstr>
      <vt:lpstr>PowerPoint Presentation</vt:lpstr>
      <vt:lpstr>التمثيل الكارتوجرافي لبيانات المناخ</vt:lpstr>
      <vt:lpstr>مقدمة</vt:lpstr>
      <vt:lpstr>PowerPoint Presentation</vt:lpstr>
      <vt:lpstr>المنحنيات البيانية</vt:lpstr>
      <vt:lpstr>الأعمدة البيانية</vt:lpstr>
      <vt:lpstr>الأشكال الدائرية</vt:lpstr>
      <vt:lpstr>وردة الرياح Wind Rose</vt:lpstr>
      <vt:lpstr>طرق التمثيل الكارتوجرافى</vt:lpstr>
      <vt:lpstr>PowerPoint Presentation</vt:lpstr>
      <vt:lpstr>مقدمة</vt:lpstr>
      <vt:lpstr>خطوات إنشاء الخريطة المناخية </vt:lpstr>
      <vt:lpstr>طرق التمثيل الكارتوجرافى</vt:lpstr>
      <vt:lpstr>الخرائط المناخية الحرارية</vt:lpstr>
      <vt:lpstr>رسم خطوط التساوي Isotherm </vt:lpstr>
      <vt:lpstr>رسم خطوط التساوي Isotherm </vt:lpstr>
      <vt:lpstr>قراءة الخرائط الحرارية  وتحليلها</vt:lpstr>
      <vt:lpstr>قراءة الخرائط الحرارية  وتحليلها</vt:lpstr>
      <vt:lpstr>PowerPoint Presentation</vt:lpstr>
      <vt:lpstr>خرائط الضغط الجوى </vt:lpstr>
      <vt:lpstr>رسم خطوط تساوي الضغط الجوي </vt:lpstr>
      <vt:lpstr>قراءة خرائط الضغط الجوي وتحليلها</vt:lpstr>
      <vt:lpstr>خرائط المطر</vt:lpstr>
      <vt:lpstr>خطوط تساوي المطر</vt:lpstr>
      <vt:lpstr>           قراءة خرائط المطر وتحليلها</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63</cp:revision>
  <dcterms:created xsi:type="dcterms:W3CDTF">2016-11-12T10:42:17Z</dcterms:created>
  <dcterms:modified xsi:type="dcterms:W3CDTF">2016-12-17T17:59:45Z</dcterms:modified>
</cp:coreProperties>
</file>