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Lst>
  <p:notesMasterIdLst>
    <p:notesMasterId r:id="rId17"/>
  </p:notesMasterIdLst>
  <p:sldIdLst>
    <p:sldId id="407" r:id="rId4"/>
    <p:sldId id="429" r:id="rId5"/>
    <p:sldId id="430" r:id="rId6"/>
    <p:sldId id="431" r:id="rId7"/>
    <p:sldId id="432" r:id="rId8"/>
    <p:sldId id="433" r:id="rId9"/>
    <p:sldId id="434" r:id="rId10"/>
    <p:sldId id="435" r:id="rId11"/>
    <p:sldId id="436" r:id="rId12"/>
    <p:sldId id="437" r:id="rId13"/>
    <p:sldId id="438" r:id="rId14"/>
    <p:sldId id="439" r:id="rId15"/>
    <p:sldId id="40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0"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68D9A276-948F-4727-8E80-D287F94B0B63}" type="datetimeFigureOut">
              <a:rPr lang="ar-SA" smtClean="0"/>
              <a:t>29/06/1440</a:t>
            </a:fld>
            <a:endParaRPr lang="ar-S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65222707-BD67-4022-A2B0-00EF88FAD238}" type="slidenum">
              <a:rPr lang="ar-SA" smtClean="0"/>
              <a:t>‹#›</a:t>
            </a:fld>
            <a:endParaRPr lang="ar-SA"/>
          </a:p>
        </p:txBody>
      </p:sp>
    </p:spTree>
    <p:extLst>
      <p:ext uri="{BB962C8B-B14F-4D97-AF65-F5344CB8AC3E}">
        <p14:creationId xmlns:p14="http://schemas.microsoft.com/office/powerpoint/2010/main" val="2547510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extLst>
                <a:ext uri="{28A0092B-C50C-407E-A947-70E740481C1C}">
                  <a14:useLocalDpi xmlns:a14="http://schemas.microsoft.com/office/drawing/2010/main" val="0"/>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96C0031-A767-4F7C-88D2-6B5B7284C923}" type="datetimeFigureOut">
              <a:rPr lang="en-US" smtClean="0"/>
              <a:pPr/>
              <a:t>3/6/2019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0972D17-7594-4B5E-8C28-6684245E07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96C0031-A767-4F7C-88D2-6B5B7284C923}" type="datetimeFigureOut">
              <a:rPr lang="en-US" smtClean="0"/>
              <a:pPr/>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72D17-7594-4B5E-8C28-6684245E07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A96C0031-A767-4F7C-88D2-6B5B7284C923}" type="datetimeFigureOut">
              <a:rPr lang="en-US" smtClean="0"/>
              <a:pPr/>
              <a:t>3/6/2019</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0972D17-7594-4B5E-8C28-6684245E07C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Tree>
    <p:extLst>
      <p:ext uri="{BB962C8B-B14F-4D97-AF65-F5344CB8AC3E}">
        <p14:creationId xmlns:p14="http://schemas.microsoft.com/office/powerpoint/2010/main" val="1821138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6351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Tree>
    <p:extLst>
      <p:ext uri="{BB962C8B-B14F-4D97-AF65-F5344CB8AC3E}">
        <p14:creationId xmlns:p14="http://schemas.microsoft.com/office/powerpoint/2010/main" val="3323844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6153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Tree>
    <p:extLst>
      <p:ext uri="{BB962C8B-B14F-4D97-AF65-F5344CB8AC3E}">
        <p14:creationId xmlns:p14="http://schemas.microsoft.com/office/powerpoint/2010/main" val="33647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Tree>
    <p:extLst>
      <p:ext uri="{BB962C8B-B14F-4D97-AF65-F5344CB8AC3E}">
        <p14:creationId xmlns:p14="http://schemas.microsoft.com/office/powerpoint/2010/main" val="3528326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gr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Tree>
    <p:extLst>
      <p:ext uri="{BB962C8B-B14F-4D97-AF65-F5344CB8AC3E}">
        <p14:creationId xmlns:p14="http://schemas.microsoft.com/office/powerpoint/2010/main" val="2285520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279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96C0031-A767-4F7C-88D2-6B5B7284C923}" type="datetimeFigureOut">
              <a:rPr lang="en-US" smtClean="0"/>
              <a:pPr/>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72D17-7594-4B5E-8C28-6684245E07C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241446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Tree>
    <p:extLst>
      <p:ext uri="{BB962C8B-B14F-4D97-AF65-F5344CB8AC3E}">
        <p14:creationId xmlns:p14="http://schemas.microsoft.com/office/powerpoint/2010/main" val="3837441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6443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Tree>
    <p:extLst>
      <p:ext uri="{BB962C8B-B14F-4D97-AF65-F5344CB8AC3E}">
        <p14:creationId xmlns:p14="http://schemas.microsoft.com/office/powerpoint/2010/main" val="1990906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2369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Tree>
    <p:extLst>
      <p:ext uri="{BB962C8B-B14F-4D97-AF65-F5344CB8AC3E}">
        <p14:creationId xmlns:p14="http://schemas.microsoft.com/office/powerpoint/2010/main" val="789437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8457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Tree>
    <p:extLst>
      <p:ext uri="{BB962C8B-B14F-4D97-AF65-F5344CB8AC3E}">
        <p14:creationId xmlns:p14="http://schemas.microsoft.com/office/powerpoint/2010/main" val="657627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Tree>
    <p:extLst>
      <p:ext uri="{BB962C8B-B14F-4D97-AF65-F5344CB8AC3E}">
        <p14:creationId xmlns:p14="http://schemas.microsoft.com/office/powerpoint/2010/main" val="166745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gr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Tree>
    <p:extLst>
      <p:ext uri="{BB962C8B-B14F-4D97-AF65-F5344CB8AC3E}">
        <p14:creationId xmlns:p14="http://schemas.microsoft.com/office/powerpoint/2010/main" val="397912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96C0031-A767-4F7C-88D2-6B5B7284C923}" type="datetimeFigureOut">
              <a:rPr lang="en-US" smtClean="0"/>
              <a:pPr/>
              <a:t>3/6/2019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10972D17-7594-4B5E-8C28-6684245E07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3266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750440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Tree>
    <p:extLst>
      <p:ext uri="{BB962C8B-B14F-4D97-AF65-F5344CB8AC3E}">
        <p14:creationId xmlns:p14="http://schemas.microsoft.com/office/powerpoint/2010/main" val="4020044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7317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96C0031-A767-4F7C-88D2-6B5B7284C923}" type="datetimeFigureOut">
              <a:rPr lang="en-US" smtClean="0"/>
              <a:pPr/>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72D17-7594-4B5E-8C28-6684245E07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96C0031-A767-4F7C-88D2-6B5B7284C923}" type="datetimeFigureOut">
              <a:rPr lang="en-US" smtClean="0"/>
              <a:pPr/>
              <a:t>3/6/2019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972D17-7594-4B5E-8C28-6684245E07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96C0031-A767-4F7C-88D2-6B5B7284C923}" type="datetimeFigureOut">
              <a:rPr lang="en-US" smtClean="0"/>
              <a:pPr/>
              <a:t>3/6/2019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972D17-7594-4B5E-8C28-6684245E07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96C0031-A767-4F7C-88D2-6B5B7284C923}" type="datetimeFigureOut">
              <a:rPr lang="en-US" smtClean="0"/>
              <a:pPr/>
              <a:t>3/6/2019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10972D17-7594-4B5E-8C28-6684245E07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96C0031-A767-4F7C-88D2-6B5B7284C923}" type="datetimeFigureOut">
              <a:rPr lang="en-US" smtClean="0"/>
              <a:pPr/>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72D17-7594-4B5E-8C28-6684245E07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A96C0031-A767-4F7C-88D2-6B5B7284C923}" type="datetimeFigureOut">
              <a:rPr lang="en-US" smtClean="0"/>
              <a:pPr/>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72D17-7594-4B5E-8C28-6684245E07CA}"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extLst>
                <a:ext uri="{28A0092B-C50C-407E-A947-70E740481C1C}">
                  <a14:useLocalDpi xmlns:a14="http://schemas.microsoft.com/office/drawing/2010/main" val="0"/>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96C0031-A767-4F7C-88D2-6B5B7284C923}" type="datetimeFigureOut">
              <a:rPr lang="en-US" smtClean="0"/>
              <a:pPr/>
              <a:t>3/6/2019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0972D17-7594-4B5E-8C28-6684245E07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36280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036F9E-F0AA-4ADC-B75D-382E7A2C7EAF}"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3/7/2019</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C65AC6C-1F97-415A-B9D9-C2E431F1D562}"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01221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9369" y="188640"/>
            <a:ext cx="6081394" cy="1800200"/>
          </a:xfrm>
        </p:spPr>
        <p:txBody>
          <a:bodyPr/>
          <a:lstStyle/>
          <a:p>
            <a:pPr algn="ctr" rtl="1"/>
            <a:r>
              <a:rPr lang="ar-EG" sz="2800" b="1" dirty="0"/>
              <a:t/>
            </a:r>
            <a:br>
              <a:rPr lang="ar-EG" sz="2800" b="1" dirty="0"/>
            </a:br>
            <a:r>
              <a:rPr lang="ar-EG" sz="2800" b="1" dirty="0"/>
              <a:t>          </a:t>
            </a:r>
            <a:r>
              <a:rPr lang="ar-EG" sz="3200" b="1" dirty="0"/>
              <a:t/>
            </a:r>
            <a:br>
              <a:rPr lang="ar-EG" sz="3200" b="1" dirty="0"/>
            </a:br>
            <a:r>
              <a:rPr lang="ar-SA" sz="4400" dirty="0"/>
              <a:t>خرائط</a:t>
            </a:r>
            <a:r>
              <a:rPr lang="ar-SA" sz="4800" dirty="0"/>
              <a:t> </a:t>
            </a:r>
            <a:r>
              <a:rPr lang="ar-SA" sz="4800" dirty="0" smtClean="0"/>
              <a:t>الطقس</a:t>
            </a:r>
            <a:r>
              <a:rPr lang="ar-SA" sz="4800" dirty="0" smtClean="0"/>
              <a:t> </a:t>
            </a:r>
            <a:r>
              <a:rPr lang="ar-SA" sz="4800" dirty="0" smtClean="0"/>
              <a:t/>
            </a:r>
            <a:br>
              <a:rPr lang="ar-SA" sz="4800" dirty="0" smtClean="0"/>
            </a:br>
            <a:r>
              <a:rPr lang="en-US" sz="4000" dirty="0"/>
              <a:t>Weather Maps</a:t>
            </a:r>
            <a:endParaRPr lang="en-US" sz="4000" b="1" dirty="0"/>
          </a:p>
        </p:txBody>
      </p:sp>
      <p:sp>
        <p:nvSpPr>
          <p:cNvPr id="3" name="Subtitle 2"/>
          <p:cNvSpPr>
            <a:spLocks noGrp="1"/>
          </p:cNvSpPr>
          <p:nvPr>
            <p:ph type="subTitle" idx="1"/>
          </p:nvPr>
        </p:nvSpPr>
        <p:spPr>
          <a:xfrm>
            <a:off x="-7633" y="2348880"/>
            <a:ext cx="2635417" cy="4176464"/>
          </a:xfrm>
        </p:spPr>
        <p:txBody>
          <a:bodyPr>
            <a:normAutofit/>
          </a:bodyPr>
          <a:lstStyle/>
          <a:p>
            <a:pPr algn="ctr"/>
            <a:r>
              <a:rPr lang="en-US" sz="2800" i="1" dirty="0">
                <a:solidFill>
                  <a:srgbClr val="FF0000"/>
                </a:solidFill>
              </a:rPr>
              <a:t>Surface </a:t>
            </a:r>
            <a:r>
              <a:rPr lang="en-US" sz="2800" i="1" dirty="0" smtClean="0">
                <a:solidFill>
                  <a:srgbClr val="FF0000"/>
                </a:solidFill>
              </a:rPr>
              <a:t>weather</a:t>
            </a:r>
          </a:p>
          <a:p>
            <a:pPr algn="ctr"/>
            <a:r>
              <a:rPr lang="en-US" sz="2800" i="1" dirty="0" smtClean="0">
                <a:solidFill>
                  <a:srgbClr val="FF0000"/>
                </a:solidFill>
              </a:rPr>
              <a:t> </a:t>
            </a:r>
            <a:r>
              <a:rPr lang="en-US" sz="2800" i="1" dirty="0">
                <a:solidFill>
                  <a:srgbClr val="FF0000"/>
                </a:solidFill>
              </a:rPr>
              <a:t>maps</a:t>
            </a:r>
            <a:endParaRPr lang="en-US" i="1" dirty="0">
              <a:solidFill>
                <a:srgbClr val="FF0000"/>
              </a:solidFill>
            </a:endParaRPr>
          </a:p>
          <a:p>
            <a:pPr algn="ctr"/>
            <a:r>
              <a:rPr lang="ar-EG" b="1" dirty="0"/>
              <a:t>  </a:t>
            </a:r>
            <a:r>
              <a:rPr lang="en-US" b="1" dirty="0"/>
              <a:t>  </a:t>
            </a:r>
            <a:r>
              <a:rPr lang="ar-EG" b="1" dirty="0"/>
              <a:t>                            </a:t>
            </a:r>
            <a:endParaRPr lang="en-US" dirty="0"/>
          </a:p>
        </p:txBody>
      </p:sp>
      <p:pic>
        <p:nvPicPr>
          <p:cNvPr id="4" name="Picture 3"/>
          <p:cNvPicPr>
            <a:picLocks noChangeAspect="1"/>
          </p:cNvPicPr>
          <p:nvPr/>
        </p:nvPicPr>
        <p:blipFill>
          <a:blip r:embed="rId2"/>
          <a:stretch>
            <a:fillRect/>
          </a:stretch>
        </p:blipFill>
        <p:spPr>
          <a:xfrm>
            <a:off x="2791106" y="2333487"/>
            <a:ext cx="6217920" cy="41918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5596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8600" y="2438400"/>
            <a:ext cx="4876800" cy="4191000"/>
          </a:xfrm>
        </p:spPr>
        <p:txBody>
          <a:bodyPr>
            <a:normAutofit fontScale="92500"/>
          </a:bodyPr>
          <a:lstStyle/>
          <a:p>
            <a:pPr algn="just" rtl="1"/>
            <a:r>
              <a:rPr lang="ar-EG" b="1" dirty="0"/>
              <a:t>للاستفادة من معلومات الأرصاد الجوية </a:t>
            </a:r>
            <a:r>
              <a:rPr lang="ar-EG" b="1" dirty="0" smtClean="0"/>
              <a:t>اللازمة </a:t>
            </a:r>
            <a:r>
              <a:rPr lang="ar-EG" b="1" dirty="0"/>
              <a:t>لتحضير خرائط الطقس يجب أن تكون هذه المعلومات متوفرة في مواعيد ثابتة تم تحديدها بواسطة المنظمة العالمية للأرصاد الجوية وتقوم الدول الراغبة في الاستفادة من هذه المعلومات بتوقيعها على خرائط الطقس السطحية أو خرائط الطقس لطبقات الجو العليا وفقا لنوع </a:t>
            </a:r>
            <a:r>
              <a:rPr lang="ar-EG" b="1" dirty="0" smtClean="0"/>
              <a:t>المعلومات،.</a:t>
            </a:r>
          </a:p>
          <a:p>
            <a:pPr algn="just" rtl="1"/>
            <a:r>
              <a:rPr lang="ar-EG" b="1" dirty="0" smtClean="0"/>
              <a:t>يتم </a:t>
            </a:r>
            <a:r>
              <a:rPr lang="ar-EG" b="1" dirty="0"/>
              <a:t>توقيع معلومات الأرصاد الجوية علي خرائط  الطقس السطحية في جميع مراكز التنبؤات الجوية بالدول المختلفة حسب </a:t>
            </a:r>
            <a:r>
              <a:rPr lang="ar-EG" b="1" dirty="0" smtClean="0"/>
              <a:t>اتفاق </a:t>
            </a:r>
            <a:r>
              <a:rPr lang="ar-EG" b="1" dirty="0"/>
              <a:t>دولي بواسطة المنظمة العالمية للأرصاد الجوية  </a:t>
            </a:r>
            <a:r>
              <a:rPr lang="ar-EG" b="1" dirty="0" smtClean="0"/>
              <a:t>باستخدام </a:t>
            </a:r>
            <a:r>
              <a:rPr lang="ar-EG" b="1" dirty="0"/>
              <a:t>النموذج </a:t>
            </a:r>
            <a:r>
              <a:rPr lang="ar-EG" b="1" dirty="0" smtClean="0"/>
              <a:t>الموضح.</a:t>
            </a:r>
            <a:endParaRPr lang="en-US" b="1" dirty="0"/>
          </a:p>
        </p:txBody>
      </p:sp>
      <p:sp>
        <p:nvSpPr>
          <p:cNvPr id="3" name="Title 2"/>
          <p:cNvSpPr>
            <a:spLocks noGrp="1"/>
          </p:cNvSpPr>
          <p:nvPr>
            <p:ph type="title"/>
          </p:nvPr>
        </p:nvSpPr>
        <p:spPr>
          <a:xfrm>
            <a:off x="457200" y="338328"/>
            <a:ext cx="8229600" cy="1642872"/>
          </a:xfrm>
        </p:spPr>
        <p:txBody>
          <a:bodyPr>
            <a:normAutofit/>
          </a:bodyPr>
          <a:lstStyle/>
          <a:p>
            <a:pPr rtl="1"/>
            <a:r>
              <a:rPr lang="ar-SA" sz="4000" b="1" dirty="0">
                <a:solidFill>
                  <a:srgbClr val="FFFF00"/>
                </a:solidFill>
              </a:rPr>
              <a:t>إعداد خرائـط الطقـس</a:t>
            </a:r>
            <a:endParaRPr lang="en-US" sz="4000" dirty="0"/>
          </a:p>
        </p:txBody>
      </p:sp>
      <p:sp>
        <p:nvSpPr>
          <p:cNvPr id="4" name="Rectangle 2" descr="PLOT1"/>
          <p:cNvSpPr>
            <a:spLocks noChangeArrowheads="1"/>
          </p:cNvSpPr>
          <p:nvPr/>
        </p:nvSpPr>
        <p:spPr bwMode="auto">
          <a:xfrm>
            <a:off x="381000" y="2819400"/>
            <a:ext cx="3505200" cy="3124200"/>
          </a:xfrm>
          <a:prstGeom prst="rect">
            <a:avLst/>
          </a:prstGeom>
          <a:blipFill dpi="0" rotWithShape="0">
            <a:blip r:embed="rId2"/>
            <a:srcRect/>
            <a:stretch>
              <a:fillRect/>
            </a:stretch>
          </a:blipFill>
          <a:ln w="952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latin typeface="Candara"/>
              <a:ea typeface="+mn-ea"/>
              <a:cs typeface="+mn-cs"/>
            </a:endParaRPr>
          </a:p>
        </p:txBody>
      </p:sp>
    </p:spTree>
    <p:extLst>
      <p:ext uri="{BB962C8B-B14F-4D97-AF65-F5344CB8AC3E}">
        <p14:creationId xmlns:p14="http://schemas.microsoft.com/office/powerpoint/2010/main" val="383867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152400" y="685800"/>
            <a:ext cx="8839200" cy="6019800"/>
          </a:xfrm>
        </p:spPr>
        <p:txBody>
          <a:bodyPr/>
          <a:lstStyle/>
          <a:p>
            <a:pPr algn="ctr">
              <a:buFont typeface="Wingdings" pitchFamily="2" charset="2"/>
              <a:buNone/>
            </a:pPr>
            <a:r>
              <a:rPr lang="ar-SA" sz="3200" b="1" dirty="0" smtClean="0">
                <a:solidFill>
                  <a:srgbClr val="FFFF00"/>
                </a:solidFill>
                <a:effectLst/>
              </a:rPr>
              <a:t>خرائط </a:t>
            </a:r>
            <a:r>
              <a:rPr lang="ar-SA" sz="3200" b="1" dirty="0">
                <a:solidFill>
                  <a:srgbClr val="FFFF00"/>
                </a:solidFill>
                <a:effectLst/>
              </a:rPr>
              <a:t>الأرصاد الجوية السطحية </a:t>
            </a:r>
          </a:p>
          <a:p>
            <a:pPr algn="ctr">
              <a:buFont typeface="Wingdings" pitchFamily="2" charset="2"/>
              <a:buNone/>
            </a:pPr>
            <a:r>
              <a:rPr lang="ar-SA" b="1" dirty="0">
                <a:solidFill>
                  <a:srgbClr val="FFFF00"/>
                </a:solidFill>
                <a:effectLst/>
              </a:rPr>
              <a:t> </a:t>
            </a:r>
            <a:r>
              <a:rPr lang="en-US" b="1" dirty="0">
                <a:solidFill>
                  <a:srgbClr val="FFFF00"/>
                </a:solidFill>
                <a:effectLst/>
              </a:rPr>
              <a:t>Plotting Surface Synoptic Charts</a:t>
            </a:r>
            <a:endParaRPr lang="ar-SA" b="1" dirty="0">
              <a:solidFill>
                <a:srgbClr val="FFFF00"/>
              </a:solidFill>
              <a:effectLst/>
            </a:endParaRPr>
          </a:p>
          <a:p>
            <a:pPr>
              <a:buFont typeface="Wingdings" pitchFamily="2" charset="2"/>
              <a:buNone/>
            </a:pPr>
            <a:endParaRPr lang="ar-SA" sz="1000" dirty="0">
              <a:solidFill>
                <a:srgbClr val="FFFF00"/>
              </a:solidFill>
              <a:effectLst/>
            </a:endParaRPr>
          </a:p>
          <a:p>
            <a:pPr algn="just" rtl="1"/>
            <a:r>
              <a:rPr lang="ar-EG" b="1" dirty="0" smtClean="0"/>
              <a:t>وكما سبق القول بعد أن</a:t>
            </a:r>
            <a:r>
              <a:rPr lang="ar-SA" b="1" dirty="0" smtClean="0"/>
              <a:t> </a:t>
            </a:r>
            <a:r>
              <a:rPr lang="ar-SA" b="1" dirty="0"/>
              <a:t>يتم </a:t>
            </a:r>
            <a:r>
              <a:rPr lang="ar-SA" b="1" dirty="0" smtClean="0"/>
              <a:t>استلام </a:t>
            </a:r>
            <a:r>
              <a:rPr lang="ar-SA" b="1" dirty="0"/>
              <a:t>معلومات الأرصاد الجوية السطحية </a:t>
            </a:r>
            <a:r>
              <a:rPr lang="ar-SA" b="1" dirty="0" smtClean="0"/>
              <a:t>في </a:t>
            </a:r>
            <a:r>
              <a:rPr lang="ar-SA" b="1" dirty="0"/>
              <a:t>مركز التنبؤات الجوية يتم تفسير الشفرة المرسلة ويتم توقيعها على خريطة تعرف </a:t>
            </a:r>
            <a:r>
              <a:rPr lang="ar-SA" b="1" dirty="0" smtClean="0"/>
              <a:t>باسم  </a:t>
            </a:r>
            <a:r>
              <a:rPr lang="ar-SA" b="1" dirty="0"/>
              <a:t>خريطة الطقس السطحية </a:t>
            </a:r>
            <a:r>
              <a:rPr lang="en-US" b="1" dirty="0"/>
              <a:t>Surface Synoptic </a:t>
            </a:r>
            <a:r>
              <a:rPr lang="en-US" b="1" dirty="0" smtClean="0"/>
              <a:t>Charts</a:t>
            </a:r>
            <a:r>
              <a:rPr lang="ar-EG" b="1" dirty="0" smtClean="0"/>
              <a:t>.</a:t>
            </a:r>
          </a:p>
          <a:p>
            <a:pPr algn="just" rtl="1"/>
            <a:r>
              <a:rPr lang="ar-SA" b="1" dirty="0" smtClean="0"/>
              <a:t> </a:t>
            </a:r>
            <a:r>
              <a:rPr lang="ar-SA" b="1" dirty="0"/>
              <a:t>يتم رسم خطوط تساوى الضغط </a:t>
            </a:r>
            <a:r>
              <a:rPr lang="ar-SA" b="1" dirty="0" smtClean="0"/>
              <a:t>الجوي </a:t>
            </a:r>
            <a:r>
              <a:rPr lang="ar-SA" b="1" dirty="0"/>
              <a:t>وهى الخطوط </a:t>
            </a:r>
            <a:r>
              <a:rPr lang="ar-SA" b="1" dirty="0" smtClean="0"/>
              <a:t>التي </a:t>
            </a:r>
            <a:r>
              <a:rPr lang="ar-SA" b="1" dirty="0"/>
              <a:t>تصل ما بين الأماكن </a:t>
            </a:r>
            <a:r>
              <a:rPr lang="ar-SA" b="1" dirty="0" smtClean="0"/>
              <a:t>التي </a:t>
            </a:r>
            <a:r>
              <a:rPr lang="ar-SA" b="1" dirty="0"/>
              <a:t>يتساوى فيها الضغط </a:t>
            </a:r>
            <a:r>
              <a:rPr lang="ar-SA" b="1" dirty="0" smtClean="0"/>
              <a:t>الجوي </a:t>
            </a:r>
            <a:r>
              <a:rPr lang="ar-SA" b="1" dirty="0"/>
              <a:t>المحسوب عند متوسط مستوى سطح </a:t>
            </a:r>
            <a:r>
              <a:rPr lang="ar-SA" b="1" dirty="0" smtClean="0"/>
              <a:t>البحر</a:t>
            </a:r>
            <a:r>
              <a:rPr lang="ar-EG" b="1" dirty="0" smtClean="0"/>
              <a:t>.</a:t>
            </a:r>
          </a:p>
          <a:p>
            <a:pPr algn="just" rtl="1"/>
            <a:r>
              <a:rPr lang="ar-SA" b="1" dirty="0"/>
              <a:t> بالإضافة إلى </a:t>
            </a:r>
            <a:r>
              <a:rPr lang="ar-SA" b="1" dirty="0" smtClean="0"/>
              <a:t>أن </a:t>
            </a:r>
            <a:r>
              <a:rPr lang="ar-SA" b="1" dirty="0"/>
              <a:t>خطوط تساوى الضغط </a:t>
            </a:r>
            <a:r>
              <a:rPr lang="ar-SA" b="1" dirty="0" smtClean="0"/>
              <a:t>الجوي تحدد </a:t>
            </a:r>
            <a:r>
              <a:rPr lang="ar-SA" b="1" dirty="0"/>
              <a:t>مناطق الضغط المرتفع ومناطق الضغط المنخفض فإنها أيضا ً توضح </a:t>
            </a:r>
            <a:r>
              <a:rPr lang="ar-SA" b="1" dirty="0" smtClean="0"/>
              <a:t>اتجاه </a:t>
            </a:r>
            <a:r>
              <a:rPr lang="ar-SA" b="1" dirty="0"/>
              <a:t>وسرعة الرياح </a:t>
            </a:r>
            <a:r>
              <a:rPr lang="ar-SA" b="1" dirty="0" smtClean="0"/>
              <a:t>السطحية</a:t>
            </a:r>
            <a:r>
              <a:rPr lang="ar-EG" b="1" dirty="0" smtClean="0"/>
              <a:t>؛</a:t>
            </a:r>
            <a:r>
              <a:rPr lang="ar-SA" b="1" dirty="0" smtClean="0"/>
              <a:t> </a:t>
            </a:r>
            <a:r>
              <a:rPr lang="ar-SA" b="1" dirty="0"/>
              <a:t>حيث تتوقف سرعة الرياح السطحية على تدرج الضغط </a:t>
            </a:r>
            <a:r>
              <a:rPr lang="ar-SA" b="1" dirty="0" smtClean="0"/>
              <a:t>الجوي </a:t>
            </a:r>
            <a:r>
              <a:rPr lang="ar-SA" b="1" dirty="0"/>
              <a:t>الذى يقدر تبعاً للأبعاد الموجودة بين خطوط تساوى الضغط </a:t>
            </a:r>
            <a:r>
              <a:rPr lang="ar-SA" b="1" dirty="0" smtClean="0"/>
              <a:t>الجوي </a:t>
            </a:r>
            <a:r>
              <a:rPr lang="ar-SA" b="1" dirty="0"/>
              <a:t>.</a:t>
            </a:r>
          </a:p>
          <a:p>
            <a:pPr algn="just" rtl="1"/>
            <a:r>
              <a:rPr lang="ar-SA" b="1" dirty="0"/>
              <a:t>وعلى خريطة الطقس السطحية يتم توقيع المعلومات </a:t>
            </a:r>
            <a:r>
              <a:rPr lang="ar-SA" b="1" dirty="0" smtClean="0"/>
              <a:t>التي </a:t>
            </a:r>
            <a:r>
              <a:rPr lang="ar-SA" b="1" dirty="0"/>
              <a:t>تحتويها إشارات الأرصاد الجوية </a:t>
            </a:r>
            <a:r>
              <a:rPr lang="ar-SA" b="1" dirty="0" smtClean="0"/>
              <a:t>ا</a:t>
            </a:r>
            <a:r>
              <a:rPr lang="ar-EG" b="1" dirty="0" smtClean="0"/>
              <a:t>لتي تم أرسالها</a:t>
            </a:r>
            <a:r>
              <a:rPr lang="ar-SA" b="1" dirty="0" smtClean="0"/>
              <a:t> </a:t>
            </a:r>
            <a:r>
              <a:rPr lang="ar-SA" b="1" dirty="0"/>
              <a:t>من المحطات </a:t>
            </a:r>
            <a:r>
              <a:rPr lang="ar-SA" b="1" dirty="0" smtClean="0"/>
              <a:t>الأرضية</a:t>
            </a:r>
            <a:r>
              <a:rPr lang="ar-EG" b="1" dirty="0" smtClean="0"/>
              <a:t>.</a:t>
            </a:r>
            <a:r>
              <a:rPr lang="ar-SA" b="1" dirty="0" smtClean="0"/>
              <a:t> </a:t>
            </a:r>
            <a:endParaRPr lang="en-US" b="1" dirty="0"/>
          </a:p>
        </p:txBody>
      </p:sp>
    </p:spTree>
    <p:extLst>
      <p:ext uri="{BB962C8B-B14F-4D97-AF65-F5344CB8AC3E}">
        <p14:creationId xmlns:p14="http://schemas.microsoft.com/office/powerpoint/2010/main" val="2011741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14600"/>
            <a:ext cx="8458200" cy="3962400"/>
          </a:xfrm>
        </p:spPr>
        <p:txBody>
          <a:bodyPr>
            <a:normAutofit lnSpcReduction="10000"/>
          </a:bodyPr>
          <a:lstStyle/>
          <a:p>
            <a:pPr algn="just" rtl="1"/>
            <a:r>
              <a:rPr lang="ar-EG" b="1" dirty="0"/>
              <a:t>المعلومات </a:t>
            </a:r>
            <a:r>
              <a:rPr lang="ar-EG" b="1" dirty="0" smtClean="0"/>
              <a:t>التي </a:t>
            </a:r>
            <a:r>
              <a:rPr lang="ar-EG" b="1" dirty="0"/>
              <a:t>توقع على خرائط الطقس </a:t>
            </a:r>
            <a:r>
              <a:rPr lang="ar-EG" b="1" dirty="0" smtClean="0"/>
              <a:t>السطحية هي : </a:t>
            </a:r>
            <a:r>
              <a:rPr lang="ar-EG" b="1" dirty="0"/>
              <a:t>( اتجاه وسرعة الرياح – كمية السحب الكلية – نوع السحب المنخفضة – نوع السحب المتوسطة – نوع السحب المرتفعة – ارتفاع قاعدة السحب المنخفضة – الضغط الجوي </a:t>
            </a:r>
            <a:r>
              <a:rPr lang="ar-EG" b="1" dirty="0" smtClean="0"/>
              <a:t>– قيمة </a:t>
            </a:r>
            <a:r>
              <a:rPr lang="ar-EG" b="1" dirty="0"/>
              <a:t>الميل البارومتري – الرؤية الأفقية – درجة حرارة الهواء – درجة حرارة نقطة الندي – الطقس الحاضر – الطقس الماضي</a:t>
            </a:r>
            <a:r>
              <a:rPr lang="ar-EG" b="1" dirty="0" smtClean="0"/>
              <a:t>).</a:t>
            </a:r>
          </a:p>
          <a:p>
            <a:pPr algn="just" rtl="1"/>
            <a:r>
              <a:rPr lang="ar-EG" b="1" dirty="0" smtClean="0"/>
              <a:t>  بعد </a:t>
            </a:r>
            <a:r>
              <a:rPr lang="ar-EG" b="1" dirty="0"/>
              <a:t>توقيع المعلومات السابقة يقوم المتنبئ </a:t>
            </a:r>
            <a:r>
              <a:rPr lang="ar-EG" b="1" dirty="0" smtClean="0"/>
              <a:t>الجوي </a:t>
            </a:r>
            <a:r>
              <a:rPr lang="en-US" b="1" dirty="0"/>
              <a:t>Forecaster </a:t>
            </a:r>
            <a:r>
              <a:rPr lang="ar-EG" b="1" dirty="0" smtClean="0"/>
              <a:t> بتحليل </a:t>
            </a:r>
            <a:r>
              <a:rPr lang="ar-EG" b="1" dirty="0"/>
              <a:t>خرائط الطقس السطحية وذلك برسم خطوط تساوي الضغط الجوي وهى خطوط تمر بالأماكن ذات الضغط الجوي المتساوي وترسم خطوط تساوي الضغط الجوي عادة كل 3 أو 5  </a:t>
            </a:r>
            <a:r>
              <a:rPr lang="ar-EG" b="1" dirty="0" smtClean="0"/>
              <a:t>هكتو بسكال </a:t>
            </a:r>
            <a:r>
              <a:rPr lang="ar-EG" b="1" dirty="0"/>
              <a:t>(مللي بار) </a:t>
            </a:r>
            <a:r>
              <a:rPr lang="ar-EG" b="1" dirty="0" smtClean="0"/>
              <a:t>مثل: </a:t>
            </a:r>
            <a:r>
              <a:rPr lang="ar-EG" b="1" dirty="0"/>
              <a:t>1005 -  1010  - 1015  بالإضافة لتحديد الجبهات المختلفة. ونتيجة لذلك تظهر بعض أو كل مجموعات الضغط الجوي الأساسية. </a:t>
            </a:r>
          </a:p>
          <a:p>
            <a:pPr algn="r" rtl="1"/>
            <a:endParaRPr lang="en-US" dirty="0"/>
          </a:p>
        </p:txBody>
      </p:sp>
      <p:sp>
        <p:nvSpPr>
          <p:cNvPr id="3" name="Title 2"/>
          <p:cNvSpPr>
            <a:spLocks noGrp="1"/>
          </p:cNvSpPr>
          <p:nvPr>
            <p:ph type="title"/>
          </p:nvPr>
        </p:nvSpPr>
        <p:spPr>
          <a:xfrm>
            <a:off x="457200" y="338328"/>
            <a:ext cx="8229600" cy="1642872"/>
          </a:xfrm>
        </p:spPr>
        <p:txBody>
          <a:bodyPr>
            <a:normAutofit/>
          </a:bodyPr>
          <a:lstStyle/>
          <a:p>
            <a:pPr rtl="1"/>
            <a:r>
              <a:rPr lang="ar-SA" sz="4000" b="1" dirty="0" smtClean="0">
                <a:solidFill>
                  <a:srgbClr val="FFFF00"/>
                </a:solidFill>
              </a:rPr>
              <a:t>معلومات خرائط </a:t>
            </a:r>
            <a:r>
              <a:rPr lang="ar-SA" sz="4000" b="1" dirty="0">
                <a:solidFill>
                  <a:srgbClr val="FFFF00"/>
                </a:solidFill>
              </a:rPr>
              <a:t>الطقس </a:t>
            </a:r>
            <a:r>
              <a:rPr lang="ar-SA" sz="4000" b="1" dirty="0" smtClean="0">
                <a:solidFill>
                  <a:srgbClr val="FFFF00"/>
                </a:solidFill>
              </a:rPr>
              <a:t>السطحية</a:t>
            </a:r>
            <a:r>
              <a:rPr lang="ar-EG" sz="4000" b="1" dirty="0" smtClean="0">
                <a:solidFill>
                  <a:srgbClr val="FFFF00"/>
                </a:solidFill>
              </a:rPr>
              <a:t/>
            </a:r>
            <a:br>
              <a:rPr lang="ar-EG" sz="4000" b="1" dirty="0" smtClean="0">
                <a:solidFill>
                  <a:srgbClr val="FFFF00"/>
                </a:solidFill>
              </a:rPr>
            </a:br>
            <a:r>
              <a:rPr lang="en-US" sz="3600" b="1" dirty="0">
                <a:solidFill>
                  <a:srgbClr val="FFFF00"/>
                </a:solidFill>
              </a:rPr>
              <a:t>Surface Synoptic Charts</a:t>
            </a:r>
            <a:endParaRPr lang="en-US" sz="3600" dirty="0"/>
          </a:p>
        </p:txBody>
      </p:sp>
    </p:spTree>
    <p:extLst>
      <p:ext uri="{BB962C8B-B14F-4D97-AF65-F5344CB8AC3E}">
        <p14:creationId xmlns:p14="http://schemas.microsoft.com/office/powerpoint/2010/main" val="3305735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27F73574-5995-4F87-8C50-C55F930AAB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784" y="2190750"/>
            <a:ext cx="2495550" cy="2476500"/>
          </a:xfrm>
        </p:spPr>
      </p:pic>
    </p:spTree>
    <p:extLst>
      <p:ext uri="{BB962C8B-B14F-4D97-AF65-F5344CB8AC3E}">
        <p14:creationId xmlns:p14="http://schemas.microsoft.com/office/powerpoint/2010/main" val="2702154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p:txBody>
          <a:bodyPr>
            <a:normAutofit/>
          </a:bodyPr>
          <a:lstStyle/>
          <a:p>
            <a:pPr algn="just" rtl="1" eaLnBrk="1" hangingPunct="1"/>
            <a:r>
              <a:rPr lang="ar-EG" sz="2800" b="1" dirty="0" smtClean="0"/>
              <a:t>خرائط الطقس هي خرائط لمنطقة جغرافية محددة من سطح الكرة الأرضية تدخل في نطاقها الدولة التي تقوم بإعداد هذه الخريطة، وتوضح خريطة الطقس عناصر الجو المختلفة بصورة تفصيلية تظهر كلها مجتمعة حول محطة الرصد الخاصة بها، مستخدمة عدداً من الرموز المتفق عليها دولياً، يستفيد منها ويستخدمها قطاع كبير من المتخصصين في شتي المجالات العلمية والحياة المدنية والعسكرية.</a:t>
            </a:r>
            <a:endParaRPr lang="en-US" sz="2800" b="1" dirty="0" smtClean="0"/>
          </a:p>
          <a:p>
            <a:pPr algn="just" rtl="1" eaLnBrk="1" hangingPunct="1"/>
            <a:endParaRPr lang="en-US" sz="2800" b="1" dirty="0" smtClean="0"/>
          </a:p>
        </p:txBody>
      </p:sp>
      <p:sp>
        <p:nvSpPr>
          <p:cNvPr id="2" name="Title 1"/>
          <p:cNvSpPr>
            <a:spLocks noGrp="1"/>
          </p:cNvSpPr>
          <p:nvPr>
            <p:ph type="title"/>
          </p:nvPr>
        </p:nvSpPr>
        <p:spPr/>
        <p:txBody>
          <a:bodyPr/>
          <a:lstStyle/>
          <a:p>
            <a:pPr eaLnBrk="1" hangingPunct="1">
              <a:defRPr/>
            </a:pPr>
            <a:r>
              <a:rPr lang="ar-EG" dirty="0" smtClean="0"/>
              <a:t>ماهية خرائط الطقس</a:t>
            </a:r>
            <a:endParaRPr lang="en-US" dirty="0"/>
          </a:p>
        </p:txBody>
      </p:sp>
    </p:spTree>
    <p:extLst>
      <p:ext uri="{BB962C8B-B14F-4D97-AF65-F5344CB8AC3E}">
        <p14:creationId xmlns:p14="http://schemas.microsoft.com/office/powerpoint/2010/main" val="1244825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228600" y="1794164"/>
            <a:ext cx="8686799" cy="5029200"/>
          </a:xfrm>
        </p:spPr>
        <p:txBody>
          <a:bodyPr>
            <a:normAutofit lnSpcReduction="10000"/>
          </a:bodyPr>
          <a:lstStyle/>
          <a:p>
            <a:pPr algn="just" rtl="1"/>
            <a:r>
              <a:rPr lang="ar-EG" sz="2000" b="1" dirty="0" smtClean="0"/>
              <a:t>تصدر </a:t>
            </a:r>
            <a:r>
              <a:rPr lang="ar-EG" sz="2000" b="1" dirty="0"/>
              <a:t>الهيئة العامة للأرصاد وحماية البيئة خرائط </a:t>
            </a:r>
            <a:r>
              <a:rPr lang="ar-EG" sz="2000" b="1" dirty="0" smtClean="0"/>
              <a:t>للطقس أربع مرات يومياً، وشهدت نشأتها عدة مراحل هي:</a:t>
            </a:r>
          </a:p>
          <a:p>
            <a:pPr algn="just" rtl="1"/>
            <a:r>
              <a:rPr lang="ar-EG" sz="2000" b="1" dirty="0" smtClean="0"/>
              <a:t>في </a:t>
            </a:r>
            <a:r>
              <a:rPr lang="ar-EG" sz="2000" b="1" dirty="0"/>
              <a:t>عام ١٣٤٨هـ - ١٩٣٠م أنشأ الملك عبدالعزيز (رحمه الله)  مديرية الأمور </a:t>
            </a:r>
            <a:r>
              <a:rPr lang="ar-EG" sz="2000" b="1" dirty="0" smtClean="0"/>
              <a:t>العسكرية، واسندت </a:t>
            </a:r>
            <a:r>
              <a:rPr lang="ar-EG" sz="2000" b="1" dirty="0"/>
              <a:t>شؤون الطيران </a:t>
            </a:r>
            <a:r>
              <a:rPr lang="ar-EG" sz="2000" b="1" dirty="0" smtClean="0"/>
              <a:t>مشتملة </a:t>
            </a:r>
            <a:r>
              <a:rPr lang="ar-EG" sz="2000" b="1" dirty="0"/>
              <a:t>على شؤون </a:t>
            </a:r>
            <a:r>
              <a:rPr lang="ar-EG" sz="2000" b="1" dirty="0" smtClean="0"/>
              <a:t>الأرصاد في المملكة لها.</a:t>
            </a:r>
          </a:p>
          <a:p>
            <a:pPr algn="just" rtl="1"/>
            <a:r>
              <a:rPr lang="ar-EG" sz="2000" b="1" dirty="0"/>
              <a:t> في عام ١٣٥٩هـ - ١٩٤٠م استُبدِلت مديرية الأمور العسكرية لتصبح رئاسة الأركان الحربية وتتكون من أربعة مكاتب </a:t>
            </a:r>
            <a:r>
              <a:rPr lang="ar-EG" sz="2000" b="1" dirty="0" smtClean="0"/>
              <a:t>منها: </a:t>
            </a:r>
            <a:r>
              <a:rPr lang="ar-EG" sz="2000" b="1" dirty="0"/>
              <a:t>مكتب الأرصاد بمسمى (إدارة الانواء الجوية). </a:t>
            </a:r>
            <a:r>
              <a:rPr lang="ar-EG" sz="2000" b="1" dirty="0" smtClean="0"/>
              <a:t>وفي </a:t>
            </a:r>
            <a:r>
              <a:rPr lang="ar-EG" sz="2000" b="1" dirty="0"/>
              <a:t>عام ١٣٦٣هـ -١٩٤٤م تم استحداث وزارة للدفاع وأصبحت إدارة الانواء الجوية تتبع سلاح الطيران الملكي السعودي في </a:t>
            </a:r>
            <a:r>
              <a:rPr lang="ar-EG" sz="2000" b="1" dirty="0" smtClean="0"/>
              <a:t>حينها.</a:t>
            </a:r>
          </a:p>
          <a:p>
            <a:pPr algn="just" rtl="1"/>
            <a:r>
              <a:rPr lang="ar-EG" sz="2000" b="1" dirty="0"/>
              <a:t> في عام ١٣٧٠هـ - ١٩٥٠م  استقلت ادارة الأنواء الجوية لتصبح المديرية العامة للأرصاد الجوية وتتبع مصلحة الطيران المدني</a:t>
            </a:r>
            <a:r>
              <a:rPr lang="ar-EG" sz="2000" b="1" dirty="0" smtClean="0"/>
              <a:t>. </a:t>
            </a:r>
          </a:p>
          <a:p>
            <a:pPr algn="just" rtl="1"/>
            <a:r>
              <a:rPr lang="ar-EG" sz="2000" b="1" dirty="0" smtClean="0"/>
              <a:t>في </a:t>
            </a:r>
            <a:r>
              <a:rPr lang="ar-EG" sz="2000" b="1" dirty="0"/>
              <a:t>عام ١٣٨٦هـ - ١٩٦٦م  فصلت </a:t>
            </a:r>
            <a:r>
              <a:rPr lang="ar-EG" sz="2000" b="1" dirty="0" smtClean="0"/>
              <a:t>بمسمى </a:t>
            </a:r>
            <a:r>
              <a:rPr lang="ar-EG" sz="2000" b="1" dirty="0"/>
              <a:t>( مصلحة الأرصاد الجوية)  وتتبع لوزارة الدفاع والطيران ، ثم أضيفت </a:t>
            </a:r>
            <a:r>
              <a:rPr lang="ar-EG" sz="2000" b="1" dirty="0" smtClean="0"/>
              <a:t>لها مهام </a:t>
            </a:r>
            <a:r>
              <a:rPr lang="ar-EG" sz="2000" b="1" dirty="0"/>
              <a:t>حماية البيئة </a:t>
            </a:r>
            <a:r>
              <a:rPr lang="ar-EG" sz="2000" b="1" dirty="0" smtClean="0"/>
              <a:t>عام </a:t>
            </a:r>
            <a:r>
              <a:rPr lang="ar-EG" sz="2000" b="1" dirty="0"/>
              <a:t>1401هـ </a:t>
            </a:r>
            <a:r>
              <a:rPr lang="ar-EG" sz="2000" b="1" dirty="0" smtClean="0"/>
              <a:t>وعدل </a:t>
            </a:r>
            <a:r>
              <a:rPr lang="ar-EG" sz="2000" b="1" dirty="0"/>
              <a:t>مسماها إلى " مصلحة الأرصاد وحماية البيئة". </a:t>
            </a:r>
            <a:endParaRPr lang="ar-EG" sz="2000" b="1" dirty="0" smtClean="0"/>
          </a:p>
          <a:p>
            <a:pPr algn="just" rtl="1"/>
            <a:r>
              <a:rPr lang="ar-EG" sz="2000" b="1" dirty="0"/>
              <a:t>في عام 1422 هـ - 2001م  تم إعادة هيكلتها من جديد </a:t>
            </a:r>
            <a:r>
              <a:rPr lang="ar-EG" sz="2000" b="1" dirty="0" smtClean="0"/>
              <a:t>وتحويل </a:t>
            </a:r>
            <a:r>
              <a:rPr lang="ar-EG" sz="2000" b="1" dirty="0"/>
              <a:t>مسماها إلى الرئاسة العامة للأرصاد وحماية البيئة، في عام 1437 هـ - 2016م  </a:t>
            </a:r>
            <a:r>
              <a:rPr lang="ar-EG" sz="2000" b="1" dirty="0" smtClean="0"/>
              <a:t>عدل </a:t>
            </a:r>
            <a:r>
              <a:rPr lang="ar-EG" sz="2000" b="1" dirty="0"/>
              <a:t>المسمى إلى الهيئة العامة للأرصاد وحماية البيئة بموجب الأمر الملكي بتاريخ 30/07/1437هـ </a:t>
            </a:r>
            <a:r>
              <a:rPr lang="ar-EG" sz="2000" b="1" dirty="0" smtClean="0"/>
              <a:t>. </a:t>
            </a:r>
          </a:p>
          <a:p>
            <a:pPr algn="just" rtl="1"/>
            <a:endParaRPr lang="ar-EG" dirty="0"/>
          </a:p>
          <a:p>
            <a:pPr algn="just" rtl="1"/>
            <a:endParaRPr lang="ar-EG" dirty="0"/>
          </a:p>
          <a:p>
            <a:pPr algn="just" rtl="1"/>
            <a:endParaRPr lang="en-US" dirty="0" smtClean="0"/>
          </a:p>
          <a:p>
            <a:pPr algn="r" rtl="1" eaLnBrk="1" hangingPunct="1"/>
            <a:endParaRPr lang="en-US" dirty="0" smtClean="0"/>
          </a:p>
        </p:txBody>
      </p:sp>
      <p:sp>
        <p:nvSpPr>
          <p:cNvPr id="2" name="Title 1"/>
          <p:cNvSpPr>
            <a:spLocks noGrp="1"/>
          </p:cNvSpPr>
          <p:nvPr>
            <p:ph type="title"/>
          </p:nvPr>
        </p:nvSpPr>
        <p:spPr>
          <a:xfrm>
            <a:off x="457200" y="457200"/>
            <a:ext cx="8229600" cy="1133856"/>
          </a:xfrm>
        </p:spPr>
        <p:txBody>
          <a:bodyPr>
            <a:normAutofit/>
          </a:bodyPr>
          <a:lstStyle/>
          <a:p>
            <a:pPr>
              <a:defRPr/>
            </a:pPr>
            <a:r>
              <a:rPr lang="ar-EG" sz="4000" b="1" dirty="0"/>
              <a:t>الهيئة العامة للأرصاد وحماية البيئة </a:t>
            </a:r>
            <a:endParaRPr lang="en-US" sz="4000" b="1" dirty="0"/>
          </a:p>
        </p:txBody>
      </p:sp>
    </p:spTree>
    <p:extLst>
      <p:ext uri="{BB962C8B-B14F-4D97-AF65-F5344CB8AC3E}">
        <p14:creationId xmlns:p14="http://schemas.microsoft.com/office/powerpoint/2010/main" val="984919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p:txBody>
          <a:bodyPr/>
          <a:lstStyle/>
          <a:p>
            <a:pPr algn="r" rtl="1" eaLnBrk="1" hangingPunct="1"/>
            <a:r>
              <a:rPr lang="ar-EG" b="1" smtClean="0"/>
              <a:t>أولاً: مرحلة الرصد الجوي</a:t>
            </a:r>
          </a:p>
          <a:p>
            <a:pPr algn="r" rtl="1" eaLnBrk="1" hangingPunct="1">
              <a:buFont typeface="Wingdings 2" pitchFamily="18" charset="2"/>
              <a:buNone/>
            </a:pPr>
            <a:endParaRPr lang="ar-EG" b="1" smtClean="0"/>
          </a:p>
          <a:p>
            <a:pPr algn="r" rtl="1" eaLnBrk="1" hangingPunct="1"/>
            <a:r>
              <a:rPr lang="ar-EG" b="1" smtClean="0"/>
              <a:t>ثانياً: مرحلة جمع وارسال واستقبال البيانات </a:t>
            </a:r>
          </a:p>
          <a:p>
            <a:pPr algn="r" rtl="1" eaLnBrk="1" hangingPunct="1">
              <a:buFont typeface="Wingdings 2" pitchFamily="18" charset="2"/>
              <a:buNone/>
            </a:pPr>
            <a:endParaRPr lang="ar-EG" b="1" smtClean="0"/>
          </a:p>
          <a:p>
            <a:pPr algn="r" rtl="1" eaLnBrk="1" hangingPunct="1"/>
            <a:r>
              <a:rPr lang="ar-EG" b="1" smtClean="0"/>
              <a:t>ثالثاً: مرحلة إنشاء خريطة الطقس</a:t>
            </a:r>
            <a:endParaRPr lang="en-US" smtClean="0"/>
          </a:p>
        </p:txBody>
      </p:sp>
      <p:sp>
        <p:nvSpPr>
          <p:cNvPr id="2" name="Title 1"/>
          <p:cNvSpPr>
            <a:spLocks noGrp="1"/>
          </p:cNvSpPr>
          <p:nvPr>
            <p:ph type="title"/>
          </p:nvPr>
        </p:nvSpPr>
        <p:spPr/>
        <p:txBody>
          <a:bodyPr/>
          <a:lstStyle/>
          <a:p>
            <a:pPr eaLnBrk="1" hangingPunct="1">
              <a:defRPr/>
            </a:pPr>
            <a:r>
              <a:rPr lang="ar-EG" dirty="0" smtClean="0"/>
              <a:t>مراحل إنشاء خريطة الطقس </a:t>
            </a:r>
            <a:endParaRPr lang="en-US" dirty="0"/>
          </a:p>
        </p:txBody>
      </p:sp>
    </p:spTree>
    <p:extLst>
      <p:ext uri="{BB962C8B-B14F-4D97-AF65-F5344CB8AC3E}">
        <p14:creationId xmlns:p14="http://schemas.microsoft.com/office/powerpoint/2010/main" val="90097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609600" y="2675466"/>
            <a:ext cx="8000999" cy="3725333"/>
          </a:xfrm>
        </p:spPr>
        <p:txBody>
          <a:bodyPr>
            <a:normAutofit/>
          </a:bodyPr>
          <a:lstStyle/>
          <a:p>
            <a:pPr algn="just" rtl="1"/>
            <a:r>
              <a:rPr lang="ar-EG" b="1" dirty="0" smtClean="0"/>
              <a:t>تقوم محطات الرصد الجوي برصد العناصر والظواهر الجوية  مرة كل ست ساعات أو عند حدوث تغيرات في الحالة الجوية.</a:t>
            </a:r>
          </a:p>
          <a:p>
            <a:pPr algn="just" rtl="1"/>
            <a:r>
              <a:rPr lang="ar-EG" b="1" dirty="0" smtClean="0"/>
              <a:t> تتكون </a:t>
            </a:r>
            <a:r>
              <a:rPr lang="ar-EG" b="1" dirty="0"/>
              <a:t>الارصاد السعودية من: محطات الرصد الجوي الرئيسية وعددها 40 </a:t>
            </a:r>
            <a:r>
              <a:rPr lang="ar-EG" b="1" dirty="0" smtClean="0"/>
              <a:t>محطة، ومثلها لرصد التلوث، وعدة </a:t>
            </a:r>
            <a:r>
              <a:rPr lang="ar-EG" b="1" dirty="0"/>
              <a:t>محطات لرصد طبقات الجو </a:t>
            </a:r>
            <a:r>
              <a:rPr lang="ar-EG" b="1" dirty="0" smtClean="0"/>
              <a:t>العليا، و14 رادار </a:t>
            </a:r>
            <a:r>
              <a:rPr lang="ar-EG" b="1" dirty="0"/>
              <a:t>خاصة بالطقس لرصد السحب </a:t>
            </a:r>
            <a:r>
              <a:rPr lang="ar-EG" b="1" dirty="0" smtClean="0"/>
              <a:t>والامطار، كما </a:t>
            </a:r>
            <a:r>
              <a:rPr lang="ar-EG" b="1" dirty="0"/>
              <a:t>قامت </a:t>
            </a:r>
            <a:r>
              <a:rPr lang="ar-EG" b="1" dirty="0" smtClean="0"/>
              <a:t>الهيئة </a:t>
            </a:r>
            <a:r>
              <a:rPr lang="ar-EG" b="1" dirty="0"/>
              <a:t>العامة للأرصاد وحماية البيئة </a:t>
            </a:r>
            <a:r>
              <a:rPr lang="ar-EG" b="1" dirty="0" smtClean="0"/>
              <a:t>بتشغيل </a:t>
            </a:r>
            <a:r>
              <a:rPr lang="ar-EG" b="1" dirty="0"/>
              <a:t>139 محطة أوتوماتيكية من أصل 189 تم توزيعها على مناطق </a:t>
            </a:r>
            <a:r>
              <a:rPr lang="ar-EG" b="1" dirty="0" smtClean="0"/>
              <a:t>المملكة - بناء </a:t>
            </a:r>
            <a:r>
              <a:rPr lang="ar-EG" b="1" dirty="0"/>
              <a:t>على دراسات ميدانية </a:t>
            </a:r>
            <a:r>
              <a:rPr lang="ar-EG" b="1" dirty="0" smtClean="0"/>
              <a:t>وعلمية - </a:t>
            </a:r>
            <a:r>
              <a:rPr lang="ar-EG" b="1" dirty="0"/>
              <a:t>لتحقيق أكبر قدر من الدقة والحصول على الكم الأكبر من المعلومات </a:t>
            </a:r>
            <a:r>
              <a:rPr lang="ar-EG" b="1" dirty="0" smtClean="0"/>
              <a:t>الجوية.</a:t>
            </a:r>
            <a:endParaRPr lang="en-US" b="1" dirty="0" smtClean="0"/>
          </a:p>
          <a:p>
            <a:pPr algn="r" rtl="1" eaLnBrk="1" hangingPunct="1"/>
            <a:endParaRPr lang="en-US" dirty="0" smtClean="0"/>
          </a:p>
        </p:txBody>
      </p:sp>
      <p:sp>
        <p:nvSpPr>
          <p:cNvPr id="2" name="Title 1"/>
          <p:cNvSpPr>
            <a:spLocks noGrp="1"/>
          </p:cNvSpPr>
          <p:nvPr>
            <p:ph type="title"/>
          </p:nvPr>
        </p:nvSpPr>
        <p:spPr/>
        <p:txBody>
          <a:bodyPr/>
          <a:lstStyle/>
          <a:p>
            <a:pPr eaLnBrk="1" hangingPunct="1">
              <a:defRPr/>
            </a:pPr>
            <a:r>
              <a:rPr lang="ar-EG" b="1" dirty="0" smtClean="0"/>
              <a:t>أولاً: مرحلة الرصد الجوي</a:t>
            </a:r>
            <a:endParaRPr lang="en-US" dirty="0"/>
          </a:p>
        </p:txBody>
      </p:sp>
    </p:spTree>
    <p:extLst>
      <p:ext uri="{BB962C8B-B14F-4D97-AF65-F5344CB8AC3E}">
        <p14:creationId xmlns:p14="http://schemas.microsoft.com/office/powerpoint/2010/main" val="2262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a:xfrm>
            <a:off x="457200" y="2514600"/>
            <a:ext cx="8305800" cy="4267200"/>
          </a:xfrm>
        </p:spPr>
        <p:txBody>
          <a:bodyPr>
            <a:normAutofit/>
          </a:bodyPr>
          <a:lstStyle/>
          <a:p>
            <a:pPr algn="just" rtl="1" eaLnBrk="1" hangingPunct="1"/>
            <a:r>
              <a:rPr lang="ar-EG" b="1" dirty="0" smtClean="0"/>
              <a:t>ترسل محطات الرصد داخل كل دولة بياناتها إلى المركز الرئيسي بها، والتي هي بدورها ترسلها إلى مراكز إقليمية ومنها إلى مراكز عالمية، ولتسهيل أعمال تنظيم تبادل المعلومات، قامت المنظمة العالمية للأرصاد الجوية بتقسيم العالم إلى ستة أقاليم رصدية هي: أقاليم أفريقيا وإقليم أسيا وإقليم أوروبا وإقليم أمريكا الشمالية والوسطي وإقليم أمريكا الجنوبية وإقليم الهادي الجنوبي الغربي.</a:t>
            </a:r>
          </a:p>
          <a:p>
            <a:pPr algn="just" rtl="1"/>
            <a:r>
              <a:rPr lang="ar-EG" b="1" dirty="0"/>
              <a:t>لا تتوافق الأقاليم الرصدية الستة مع التقسيم العالمي للقارات؛ حيث نجد أن جزءً من جنوب غربي أسيا يقع ضمن </a:t>
            </a:r>
            <a:r>
              <a:rPr lang="ar-EG" b="1" dirty="0" smtClean="0"/>
              <a:t>إقليم </a:t>
            </a:r>
            <a:r>
              <a:rPr lang="ar-EG" b="1" dirty="0"/>
              <a:t>أوروبا، كما أن التقسيم لا يحدد مجال المؤثرات المتبادلة </a:t>
            </a:r>
            <a:r>
              <a:rPr lang="ar-EG" b="1" dirty="0" smtClean="0"/>
              <a:t>ما بين </a:t>
            </a:r>
            <a:r>
              <a:rPr lang="ar-EG" b="1" dirty="0"/>
              <a:t>أجزاء كل </a:t>
            </a:r>
            <a:r>
              <a:rPr lang="ar-EG" b="1" dirty="0" smtClean="0"/>
              <a:t>إقليم</a:t>
            </a:r>
            <a:r>
              <a:rPr lang="ar-EG" b="1" dirty="0"/>
              <a:t>؛ حيث لا تشكل تلك الأقاليم نظم معزولة عن بعضها بل تعد نظم مفتوحة تتبادل المؤثرات الجوية بين بعضها؛ حيث لابد من </a:t>
            </a:r>
            <a:r>
              <a:rPr lang="ar-EG" b="1" dirty="0" smtClean="0"/>
              <a:t>الاعتماد </a:t>
            </a:r>
            <a:r>
              <a:rPr lang="ar-EG" b="1" dirty="0"/>
              <a:t>على البيانات والمعلومات الخاصة بأجزاء من أقاليم أخري لرسم الصورة الطقسية </a:t>
            </a:r>
            <a:r>
              <a:rPr lang="ar-EG" b="1" dirty="0" smtClean="0"/>
              <a:t>للإقليم.</a:t>
            </a:r>
            <a:endParaRPr lang="ar-EG" b="1" dirty="0"/>
          </a:p>
          <a:p>
            <a:pPr algn="just" rtl="1" eaLnBrk="1" hangingPunct="1"/>
            <a:endParaRPr lang="en-US" dirty="0" smtClean="0"/>
          </a:p>
          <a:p>
            <a:pPr algn="r" rtl="1" eaLnBrk="1" hangingPunct="1"/>
            <a:endParaRPr lang="en-US" dirty="0" smtClean="0"/>
          </a:p>
        </p:txBody>
      </p:sp>
      <p:sp>
        <p:nvSpPr>
          <p:cNvPr id="2" name="Title 1"/>
          <p:cNvSpPr>
            <a:spLocks noGrp="1"/>
          </p:cNvSpPr>
          <p:nvPr>
            <p:ph type="title"/>
          </p:nvPr>
        </p:nvSpPr>
        <p:spPr>
          <a:xfrm>
            <a:off x="457200" y="533400"/>
            <a:ext cx="8229600" cy="1057656"/>
          </a:xfrm>
        </p:spPr>
        <p:txBody>
          <a:bodyPr>
            <a:normAutofit/>
          </a:bodyPr>
          <a:lstStyle/>
          <a:p>
            <a:pPr eaLnBrk="1" hangingPunct="1">
              <a:defRPr/>
            </a:pPr>
            <a:r>
              <a:rPr lang="ar-EG" sz="4000" b="1" dirty="0" smtClean="0"/>
              <a:t>تنظيم تبادل المعلومات الرصدية</a:t>
            </a:r>
            <a:endParaRPr lang="en-US" sz="4000" b="1" dirty="0"/>
          </a:p>
        </p:txBody>
      </p:sp>
    </p:spTree>
    <p:extLst>
      <p:ext uri="{BB962C8B-B14F-4D97-AF65-F5344CB8AC3E}">
        <p14:creationId xmlns:p14="http://schemas.microsoft.com/office/powerpoint/2010/main" val="632506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533400" y="2590800"/>
            <a:ext cx="8000999" cy="3687763"/>
          </a:xfrm>
        </p:spPr>
        <p:txBody>
          <a:bodyPr>
            <a:normAutofit/>
          </a:bodyPr>
          <a:lstStyle/>
          <a:p>
            <a:pPr algn="just" rtl="1" eaLnBrk="1" hangingPunct="1"/>
            <a:r>
              <a:rPr lang="ar-EG" b="1" dirty="0" smtClean="0"/>
              <a:t>تبدأ هذه المرحلة بتلقي مراكز التحاليل الرئيسية في الدولة بيانات رصد عناصر الطقس من المحطات المحلية، وبيانات محطات المناطق المحيطة بها من المراكز العالمية، لرسم خريطة الطقس.</a:t>
            </a:r>
            <a:endParaRPr lang="en-US" b="1" dirty="0" smtClean="0"/>
          </a:p>
          <a:p>
            <a:pPr algn="just" rtl="1" eaLnBrk="1" hangingPunct="1"/>
            <a:r>
              <a:rPr lang="ar-EG" b="1" dirty="0" smtClean="0"/>
              <a:t>تقوم محطات الأرصاد المختلفة في أنحاء العالم بتحويل بيانات الطقس إلى شفرة خاصة متعارف عليها دولياً، ثم ترسل هذه البيانات إلى المراكز العالمية.</a:t>
            </a:r>
          </a:p>
          <a:p>
            <a:pPr algn="just" rtl="1"/>
            <a:r>
              <a:rPr lang="ar-EG" b="1" dirty="0"/>
              <a:t>ترسل بيانات رصد عناصر الطقس من المحطات </a:t>
            </a:r>
            <a:r>
              <a:rPr lang="ar-EG" b="1" dirty="0" smtClean="0"/>
              <a:t>المحلية إلى مركز محلي، ثم إلى مركز إقليمي، لجمع البيانات من الدول المحيطة به، ومن ثم إلى مركز عالمي.</a:t>
            </a:r>
            <a:endParaRPr lang="en-US" b="1" dirty="0" smtClean="0"/>
          </a:p>
        </p:txBody>
      </p:sp>
      <p:sp>
        <p:nvSpPr>
          <p:cNvPr id="2" name="Title 1"/>
          <p:cNvSpPr>
            <a:spLocks noGrp="1"/>
          </p:cNvSpPr>
          <p:nvPr>
            <p:ph type="title"/>
          </p:nvPr>
        </p:nvSpPr>
        <p:spPr/>
        <p:txBody>
          <a:bodyPr/>
          <a:lstStyle/>
          <a:p>
            <a:pPr eaLnBrk="1" hangingPunct="1">
              <a:defRPr/>
            </a:pPr>
            <a:r>
              <a:rPr lang="ar-EG" b="1" dirty="0" smtClean="0"/>
              <a:t>ثانياً: مرحلة تبادل بيانات الرصد</a:t>
            </a:r>
            <a:endParaRPr lang="en-US" dirty="0"/>
          </a:p>
        </p:txBody>
      </p:sp>
    </p:spTree>
    <p:extLst>
      <p:ext uri="{BB962C8B-B14F-4D97-AF65-F5344CB8AC3E}">
        <p14:creationId xmlns:p14="http://schemas.microsoft.com/office/powerpoint/2010/main" val="1745548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8305799" cy="3886200"/>
          </a:xfrm>
        </p:spPr>
        <p:txBody>
          <a:bodyPr>
            <a:normAutofit fontScale="92500" lnSpcReduction="10000"/>
          </a:bodyPr>
          <a:lstStyle/>
          <a:p>
            <a:pPr algn="just" rtl="1"/>
            <a:r>
              <a:rPr lang="ar-SA" b="1" dirty="0">
                <a:solidFill>
                  <a:schemeClr val="tx1"/>
                </a:solidFill>
              </a:rPr>
              <a:t>الشبكات المحلية</a:t>
            </a:r>
            <a:r>
              <a:rPr lang="ar-SA" b="1" dirty="0">
                <a:solidFill>
                  <a:srgbClr val="FFFF00"/>
                </a:solidFill>
              </a:rPr>
              <a:t>:</a:t>
            </a:r>
            <a:r>
              <a:rPr lang="ar-SA" dirty="0"/>
              <a:t> </a:t>
            </a:r>
            <a:r>
              <a:rPr lang="ar-SA" b="1" dirty="0"/>
              <a:t>وهى شبكات تربط محطات الأرصاد الجوية بمركز تجميع محلي للأرصاد الجوية في كل دولة من الدول وذلك بأسرع الوسائل الممكنة من تليفونات سلكية ولاسلكية أو مبرقات كاتبة أو بواسطة الحاسب </a:t>
            </a:r>
            <a:r>
              <a:rPr lang="ar-SA" b="1" dirty="0" smtClean="0"/>
              <a:t>الآلي</a:t>
            </a:r>
            <a:r>
              <a:rPr lang="ar-EG" b="1" dirty="0" smtClean="0"/>
              <a:t>،</a:t>
            </a:r>
            <a:r>
              <a:rPr lang="ar-SA" b="1" dirty="0" smtClean="0"/>
              <a:t> </a:t>
            </a:r>
            <a:r>
              <a:rPr lang="ar-SA" b="1" dirty="0"/>
              <a:t>بحيث يمكن تجميع معلومات هذه المحطات في خلال عشرين دقيقة من وقت الرصد.</a:t>
            </a:r>
          </a:p>
          <a:p>
            <a:pPr algn="just" rtl="1"/>
            <a:r>
              <a:rPr lang="ar-SA" b="1" dirty="0">
                <a:solidFill>
                  <a:schemeClr val="tx1"/>
                </a:solidFill>
              </a:rPr>
              <a:t>الشبكـات الإقليمـية</a:t>
            </a:r>
            <a:r>
              <a:rPr lang="ar-SA" b="1" dirty="0">
                <a:solidFill>
                  <a:srgbClr val="FFFF00"/>
                </a:solidFill>
              </a:rPr>
              <a:t>:</a:t>
            </a:r>
            <a:r>
              <a:rPr lang="ar-SA" dirty="0"/>
              <a:t> </a:t>
            </a:r>
            <a:r>
              <a:rPr lang="ar-SA" b="1" dirty="0"/>
              <a:t>تقوم في كل قارة وفى البحار والمحيطات المجاورة لها شبكة إقليمية تتكون من عدة مجمعات </a:t>
            </a:r>
            <a:r>
              <a:rPr lang="ar-SA" b="1" dirty="0" smtClean="0"/>
              <a:t>للاتصالات </a:t>
            </a:r>
            <a:r>
              <a:rPr lang="ar-SA" b="1" dirty="0"/>
              <a:t>الإقليمية تتصل بين بعضها البعض كما يتصل كل منها بعدة مراكز محلية مزودة بدوائر </a:t>
            </a:r>
            <a:r>
              <a:rPr lang="ar-SA" b="1" dirty="0" smtClean="0"/>
              <a:t>اتصالات </a:t>
            </a:r>
            <a:r>
              <a:rPr lang="ar-SA" b="1" dirty="0"/>
              <a:t>سلكية ولاسلكية وحواسب آلية لتبادل معلومات الأرصاد فيما بينها.</a:t>
            </a:r>
            <a:r>
              <a:rPr lang="ar-SA" dirty="0"/>
              <a:t> </a:t>
            </a:r>
          </a:p>
          <a:p>
            <a:pPr algn="just" rtl="1"/>
            <a:r>
              <a:rPr lang="ar-SA" b="1" dirty="0">
                <a:solidFill>
                  <a:schemeClr val="tx1"/>
                </a:solidFill>
              </a:rPr>
              <a:t>الدوائـر الرئيسـية </a:t>
            </a:r>
            <a:r>
              <a:rPr lang="ar-SA" b="1" dirty="0">
                <a:solidFill>
                  <a:srgbClr val="FFFF00"/>
                </a:solidFill>
              </a:rPr>
              <a:t>:</a:t>
            </a:r>
            <a:r>
              <a:rPr lang="ar-SA" dirty="0"/>
              <a:t> </a:t>
            </a:r>
            <a:r>
              <a:rPr lang="ar-SA" b="1" dirty="0"/>
              <a:t>وهى دوائر </a:t>
            </a:r>
            <a:r>
              <a:rPr lang="ar-SA" b="1" dirty="0" smtClean="0"/>
              <a:t>اتصالات </a:t>
            </a:r>
            <a:r>
              <a:rPr lang="ar-SA" b="1" dirty="0"/>
              <a:t>خاصة بالأرصاد الجوية تربط الشبكات الإقليمية بعضها البعض عن طريق ربط </a:t>
            </a:r>
            <a:r>
              <a:rPr lang="ar-SA" b="1" dirty="0" smtClean="0"/>
              <a:t>الاتصالات </a:t>
            </a:r>
            <a:r>
              <a:rPr lang="ar-SA" b="1" dirty="0"/>
              <a:t>الإقليمية الهامة في هذه الشبكات الإقليمية بحيث ينتج عنها تبادل عالمي لمعلومات الأرصاد الجوية بين هذه الشبكات المختلفة.</a:t>
            </a:r>
          </a:p>
          <a:p>
            <a:pPr algn="r" rtl="1"/>
            <a:endParaRPr lang="en-US" dirty="0"/>
          </a:p>
        </p:txBody>
      </p:sp>
      <p:sp>
        <p:nvSpPr>
          <p:cNvPr id="3" name="Title 2"/>
          <p:cNvSpPr>
            <a:spLocks noGrp="1"/>
          </p:cNvSpPr>
          <p:nvPr>
            <p:ph type="title"/>
          </p:nvPr>
        </p:nvSpPr>
        <p:spPr>
          <a:xfrm>
            <a:off x="457200" y="914400"/>
            <a:ext cx="8229600" cy="914400"/>
          </a:xfrm>
        </p:spPr>
        <p:txBody>
          <a:bodyPr>
            <a:normAutofit/>
          </a:bodyPr>
          <a:lstStyle/>
          <a:p>
            <a:pPr rtl="1"/>
            <a:r>
              <a:rPr lang="ar-SA" sz="4000" b="1" dirty="0">
                <a:solidFill>
                  <a:srgbClr val="FFFF00"/>
                </a:solidFill>
              </a:rPr>
              <a:t>شبكات </a:t>
            </a:r>
            <a:r>
              <a:rPr lang="ar-SA" sz="4000" b="1" dirty="0" smtClean="0">
                <a:solidFill>
                  <a:srgbClr val="FFFF00"/>
                </a:solidFill>
              </a:rPr>
              <a:t>الاتصال </a:t>
            </a:r>
            <a:r>
              <a:rPr lang="ar-SA" sz="4000" b="1" dirty="0">
                <a:solidFill>
                  <a:srgbClr val="FFFF00"/>
                </a:solidFill>
              </a:rPr>
              <a:t>الخاصة بالأرصاد الجوية</a:t>
            </a:r>
            <a:endParaRPr lang="en-US" sz="4000" dirty="0"/>
          </a:p>
        </p:txBody>
      </p:sp>
    </p:spTree>
    <p:extLst>
      <p:ext uri="{BB962C8B-B14F-4D97-AF65-F5344CB8AC3E}">
        <p14:creationId xmlns:p14="http://schemas.microsoft.com/office/powerpoint/2010/main" val="2169880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a:xfrm>
            <a:off x="872067" y="2514600"/>
            <a:ext cx="7408333" cy="3611563"/>
          </a:xfrm>
        </p:spPr>
        <p:txBody>
          <a:bodyPr>
            <a:normAutofit lnSpcReduction="10000"/>
          </a:bodyPr>
          <a:lstStyle/>
          <a:p>
            <a:pPr algn="just" rtl="1" eaLnBrk="1" hangingPunct="1"/>
            <a:r>
              <a:rPr lang="ar-EG" b="1" dirty="0" smtClean="0"/>
              <a:t>بعد جمع واستقبال بيانات الرصد يبدأ مراكز التحليل بتوقيع بيانات النشرة الجوية وتوقيعها على خريطة الأساس الموقع عليها محطات الأرصاد الممثلة في دوائر صغيرة.</a:t>
            </a:r>
          </a:p>
          <a:p>
            <a:pPr marL="0" indent="0" algn="just" rtl="1" eaLnBrk="1" hangingPunct="1">
              <a:buNone/>
            </a:pPr>
            <a:endParaRPr lang="ar-EG" b="1" dirty="0" smtClean="0"/>
          </a:p>
          <a:p>
            <a:pPr algn="just" rtl="1" eaLnBrk="1" hangingPunct="1"/>
            <a:r>
              <a:rPr lang="ar-EG" b="1" dirty="0" smtClean="0"/>
              <a:t> وتشمل خريطة الأساس الأشكال التضاريسية الرئيسية، وخطوط الكنتور الرئيسية.</a:t>
            </a:r>
          </a:p>
          <a:p>
            <a:pPr marL="0" indent="0" algn="just" rtl="1" eaLnBrk="1" hangingPunct="1">
              <a:buNone/>
            </a:pPr>
            <a:endParaRPr lang="ar-EG" b="1" dirty="0" smtClean="0"/>
          </a:p>
          <a:p>
            <a:pPr algn="just" rtl="1" eaLnBrk="1" hangingPunct="1"/>
            <a:r>
              <a:rPr lang="ar-EG" b="1" dirty="0" smtClean="0"/>
              <a:t> ويتم توقيع البيانات الخاصة بعناصر الطقس وفق نظام ترميز دولي متعارف عليه داخل الدائرة الخاصة بمحطة الرصد وحولها.</a:t>
            </a:r>
            <a:endParaRPr lang="en-US" b="1" dirty="0" smtClean="0"/>
          </a:p>
          <a:p>
            <a:pPr algn="r" rtl="1" eaLnBrk="1" hangingPunct="1"/>
            <a:endParaRPr lang="en-US" dirty="0" smtClean="0"/>
          </a:p>
        </p:txBody>
      </p:sp>
      <p:sp>
        <p:nvSpPr>
          <p:cNvPr id="2" name="Title 1"/>
          <p:cNvSpPr>
            <a:spLocks noGrp="1"/>
          </p:cNvSpPr>
          <p:nvPr>
            <p:ph type="title"/>
          </p:nvPr>
        </p:nvSpPr>
        <p:spPr>
          <a:xfrm>
            <a:off x="457200" y="338328"/>
            <a:ext cx="8229600" cy="1566672"/>
          </a:xfrm>
        </p:spPr>
        <p:txBody>
          <a:bodyPr/>
          <a:lstStyle/>
          <a:p>
            <a:pPr eaLnBrk="1" hangingPunct="1">
              <a:defRPr/>
            </a:pPr>
            <a:r>
              <a:rPr lang="ar-EG" b="1" dirty="0" smtClean="0"/>
              <a:t>ثالثاً: مرحلة إنشاء خريطة الطقس</a:t>
            </a:r>
            <a:endParaRPr lang="en-US" dirty="0"/>
          </a:p>
        </p:txBody>
      </p:sp>
    </p:spTree>
    <p:extLst>
      <p:ext uri="{BB962C8B-B14F-4D97-AF65-F5344CB8AC3E}">
        <p14:creationId xmlns:p14="http://schemas.microsoft.com/office/powerpoint/2010/main" val="2793364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2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2340</TotalTime>
  <Words>1148</Words>
  <Application>Microsoft Office PowerPoint</Application>
  <PresentationFormat>On-screen Show (4:3)</PresentationFormat>
  <Paragraphs>54</Paragraphs>
  <Slides>13</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Arial</vt:lpstr>
      <vt:lpstr>Calibri</vt:lpstr>
      <vt:lpstr>Candara</vt:lpstr>
      <vt:lpstr>Georgia</vt:lpstr>
      <vt:lpstr>Symbol</vt:lpstr>
      <vt:lpstr>Times New Roman</vt:lpstr>
      <vt:lpstr>Wingdings</vt:lpstr>
      <vt:lpstr>Wingdings 2</vt:lpstr>
      <vt:lpstr>Opulent</vt:lpstr>
      <vt:lpstr>1_Waveform</vt:lpstr>
      <vt:lpstr>2_Waveform</vt:lpstr>
      <vt:lpstr>            خرائط الطقس  Weather Maps</vt:lpstr>
      <vt:lpstr>ماهية خرائط الطقس</vt:lpstr>
      <vt:lpstr>الهيئة العامة للأرصاد وحماية البيئة </vt:lpstr>
      <vt:lpstr>مراحل إنشاء خريطة الطقس </vt:lpstr>
      <vt:lpstr>أولاً: مرحلة الرصد الجوي</vt:lpstr>
      <vt:lpstr>تنظيم تبادل المعلومات الرصدية</vt:lpstr>
      <vt:lpstr>ثانياً: مرحلة تبادل بيانات الرصد</vt:lpstr>
      <vt:lpstr>شبكات الاتصال الخاصة بالأرصاد الجوية</vt:lpstr>
      <vt:lpstr>ثالثاً: مرحلة إنشاء خريطة الطقس</vt:lpstr>
      <vt:lpstr>إعداد خرائـط الطقـس</vt:lpstr>
      <vt:lpstr>PowerPoint Presentation</vt:lpstr>
      <vt:lpstr>معلومات خرائط الطقس السطحية Surface Synoptic Charts</vt:lpstr>
      <vt:lpstr>PowerPoint Presentation</vt:lpstr>
    </vt:vector>
  </TitlesOfParts>
  <Company>NONE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Readings In Geography</dc:title>
  <dc:creator>CHANGE_ME</dc:creator>
  <cp:lastModifiedBy>user</cp:lastModifiedBy>
  <cp:revision>234</cp:revision>
  <dcterms:created xsi:type="dcterms:W3CDTF">2007-11-11T20:59:57Z</dcterms:created>
  <dcterms:modified xsi:type="dcterms:W3CDTF">2019-03-06T21:09:08Z</dcterms:modified>
</cp:coreProperties>
</file>