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  <p:sldMasterId id="2147483696" r:id="rId2"/>
    <p:sldMasterId id="2147483708" r:id="rId3"/>
    <p:sldMasterId id="2147483722" r:id="rId4"/>
    <p:sldMasterId id="2147483736" r:id="rId5"/>
    <p:sldMasterId id="2147483750" r:id="rId6"/>
    <p:sldMasterId id="2147483762" r:id="rId7"/>
  </p:sldMasterIdLst>
  <p:notesMasterIdLst>
    <p:notesMasterId r:id="rId29"/>
  </p:notesMasterIdLst>
  <p:sldIdLst>
    <p:sldId id="429" r:id="rId8"/>
    <p:sldId id="388" r:id="rId9"/>
    <p:sldId id="430" r:id="rId10"/>
    <p:sldId id="431" r:id="rId11"/>
    <p:sldId id="442" r:id="rId12"/>
    <p:sldId id="432" r:id="rId13"/>
    <p:sldId id="443" r:id="rId14"/>
    <p:sldId id="433" r:id="rId15"/>
    <p:sldId id="434" r:id="rId16"/>
    <p:sldId id="444" r:id="rId17"/>
    <p:sldId id="435" r:id="rId18"/>
    <p:sldId id="436" r:id="rId19"/>
    <p:sldId id="437" r:id="rId20"/>
    <p:sldId id="447" r:id="rId21"/>
    <p:sldId id="438" r:id="rId22"/>
    <p:sldId id="446" r:id="rId23"/>
    <p:sldId id="439" r:id="rId24"/>
    <p:sldId id="440" r:id="rId25"/>
    <p:sldId id="445" r:id="rId26"/>
    <p:sldId id="448" r:id="rId27"/>
    <p:sldId id="40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 User" initials="WU" lastIdx="0" clrIdx="0">
    <p:extLst>
      <p:ext uri="{19B8F6BF-5375-455C-9EA6-DF929625EA0E}">
        <p15:presenceInfo xmlns:p15="http://schemas.microsoft.com/office/powerpoint/2012/main" userId="Windows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commentAuthors" Target="commentAuthors.xml"/><Relationship Id="rId8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68D9A276-948F-4727-8E80-D287F94B0B63}" type="datetimeFigureOut">
              <a:rPr lang="ar-SA" smtClean="0"/>
              <a:t>08/06/1440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65222707-BD67-4022-A2B0-00EF88FAD23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4751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491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49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2658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07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21416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41682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49628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20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61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553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6949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  <p:sp>
        <p:nvSpPr>
          <p:cNvPr id="2459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ar-EG" noProof="0" smtClean="0"/>
              <a:t>انقر لتحرير نمط العنوان الرئيسي</a:t>
            </a:r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ar-EG" noProof="0" smtClean="0"/>
              <a:t>انقر لتحرير نمط العنوان الثانوي الرئيسي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459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459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CBF6E0-E8AA-4DE3-BE76-24F5F45C25DD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18848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F42D5D-0B5A-412B-B422-D455315D43D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78389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311F44-F28E-4A7A-8BFE-821DE4A27B60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6344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657EFE-A93E-42C7-8158-7FB184E66C2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110384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08E332-2AAE-4B24-B0A9-A98D5DBC46D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3642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6F6DC-1D1F-483A-A46D-40A37F678FA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611892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77B91A-1437-423F-9CE7-78EED6D793E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588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C66152-882F-46EE-B73B-87A468886D0F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19377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F265-5268-4273-B4BB-315D1FC839C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31440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D0E27-9469-4C87-BC6C-6BCE818FB1E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87292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884489-5347-462C-8F62-42B20DC4ACF2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1649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23B3A-61F0-4BA4-94FD-44B495B4DA07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253523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B8EDC-3767-4E09-AA37-F85A6F8DB634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136092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  <p:sp>
        <p:nvSpPr>
          <p:cNvPr id="2459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ar-EG" noProof="0" smtClean="0"/>
              <a:t>انقر لتحرير نمط العنوان الرئيسي</a:t>
            </a:r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ar-EG" noProof="0" smtClean="0"/>
              <a:t>انقر لتحرير نمط العنوان الثانوي الرئيسي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459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459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CBF6E0-E8AA-4DE3-BE76-24F5F45C25DD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7117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F42D5D-0B5A-412B-B422-D455315D43D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0534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311F44-F28E-4A7A-8BFE-821DE4A27B60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4049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657EFE-A93E-42C7-8158-7FB184E66C2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0210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08E332-2AAE-4B24-B0A9-A98D5DBC46D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18078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6F6DC-1D1F-483A-A46D-40A37F678FA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416959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77B91A-1437-423F-9CE7-78EED6D793E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49123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C66152-882F-46EE-B73B-87A468886D0F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64533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F265-5268-4273-B4BB-315D1FC839C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07649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D0E27-9469-4C87-BC6C-6BCE818FB1E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4443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884489-5347-462C-8F62-42B20DC4ACF2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29859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23B3A-61F0-4BA4-94FD-44B495B4DA07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8679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B8EDC-3767-4E09-AA37-F85A6F8DB634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401975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3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4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5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6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7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8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89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0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2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  <p:sp>
        <p:nvSpPr>
          <p:cNvPr id="24594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ar-EG" noProof="0" smtClean="0"/>
              <a:t>انقر لتحرير نمط العنوان الرئيسي</a:t>
            </a:r>
          </a:p>
        </p:txBody>
      </p:sp>
      <p:sp>
        <p:nvSpPr>
          <p:cNvPr id="24595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ar-EG" noProof="0" smtClean="0"/>
              <a:t>انقر لتحرير نمط العنوان الثانوي الرئيسي</a:t>
            </a:r>
          </a:p>
        </p:txBody>
      </p:sp>
      <p:sp>
        <p:nvSpPr>
          <p:cNvPr id="24596" name="Rectangle 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4597" name="Rectangle 2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4598" name="Rectangle 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CBF6E0-E8AA-4DE3-BE76-24F5F45C25DD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672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F42D5D-0B5A-412B-B422-D455315D43D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5812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311F44-F28E-4A7A-8BFE-821DE4A27B60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65961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657EFE-A93E-42C7-8158-7FB184E66C2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36425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08E332-2AAE-4B24-B0A9-A98D5DBC46D5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510377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6F6DC-1D1F-483A-A46D-40A37F678FA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06359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77B91A-1437-423F-9CE7-78EED6D793E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45776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C66152-882F-46EE-B73B-87A468886D0F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615522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206F265-5268-4273-B4BB-315D1FC839C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45881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7D0E27-9469-4C87-BC6C-6BCE818FB1E8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222735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5884489-5347-462C-8F62-42B20DC4ACF2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4896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923B3A-61F0-4BA4-94FD-44B495B4DA07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3340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B8EDC-3767-4E09-AA37-F85A6F8DB634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805718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964698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2464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350291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8925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861372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743150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95136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64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6859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6796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1220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744973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8918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15253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395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372484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5114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682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0445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76491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94763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4.xml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82.xml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96C0031-A767-4F7C-88D2-6B5B7284C923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0972D17-7594-4B5E-8C28-6684245E07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64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355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  <p:sp>
        <p:nvSpPr>
          <p:cNvPr id="2357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انقر لتحرير نمط العنوان الرئيسي</a:t>
            </a:r>
          </a:p>
        </p:txBody>
      </p:sp>
      <p:sp>
        <p:nvSpPr>
          <p:cNvPr id="2357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7EEFE-5C40-478E-A586-A81E41F24BEC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انقر لتحرير أنماط النص الرئيسي</a:t>
            </a:r>
          </a:p>
          <a:p>
            <a:pPr lvl="1"/>
            <a:r>
              <a:rPr lang="ar-EG" smtClean="0"/>
              <a:t>المستوى الثاني</a:t>
            </a:r>
          </a:p>
          <a:p>
            <a:pPr lvl="2"/>
            <a:r>
              <a:rPr lang="ar-EG" smtClean="0"/>
              <a:t>المستوى الثالث</a:t>
            </a:r>
          </a:p>
          <a:p>
            <a:pPr lvl="3"/>
            <a:r>
              <a:rPr lang="ar-EG" smtClean="0"/>
              <a:t>المستوى الرابع</a:t>
            </a:r>
          </a:p>
          <a:p>
            <a:pPr lvl="4"/>
            <a:r>
              <a:rPr lang="ar-EG" smtClean="0"/>
              <a:t>المستوى الخامس</a:t>
            </a:r>
          </a:p>
        </p:txBody>
      </p:sp>
    </p:spTree>
    <p:extLst>
      <p:ext uri="{BB962C8B-B14F-4D97-AF65-F5344CB8AC3E}">
        <p14:creationId xmlns:p14="http://schemas.microsoft.com/office/powerpoint/2010/main" val="34467041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355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  <p:sp>
        <p:nvSpPr>
          <p:cNvPr id="2357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انقر لتحرير نمط العنوان الرئيسي</a:t>
            </a:r>
          </a:p>
        </p:txBody>
      </p:sp>
      <p:sp>
        <p:nvSpPr>
          <p:cNvPr id="2357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7EEFE-5C40-478E-A586-A81E41F24BEC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انقر لتحرير أنماط النص الرئيسي</a:t>
            </a:r>
          </a:p>
          <a:p>
            <a:pPr lvl="1"/>
            <a:r>
              <a:rPr lang="ar-EG" smtClean="0"/>
              <a:t>المستوى الثاني</a:t>
            </a:r>
          </a:p>
          <a:p>
            <a:pPr lvl="2"/>
            <a:r>
              <a:rPr lang="ar-EG" smtClean="0"/>
              <a:t>المستوى الثالث</a:t>
            </a:r>
          </a:p>
          <a:p>
            <a:pPr lvl="3"/>
            <a:r>
              <a:rPr lang="ar-EG" smtClean="0"/>
              <a:t>المستوى الرابع</a:t>
            </a:r>
          </a:p>
          <a:p>
            <a:pPr lvl="4"/>
            <a:r>
              <a:rPr lang="ar-EG" smtClean="0"/>
              <a:t>المستوى الخامس</a:t>
            </a:r>
          </a:p>
        </p:txBody>
      </p:sp>
    </p:spTree>
    <p:extLst>
      <p:ext uri="{BB962C8B-B14F-4D97-AF65-F5344CB8AC3E}">
        <p14:creationId xmlns:p14="http://schemas.microsoft.com/office/powerpoint/2010/main" val="292658432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2355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68 w 2780"/>
                <a:gd name="T1" fmla="*/ 18 h 953"/>
                <a:gd name="T2" fmla="*/ 2678 w 2780"/>
                <a:gd name="T3" fmla="*/ 24 h 953"/>
                <a:gd name="T4" fmla="*/ 2613 w 2780"/>
                <a:gd name="T5" fmla="*/ 102 h 953"/>
                <a:gd name="T6" fmla="*/ 2511 w 2780"/>
                <a:gd name="T7" fmla="*/ 156 h 953"/>
                <a:gd name="T8" fmla="*/ 2505 w 2780"/>
                <a:gd name="T9" fmla="*/ 222 h 953"/>
                <a:gd name="T10" fmla="*/ 2487 w 2780"/>
                <a:gd name="T11" fmla="*/ 246 h 953"/>
                <a:gd name="T12" fmla="*/ 2469 w 2780"/>
                <a:gd name="T13" fmla="*/ 252 h 953"/>
                <a:gd name="T14" fmla="*/ 2397 w 2780"/>
                <a:gd name="T15" fmla="*/ 210 h 953"/>
                <a:gd name="T16" fmla="*/ 2260 w 2780"/>
                <a:gd name="T17" fmla="*/ 192 h 953"/>
                <a:gd name="T18" fmla="*/ 2236 w 2780"/>
                <a:gd name="T19" fmla="*/ 186 h 953"/>
                <a:gd name="T20" fmla="*/ 2218 w 2780"/>
                <a:gd name="T21" fmla="*/ 192 h 953"/>
                <a:gd name="T22" fmla="*/ 2146 w 2780"/>
                <a:gd name="T23" fmla="*/ 228 h 953"/>
                <a:gd name="T24" fmla="*/ 2110 w 2780"/>
                <a:gd name="T25" fmla="*/ 240 h 953"/>
                <a:gd name="T26" fmla="*/ 2086 w 2780"/>
                <a:gd name="T27" fmla="*/ 246 h 953"/>
                <a:gd name="T28" fmla="*/ 2074 w 2780"/>
                <a:gd name="T29" fmla="*/ 258 h 953"/>
                <a:gd name="T30" fmla="*/ 2074 w 2780"/>
                <a:gd name="T31" fmla="*/ 276 h 953"/>
                <a:gd name="T32" fmla="*/ 2051 w 2780"/>
                <a:gd name="T33" fmla="*/ 300 h 953"/>
                <a:gd name="T34" fmla="*/ 2033 w 2780"/>
                <a:gd name="T35" fmla="*/ 312 h 953"/>
                <a:gd name="T36" fmla="*/ 2021 w 2780"/>
                <a:gd name="T37" fmla="*/ 324 h 953"/>
                <a:gd name="T38" fmla="*/ 2009 w 2780"/>
                <a:gd name="T39" fmla="*/ 336 h 953"/>
                <a:gd name="T40" fmla="*/ 1979 w 2780"/>
                <a:gd name="T41" fmla="*/ 342 h 953"/>
                <a:gd name="T42" fmla="*/ 1913 w 2780"/>
                <a:gd name="T43" fmla="*/ 336 h 953"/>
                <a:gd name="T44" fmla="*/ 1877 w 2780"/>
                <a:gd name="T45" fmla="*/ 330 h 953"/>
                <a:gd name="T46" fmla="*/ 1865 w 2780"/>
                <a:gd name="T47" fmla="*/ 342 h 953"/>
                <a:gd name="T48" fmla="*/ 1853 w 2780"/>
                <a:gd name="T49" fmla="*/ 354 h 953"/>
                <a:gd name="T50" fmla="*/ 1823 w 2780"/>
                <a:gd name="T51" fmla="*/ 360 h 953"/>
                <a:gd name="T52" fmla="*/ 1764 w 2780"/>
                <a:gd name="T53" fmla="*/ 342 h 953"/>
                <a:gd name="T54" fmla="*/ 1740 w 2780"/>
                <a:gd name="T55" fmla="*/ 342 h 953"/>
                <a:gd name="T56" fmla="*/ 1716 w 2780"/>
                <a:gd name="T57" fmla="*/ 354 h 953"/>
                <a:gd name="T58" fmla="*/ 1656 w 2780"/>
                <a:gd name="T59" fmla="*/ 425 h 953"/>
                <a:gd name="T60" fmla="*/ 1614 w 2780"/>
                <a:gd name="T61" fmla="*/ 569 h 953"/>
                <a:gd name="T62" fmla="*/ 1614 w 2780"/>
                <a:gd name="T63" fmla="*/ 593 h 953"/>
                <a:gd name="T64" fmla="*/ 1620 w 2780"/>
                <a:gd name="T65" fmla="*/ 641 h 953"/>
                <a:gd name="T66" fmla="*/ 1638 w 2780"/>
                <a:gd name="T67" fmla="*/ 659 h 953"/>
                <a:gd name="T68" fmla="*/ 1632 w 2780"/>
                <a:gd name="T69" fmla="*/ 671 h 953"/>
                <a:gd name="T70" fmla="*/ 1620 w 2780"/>
                <a:gd name="T71" fmla="*/ 683 h 953"/>
                <a:gd name="T72" fmla="*/ 1542 w 2780"/>
                <a:gd name="T73" fmla="*/ 689 h 953"/>
                <a:gd name="T74" fmla="*/ 1465 w 2780"/>
                <a:gd name="T75" fmla="*/ 629 h 953"/>
                <a:gd name="T76" fmla="*/ 1333 w 2780"/>
                <a:gd name="T77" fmla="*/ 587 h 953"/>
                <a:gd name="T78" fmla="*/ 1184 w 2780"/>
                <a:gd name="T79" fmla="*/ 671 h 953"/>
                <a:gd name="T80" fmla="*/ 1016 w 2780"/>
                <a:gd name="T81" fmla="*/ 731 h 953"/>
                <a:gd name="T82" fmla="*/ 813 w 2780"/>
                <a:gd name="T83" fmla="*/ 743 h 953"/>
                <a:gd name="T84" fmla="*/ 628 w 2780"/>
                <a:gd name="T85" fmla="*/ 701 h 953"/>
                <a:gd name="T86" fmla="*/ 568 w 2780"/>
                <a:gd name="T87" fmla="*/ 695 h 953"/>
                <a:gd name="T88" fmla="*/ 556 w 2780"/>
                <a:gd name="T89" fmla="*/ 701 h 953"/>
                <a:gd name="T90" fmla="*/ 520 w 2780"/>
                <a:gd name="T91" fmla="*/ 731 h 953"/>
                <a:gd name="T92" fmla="*/ 436 w 2780"/>
                <a:gd name="T93" fmla="*/ 809 h 953"/>
                <a:gd name="T94" fmla="*/ 406 w 2780"/>
                <a:gd name="T95" fmla="*/ 821 h 953"/>
                <a:gd name="T96" fmla="*/ 382 w 2780"/>
                <a:gd name="T97" fmla="*/ 821 h 953"/>
                <a:gd name="T98" fmla="*/ 335 w 2780"/>
                <a:gd name="T99" fmla="*/ 827 h 953"/>
                <a:gd name="T100" fmla="*/ 209 w 2780"/>
                <a:gd name="T101" fmla="*/ 851 h 953"/>
                <a:gd name="T102" fmla="*/ 173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0 w 2780"/>
                <a:gd name="T115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  <a:lnTo>
                    <a:pt x="2780" y="24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5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  <p:sp>
          <p:nvSpPr>
            <p:cNvPr id="2356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/>
                <a:uLnTx/>
                <a:uFillTx/>
                <a:latin typeface="Verdana"/>
                <a:ea typeface="+mn-ea"/>
                <a:cs typeface="Arial"/>
              </a:endParaRPr>
            </a:p>
          </p:txBody>
        </p:sp>
      </p:grpSp>
      <p:sp>
        <p:nvSpPr>
          <p:cNvPr id="23570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انقر لتحرير نمط العنوان الرئيسي</a:t>
            </a:r>
          </a:p>
        </p:txBody>
      </p:sp>
      <p:sp>
        <p:nvSpPr>
          <p:cNvPr id="2357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7EEFE-5C40-478E-A586-A81E41F24BEC}" type="slidenum">
              <a:rPr kumimoji="0" lang="ar-SA" sz="1200" b="0" i="0" u="none" strike="noStrike" kern="1200" cap="none" spc="0" normalizeH="0" baseline="0" noProof="0">
                <a:ln>
                  <a:noFill/>
                </a:ln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Verdana"/>
                <a:ea typeface="+mn-ea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Verdana"/>
              <a:ea typeface="+mn-ea"/>
              <a:cs typeface="Arial"/>
            </a:endParaRPr>
          </a:p>
        </p:txBody>
      </p:sp>
      <p:sp>
        <p:nvSpPr>
          <p:cNvPr id="2357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EG" smtClean="0"/>
              <a:t>انقر لتحرير أنماط النص الرئيسي</a:t>
            </a:r>
          </a:p>
          <a:p>
            <a:pPr lvl="1"/>
            <a:r>
              <a:rPr lang="ar-EG" smtClean="0"/>
              <a:t>المستوى الثاني</a:t>
            </a:r>
          </a:p>
          <a:p>
            <a:pPr lvl="2"/>
            <a:r>
              <a:rPr lang="ar-EG" smtClean="0"/>
              <a:t>المستوى الثالث</a:t>
            </a:r>
          </a:p>
          <a:p>
            <a:pPr lvl="3"/>
            <a:r>
              <a:rPr lang="ar-EG" smtClean="0"/>
              <a:t>المستوى الرابع</a:t>
            </a:r>
          </a:p>
          <a:p>
            <a:pPr lvl="4"/>
            <a:r>
              <a:rPr lang="ar-EG" smtClean="0"/>
              <a:t>المستوى الخامس</a:t>
            </a:r>
          </a:p>
        </p:txBody>
      </p:sp>
    </p:spTree>
    <p:extLst>
      <p:ext uri="{BB962C8B-B14F-4D97-AF65-F5344CB8AC3E}">
        <p14:creationId xmlns:p14="http://schemas.microsoft.com/office/powerpoint/2010/main" val="312184716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64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036F9E-F0AA-4ADC-B75D-382E7A2C7EAF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2/13/2019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5AC6C-1F97-415A-B9D9-C2E431F1D562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073E87"/>
                </a:solidFill>
                <a:effectLst/>
                <a:uLnTx/>
                <a:uFillTx/>
                <a:latin typeface="Candara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073E87"/>
              </a:solidFill>
              <a:effectLst/>
              <a:uLnTx/>
              <a:uFillTx/>
              <a:latin typeface="Candara"/>
              <a:ea typeface="+mn-ea"/>
              <a:cs typeface="+mn-cs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81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eather.unisys.com/wxp/Appendices/Formats/SYNOP.html#111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3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620688"/>
            <a:ext cx="35750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Surface Observations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endParaRPr kumimoji="0" lang="ar-SA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1863988"/>
            <a:ext cx="684076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457200" marR="0" lvl="1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kumimoji="0" lang="en-US" sz="3600" b="1" i="0" u="sng" strike="noStrike" kern="1200" cap="none" spc="0" normalizeH="0" baseline="0" noProof="0" dirty="0" smtClean="0">
                <a:ln w="12700">
                  <a:solidFill>
                    <a:srgbClr val="B83D68"/>
                  </a:solidFill>
                  <a:prstDash val="solid"/>
                </a:ln>
                <a:pattFill prst="pct50">
                  <a:fgClr>
                    <a:srgbClr val="B83D68"/>
                  </a:fgClr>
                  <a:bgClr>
                    <a:srgbClr val="B83D6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B83D68"/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111 </a:t>
            </a:r>
            <a:r>
              <a:rPr kumimoji="0" lang="en-US" sz="3600" b="1" i="0" u="sng" strike="noStrike" kern="1200" cap="none" spc="0" normalizeH="0" baseline="0" noProof="0" dirty="0">
                <a:ln w="12700">
                  <a:solidFill>
                    <a:srgbClr val="B83D68"/>
                  </a:solidFill>
                  <a:prstDash val="solid"/>
                </a:ln>
                <a:pattFill prst="pct50">
                  <a:fgClr>
                    <a:srgbClr val="B83D68"/>
                  </a:fgClr>
                  <a:bgClr>
                    <a:srgbClr val="B83D6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B83D68"/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Group - Land Observations</a:t>
            </a:r>
            <a:r>
              <a:rPr kumimoji="0" lang="en-US" sz="3600" b="1" i="0" u="none" strike="noStrike" kern="1200" cap="none" spc="0" normalizeH="0" baseline="0" noProof="0" dirty="0">
                <a:ln w="12700">
                  <a:solidFill>
                    <a:srgbClr val="B83D68"/>
                  </a:solidFill>
                  <a:prstDash val="solid"/>
                </a:ln>
                <a:pattFill prst="pct50">
                  <a:fgClr>
                    <a:srgbClr val="B83D68"/>
                  </a:fgClr>
                  <a:bgClr>
                    <a:srgbClr val="B83D6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B83D68"/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sz="3600" b="1" i="0" u="none" strike="noStrike" kern="1200" cap="none" spc="0" normalizeH="0" baseline="0" noProof="0" dirty="0" smtClean="0">
              <a:ln w="12700">
                <a:solidFill>
                  <a:srgbClr val="B83D68"/>
                </a:solidFill>
                <a:prstDash val="solid"/>
              </a:ln>
              <a:pattFill prst="pct50">
                <a:fgClr>
                  <a:srgbClr val="B83D68"/>
                </a:fgClr>
                <a:bgClr>
                  <a:srgbClr val="B83D68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B83D68"/>
                </a:outerShdw>
              </a:effectLst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r" defTabSz="914400" rtl="1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>
                <a:tab pos="457200" algn="l"/>
                <a:tab pos="914400" algn="l"/>
              </a:tabLst>
              <a:defRPr/>
            </a:pPr>
            <a:r>
              <a:rPr kumimoji="0" lang="ar-SA" sz="3600" b="1" i="0" u="none" strike="noStrike" kern="1200" cap="none" spc="0" normalizeH="0" baseline="0" noProof="0" dirty="0" smtClean="0">
                <a:ln w="12700">
                  <a:solidFill>
                    <a:srgbClr val="B83D68"/>
                  </a:solidFill>
                  <a:prstDash val="solid"/>
                </a:ln>
                <a:pattFill prst="pct50">
                  <a:fgClr>
                    <a:srgbClr val="B83D68"/>
                  </a:fgClr>
                  <a:bgClr>
                    <a:srgbClr val="B83D6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B83D68"/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مجموعة 111 - الرصد </a:t>
            </a:r>
            <a:r>
              <a:rPr kumimoji="0" lang="ar-SA" sz="3600" b="1" i="0" u="none" strike="noStrike" kern="1200" cap="none" spc="0" normalizeH="0" baseline="0" noProof="0" dirty="0">
                <a:ln w="12700">
                  <a:solidFill>
                    <a:srgbClr val="B83D68"/>
                  </a:solidFill>
                  <a:prstDash val="solid"/>
                </a:ln>
                <a:pattFill prst="pct50">
                  <a:fgClr>
                    <a:srgbClr val="B83D68"/>
                  </a:fgClr>
                  <a:bgClr>
                    <a:srgbClr val="B83D6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B83D68"/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الأراضي</a:t>
            </a:r>
            <a:endParaRPr kumimoji="0" lang="en-US" sz="3600" b="1" i="0" u="none" strike="noStrike" kern="1200" cap="none" spc="0" normalizeH="0" baseline="0" noProof="0" dirty="0">
              <a:ln w="12700">
                <a:solidFill>
                  <a:srgbClr val="B83D68"/>
                </a:solidFill>
                <a:prstDash val="solid"/>
              </a:ln>
              <a:pattFill prst="pct50">
                <a:fgClr>
                  <a:srgbClr val="B83D68"/>
                </a:fgClr>
                <a:bgClr>
                  <a:srgbClr val="B83D68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B83D68"/>
                </a:outerShdw>
              </a:effectLst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marR="0" lvl="1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000"/>
              <a:buFontTx/>
              <a:buNone/>
              <a:tabLst>
                <a:tab pos="457200" algn="l"/>
                <a:tab pos="914400" algn="l"/>
              </a:tabLst>
              <a:defRPr/>
            </a:pPr>
            <a:endParaRPr kumimoji="0" lang="en-US" sz="2400" b="1" i="0" u="none" strike="noStrike" kern="1200" cap="none" spc="0" normalizeH="0" baseline="0" noProof="0" dirty="0">
              <a:ln w="12700">
                <a:solidFill>
                  <a:srgbClr val="B83D68"/>
                </a:solidFill>
                <a:prstDash val="solid"/>
              </a:ln>
              <a:pattFill prst="pct50">
                <a:fgClr>
                  <a:srgbClr val="B83D68"/>
                </a:fgClr>
                <a:bgClr>
                  <a:srgbClr val="B83D68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B83D68"/>
                </a:outerShdw>
              </a:effectLst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63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492896"/>
            <a:ext cx="7596832" cy="363326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2800" b="1" dirty="0"/>
              <a:t>t -- Duration over which precipitation amount measured </a:t>
            </a:r>
          </a:p>
          <a:p>
            <a:pPr marL="0" indent="0" algn="ctr">
              <a:buNone/>
            </a:pPr>
            <a:endParaRPr lang="en-US" sz="2800" b="1" dirty="0"/>
          </a:p>
          <a:p>
            <a:r>
              <a:rPr lang="en-US" dirty="0"/>
              <a:t>1 -- 6 hours</a:t>
            </a:r>
          </a:p>
          <a:p>
            <a:r>
              <a:rPr lang="en-US" dirty="0"/>
              <a:t>2 -- 12 hours</a:t>
            </a:r>
          </a:p>
          <a:p>
            <a:r>
              <a:rPr lang="en-US" dirty="0"/>
              <a:t>3 -- 18 hours</a:t>
            </a:r>
          </a:p>
          <a:p>
            <a:r>
              <a:rPr lang="en-US" dirty="0"/>
              <a:t>4 -- 24 hours</a:t>
            </a:r>
          </a:p>
          <a:p>
            <a:r>
              <a:rPr lang="en-US" dirty="0"/>
              <a:t>5 -- 1 hour</a:t>
            </a:r>
          </a:p>
          <a:p>
            <a:r>
              <a:rPr lang="en-US" dirty="0"/>
              <a:t>6 -- 2 hours</a:t>
            </a:r>
          </a:p>
          <a:p>
            <a:r>
              <a:rPr lang="en-US" dirty="0"/>
              <a:t>7 -- 3 hours</a:t>
            </a:r>
          </a:p>
          <a:p>
            <a:r>
              <a:rPr lang="en-US" dirty="0"/>
              <a:t>8 -- 9 hours</a:t>
            </a:r>
          </a:p>
          <a:p>
            <a:r>
              <a:rPr lang="en-US" dirty="0"/>
              <a:t>9 -- 15 hours</a:t>
            </a:r>
          </a:p>
          <a:p>
            <a:r>
              <a:rPr lang="en-US" dirty="0"/>
              <a:t>/ -- 24 hours</a:t>
            </a:r>
          </a:p>
          <a:p>
            <a:endParaRPr lang="en-US" dirty="0"/>
          </a:p>
          <a:p>
            <a:endParaRPr lang="en-US" dirty="0"/>
          </a:p>
          <a:p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6RRRt -- Liquid precipitation</a:t>
            </a:r>
            <a:endParaRPr lang="ar-SA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3284984"/>
            <a:ext cx="3657600" cy="27396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38114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497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739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المدة الزمنية (ساعة)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الرقم الشفري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3-6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3- الرصدة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6- الرصدة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3 تنتهي قبل 3 ساعات من الرصدة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3 تنتهي قبل ساعتان من الرصدة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3 تنتهي قبل ساعة من الرصدة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3-4</a:t>
                      </a:r>
                      <a:r>
                        <a:rPr lang="ar-EG" sz="1800" baseline="0" dirty="0" smtClean="0"/>
                        <a:t> </a:t>
                      </a:r>
                      <a:r>
                        <a:rPr lang="ar-EG" sz="1800" dirty="0" smtClean="0"/>
                        <a:t>الرصدة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7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4 تنتهي قبل ساعتان من الرصدة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9739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4-6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>
              <a:defRPr/>
            </a:pPr>
            <a:r>
              <a:rPr lang="ar-EG" b="1" dirty="0" smtClean="0"/>
              <a:t>مدة سقوط المطر </a:t>
            </a:r>
            <a:r>
              <a:rPr lang="en-US" b="1" dirty="0" err="1" smtClean="0"/>
              <a:t>tr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73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800" cy="4038600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ar-SA" b="1" dirty="0" smtClean="0"/>
              <a:t>رقم ثابت يشير إلى مجموعة الطقس الحالي والماضي</a:t>
            </a:r>
            <a:endParaRPr lang="en-US" dirty="0" smtClean="0"/>
          </a:p>
          <a:p>
            <a:pPr algn="just"/>
            <a:r>
              <a:rPr lang="en-US" b="1" dirty="0" smtClean="0"/>
              <a:t>7 </a:t>
            </a:r>
            <a:r>
              <a:rPr lang="ar-EG" b="1" dirty="0"/>
              <a:t>رقم مميز لمجموعة الطقس الحاضر والطقس </a:t>
            </a:r>
            <a:r>
              <a:rPr lang="ar-EG" b="1" dirty="0" smtClean="0"/>
              <a:t>الغابر </a:t>
            </a:r>
            <a:endParaRPr lang="en-US" dirty="0" smtClean="0"/>
          </a:p>
          <a:p>
            <a:pPr algn="just" rtl="1"/>
            <a:r>
              <a:rPr lang="ar-SA" b="1" dirty="0" smtClean="0"/>
              <a:t>حالة الطقس الحالي حسب الظاهرة الجوية في الجدول</a:t>
            </a:r>
            <a:r>
              <a:rPr lang="en-US" b="1" dirty="0" smtClean="0"/>
              <a:t> </a:t>
            </a:r>
            <a:r>
              <a:rPr lang="ar-EG" b="1" dirty="0" smtClean="0"/>
              <a:t> </a:t>
            </a:r>
            <a:r>
              <a:rPr lang="en-US" b="1" dirty="0" err="1" smtClean="0"/>
              <a:t>ww</a:t>
            </a:r>
            <a:endParaRPr lang="en-US" dirty="0" smtClean="0"/>
          </a:p>
          <a:p>
            <a:pPr algn="just" rtl="1"/>
            <a:r>
              <a:rPr lang="ar-EG" b="1" dirty="0"/>
              <a:t>والأرقام </a:t>
            </a:r>
            <a:r>
              <a:rPr lang="ar-EG" b="1" dirty="0" smtClean="0"/>
              <a:t>لهذه </a:t>
            </a:r>
            <a:r>
              <a:rPr lang="ar-EG" b="1" dirty="0"/>
              <a:t>المجموعة تنقسم بصفة عامة إلى قسمين : مجموعة 00 – 49 ظواهر جوية بدون هطول ومجموعة 50-99 ظواهر جوية مصحوبة بهطول والجدول </a:t>
            </a:r>
            <a:r>
              <a:rPr lang="ar-EG" b="1" dirty="0" smtClean="0"/>
              <a:t>يوضح </a:t>
            </a:r>
            <a:r>
              <a:rPr lang="ar-EG" b="1" dirty="0"/>
              <a:t>الشرح الخاص بغالبية الظواهر الجوية </a:t>
            </a:r>
            <a:r>
              <a:rPr lang="ar-EG" b="1" dirty="0" smtClean="0"/>
              <a:t>لرموز الطقس الحاضر.</a:t>
            </a:r>
          </a:p>
          <a:p>
            <a:pPr algn="just" rtl="1"/>
            <a:r>
              <a:rPr lang="ar-EG" b="1" dirty="0" smtClean="0"/>
              <a:t> </a:t>
            </a:r>
            <a:r>
              <a:rPr lang="ar-SA" b="1" dirty="0" smtClean="0"/>
              <a:t>حالة الطقس الماضي حسب الظاهرة الجوية في الجدول</a:t>
            </a:r>
            <a:endParaRPr lang="en-US" dirty="0" smtClean="0"/>
          </a:p>
          <a:p>
            <a:pPr algn="just"/>
            <a:r>
              <a:rPr lang="en-US" b="1" dirty="0" smtClean="0"/>
              <a:t>W1W2</a:t>
            </a:r>
            <a:endParaRPr lang="en-US" dirty="0" smtClean="0"/>
          </a:p>
          <a:p>
            <a:pPr algn="just" rtl="1"/>
            <a:r>
              <a:rPr lang="ar-SA" b="1" dirty="0" smtClean="0">
                <a:solidFill>
                  <a:srgbClr val="FF0000"/>
                </a:solidFill>
              </a:rPr>
              <a:t>ملاحظة</a:t>
            </a:r>
            <a:r>
              <a:rPr lang="ar-SA" b="1" dirty="0" smtClean="0"/>
              <a:t>:</a:t>
            </a:r>
            <a:endParaRPr lang="en-US" dirty="0" smtClean="0"/>
          </a:p>
          <a:p>
            <a:pPr algn="just" rtl="1"/>
            <a:r>
              <a:rPr lang="ar-SA" b="1" dirty="0" smtClean="0"/>
              <a:t>إذا كان هناك اكثر من ظاهره جوية في الطقس الماضي تسجل الظاهرة الأعلى رقما ثم التي تليها</a:t>
            </a:r>
            <a:endParaRPr lang="en-US" dirty="0" smtClean="0"/>
          </a:p>
          <a:p>
            <a:r>
              <a:rPr lang="en-US" dirty="0" smtClean="0"/>
              <a:t> 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719072"/>
          </a:xfrm>
        </p:spPr>
        <p:txBody>
          <a:bodyPr>
            <a:normAutofit/>
          </a:bodyPr>
          <a:lstStyle/>
          <a:p>
            <a:pPr marL="342900" lvl="0" indent="-342900" rtl="1" fontAlgn="base">
              <a:spcBef>
                <a:spcPct val="20000"/>
              </a:spcBef>
              <a:spcAft>
                <a:spcPct val="0"/>
              </a:spcAft>
            </a:pPr>
            <a:r>
              <a:rPr lang="ar-SA" sz="4000" b="1" u="sng" kern="0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</a:rPr>
              <a:t>المجموعة </a:t>
            </a:r>
            <a:r>
              <a:rPr lang="en-US" sz="4000" b="1" u="sng" kern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Arial"/>
              </a:rPr>
              <a:t>7wwW1W2</a:t>
            </a:r>
            <a:endParaRPr lang="ar-SA" sz="4000" kern="0" dirty="0">
              <a:solidFill>
                <a:srgbClr val="EAEAE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4505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786" name="Group 298"/>
          <p:cNvGraphicFramePr>
            <a:graphicFrameLocks noGrp="1"/>
          </p:cNvGraphicFramePr>
          <p:nvPr>
            <p:ph/>
            <p:extLst/>
          </p:nvPr>
        </p:nvGraphicFramePr>
        <p:xfrm>
          <a:off x="152400" y="39787"/>
          <a:ext cx="8839200" cy="6781599"/>
        </p:xfrm>
        <a:graphic>
          <a:graphicData uri="http://schemas.openxmlformats.org/drawingml/2006/table">
            <a:tbl>
              <a:tblPr rtl="1">
                <a:tableStyleId>{775DCB02-9BB8-47FD-8907-85C794F793BA}</a:tableStyleId>
              </a:tblPr>
              <a:tblGrid>
                <a:gridCol w="1390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48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الرقم الشفري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معنى الشفرة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00-03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يوجد سحاب ولكن لاتوجد ظواهر جوية 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04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تقل الرؤية الأفقية بسبب وجود دخان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05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عجاج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06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أتربة عالقة بالجو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07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رمال مثارة أو أتربة مثارة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08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دوامة ترابية أو دوامة رملية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عواصف رملية أو عواصف ترابية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10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شبورة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11-12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ضباب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13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برق بدون رعد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14-16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يرى من على بعد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17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عاصفة رعدية غير مصاحبة بأي نوع من أنواع الهطول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18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أنواء خلال وقت الرصد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سحاب أو سحب قمعية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223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20-29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لا يسقط على شكل </a:t>
                      </a:r>
                      <a:r>
                        <a:rPr kumimoji="0" lang="ar-SA" sz="1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أو عواصف رعدية خلال الساعة السابقة لوقت الرصد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30-39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عواصف رملية أو عواصف ترابية أو ثلجية خلال وقت الرصد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40-49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ضباب مع هبوط مدى الرؤية السطحية الأفقية إلى أقل من 1000 متر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50-59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رذاذ خلال وقت الرصد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60-69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خلال وقت الرصد  ليس على شكل </a:t>
                      </a:r>
                      <a:r>
                        <a:rPr kumimoji="0" lang="ar-SA" sz="1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70-79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متجمد خلال وقت الرصد  ليس على شكل </a:t>
                      </a:r>
                      <a:r>
                        <a:rPr kumimoji="0" lang="ar-SA" sz="1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80-90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خلال وقت الرصد  على شكل </a:t>
                      </a:r>
                      <a:r>
                        <a:rPr kumimoji="0" lang="ar-SA" sz="1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غير مصحوب بعواصف رعدية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942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91-94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على شكل </a:t>
                      </a:r>
                      <a:r>
                        <a:rPr kumimoji="0" lang="ar-SA" sz="1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غير مصحوب بعواصف رعدية خلال وقت الرصد بشرط أن يكون الهطول مصحوباً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6927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95-99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عواصف رعدية خلال وقت الرصد مصحوبة بهطول على شكل </a:t>
                      </a:r>
                      <a:r>
                        <a:rPr kumimoji="0" lang="ar-SA" sz="12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256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492896"/>
            <a:ext cx="7596832" cy="396044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0 -- cloud covering less than half of sky</a:t>
            </a:r>
          </a:p>
          <a:p>
            <a:r>
              <a:rPr lang="en-US" dirty="0"/>
              <a:t>1 -- cloud covering more than half of sky during part of period and more than half during part of period</a:t>
            </a:r>
          </a:p>
          <a:p>
            <a:r>
              <a:rPr lang="en-US" dirty="0"/>
              <a:t>2 -- cloud covering more </a:t>
            </a:r>
            <a:r>
              <a:rPr lang="en-US" dirty="0" smtClean="0"/>
              <a:t>than </a:t>
            </a:r>
            <a:r>
              <a:rPr lang="en-US" dirty="0"/>
              <a:t>half of sky</a:t>
            </a:r>
          </a:p>
          <a:p>
            <a:r>
              <a:rPr lang="en-US" dirty="0"/>
              <a:t>3 -- sandstorm, </a:t>
            </a:r>
            <a:r>
              <a:rPr lang="en-US" dirty="0" smtClean="0"/>
              <a:t>dust storm </a:t>
            </a:r>
            <a:r>
              <a:rPr lang="en-US" dirty="0"/>
              <a:t>or blowing snow</a:t>
            </a:r>
          </a:p>
          <a:p>
            <a:r>
              <a:rPr lang="en-US" dirty="0"/>
              <a:t>4 -- fog, or thick haze</a:t>
            </a:r>
          </a:p>
          <a:p>
            <a:r>
              <a:rPr lang="en-US" dirty="0"/>
              <a:t>5 -- drizzle</a:t>
            </a:r>
          </a:p>
          <a:p>
            <a:r>
              <a:rPr lang="en-US" dirty="0"/>
              <a:t>6 -- rain</a:t>
            </a:r>
          </a:p>
          <a:p>
            <a:r>
              <a:rPr lang="en-US" dirty="0"/>
              <a:t>7 -- snow or mixed rain and snow</a:t>
            </a:r>
          </a:p>
          <a:p>
            <a:r>
              <a:rPr lang="en-US" dirty="0"/>
              <a:t>8 -- showers</a:t>
            </a:r>
          </a:p>
          <a:p>
            <a:r>
              <a:rPr lang="en-US" dirty="0"/>
              <a:t>9 -- thunderstorms </a:t>
            </a:r>
          </a:p>
          <a:p>
            <a:endParaRPr lang="en-US" dirty="0"/>
          </a:p>
          <a:p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70368"/>
          </a:xfrm>
        </p:spPr>
        <p:txBody>
          <a:bodyPr>
            <a:noAutofit/>
          </a:bodyPr>
          <a:lstStyle/>
          <a:p>
            <a:r>
              <a:rPr lang="en-US" sz="3600" b="1" dirty="0"/>
              <a:t>W1 -- Past weather (type 1)</a:t>
            </a:r>
            <a:br>
              <a:rPr lang="en-US" sz="3600" b="1" dirty="0"/>
            </a:br>
            <a:r>
              <a:rPr lang="en-US" sz="3600" b="1" dirty="0"/>
              <a:t>W2 -- Past weather (type 2</a:t>
            </a:r>
            <a:r>
              <a:rPr lang="en-US" sz="3600" b="1" dirty="0" smtClean="0"/>
              <a:t>)</a:t>
            </a:r>
            <a:r>
              <a:rPr lang="en-US" sz="3600" b="1" dirty="0"/>
              <a:t/>
            </a:r>
            <a:br>
              <a:rPr lang="en-US" sz="3600" b="1" dirty="0"/>
            </a:br>
            <a:endParaRPr 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2824689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62000"/>
            <a:ext cx="8382000" cy="15240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ar-SA" sz="2400" b="1" dirty="0"/>
              <a:t>الطقس ال</a:t>
            </a:r>
            <a:r>
              <a:rPr lang="ar-EG" sz="2400" b="1" dirty="0"/>
              <a:t>سابق</a:t>
            </a:r>
            <a:r>
              <a:rPr lang="ar-SA" sz="2400" b="1" dirty="0"/>
              <a:t> خلال الساعات الثلاثة </a:t>
            </a:r>
            <a:r>
              <a:rPr lang="ar-SA" sz="2400" b="1" dirty="0" smtClean="0"/>
              <a:t>التي </a:t>
            </a:r>
            <a:r>
              <a:rPr lang="ar-SA" sz="2400" b="1" dirty="0"/>
              <a:t>تسبق وقت الرصد </a:t>
            </a:r>
            <a:r>
              <a:rPr lang="en-US" sz="2400" b="1" u="sng" dirty="0"/>
              <a:t>W1W2</a:t>
            </a:r>
            <a:r>
              <a:rPr lang="ar-SA" sz="2400" b="1" dirty="0"/>
              <a:t> </a:t>
            </a:r>
            <a:endParaRPr lang="ar-EG" sz="2400" b="1" dirty="0" smtClean="0"/>
          </a:p>
          <a:p>
            <a:pPr algn="ctr">
              <a:buFont typeface="Wingdings" pitchFamily="2" charset="2"/>
              <a:buNone/>
            </a:pPr>
            <a:r>
              <a:rPr lang="ar-SA" sz="2400" b="1" dirty="0" smtClean="0"/>
              <a:t> والجدول</a:t>
            </a:r>
            <a:r>
              <a:rPr lang="ar-EG" sz="2400" b="1" dirty="0" smtClean="0"/>
              <a:t> </a:t>
            </a:r>
            <a:r>
              <a:rPr lang="ar-SA" sz="2400" b="1" dirty="0" smtClean="0"/>
              <a:t>التالي </a:t>
            </a:r>
            <a:r>
              <a:rPr lang="ar-SA" sz="2400" b="1" dirty="0"/>
              <a:t>يوضح </a:t>
            </a:r>
            <a:r>
              <a:rPr lang="ar-EG" sz="2400" b="1" dirty="0" smtClean="0"/>
              <a:t>معنى </a:t>
            </a:r>
            <a:r>
              <a:rPr lang="ar-SA" sz="2400" b="1" dirty="0" smtClean="0"/>
              <a:t>الظواهر </a:t>
            </a:r>
            <a:r>
              <a:rPr lang="ar-SA" sz="2400" b="1" dirty="0"/>
              <a:t>الجوية </a:t>
            </a:r>
            <a:r>
              <a:rPr lang="ar-SA" sz="2400" b="1" dirty="0" smtClean="0"/>
              <a:t>للرمز الشفري </a:t>
            </a:r>
            <a:r>
              <a:rPr lang="ar-SA" sz="2400" b="1" dirty="0"/>
              <a:t>للطقس الغابر </a:t>
            </a:r>
            <a:endParaRPr lang="en-US" sz="2800" dirty="0"/>
          </a:p>
        </p:txBody>
      </p:sp>
      <p:graphicFrame>
        <p:nvGraphicFramePr>
          <p:cNvPr id="65677" name="Group 141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57200" y="2057405"/>
          <a:ext cx="8305800" cy="4343394"/>
        </p:xfrm>
        <a:graphic>
          <a:graphicData uri="http://schemas.openxmlformats.org/drawingml/2006/table">
            <a:tbl>
              <a:tblPr rtl="1">
                <a:tableStyleId>{775DCB02-9BB8-47FD-8907-85C794F793BA}</a:tableStyleId>
              </a:tblPr>
              <a:tblGrid>
                <a:gridCol w="18149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0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الرقم الشفري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معنى الشفرة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السحب تغطى نصف السماء أو أقل طول الفترة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السحب تغطى أكثر من نصف السماء خلال جزء من الفترة وتغطى نصف السماء أو أقل خلال الجزء الآخر منها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السحب تغطى أكثر من نصف السماء طوال الفترة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هبوط الرؤية الأفقية إلى أقل من 1000 متر بسبب العواصف الرملية أو الترابية أو الثلجية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هبوط الرؤية الأفقية إلى أقل من 1000 متر بسبب الضباب أو الضباب الجليدي أو بسبب العجاج الكثيف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5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رذاذ أو رذاذ متجمد 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مطر أو مطر متجمد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7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هطول من الذى لا</a:t>
                      </a:r>
                      <a:r>
                        <a:rPr kumimoji="0" lang="ar-EG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يسقط على </a:t>
                      </a:r>
                      <a:r>
                        <a:rPr kumimoji="0" lang="ar-SA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من بلورات أو الشرائح الثلجية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8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رخات</a:t>
                      </a: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من المطر المتجمد أو البرد أو الجليد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85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عواصف رعدية سواء كانت مصحوبة أو غير مصحوبة بهطول أيا كان نوعه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961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pPr rtl="1"/>
            <a:r>
              <a:rPr lang="ar-EG" sz="3600" b="1" dirty="0"/>
              <a:t>نظام ترميز </a:t>
            </a:r>
            <a:r>
              <a:rPr lang="ar-SA" sz="3600" b="1" dirty="0" smtClean="0"/>
              <a:t>حالات </a:t>
            </a:r>
            <a:r>
              <a:rPr lang="ar-EG" sz="3600" b="1" dirty="0" smtClean="0"/>
              <a:t>الطقس</a:t>
            </a:r>
            <a:r>
              <a:rPr lang="ar-SA" sz="3600" b="1" dirty="0" smtClean="0"/>
              <a:t> الحالي والسابق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828800"/>
            <a:ext cx="5394960" cy="4618092"/>
          </a:xfrm>
        </p:spPr>
      </p:pic>
      <p:pic>
        <p:nvPicPr>
          <p:cNvPr id="2050" name="Picture 2" descr="D:\Climate\Images\رموز الطقس الماضي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877291"/>
            <a:ext cx="8001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827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305800" cy="3886200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ar-SA" b="1" dirty="0" smtClean="0"/>
              <a:t>رقم ثابت يشير إلى مجموعة السحب</a:t>
            </a:r>
            <a:endParaRPr lang="en-US" dirty="0" smtClean="0"/>
          </a:p>
          <a:p>
            <a:pPr algn="just"/>
            <a:r>
              <a:rPr lang="ar-EG" b="1" dirty="0" smtClean="0"/>
              <a:t>رقم </a:t>
            </a:r>
            <a:r>
              <a:rPr lang="ar-EG" b="1" dirty="0"/>
              <a:t>مميز لمجموعة </a:t>
            </a:r>
            <a:r>
              <a:rPr lang="ar-EG" b="1" dirty="0" smtClean="0"/>
              <a:t>السحب       </a:t>
            </a:r>
            <a:r>
              <a:rPr lang="ar-EG" b="1" dirty="0"/>
              <a:t>8</a:t>
            </a:r>
          </a:p>
          <a:p>
            <a:pPr algn="just"/>
            <a:endParaRPr lang="en-US" dirty="0" smtClean="0"/>
          </a:p>
          <a:p>
            <a:pPr algn="just" rtl="1"/>
            <a:r>
              <a:rPr lang="ar-SA" b="1" dirty="0" smtClean="0"/>
              <a:t>كمية السحب المنخفضة أو المتوسطة فقط</a:t>
            </a:r>
            <a:endParaRPr lang="en-US" dirty="0" smtClean="0"/>
          </a:p>
          <a:p>
            <a:pPr algn="just"/>
            <a:r>
              <a:rPr lang="en-US" b="1" dirty="0" err="1" smtClean="0"/>
              <a:t>Nh</a:t>
            </a:r>
            <a:r>
              <a:rPr lang="en-US" b="1" dirty="0" smtClean="0"/>
              <a:t> </a:t>
            </a:r>
            <a:r>
              <a:rPr lang="ar-EG" b="1" dirty="0" smtClean="0"/>
              <a:t>جزء </a:t>
            </a:r>
            <a:r>
              <a:rPr lang="ar-EG" b="1" dirty="0"/>
              <a:t>من </a:t>
            </a:r>
            <a:r>
              <a:rPr lang="ar-EG" b="1" dirty="0" smtClean="0"/>
              <a:t>القبة السماوية بالأثمان (8/1) </a:t>
            </a:r>
            <a:r>
              <a:rPr lang="ar-EG" b="1" dirty="0"/>
              <a:t>المغطى بأقل طبقة من </a:t>
            </a:r>
            <a:r>
              <a:rPr lang="ar-EG" b="1" dirty="0" smtClean="0"/>
              <a:t>السحب </a:t>
            </a:r>
            <a:endParaRPr lang="en-US" dirty="0" smtClean="0"/>
          </a:p>
          <a:p>
            <a:pPr algn="just" rtl="1"/>
            <a:r>
              <a:rPr lang="ar-SA" b="1" dirty="0" smtClean="0"/>
              <a:t>نوع السحب المنخفضة حسب </a:t>
            </a:r>
            <a:r>
              <a:rPr lang="ar-EG" b="1" dirty="0" smtClean="0"/>
              <a:t>رمزها</a:t>
            </a:r>
            <a:r>
              <a:rPr lang="ar-SA" b="1" dirty="0" smtClean="0"/>
              <a:t> في خريطة السحب</a:t>
            </a:r>
            <a:endParaRPr lang="en-US" dirty="0" smtClean="0"/>
          </a:p>
          <a:p>
            <a:pPr algn="just"/>
            <a:r>
              <a:rPr lang="en-US" b="1" dirty="0" smtClean="0"/>
              <a:t>CL </a:t>
            </a:r>
            <a:r>
              <a:rPr lang="ar-EG" b="1" dirty="0"/>
              <a:t>سلالة السحب المنخفضة </a:t>
            </a:r>
            <a:endParaRPr lang="en-US" dirty="0" smtClean="0"/>
          </a:p>
          <a:p>
            <a:pPr algn="just" rtl="1"/>
            <a:r>
              <a:rPr lang="ar-SA" b="1" dirty="0" smtClean="0"/>
              <a:t>نوع السحب المتوسطة حسب </a:t>
            </a:r>
            <a:r>
              <a:rPr lang="ar-EG" b="1" dirty="0" smtClean="0"/>
              <a:t>رمزها</a:t>
            </a:r>
            <a:r>
              <a:rPr lang="ar-SA" b="1" dirty="0" smtClean="0"/>
              <a:t> في خريطة السحب</a:t>
            </a:r>
            <a:endParaRPr lang="en-US" dirty="0" smtClean="0"/>
          </a:p>
          <a:p>
            <a:pPr algn="just"/>
            <a:r>
              <a:rPr lang="en-US" b="1" dirty="0" smtClean="0"/>
              <a:t>CM </a:t>
            </a:r>
            <a:r>
              <a:rPr lang="ar-EG" b="1" dirty="0"/>
              <a:t>سلالة السحب </a:t>
            </a:r>
            <a:r>
              <a:rPr lang="ar-EG" b="1" dirty="0" smtClean="0"/>
              <a:t>المتوسطة </a:t>
            </a:r>
            <a:endParaRPr lang="en-US" dirty="0" smtClean="0"/>
          </a:p>
          <a:p>
            <a:pPr algn="just" rtl="1"/>
            <a:r>
              <a:rPr lang="ar-SA" b="1" dirty="0" smtClean="0"/>
              <a:t>نوع السحب المرتفعة حسب </a:t>
            </a:r>
            <a:r>
              <a:rPr lang="ar-EG" b="1" dirty="0" smtClean="0"/>
              <a:t>رمزها</a:t>
            </a:r>
            <a:r>
              <a:rPr lang="ar-SA" b="1" dirty="0" smtClean="0"/>
              <a:t> في خريطة السحب</a:t>
            </a:r>
            <a:endParaRPr lang="en-US" dirty="0" smtClean="0"/>
          </a:p>
          <a:p>
            <a:pPr algn="just"/>
            <a:r>
              <a:rPr lang="en-US" b="1" dirty="0" smtClean="0"/>
              <a:t>CH </a:t>
            </a:r>
            <a:r>
              <a:rPr lang="ar-EG" b="1" dirty="0"/>
              <a:t>سلالة السحب </a:t>
            </a:r>
            <a:r>
              <a:rPr lang="ar-EG" b="1" dirty="0" smtClean="0"/>
              <a:t>المرتفعة </a:t>
            </a:r>
          </a:p>
          <a:p>
            <a:pPr algn="just" rtl="1"/>
            <a:r>
              <a:rPr lang="ar-EG" b="1" dirty="0"/>
              <a:t>والجدول </a:t>
            </a:r>
            <a:r>
              <a:rPr lang="ar-EG" b="1" dirty="0" smtClean="0"/>
              <a:t>التالي </a:t>
            </a:r>
            <a:r>
              <a:rPr lang="ar-EG" b="1" dirty="0"/>
              <a:t>يوضح شرح </a:t>
            </a:r>
            <a:r>
              <a:rPr lang="ar-EG" b="1" dirty="0" smtClean="0"/>
              <a:t>رموز سلالات السحب المنخفضة والمتوسطة والمرتفعة</a:t>
            </a:r>
            <a:endParaRPr lang="en-US" b="1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23872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ar-SA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المجموعة </a:t>
            </a:r>
            <a:r>
              <a:rPr lang="en-US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8NhCLCMCH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2550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877" name="Group 293"/>
          <p:cNvGraphicFramePr>
            <a:graphicFrameLocks noGrp="1"/>
          </p:cNvGraphicFramePr>
          <p:nvPr>
            <p:ph/>
            <p:extLst/>
          </p:nvPr>
        </p:nvGraphicFramePr>
        <p:xfrm>
          <a:off x="381000" y="533400"/>
          <a:ext cx="8291946" cy="5979525"/>
        </p:xfrm>
        <a:graphic>
          <a:graphicData uri="http://schemas.openxmlformats.org/drawingml/2006/table">
            <a:tbl>
              <a:tblPr rtl="1">
                <a:tableStyleId>{775DCB02-9BB8-47FD-8907-85C794F793BA}</a:tableStyleId>
              </a:tblPr>
              <a:tblGrid>
                <a:gridCol w="11114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1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78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4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/>
                      </a:r>
                      <a:b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</a:br>
                      <a:endParaRPr kumimoji="0" lang="en-US" sz="10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</a:endParaRPr>
                    </a:p>
                    <a:p>
                      <a:pPr marL="342900" marR="0" lvl="0" indent="-342900" algn="ctr" defTabSz="914400" rtl="1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الرقم الشفري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سلالة السحب المنخفض</a:t>
                      </a:r>
                      <a:r>
                        <a:rPr kumimoji="0" lang="ar-EG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ة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CL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سلالة السحب المتوسط</a:t>
                      </a:r>
                      <a:r>
                        <a:rPr kumimoji="0" lang="ar-EG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ة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CM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سلالة السحب المرتفع</a:t>
                      </a:r>
                      <a:r>
                        <a:rPr kumimoji="0" lang="ar-EG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ة</a:t>
                      </a:r>
                    </a:p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CH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0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لا</a:t>
                      </a:r>
                      <a:r>
                        <a:rPr kumimoji="0" lang="ar-EG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يوجد سحاب منخفض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لايوجد سحاب متوسط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لايوجد سحاب مرتفع 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1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ذو نمو رأسي بسيط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طبقي متوسط رقيق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ذو مظهر شعرى لا يميل إلى الزيادة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2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ذو نمو رأسي متوسط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طبقي متوسط السميك أو طبقي مزنى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كثيف ذو مظهر قلعى لا يميل إلى الزيادة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3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مزنى مصحوب بركام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متوسط رقيق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كثيف يتخلف عن الركام المزنى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4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طبقي ناشئ عن تفلطح الركام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متوسط الذى يميل إلى الزيادة في الكمية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يميل إلى الزيادة فى الكمية والسمك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247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5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طبقى غير ناشئ عن تفلطح الركام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متوسط الذى يميل إلى الزيادة في السمك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مصحوب بسمحاق طبقى 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6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طبقى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متوسط ناشئ عن تفلطح الركام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مصحوب بسمحاق ركامي 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247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7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ذو مظهر مهلهل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متوسط مصحوب بطبقي متوسط أو طبقي مزنى أو كليهما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غلالة من السمحاق الطبقي تغطى السماء بأكملها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2474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8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مصحوب بركام طبقي غير ناشئ عن تفلطح الركام</a:t>
                      </a:r>
                      <a:endParaRPr kumimoji="0" lang="ar-EG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متوسط ذو مظهر قلعي أو ذو الخصل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غلالة من السمحاق الطبقي لا تغطى السماء بأكملها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649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9</a:t>
                      </a:r>
                      <a:endParaRPr kumimoji="0" lang="ar-S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ركام مزنى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عدة طبقات من الركام المتوسط</a:t>
                      </a:r>
                      <a:endParaRPr kumimoji="0" lang="ar-SA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10000"/>
                            </a:schemeClr>
                          </a:solidFill>
                          <a:effectLst/>
                        </a:rPr>
                        <a:t>سمحاق ركامي</a:t>
                      </a:r>
                      <a:endParaRPr kumimoji="0" lang="ar-S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10000"/>
                          </a:schemeClr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4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109472"/>
          </a:xfrm>
        </p:spPr>
        <p:txBody>
          <a:bodyPr>
            <a:normAutofit/>
          </a:bodyPr>
          <a:lstStyle/>
          <a:p>
            <a:r>
              <a:rPr lang="ar-EG" sz="3600" b="1" dirty="0"/>
              <a:t>نظام ترميز </a:t>
            </a:r>
            <a:r>
              <a:rPr lang="ar-EG" sz="3600" b="1" dirty="0" smtClean="0"/>
              <a:t>كمية ونوعية السحب</a:t>
            </a:r>
            <a:endParaRPr lang="en-US" sz="3600" b="1" dirty="0"/>
          </a:p>
        </p:txBody>
      </p:sp>
      <p:pic>
        <p:nvPicPr>
          <p:cNvPr id="1026" name="Picture 2" descr="D:\Climate\Images\رمز كمية السحب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77735"/>
            <a:ext cx="838200" cy="424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Climate\Images\رموز السحب المنخفضة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709" y="1995055"/>
            <a:ext cx="838200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Climate\Images\رموز السحب المتوسطة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072" y="1995055"/>
            <a:ext cx="885825" cy="429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D:\Climate\Images\رموز السحب المرتفعة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008910"/>
            <a:ext cx="790575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255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26469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400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111 Group - Land Observations </a:t>
            </a:r>
          </a:p>
          <a:p>
            <a:pPr marL="0" indent="0" algn="ctr">
              <a:buNone/>
            </a:pPr>
            <a:r>
              <a:rPr lang="en-US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iihVV </a:t>
            </a:r>
            <a:r>
              <a:rPr lang="en-US" sz="35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Nddff</a:t>
            </a:r>
            <a:r>
              <a:rPr lang="en-US" sz="35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00fff 1sTTT 2sTTT 3PPPP 4PPPP 5appp 6RRRt 7wwWW 8NhCCC 9GGgg </a:t>
            </a:r>
            <a:endParaRPr lang="en-US" sz="35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5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3PPPP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Station pressure in 0.1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mb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(thousandths digit omitted, last digit can be slash, then pressure in full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mb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en-US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4PPPP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Sea level pressure in 0.1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mb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(thousandths digit omitted, last digit can be slash, then pressure in full </a:t>
            </a:r>
            <a:r>
              <a:rPr lang="en-US" sz="3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mb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5appp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Pressure tendency over 3 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hours</a:t>
            </a: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6RRRt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Liquid 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precipitation</a:t>
            </a: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7wwWW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Present and past weather</a:t>
            </a: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8NhCCC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Cloud type information </a:t>
            </a:r>
            <a:endParaRPr lang="en-US" sz="3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9GGgg --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Time of observation in hours and minutes </a:t>
            </a:r>
          </a:p>
          <a:p>
            <a:pPr marL="0" indent="0">
              <a:buNone/>
            </a:pP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93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600200"/>
            <a:ext cx="7990656" cy="1780108"/>
          </a:xfrm>
        </p:spPr>
        <p:txBody>
          <a:bodyPr>
            <a:normAutofit fontScale="90000"/>
          </a:bodyPr>
          <a:lstStyle/>
          <a:p>
            <a:r>
              <a:rPr lang="en-US" sz="3100" b="1" dirty="0"/>
              <a:t>9GGgg -- Time of observation in hours and minutes</a:t>
            </a:r>
            <a:r>
              <a:rPr lang="en-US" dirty="0"/>
              <a:t> </a:t>
            </a:r>
            <a:br>
              <a:rPr lang="en-US" dirty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9GGgg - </a:t>
            </a:r>
            <a:r>
              <a:rPr lang="ar-SA" sz="3200" b="1" dirty="0"/>
              <a:t>وقت </a:t>
            </a:r>
            <a:r>
              <a:rPr lang="ar-SA" sz="3200" b="1" dirty="0" smtClean="0"/>
              <a:t>الرصد بالساعات </a:t>
            </a:r>
            <a:r>
              <a:rPr lang="ar-SA" sz="3200" b="1" dirty="0"/>
              <a:t>والدقائق</a:t>
            </a:r>
          </a:p>
        </p:txBody>
      </p:sp>
    </p:spTree>
    <p:extLst>
      <p:ext uri="{BB962C8B-B14F-4D97-AF65-F5344CB8AC3E}">
        <p14:creationId xmlns:p14="http://schemas.microsoft.com/office/powerpoint/2010/main" val="3555069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>
            <a:extLst>
              <a:ext uri="{FF2B5EF4-FFF2-40B4-BE49-F238E27FC236}">
                <a16:creationId xmlns:a16="http://schemas.microsoft.com/office/drawing/2014/main" id="{27F73574-5995-4F87-8C50-C55F930AA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190750"/>
            <a:ext cx="2495550" cy="2476500"/>
          </a:xfrm>
        </p:spPr>
      </p:pic>
    </p:spTree>
    <p:extLst>
      <p:ext uri="{BB962C8B-B14F-4D97-AF65-F5344CB8AC3E}">
        <p14:creationId xmlns:p14="http://schemas.microsoft.com/office/powerpoint/2010/main" val="270215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534400" cy="41148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SA" b="1" dirty="0" smtClean="0"/>
              <a:t>رقم ثابت يشير إلى الضغط الجوي لمستوى المحطة</a:t>
            </a:r>
            <a:endParaRPr lang="en-US" dirty="0" smtClean="0"/>
          </a:p>
          <a:p>
            <a:pPr algn="just"/>
            <a:r>
              <a:rPr lang="en-US" b="1" dirty="0" smtClean="0"/>
              <a:t>3</a:t>
            </a:r>
            <a:r>
              <a:rPr lang="ar-EG" b="1" dirty="0" smtClean="0"/>
              <a:t> </a:t>
            </a:r>
            <a:r>
              <a:rPr lang="en-US" b="1" dirty="0" smtClean="0"/>
              <a:t> </a:t>
            </a:r>
            <a:r>
              <a:rPr lang="ar-EG" b="1" dirty="0"/>
              <a:t>رقم مميز لمجموعة الضغط </a:t>
            </a:r>
            <a:r>
              <a:rPr lang="ar-EG" b="1" dirty="0" smtClean="0"/>
              <a:t>الجوي</a:t>
            </a:r>
            <a:endParaRPr lang="en-US" dirty="0" smtClean="0"/>
          </a:p>
          <a:p>
            <a:pPr algn="just" rtl="1"/>
            <a:r>
              <a:rPr lang="ar-SA" b="1" dirty="0" smtClean="0"/>
              <a:t>الضغط الجوي لمستوى المحطة بأعشار </a:t>
            </a:r>
            <a:r>
              <a:rPr lang="ar-SA" b="1" dirty="0" err="1" smtClean="0"/>
              <a:t>الهكتوباسكال</a:t>
            </a:r>
            <a:endParaRPr lang="en-US" dirty="0" smtClean="0"/>
          </a:p>
          <a:p>
            <a:pPr algn="just"/>
            <a:r>
              <a:rPr lang="en-US" b="1" dirty="0" err="1" smtClean="0"/>
              <a:t>PoPoPoPo</a:t>
            </a:r>
            <a:r>
              <a:rPr lang="en-US" b="1" dirty="0" smtClean="0"/>
              <a:t>  </a:t>
            </a:r>
            <a:r>
              <a:rPr lang="ar-EG" b="1" dirty="0"/>
              <a:t>الضغط </a:t>
            </a:r>
            <a:r>
              <a:rPr lang="ar-EG" b="1" dirty="0" smtClean="0"/>
              <a:t>الجوي </a:t>
            </a:r>
            <a:r>
              <a:rPr lang="ar-EG" b="1" dirty="0" err="1"/>
              <a:t>بالهكتوبسكال</a:t>
            </a:r>
            <a:r>
              <a:rPr lang="ar-EG" b="1" dirty="0"/>
              <a:t> </a:t>
            </a:r>
            <a:r>
              <a:rPr lang="ar-EG" b="1" dirty="0" smtClean="0"/>
              <a:t>لأقرب </a:t>
            </a:r>
            <a:r>
              <a:rPr lang="ar-EG" b="1" dirty="0"/>
              <a:t>رقم </a:t>
            </a:r>
            <a:r>
              <a:rPr lang="ar-EG" b="1" dirty="0" smtClean="0"/>
              <a:t>عشري </a:t>
            </a:r>
            <a:r>
              <a:rPr lang="ar-EG" b="1" dirty="0"/>
              <a:t>بعد حذف رقم </a:t>
            </a:r>
            <a:r>
              <a:rPr lang="ar-EG" b="1" dirty="0" smtClean="0"/>
              <a:t>الالاف</a:t>
            </a:r>
            <a:endParaRPr lang="en-US" b="1" dirty="0"/>
          </a:p>
          <a:p>
            <a:pPr algn="just" rtl="1"/>
            <a:r>
              <a:rPr lang="ar-EG" b="1" dirty="0" smtClean="0"/>
              <a:t>اذا </a:t>
            </a:r>
            <a:r>
              <a:rPr lang="ar-EG" b="1" dirty="0"/>
              <a:t>كان الرقم المجود بالشفرة أكبر من 1000 يتم اضافة رقم 1 على </a:t>
            </a:r>
            <a:r>
              <a:rPr lang="ar-EG" b="1" dirty="0" smtClean="0"/>
              <a:t>اليمين</a:t>
            </a:r>
            <a:r>
              <a:rPr lang="ar-EG" b="1" dirty="0"/>
              <a:t>،</a:t>
            </a:r>
            <a:r>
              <a:rPr lang="ar-EG" b="1" dirty="0" smtClean="0"/>
              <a:t> </a:t>
            </a:r>
            <a:r>
              <a:rPr lang="ar-EG" b="1" dirty="0"/>
              <a:t>ويمثل الرقم </a:t>
            </a:r>
            <a:r>
              <a:rPr lang="ar-EG" b="1" dirty="0" smtClean="0"/>
              <a:t>في </a:t>
            </a:r>
            <a:r>
              <a:rPr lang="ar-EG" b="1" dirty="0"/>
              <a:t>هذه الحالة الضغط </a:t>
            </a:r>
            <a:r>
              <a:rPr lang="ar-EG" b="1" dirty="0" smtClean="0"/>
              <a:t>الجوي لأقرب </a:t>
            </a:r>
            <a:r>
              <a:rPr lang="ar-EG" b="1" dirty="0"/>
              <a:t>رقم </a:t>
            </a:r>
            <a:r>
              <a:rPr lang="ar-EG" b="1" dirty="0" smtClean="0"/>
              <a:t>عشري، مثال: </a:t>
            </a:r>
            <a:r>
              <a:rPr lang="ar-EG" b="1" dirty="0"/>
              <a:t>اذا كان الرقم الموجود </a:t>
            </a:r>
            <a:r>
              <a:rPr lang="ar-EG" b="1" dirty="0" smtClean="0"/>
              <a:t>بالشفرة 0147 </a:t>
            </a:r>
            <a:r>
              <a:rPr lang="ar-EG" b="1" dirty="0"/>
              <a:t>فالضغط </a:t>
            </a:r>
            <a:r>
              <a:rPr lang="ar-EG" b="1" dirty="0" smtClean="0"/>
              <a:t>الجوي </a:t>
            </a:r>
            <a:r>
              <a:rPr lang="ar-EG" b="1" dirty="0" err="1"/>
              <a:t>فى</a:t>
            </a:r>
            <a:r>
              <a:rPr lang="ar-EG" b="1" dirty="0"/>
              <a:t> هذه الحالة هو 1014.7 </a:t>
            </a:r>
            <a:r>
              <a:rPr lang="ar-EG" b="1" dirty="0" err="1"/>
              <a:t>هكتوبسكال</a:t>
            </a:r>
            <a:r>
              <a:rPr lang="ar-EG" b="1" dirty="0"/>
              <a:t> </a:t>
            </a:r>
            <a:r>
              <a:rPr lang="ar-EG" b="1" dirty="0" smtClean="0"/>
              <a:t>.</a:t>
            </a:r>
          </a:p>
          <a:p>
            <a:pPr algn="just" rtl="1"/>
            <a:r>
              <a:rPr lang="ar-EG" b="1" dirty="0" smtClean="0"/>
              <a:t>أما إذا </a:t>
            </a:r>
            <a:r>
              <a:rPr lang="ar-EG" b="1" dirty="0"/>
              <a:t>كان الرقم الموجود أقل من </a:t>
            </a:r>
            <a:r>
              <a:rPr lang="ar-EG" b="1" dirty="0" smtClean="0"/>
              <a:t>1000، </a:t>
            </a:r>
            <a:r>
              <a:rPr lang="ar-EG" b="1" dirty="0"/>
              <a:t>لا يتم إضافة </a:t>
            </a:r>
            <a:r>
              <a:rPr lang="ar-EG" b="1" dirty="0" smtClean="0"/>
              <a:t>أي </a:t>
            </a:r>
            <a:r>
              <a:rPr lang="ar-EG" b="1" dirty="0"/>
              <a:t>رقم ويمثل الرقم الموجود </a:t>
            </a:r>
            <a:r>
              <a:rPr lang="ar-EG" b="1" dirty="0" smtClean="0"/>
              <a:t>في </a:t>
            </a:r>
            <a:r>
              <a:rPr lang="ar-EG" b="1" dirty="0"/>
              <a:t>الشفرة </a:t>
            </a:r>
            <a:r>
              <a:rPr lang="ar-EG" b="1" dirty="0" smtClean="0"/>
              <a:t>حالة </a:t>
            </a:r>
            <a:r>
              <a:rPr lang="ar-EG" b="1" dirty="0"/>
              <a:t>الضغط </a:t>
            </a:r>
            <a:r>
              <a:rPr lang="ar-EG" b="1" dirty="0" smtClean="0"/>
              <a:t>الجوي لأقرب </a:t>
            </a:r>
            <a:r>
              <a:rPr lang="ar-EG" b="1" dirty="0"/>
              <a:t>رقم </a:t>
            </a:r>
            <a:r>
              <a:rPr lang="ar-EG" b="1" dirty="0" smtClean="0"/>
              <a:t>عشري، مثال: </a:t>
            </a:r>
            <a:r>
              <a:rPr lang="ar-EG" b="1" dirty="0"/>
              <a:t>اذا كان الرقم الموجود بالشفرة 9982 فالضغط </a:t>
            </a:r>
            <a:r>
              <a:rPr lang="ar-EG" b="1" dirty="0" smtClean="0"/>
              <a:t>الجوي </a:t>
            </a:r>
            <a:r>
              <a:rPr lang="ar-EG" b="1" dirty="0" err="1"/>
              <a:t>فى</a:t>
            </a:r>
            <a:r>
              <a:rPr lang="ar-EG" b="1" dirty="0"/>
              <a:t> هذه الحالة هو 998.2 </a:t>
            </a:r>
            <a:r>
              <a:rPr lang="ar-EG" b="1" dirty="0" err="1" smtClean="0"/>
              <a:t>هكتوبسكال</a:t>
            </a:r>
            <a:r>
              <a:rPr lang="ar-EG" b="1" dirty="0" smtClean="0"/>
              <a:t>.</a:t>
            </a:r>
            <a:endParaRPr lang="en-US" dirty="0" smtClean="0"/>
          </a:p>
          <a:p>
            <a:pPr algn="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955800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ar-EG" b="1" dirty="0"/>
              <a:t> </a:t>
            </a:r>
            <a:r>
              <a:rPr lang="ar-EG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المجموعة </a:t>
            </a:r>
            <a:r>
              <a:rPr lang="en-US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3PoPoPoPo</a:t>
            </a:r>
          </a:p>
        </p:txBody>
      </p:sp>
    </p:spTree>
    <p:extLst>
      <p:ext uri="{BB962C8B-B14F-4D97-AF65-F5344CB8AC3E}">
        <p14:creationId xmlns:p14="http://schemas.microsoft.com/office/powerpoint/2010/main" val="122111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686800" cy="4191000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SA" b="1" dirty="0"/>
              <a:t>رقم ثابت يشير إلى الضغط </a:t>
            </a:r>
            <a:r>
              <a:rPr lang="ar-SA" b="1" dirty="0" err="1"/>
              <a:t>الجوى</a:t>
            </a:r>
            <a:r>
              <a:rPr lang="ar-SA" b="1" dirty="0"/>
              <a:t> المصحح لمستوى سطح البحر</a:t>
            </a:r>
          </a:p>
          <a:p>
            <a:pPr algn="just"/>
            <a:r>
              <a:rPr lang="ar-EG" b="1" dirty="0" smtClean="0"/>
              <a:t>4</a:t>
            </a:r>
            <a:r>
              <a:rPr lang="en-US" b="1" dirty="0" smtClean="0"/>
              <a:t> </a:t>
            </a:r>
            <a:r>
              <a:rPr lang="ar-EG" b="1" dirty="0"/>
              <a:t>رقم مميز لمجموعة الضغط </a:t>
            </a:r>
            <a:r>
              <a:rPr lang="ar-EG" b="1" dirty="0" smtClean="0"/>
              <a:t>الجوي</a:t>
            </a:r>
            <a:endParaRPr lang="en-US" dirty="0" smtClean="0"/>
          </a:p>
          <a:p>
            <a:pPr algn="just" rtl="1"/>
            <a:r>
              <a:rPr lang="ar-SA" b="1" dirty="0"/>
              <a:t>الضغط </a:t>
            </a:r>
            <a:r>
              <a:rPr lang="ar-SA" b="1" dirty="0" err="1"/>
              <a:t>الجوى</a:t>
            </a:r>
            <a:r>
              <a:rPr lang="ar-SA" b="1" dirty="0"/>
              <a:t> المصحح لمستوى سطح البحر بأعشار </a:t>
            </a:r>
            <a:r>
              <a:rPr lang="ar-SA" b="1" dirty="0" err="1"/>
              <a:t>الهكتوباسكال</a:t>
            </a:r>
            <a:r>
              <a:rPr lang="ar-SA" b="1" dirty="0"/>
              <a:t> مع حذف خانة الألوف</a:t>
            </a:r>
          </a:p>
          <a:p>
            <a:pPr algn="just"/>
            <a:r>
              <a:rPr lang="en-US" b="1" dirty="0" smtClean="0"/>
              <a:t>PPPP  </a:t>
            </a:r>
            <a:r>
              <a:rPr lang="ar-EG" b="1" dirty="0"/>
              <a:t>الضغط </a:t>
            </a:r>
            <a:r>
              <a:rPr lang="ar-EG" b="1" dirty="0" smtClean="0"/>
              <a:t>الجوي </a:t>
            </a:r>
            <a:r>
              <a:rPr lang="ar-EG" b="1" dirty="0" err="1"/>
              <a:t>بالهكتوبسكال</a:t>
            </a:r>
            <a:r>
              <a:rPr lang="ar-EG" b="1" dirty="0"/>
              <a:t> </a:t>
            </a:r>
            <a:r>
              <a:rPr lang="ar-EG" b="1" dirty="0" smtClean="0"/>
              <a:t>لأقرب </a:t>
            </a:r>
            <a:r>
              <a:rPr lang="ar-EG" b="1" dirty="0"/>
              <a:t>رقم </a:t>
            </a:r>
            <a:r>
              <a:rPr lang="ar-EG" b="1" dirty="0" smtClean="0"/>
              <a:t>عشري </a:t>
            </a:r>
            <a:r>
              <a:rPr lang="ar-EG" b="1" dirty="0"/>
              <a:t>بعد حذف رقم </a:t>
            </a:r>
            <a:r>
              <a:rPr lang="ar-EG" b="1" dirty="0" smtClean="0"/>
              <a:t>الالاف</a:t>
            </a:r>
            <a:endParaRPr lang="en-US" b="1" dirty="0"/>
          </a:p>
          <a:p>
            <a:pPr algn="just" rtl="1"/>
            <a:r>
              <a:rPr lang="ar-EG" b="1" dirty="0" smtClean="0"/>
              <a:t>اذا </a:t>
            </a:r>
            <a:r>
              <a:rPr lang="ar-EG" b="1" dirty="0"/>
              <a:t>كان الرقم المجود بالشفرة أكبر من 1000 يتم اضافة رقم 1 على </a:t>
            </a:r>
            <a:r>
              <a:rPr lang="ar-EG" b="1" dirty="0" smtClean="0"/>
              <a:t>اليمين</a:t>
            </a:r>
            <a:r>
              <a:rPr lang="ar-EG" b="1" dirty="0"/>
              <a:t>،</a:t>
            </a:r>
            <a:r>
              <a:rPr lang="ar-EG" b="1" dirty="0" smtClean="0"/>
              <a:t> </a:t>
            </a:r>
            <a:r>
              <a:rPr lang="ar-EG" b="1" dirty="0"/>
              <a:t>ويمثل الرقم </a:t>
            </a:r>
            <a:r>
              <a:rPr lang="ar-EG" b="1" dirty="0" smtClean="0"/>
              <a:t>في </a:t>
            </a:r>
            <a:r>
              <a:rPr lang="ar-EG" b="1" dirty="0"/>
              <a:t>هذه الحالة الضغط </a:t>
            </a:r>
            <a:r>
              <a:rPr lang="ar-EG" b="1" dirty="0" smtClean="0"/>
              <a:t>الجوي لأقرب </a:t>
            </a:r>
            <a:r>
              <a:rPr lang="ar-EG" b="1" dirty="0"/>
              <a:t>رقم </a:t>
            </a:r>
            <a:r>
              <a:rPr lang="ar-EG" b="1" dirty="0" smtClean="0"/>
              <a:t>عشري، مثال: </a:t>
            </a:r>
            <a:r>
              <a:rPr lang="ar-EG" b="1" dirty="0"/>
              <a:t>اذا كان الرقم الموجود </a:t>
            </a:r>
            <a:r>
              <a:rPr lang="ar-EG" b="1" dirty="0" smtClean="0"/>
              <a:t>بالشفرة 0128 </a:t>
            </a:r>
            <a:r>
              <a:rPr lang="ar-EG" b="1" dirty="0"/>
              <a:t>فالضغط </a:t>
            </a:r>
            <a:r>
              <a:rPr lang="ar-EG" b="1" dirty="0" smtClean="0"/>
              <a:t>الجوي </a:t>
            </a:r>
            <a:r>
              <a:rPr lang="ar-EG" b="1" dirty="0" err="1"/>
              <a:t>فى</a:t>
            </a:r>
            <a:r>
              <a:rPr lang="ar-EG" b="1" dirty="0"/>
              <a:t> هذه الحالة هو </a:t>
            </a:r>
            <a:r>
              <a:rPr lang="ar-EG" b="1" dirty="0" smtClean="0"/>
              <a:t>1012.8 </a:t>
            </a:r>
            <a:r>
              <a:rPr lang="ar-EG" b="1" dirty="0" err="1"/>
              <a:t>هكتوبسكال</a:t>
            </a:r>
            <a:r>
              <a:rPr lang="ar-EG" b="1" dirty="0"/>
              <a:t> </a:t>
            </a:r>
            <a:r>
              <a:rPr lang="ar-EG" b="1" dirty="0" smtClean="0"/>
              <a:t>.</a:t>
            </a:r>
          </a:p>
          <a:p>
            <a:pPr algn="just" rtl="1"/>
            <a:r>
              <a:rPr lang="ar-EG" b="1" dirty="0" smtClean="0"/>
              <a:t>أما إذا </a:t>
            </a:r>
            <a:r>
              <a:rPr lang="ar-EG" b="1" dirty="0"/>
              <a:t>كان الرقم الموجود أقل من </a:t>
            </a:r>
            <a:r>
              <a:rPr lang="ar-EG" b="1" dirty="0" smtClean="0"/>
              <a:t>1000، </a:t>
            </a:r>
            <a:r>
              <a:rPr lang="ar-EG" b="1" dirty="0"/>
              <a:t>لا يتم إضافة </a:t>
            </a:r>
            <a:r>
              <a:rPr lang="ar-EG" b="1" dirty="0" smtClean="0"/>
              <a:t>أي </a:t>
            </a:r>
            <a:r>
              <a:rPr lang="ar-EG" b="1" dirty="0"/>
              <a:t>رقم ويمثل الرقم الموجود </a:t>
            </a:r>
            <a:r>
              <a:rPr lang="ar-EG" b="1" dirty="0" smtClean="0"/>
              <a:t>في </a:t>
            </a:r>
            <a:r>
              <a:rPr lang="ar-EG" b="1" dirty="0"/>
              <a:t>الشفرة </a:t>
            </a:r>
            <a:r>
              <a:rPr lang="ar-EG" b="1" dirty="0" smtClean="0"/>
              <a:t>حالة </a:t>
            </a:r>
            <a:r>
              <a:rPr lang="ar-EG" b="1" dirty="0"/>
              <a:t>الضغط </a:t>
            </a:r>
            <a:r>
              <a:rPr lang="ar-EG" b="1" dirty="0" smtClean="0"/>
              <a:t>الجوي لأقرب </a:t>
            </a:r>
            <a:r>
              <a:rPr lang="ar-EG" b="1" dirty="0"/>
              <a:t>رقم </a:t>
            </a:r>
            <a:r>
              <a:rPr lang="ar-EG" b="1" dirty="0" smtClean="0"/>
              <a:t>عشري، مثال: </a:t>
            </a:r>
            <a:r>
              <a:rPr lang="ar-EG" b="1" dirty="0"/>
              <a:t>اذا كان الرقم الموجود بالشفرة </a:t>
            </a:r>
            <a:r>
              <a:rPr lang="ar-EG" b="1" dirty="0" smtClean="0"/>
              <a:t>9860 </a:t>
            </a:r>
            <a:r>
              <a:rPr lang="ar-EG" b="1" dirty="0"/>
              <a:t>فالضغط </a:t>
            </a:r>
            <a:r>
              <a:rPr lang="ar-EG" b="1" dirty="0" smtClean="0"/>
              <a:t>الجوي </a:t>
            </a:r>
            <a:r>
              <a:rPr lang="ar-EG" b="1" dirty="0" err="1"/>
              <a:t>فى</a:t>
            </a:r>
            <a:r>
              <a:rPr lang="ar-EG" b="1" dirty="0"/>
              <a:t> هذه الحالة هو </a:t>
            </a:r>
            <a:r>
              <a:rPr lang="ar-EG" b="1" dirty="0" smtClean="0"/>
              <a:t>986.0 </a:t>
            </a:r>
            <a:r>
              <a:rPr lang="ar-EG" b="1" dirty="0" err="1" smtClean="0"/>
              <a:t>هكتوبسكال</a:t>
            </a:r>
            <a:r>
              <a:rPr lang="ar-EG" b="1" dirty="0" smtClean="0"/>
              <a:t>.</a:t>
            </a:r>
            <a:endParaRPr lang="en-US" dirty="0" smtClean="0"/>
          </a:p>
          <a:p>
            <a:pPr algn="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955800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ar-EG" b="1" dirty="0"/>
              <a:t> </a:t>
            </a:r>
            <a:r>
              <a:rPr lang="ar-SA" sz="4000" b="1" u="sng" dirty="0">
                <a:solidFill>
                  <a:srgbClr val="EAEAEA"/>
                </a:solidFill>
                <a:latin typeface="Verdana" pitchFamily="34" charset="0"/>
                <a:cs typeface="Arial" charset="0"/>
              </a:rPr>
              <a:t>المجموعة </a:t>
            </a:r>
            <a:r>
              <a:rPr lang="en-US" sz="4000" b="1" u="sng" dirty="0">
                <a:solidFill>
                  <a:srgbClr val="EAEAEA"/>
                </a:solidFill>
                <a:latin typeface="Verdana" pitchFamily="34" charset="0"/>
                <a:cs typeface="Arial" charset="0"/>
              </a:rPr>
              <a:t>4PPPP</a:t>
            </a:r>
            <a:endParaRPr lang="en-US" sz="4000" b="1" u="sng" dirty="0">
              <a:solidFill>
                <a:srgbClr val="EAEAEA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52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5appp -- Pressure tendency over 3 hours</a:t>
            </a:r>
            <a:endParaRPr lang="ar-SA" sz="36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552" y="1988840"/>
            <a:ext cx="7793060" cy="639762"/>
          </a:xfrm>
        </p:spPr>
        <p:txBody>
          <a:bodyPr>
            <a:normAutofit/>
          </a:bodyPr>
          <a:lstStyle/>
          <a:p>
            <a:r>
              <a:rPr lang="en-US" sz="2200" b="1" dirty="0"/>
              <a:t>a -- characteristics of pressure tendency </a:t>
            </a:r>
          </a:p>
          <a:p>
            <a:endParaRPr lang="ar-S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95936" y="2852936"/>
            <a:ext cx="4926391" cy="37444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/>
              <a:t>0 </a:t>
            </a:r>
            <a:r>
              <a:rPr lang="en-US" dirty="0"/>
              <a:t>-- Increasing, then decreasing -- resultant pressure same or higher</a:t>
            </a:r>
          </a:p>
          <a:p>
            <a:pPr algn="just"/>
            <a:r>
              <a:rPr lang="en-US" dirty="0"/>
              <a:t>1 -- Increasing, then steady -- resultant pressure higher</a:t>
            </a:r>
          </a:p>
          <a:p>
            <a:pPr algn="just"/>
            <a:r>
              <a:rPr lang="en-US" dirty="0"/>
              <a:t>2 -- Increasing steadily -- resultant pressure higher</a:t>
            </a:r>
          </a:p>
          <a:p>
            <a:pPr algn="just"/>
            <a:r>
              <a:rPr lang="en-US" dirty="0"/>
              <a:t>3 -- Decreasing or steady, then increasing -- resultant pressure higher</a:t>
            </a:r>
          </a:p>
          <a:p>
            <a:pPr algn="just"/>
            <a:r>
              <a:rPr lang="en-US" dirty="0"/>
              <a:t>4 -- Steady -- resultant pressure same</a:t>
            </a:r>
          </a:p>
          <a:p>
            <a:pPr algn="just"/>
            <a:r>
              <a:rPr lang="en-US" dirty="0"/>
              <a:t>5 -- Decreasing, then increasing -- resultant pressure lower</a:t>
            </a:r>
          </a:p>
          <a:p>
            <a:pPr algn="just"/>
            <a:r>
              <a:rPr lang="en-US" dirty="0"/>
              <a:t>6 -- Decreasing, then steady -- resultant pressure lower</a:t>
            </a:r>
          </a:p>
          <a:p>
            <a:pPr algn="just"/>
            <a:r>
              <a:rPr lang="en-US" dirty="0"/>
              <a:t>7 -- Decreasing steadily -- resultant pressure lower</a:t>
            </a:r>
          </a:p>
          <a:p>
            <a:pPr algn="just"/>
            <a:r>
              <a:rPr lang="en-US" dirty="0"/>
              <a:t>8 -- Increasing or steady, then decreasing -- resultant pressure lower </a:t>
            </a:r>
          </a:p>
          <a:p>
            <a:pPr algn="just"/>
            <a:endParaRPr lang="en-US" dirty="0"/>
          </a:p>
          <a:p>
            <a:pPr algn="just"/>
            <a:endParaRPr lang="ar-S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628602"/>
            <a:ext cx="3749040" cy="389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05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86800" cy="1066800"/>
          </a:xfrm>
        </p:spPr>
        <p:txBody>
          <a:bodyPr>
            <a:normAutofit fontScale="92500" lnSpcReduction="20000"/>
          </a:bodyPr>
          <a:lstStyle/>
          <a:p>
            <a:pPr lvl="0" algn="just" rtl="1">
              <a:buClr>
                <a:srgbClr val="31B6FD"/>
              </a:buClr>
            </a:pPr>
            <a:r>
              <a:rPr lang="ar-SA" b="1" dirty="0">
                <a:solidFill>
                  <a:srgbClr val="073E87"/>
                </a:solidFill>
              </a:rPr>
              <a:t>رقم ثابت يشير إلى </a:t>
            </a:r>
            <a:r>
              <a:rPr lang="ar-EG" b="1" dirty="0">
                <a:solidFill>
                  <a:srgbClr val="073E87"/>
                </a:solidFill>
              </a:rPr>
              <a:t>مقدار التغير في </a:t>
            </a:r>
            <a:r>
              <a:rPr lang="ar-SA" b="1" dirty="0">
                <a:solidFill>
                  <a:srgbClr val="073E87"/>
                </a:solidFill>
              </a:rPr>
              <a:t>الضغط </a:t>
            </a:r>
            <a:r>
              <a:rPr lang="ar-SA" b="1" dirty="0" smtClean="0">
                <a:solidFill>
                  <a:srgbClr val="073E87"/>
                </a:solidFill>
              </a:rPr>
              <a:t>الجوي</a:t>
            </a:r>
            <a:r>
              <a:rPr lang="ar-EG" b="1" dirty="0" smtClean="0">
                <a:solidFill>
                  <a:srgbClr val="073E87"/>
                </a:solidFill>
              </a:rPr>
              <a:t> </a:t>
            </a:r>
            <a:r>
              <a:rPr lang="ar-EG" b="1" dirty="0">
                <a:solidFill>
                  <a:srgbClr val="073E87"/>
                </a:solidFill>
              </a:rPr>
              <a:t>عن الثلاث ساعات السابقة للرصد </a:t>
            </a:r>
            <a:r>
              <a:rPr lang="en-GB" b="1" dirty="0">
                <a:solidFill>
                  <a:srgbClr val="073E87"/>
                </a:solidFill>
              </a:rPr>
              <a:t>5</a:t>
            </a:r>
          </a:p>
          <a:p>
            <a:pPr lvl="0" algn="just" rtl="1">
              <a:buClr>
                <a:srgbClr val="31B6FD"/>
              </a:buClr>
            </a:pPr>
            <a:r>
              <a:rPr lang="ar-EG" b="1" dirty="0">
                <a:solidFill>
                  <a:srgbClr val="073E87"/>
                </a:solidFill>
              </a:rPr>
              <a:t>اتجاه وميل الضغط الجوي خلال الثلاث ساعات السابقة للرصد حسب الجدول </a:t>
            </a:r>
            <a:r>
              <a:rPr lang="en-GB" b="1" dirty="0">
                <a:solidFill>
                  <a:srgbClr val="073E87"/>
                </a:solidFill>
              </a:rPr>
              <a:t>a</a:t>
            </a:r>
            <a:endParaRPr lang="ar-EG" b="1" dirty="0">
              <a:solidFill>
                <a:srgbClr val="073E87"/>
              </a:solidFill>
            </a:endParaRPr>
          </a:p>
          <a:p>
            <a:pPr lvl="0" algn="just" rtl="1">
              <a:buClr>
                <a:srgbClr val="31B6FD"/>
              </a:buClr>
            </a:pPr>
            <a:r>
              <a:rPr lang="ar-EG" b="1" dirty="0">
                <a:solidFill>
                  <a:srgbClr val="073E87"/>
                </a:solidFill>
              </a:rPr>
              <a:t>قيمة الميل </a:t>
            </a:r>
            <a:r>
              <a:rPr lang="ar-EG" b="1" dirty="0" smtClean="0">
                <a:solidFill>
                  <a:srgbClr val="073E87"/>
                </a:solidFill>
              </a:rPr>
              <a:t>البارومتري </a:t>
            </a:r>
            <a:r>
              <a:rPr lang="ar-EG" b="1" dirty="0">
                <a:solidFill>
                  <a:srgbClr val="073E87"/>
                </a:solidFill>
              </a:rPr>
              <a:t>خلال الساعات الثلاث السابقة لوقت الرصد لأقرب رقم </a:t>
            </a:r>
            <a:r>
              <a:rPr lang="ar-EG" b="1" dirty="0" smtClean="0">
                <a:solidFill>
                  <a:srgbClr val="073E87"/>
                </a:solidFill>
              </a:rPr>
              <a:t>عشري </a:t>
            </a:r>
            <a:r>
              <a:rPr lang="en-GB" b="1" dirty="0" err="1" smtClean="0">
                <a:solidFill>
                  <a:srgbClr val="073E87"/>
                </a:solidFill>
              </a:rPr>
              <a:t>ppp</a:t>
            </a:r>
            <a:endParaRPr lang="en-US" dirty="0">
              <a:solidFill>
                <a:srgbClr val="073E87"/>
              </a:solidFill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019164"/>
          </a:xfrm>
        </p:spPr>
        <p:txBody>
          <a:bodyPr>
            <a:normAutofit/>
          </a:bodyPr>
          <a:lstStyle/>
          <a:p>
            <a:pPr lvl="0" rtl="1" fontAlgn="base">
              <a:spcAft>
                <a:spcPct val="0"/>
              </a:spcAft>
            </a:pPr>
            <a:r>
              <a:rPr lang="ar-SA" sz="4000" b="1" u="sng" dirty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المجموعة </a:t>
            </a:r>
            <a:r>
              <a:rPr lang="en-US" sz="4000" b="1" u="sng" dirty="0" smtClean="0">
                <a:solidFill>
                  <a:srgbClr val="EAEAEA"/>
                </a:solidFill>
                <a:latin typeface="Verdana" pitchFamily="34" charset="0"/>
                <a:ea typeface="+mn-ea"/>
                <a:cs typeface="Arial" charset="0"/>
              </a:rPr>
              <a:t>5appp</a:t>
            </a:r>
            <a:endParaRPr lang="en-US" sz="4000" dirty="0">
              <a:solidFill>
                <a:srgbClr val="EAEAEA"/>
              </a:solidFill>
              <a:latin typeface="Verdana" pitchFamily="34" charset="0"/>
              <a:ea typeface="+mn-ea"/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44519"/>
              </p:ext>
            </p:extLst>
          </p:nvPr>
        </p:nvGraphicFramePr>
        <p:xfrm>
          <a:off x="609600" y="2819400"/>
          <a:ext cx="8153400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6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6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طبيعة الميل البارومتري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الرقم الشفري</a:t>
                      </a:r>
                      <a:endParaRPr kumimoji="0" lang="ar-S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يزداد الضغط الجوي ثم ينقص – الضغط الجوي يكون مساوياً أو أعلى مما كان عليه منذ ثلاث </a:t>
                      </a:r>
                      <a:r>
                        <a:rPr kumimoji="0" lang="ar-EG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ساعات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يزداد الضغط الجوي ثم يثبت - الضغط الجوي يكون أعلى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يزداد الضغط الجوي بانتظام أو بغير انتظام - الضغط الجوي يكون أعلى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ينقص ثم يزداد أو يزداد بسرعة – الضغط الجوي يكون أعلى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justLow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الضغط الجوي يكون مساوياً أو أعلى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ينقص الضغط الجوي ثم يزداد– الضغط الجوي يكون أقل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ينقص الضغط الجوي ثم يثبت – الضغط الجوي يكون أقل مما كان عليه منذ ثلاث ساعات</a:t>
                      </a:r>
                    </a:p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ينقص الضغط الجوي بانتظام أو بغير انتظام - الضغط الجوي يكون أعلى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7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342900" marR="0" lvl="0" indent="-34290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يزداد ثم ينقص أو ينقص بسرعة – الضغط الجوي يكون أعلى مما كان عليه منذ ثلاث ساعات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S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ar-S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0425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9" y="2492896"/>
            <a:ext cx="7596832" cy="363326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800" b="1" dirty="0"/>
              <a:t>RRR -- Precipitation amount in mm </a:t>
            </a:r>
          </a:p>
          <a:p>
            <a:r>
              <a:rPr lang="en-US" dirty="0"/>
              <a:t>001 -- 1 mm</a:t>
            </a:r>
          </a:p>
          <a:p>
            <a:r>
              <a:rPr lang="en-US" dirty="0"/>
              <a:t>002 -- 2 mm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988 -- 988 mm</a:t>
            </a:r>
          </a:p>
          <a:p>
            <a:r>
              <a:rPr lang="en-US" dirty="0"/>
              <a:t>989 -- 989 or more mm</a:t>
            </a:r>
          </a:p>
          <a:p>
            <a:r>
              <a:rPr lang="en-US" dirty="0"/>
              <a:t>990 -- Trace</a:t>
            </a:r>
          </a:p>
          <a:p>
            <a:r>
              <a:rPr lang="en-US" dirty="0"/>
              <a:t>991 -- 0.1 mm</a:t>
            </a:r>
          </a:p>
          <a:p>
            <a:r>
              <a:rPr lang="en-US" dirty="0"/>
              <a:t>992 -- 0.2 mm</a:t>
            </a:r>
          </a:p>
          <a:p>
            <a:r>
              <a:rPr lang="en-US" dirty="0"/>
              <a:t>...</a:t>
            </a:r>
          </a:p>
          <a:p>
            <a:r>
              <a:rPr lang="en-US" dirty="0"/>
              <a:t>999 -- 0.9 mm </a:t>
            </a:r>
          </a:p>
          <a:p>
            <a:endParaRPr lang="en-US" dirty="0"/>
          </a:p>
          <a:p>
            <a:endParaRPr lang="ar-S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6RRRt -- Liquid precipitation</a:t>
            </a:r>
            <a:endParaRPr lang="ar-SA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924944"/>
            <a:ext cx="2651760" cy="26517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76543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14800"/>
          </a:xfrm>
        </p:spPr>
        <p:txBody>
          <a:bodyPr/>
          <a:lstStyle/>
          <a:p>
            <a:pPr algn="just" rtl="1"/>
            <a:r>
              <a:rPr lang="ar-SA" sz="2800" b="1" dirty="0" smtClean="0"/>
              <a:t>رقم ثابت يشير إلى مجموعة </a:t>
            </a:r>
            <a:r>
              <a:rPr lang="ar-EG" sz="2800" b="1" dirty="0" smtClean="0"/>
              <a:t>التساقط</a:t>
            </a:r>
            <a:endParaRPr lang="en-US" sz="2800" dirty="0" smtClean="0"/>
          </a:p>
          <a:p>
            <a:pPr algn="just"/>
            <a:r>
              <a:rPr lang="en-US" sz="2800" b="1" dirty="0" smtClean="0"/>
              <a:t>6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كمي</a:t>
            </a:r>
            <a:r>
              <a:rPr lang="ar-EG" sz="2800" b="1" dirty="0" smtClean="0"/>
              <a:t>ات</a:t>
            </a:r>
            <a:r>
              <a:rPr lang="ar-SA" sz="2800" b="1" dirty="0" smtClean="0"/>
              <a:t> الأمطار التي </a:t>
            </a:r>
            <a:r>
              <a:rPr lang="ar-EG" sz="2800" b="1" dirty="0" smtClean="0"/>
              <a:t>سقطت</a:t>
            </a:r>
            <a:r>
              <a:rPr lang="ar-SA" sz="2800" b="1" dirty="0" smtClean="0"/>
              <a:t> خلال الاثنتي عشر ساعة السابقة لرصدتي الساعة</a:t>
            </a:r>
            <a:r>
              <a:rPr lang="en-US" sz="2800" b="1" dirty="0" smtClean="0"/>
              <a:t> </a:t>
            </a:r>
            <a:r>
              <a:rPr lang="ar-SA" sz="2800" b="1" dirty="0" smtClean="0"/>
              <a:t>0000 والساعة 1200 بالتوقيت العالمي وتسجل حسب الجدول</a:t>
            </a:r>
            <a:r>
              <a:rPr lang="ar-EG" sz="2800" b="1" dirty="0" smtClean="0"/>
              <a:t>.</a:t>
            </a:r>
            <a:endParaRPr lang="en-US" sz="2800" dirty="0" smtClean="0"/>
          </a:p>
          <a:p>
            <a:pPr algn="just"/>
            <a:r>
              <a:rPr lang="en-US" sz="2800" b="1" dirty="0" smtClean="0"/>
              <a:t>RRR </a:t>
            </a:r>
            <a:r>
              <a:rPr lang="ar-EG" sz="2800" b="1" dirty="0"/>
              <a:t>رقم مميز لمجموعة الهطول بالملليمتر لأقرب رقم </a:t>
            </a:r>
            <a:r>
              <a:rPr lang="ar-EG" sz="2800" b="1" dirty="0" smtClean="0"/>
              <a:t>عشري </a:t>
            </a:r>
            <a:endParaRPr lang="en-US" sz="2800" dirty="0" smtClean="0"/>
          </a:p>
          <a:p>
            <a:pPr algn="just" rtl="1"/>
            <a:r>
              <a:rPr lang="ar-SA" sz="2800" b="1" dirty="0" smtClean="0"/>
              <a:t>هذا الرمز يعني </a:t>
            </a:r>
            <a:r>
              <a:rPr lang="ar-EG" sz="2800" b="1" dirty="0" smtClean="0"/>
              <a:t>الفترة الزمنية لحدوث التساقط</a:t>
            </a:r>
            <a:endParaRPr lang="en-US" sz="2800" dirty="0" smtClean="0"/>
          </a:p>
          <a:p>
            <a:pPr algn="just"/>
            <a:r>
              <a:rPr lang="en-US" sz="2800" b="1" dirty="0" err="1" smtClean="0"/>
              <a:t>t</a:t>
            </a:r>
            <a:r>
              <a:rPr lang="en-US" sz="2800" b="1" dirty="0" err="1"/>
              <a:t>r</a:t>
            </a: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776434"/>
          </a:xfrm>
        </p:spPr>
        <p:txBody>
          <a:bodyPr>
            <a:normAutofit/>
          </a:bodyPr>
          <a:lstStyle/>
          <a:p>
            <a:pPr rtl="1">
              <a:defRPr/>
            </a:pPr>
            <a:r>
              <a:rPr lang="ar-SA" sz="4000" b="1" u="sng" kern="0" dirty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</a:rPr>
              <a:t>المجموعة </a:t>
            </a:r>
            <a:r>
              <a:rPr lang="en-US" sz="4000" b="1" u="sng" kern="0" dirty="0" smtClean="0">
                <a:solidFill>
                  <a:srgbClr val="EAEAEA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/>
                <a:ea typeface="+mn-ea"/>
                <a:cs typeface="Arial"/>
              </a:rPr>
              <a:t>6RRRtr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86158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283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1763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كمية المطر (مم)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الرقم</a:t>
                      </a:r>
                      <a:r>
                        <a:rPr lang="ar-EG" sz="1800" baseline="0" dirty="0" smtClean="0"/>
                        <a:t> الشيفري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 كمية المطر (مم)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dirty="0" smtClean="0"/>
                        <a:t>الرقم</a:t>
                      </a:r>
                      <a:r>
                        <a:rPr lang="ar-EG" sz="1800" baseline="0" dirty="0" smtClean="0"/>
                        <a:t> الشيفري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0656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أثر </a:t>
                      </a:r>
                      <a:r>
                        <a:rPr lang="en-GB" sz="1800" dirty="0" smtClean="0"/>
                        <a:t>(TR)</a:t>
                      </a:r>
                    </a:p>
                    <a:p>
                      <a:pPr algn="ctr" rtl="1"/>
                      <a:r>
                        <a:rPr lang="ar-EG" sz="1800" dirty="0" smtClean="0"/>
                        <a:t>0.1</a:t>
                      </a:r>
                    </a:p>
                    <a:p>
                      <a:pPr algn="ctr" rtl="1"/>
                      <a:r>
                        <a:rPr lang="ar-EG" sz="1800" dirty="0" smtClean="0"/>
                        <a:t>0.2</a:t>
                      </a:r>
                    </a:p>
                    <a:p>
                      <a:pPr algn="ctr" rtl="1"/>
                      <a:r>
                        <a:rPr lang="ar-EG" sz="1800" dirty="0" smtClean="0"/>
                        <a:t>0.3</a:t>
                      </a:r>
                    </a:p>
                    <a:p>
                      <a:pPr algn="ctr" rtl="1"/>
                      <a:r>
                        <a:rPr lang="ar-EG" sz="1800" dirty="0" smtClean="0"/>
                        <a:t>0.4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990</a:t>
                      </a:r>
                    </a:p>
                    <a:p>
                      <a:pPr algn="ctr" rtl="1"/>
                      <a:r>
                        <a:rPr lang="ar-EG" sz="1800" dirty="0" smtClean="0"/>
                        <a:t>991</a:t>
                      </a:r>
                    </a:p>
                    <a:p>
                      <a:pPr algn="ctr" rtl="1"/>
                      <a:r>
                        <a:rPr lang="ar-EG" sz="1800" dirty="0" smtClean="0"/>
                        <a:t>992</a:t>
                      </a:r>
                    </a:p>
                    <a:p>
                      <a:pPr algn="ctr" rtl="1"/>
                      <a:r>
                        <a:rPr lang="ar-EG" sz="1800" dirty="0" smtClean="0"/>
                        <a:t>993</a:t>
                      </a:r>
                    </a:p>
                    <a:p>
                      <a:pPr algn="ctr" rtl="1"/>
                      <a:r>
                        <a:rPr lang="ar-EG" sz="1800" dirty="0" smtClean="0"/>
                        <a:t>994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غير مستعمل</a:t>
                      </a:r>
                    </a:p>
                    <a:p>
                      <a:pPr algn="ctr" rtl="1"/>
                      <a:r>
                        <a:rPr lang="ar-EG" sz="1800" dirty="0" smtClean="0"/>
                        <a:t>1</a:t>
                      </a:r>
                    </a:p>
                    <a:p>
                      <a:pPr algn="ctr" rtl="1"/>
                      <a:r>
                        <a:rPr lang="ar-EG" sz="1800" dirty="0" smtClean="0"/>
                        <a:t>2</a:t>
                      </a:r>
                    </a:p>
                    <a:p>
                      <a:pPr algn="ctr" rtl="1"/>
                      <a:r>
                        <a:rPr lang="ar-EG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dirty="0" smtClean="0"/>
                        <a:t>000</a:t>
                      </a:r>
                    </a:p>
                    <a:p>
                      <a:pPr algn="ctr"/>
                      <a:r>
                        <a:rPr lang="ar-EG" sz="1800" dirty="0" smtClean="0"/>
                        <a:t>001</a:t>
                      </a:r>
                    </a:p>
                    <a:p>
                      <a:pPr algn="ctr"/>
                      <a:r>
                        <a:rPr lang="ar-EG" sz="1800" dirty="0" smtClean="0"/>
                        <a:t>002</a:t>
                      </a:r>
                    </a:p>
                    <a:p>
                      <a:pPr algn="ctr"/>
                      <a:r>
                        <a:rPr lang="ar-EG" sz="1800" dirty="0" smtClean="0"/>
                        <a:t>003</a:t>
                      </a:r>
                    </a:p>
                    <a:p>
                      <a:pPr algn="ctr"/>
                      <a:r>
                        <a:rPr lang="ar-EG" sz="1800" dirty="0" smtClean="0"/>
                        <a:t>وهكذا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0656"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0.5</a:t>
                      </a:r>
                    </a:p>
                    <a:p>
                      <a:pPr algn="ctr" rtl="1"/>
                      <a:r>
                        <a:rPr lang="ar-EG" sz="1800" dirty="0" smtClean="0"/>
                        <a:t>0.6</a:t>
                      </a:r>
                    </a:p>
                    <a:p>
                      <a:pPr algn="ctr" rtl="1"/>
                      <a:r>
                        <a:rPr lang="ar-EG" sz="1800" dirty="0" smtClean="0"/>
                        <a:t>0.7</a:t>
                      </a:r>
                    </a:p>
                    <a:p>
                      <a:pPr algn="ctr" rtl="1"/>
                      <a:r>
                        <a:rPr lang="ar-EG" sz="1800" dirty="0" smtClean="0"/>
                        <a:t>0.8</a:t>
                      </a:r>
                    </a:p>
                    <a:p>
                      <a:pPr algn="ctr" rtl="1"/>
                      <a:r>
                        <a:rPr lang="ar-EG" sz="1800" dirty="0" smtClean="0"/>
                        <a:t>0.9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800" dirty="0" smtClean="0"/>
                        <a:t>995</a:t>
                      </a:r>
                    </a:p>
                    <a:p>
                      <a:pPr algn="ctr" rtl="1"/>
                      <a:r>
                        <a:rPr lang="ar-EG" sz="1800" dirty="0" smtClean="0"/>
                        <a:t>996</a:t>
                      </a:r>
                    </a:p>
                    <a:p>
                      <a:pPr algn="ctr" rtl="1"/>
                      <a:r>
                        <a:rPr lang="ar-EG" sz="1800" dirty="0" smtClean="0"/>
                        <a:t>997</a:t>
                      </a:r>
                    </a:p>
                    <a:p>
                      <a:pPr algn="ctr" rtl="1"/>
                      <a:r>
                        <a:rPr lang="ar-EG" sz="1800" dirty="0" smtClean="0"/>
                        <a:t>998</a:t>
                      </a:r>
                    </a:p>
                    <a:p>
                      <a:pPr algn="ctr" rtl="1"/>
                      <a:r>
                        <a:rPr lang="ar-EG" sz="1800" dirty="0" smtClean="0"/>
                        <a:t>999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800" dirty="0" smtClean="0"/>
                        <a:t>99</a:t>
                      </a:r>
                    </a:p>
                    <a:p>
                      <a:pPr algn="ctr" rtl="1"/>
                      <a:r>
                        <a:rPr lang="ar-EG" sz="1800" dirty="0" smtClean="0"/>
                        <a:t>100</a:t>
                      </a:r>
                    </a:p>
                    <a:p>
                      <a:pPr algn="ctr" rtl="1"/>
                      <a:endParaRPr lang="ar-EG" sz="1800" dirty="0" smtClean="0"/>
                    </a:p>
                    <a:p>
                      <a:pPr algn="ctr" rtl="1"/>
                      <a:r>
                        <a:rPr lang="ar-EG" sz="1800" dirty="0" smtClean="0"/>
                        <a:t>988</a:t>
                      </a:r>
                    </a:p>
                    <a:p>
                      <a:pPr algn="ctr" rtl="1"/>
                      <a:r>
                        <a:rPr lang="ar-EG" sz="1800" dirty="0" smtClean="0"/>
                        <a:t>989 فأكثر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EG" sz="1800" dirty="0" smtClean="0"/>
                        <a:t>099</a:t>
                      </a:r>
                    </a:p>
                    <a:p>
                      <a:pPr algn="ctr"/>
                      <a:r>
                        <a:rPr lang="ar-EG" sz="1800" dirty="0" smtClean="0"/>
                        <a:t>100</a:t>
                      </a:r>
                    </a:p>
                    <a:p>
                      <a:pPr algn="ctr"/>
                      <a:r>
                        <a:rPr lang="ar-EG" sz="1800" dirty="0" smtClean="0"/>
                        <a:t>وهكذا</a:t>
                      </a:r>
                    </a:p>
                    <a:p>
                      <a:pPr algn="ctr"/>
                      <a:r>
                        <a:rPr lang="ar-EG" sz="1800" dirty="0" smtClean="0"/>
                        <a:t>988</a:t>
                      </a:r>
                    </a:p>
                    <a:p>
                      <a:pPr algn="ctr"/>
                      <a:r>
                        <a:rPr lang="ar-EG" sz="1800" dirty="0" smtClean="0"/>
                        <a:t>989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>
              <a:defRPr/>
            </a:pPr>
            <a:r>
              <a:rPr lang="ar-EG" sz="4800" b="1" dirty="0" smtClean="0"/>
              <a:t>كميات الأمطار </a:t>
            </a:r>
            <a:r>
              <a:rPr lang="en-US" sz="4400" b="1" dirty="0" smtClean="0"/>
              <a:t>RRR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5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liff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E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2_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2323</TotalTime>
  <Words>1712</Words>
  <Application>Microsoft Office PowerPoint</Application>
  <PresentationFormat>On-screen Show (4:3)</PresentationFormat>
  <Paragraphs>322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21</vt:i4>
      </vt:variant>
    </vt:vector>
  </HeadingPairs>
  <TitlesOfParts>
    <vt:vector size="38" baseType="lpstr">
      <vt:lpstr>Arial</vt:lpstr>
      <vt:lpstr>Calibri</vt:lpstr>
      <vt:lpstr>Candara</vt:lpstr>
      <vt:lpstr>Georgia</vt:lpstr>
      <vt:lpstr>Simplified Arabic</vt:lpstr>
      <vt:lpstr>Symbol</vt:lpstr>
      <vt:lpstr>Times New Roman</vt:lpstr>
      <vt:lpstr>Verdana</vt:lpstr>
      <vt:lpstr>Wingdings</vt:lpstr>
      <vt:lpstr>Wingdings 2</vt:lpstr>
      <vt:lpstr>Opulent</vt:lpstr>
      <vt:lpstr>1_Waveform</vt:lpstr>
      <vt:lpstr>Cliff</vt:lpstr>
      <vt:lpstr>1_Cliff</vt:lpstr>
      <vt:lpstr>2_Cliff</vt:lpstr>
      <vt:lpstr>Waveform</vt:lpstr>
      <vt:lpstr>2_Waveform</vt:lpstr>
      <vt:lpstr>PowerPoint Presentation</vt:lpstr>
      <vt:lpstr>PowerPoint Presentation</vt:lpstr>
      <vt:lpstr> المجموعة 3PoPoPoPo</vt:lpstr>
      <vt:lpstr> المجموعة 4PPPP</vt:lpstr>
      <vt:lpstr>5appp -- Pressure tendency over 3 hours</vt:lpstr>
      <vt:lpstr>المجموعة 5appp</vt:lpstr>
      <vt:lpstr>6RRRt -- Liquid precipitation</vt:lpstr>
      <vt:lpstr>المجموعة 6RRRtr</vt:lpstr>
      <vt:lpstr>كميات الأمطار RRR</vt:lpstr>
      <vt:lpstr>6RRRt -- Liquid precipitation</vt:lpstr>
      <vt:lpstr>مدة سقوط المطر tr</vt:lpstr>
      <vt:lpstr>المجموعة 7wwW1W2</vt:lpstr>
      <vt:lpstr>PowerPoint Presentation</vt:lpstr>
      <vt:lpstr>W1 -- Past weather (type 1) W2 -- Past weather (type 2) </vt:lpstr>
      <vt:lpstr>PowerPoint Presentation</vt:lpstr>
      <vt:lpstr>نظام ترميز حالات الطقس الحالي والسابق </vt:lpstr>
      <vt:lpstr>المجموعة 8NhCLCMCH</vt:lpstr>
      <vt:lpstr>PowerPoint Presentation</vt:lpstr>
      <vt:lpstr>نظام ترميز كمية ونوعية السحب</vt:lpstr>
      <vt:lpstr>9GGgg -- Time of observation in hours and minutes  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In Geography</dc:title>
  <dc:creator>CHANGE_ME</dc:creator>
  <cp:lastModifiedBy>user</cp:lastModifiedBy>
  <cp:revision>239</cp:revision>
  <dcterms:created xsi:type="dcterms:W3CDTF">2007-11-11T20:59:57Z</dcterms:created>
  <dcterms:modified xsi:type="dcterms:W3CDTF">2019-02-13T21:07:22Z</dcterms:modified>
</cp:coreProperties>
</file>