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notesMasterIdLst>
    <p:notesMasterId r:id="rId19"/>
  </p:notesMasterIdLst>
  <p:sldIdLst>
    <p:sldId id="386" r:id="rId4"/>
    <p:sldId id="388" r:id="rId5"/>
    <p:sldId id="417" r:id="rId6"/>
    <p:sldId id="418" r:id="rId7"/>
    <p:sldId id="423" r:id="rId8"/>
    <p:sldId id="425" r:id="rId9"/>
    <p:sldId id="426" r:id="rId10"/>
    <p:sldId id="424" r:id="rId11"/>
    <p:sldId id="421" r:id="rId12"/>
    <p:sldId id="427" r:id="rId13"/>
    <p:sldId id="419" r:id="rId14"/>
    <p:sldId id="422" r:id="rId15"/>
    <p:sldId id="428" r:id="rId16"/>
    <p:sldId id="420" r:id="rId17"/>
    <p:sldId id="40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0" clrIdx="0">
    <p:extLst>
      <p:ext uri="{19B8F6BF-5375-455C-9EA6-DF929625EA0E}">
        <p15:presenceInfo xmlns:p15="http://schemas.microsoft.com/office/powerpoint/2012/main" userId="Windows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68D9A276-948F-4727-8E80-D287F94B0B63}" type="datetimeFigureOut">
              <a:rPr lang="ar-SA" smtClean="0"/>
              <a:t>01/06/1440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65222707-BD67-4022-A2B0-00EF88FAD23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7510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96C0031-A767-4F7C-88D2-6B5B7284C923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A96C0031-A767-4F7C-88D2-6B5B7284C923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4938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55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020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0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6590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88821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48707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74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5885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90688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9842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30458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994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5121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743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60772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4012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837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96C0031-A767-4F7C-88D2-6B5B7284C923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7318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1578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13090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641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96C0031-A767-4F7C-88D2-6B5B7284C923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96C0031-A767-4F7C-88D2-6B5B7284C923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70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2/6/2019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322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eather.unisys.com/wxp/Appendices/Formats/SYNOP.html#111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7744" y="620688"/>
            <a:ext cx="35750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Surface Observations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ar-SA" sz="2800" dirty="0"/>
          </a:p>
        </p:txBody>
      </p:sp>
      <p:sp>
        <p:nvSpPr>
          <p:cNvPr id="3" name="Rectangle 2"/>
          <p:cNvSpPr/>
          <p:nvPr/>
        </p:nvSpPr>
        <p:spPr>
          <a:xfrm>
            <a:off x="467544" y="1863988"/>
            <a:ext cx="684076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r">
              <a:spcAft>
                <a:spcPts val="0"/>
              </a:spcAft>
              <a:buSzPts val="1000"/>
              <a:tabLst>
                <a:tab pos="457200" algn="l"/>
                <a:tab pos="914400" algn="l"/>
              </a:tabLst>
            </a:pPr>
            <a:r>
              <a:rPr lang="en-US" sz="3600" b="1" u="sng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111 </a:t>
            </a:r>
            <a:r>
              <a:rPr lang="en-US" sz="3600" b="1" u="sng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Group - Land Observations</a:t>
            </a:r>
            <a:r>
              <a:rPr lang="en-US" sz="3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="1" dirty="0" smtClean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r" rtl="1">
              <a:lnSpc>
                <a:spcPct val="200000"/>
              </a:lnSpc>
              <a:spcAft>
                <a:spcPts val="0"/>
              </a:spcAft>
              <a:buSzPts val="1000"/>
              <a:tabLst>
                <a:tab pos="457200" algn="l"/>
                <a:tab pos="914400" algn="l"/>
              </a:tabLst>
            </a:pPr>
            <a:r>
              <a:rPr lang="ar-SA" sz="36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مجموعة </a:t>
            </a:r>
            <a:r>
              <a:rPr lang="ar-SA" sz="36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111 - الرصد </a:t>
            </a:r>
            <a:r>
              <a:rPr lang="ar-SA" sz="3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الأراضي</a:t>
            </a:r>
            <a:endParaRPr lang="en-US" sz="36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r" rtl="1">
              <a:spcAft>
                <a:spcPts val="0"/>
              </a:spcAft>
              <a:buSzPts val="1000"/>
              <a:tabLst>
                <a:tab pos="457200" algn="l"/>
                <a:tab pos="914400" algn="l"/>
              </a:tabLst>
            </a:pPr>
            <a:endParaRPr lang="en-US" sz="2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5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4082752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/>
              <a:t>1sTTT -- Temperature</a:t>
            </a:r>
          </a:p>
          <a:p>
            <a:pPr algn="just"/>
            <a:r>
              <a:rPr lang="en-US" sz="2800" b="1" dirty="0"/>
              <a:t>s -- sign of temperature (0=positive, 1=negative)</a:t>
            </a:r>
          </a:p>
          <a:p>
            <a:pPr algn="just"/>
            <a:r>
              <a:rPr lang="en-US" sz="2800" b="1" dirty="0"/>
              <a:t>TTT -- Temperature in .1 C 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776434"/>
          </a:xfrm>
        </p:spPr>
        <p:txBody>
          <a:bodyPr>
            <a:normAutofit/>
          </a:bodyPr>
          <a:lstStyle/>
          <a:p>
            <a:pPr lvl="0" rtl="1" fontAlgn="base">
              <a:spcAft>
                <a:spcPct val="0"/>
              </a:spcAft>
            </a:pPr>
            <a:r>
              <a:rPr lang="ar-EG" sz="4000" b="1" u="sng" dirty="0">
                <a:solidFill>
                  <a:srgbClr val="EAEAEA"/>
                </a:solidFill>
                <a:latin typeface="Verdana" pitchFamily="34" charset="0"/>
                <a:ea typeface="+mn-ea"/>
                <a:cs typeface="Arial" charset="0"/>
              </a:rPr>
              <a:t>ا</a:t>
            </a:r>
            <a:r>
              <a:rPr lang="ar-SA" sz="4000" b="1" u="sng" dirty="0" smtClean="0">
                <a:solidFill>
                  <a:srgbClr val="EAEAEA"/>
                </a:solidFill>
                <a:latin typeface="Verdana" pitchFamily="34" charset="0"/>
                <a:ea typeface="+mn-ea"/>
                <a:cs typeface="Arial" charset="0"/>
              </a:rPr>
              <a:t>لمجموعة  </a:t>
            </a:r>
            <a:r>
              <a:rPr lang="en-US" sz="4000" b="1" u="sng" dirty="0" smtClean="0">
                <a:solidFill>
                  <a:srgbClr val="EAEAEA"/>
                </a:solidFill>
                <a:latin typeface="Verdana" pitchFamily="34" charset="0"/>
                <a:ea typeface="+mn-ea"/>
                <a:cs typeface="Arial" charset="0"/>
              </a:rPr>
              <a:t>1snTTT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968807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4114800"/>
          </a:xfrm>
        </p:spPr>
        <p:txBody>
          <a:bodyPr>
            <a:normAutofit fontScale="85000" lnSpcReduction="20000"/>
          </a:bodyPr>
          <a:lstStyle/>
          <a:p>
            <a:pPr algn="just" rtl="1"/>
            <a:r>
              <a:rPr lang="ar-SA" sz="2800" b="1" dirty="0" smtClean="0"/>
              <a:t>رقم ثابت يشير الى </a:t>
            </a:r>
            <a:r>
              <a:rPr lang="ar-EG" sz="2800" b="1" dirty="0" smtClean="0"/>
              <a:t>مجموعة </a:t>
            </a:r>
            <a:r>
              <a:rPr lang="ar-SA" sz="2800" b="1" dirty="0" smtClean="0"/>
              <a:t>درجة حرارة الهواء</a:t>
            </a:r>
            <a:endParaRPr lang="en-US" sz="2800" dirty="0" smtClean="0"/>
          </a:p>
          <a:p>
            <a:pPr algn="just"/>
            <a:r>
              <a:rPr lang="ar-EG" sz="2800" b="1" dirty="0" smtClean="0"/>
              <a:t>رقم </a:t>
            </a:r>
            <a:r>
              <a:rPr lang="ar-EG" sz="2800" b="1" dirty="0"/>
              <a:t>مميز لمجموعة درجة حرارة الهواء 1</a:t>
            </a:r>
          </a:p>
          <a:p>
            <a:pPr algn="just"/>
            <a:endParaRPr lang="en-US" sz="2800" dirty="0" smtClean="0"/>
          </a:p>
          <a:p>
            <a:pPr algn="just" rtl="1"/>
            <a:r>
              <a:rPr lang="ar-SA" sz="2800" b="1" dirty="0" smtClean="0"/>
              <a:t>رقم يشير إلى درجة حرارة الهواء سالبه أو موجبة</a:t>
            </a:r>
            <a:endParaRPr lang="en-US" sz="2800" dirty="0" smtClean="0"/>
          </a:p>
          <a:p>
            <a:pPr algn="just"/>
            <a:r>
              <a:rPr lang="en-US" sz="2800" b="1" dirty="0" err="1" smtClean="0"/>
              <a:t>Sn</a:t>
            </a:r>
            <a:r>
              <a:rPr lang="ar-EG" sz="2800" b="1" dirty="0" smtClean="0"/>
              <a:t> </a:t>
            </a:r>
            <a:r>
              <a:rPr lang="en-US" sz="2800" b="1" dirty="0" smtClean="0"/>
              <a:t> </a:t>
            </a:r>
            <a:r>
              <a:rPr lang="ar-EG" sz="2800" b="1" dirty="0"/>
              <a:t>مميز لدرجة حرارة الهواء (سالب ام موجب )</a:t>
            </a:r>
            <a:endParaRPr lang="en-US" sz="2800" dirty="0" smtClean="0"/>
          </a:p>
          <a:p>
            <a:pPr algn="just" rtl="1"/>
            <a:r>
              <a:rPr lang="ar-SA" sz="2800" b="1" dirty="0" smtClean="0"/>
              <a:t>إذا كان درجة الحرارة موجبة أو صفر</a:t>
            </a:r>
            <a:endParaRPr lang="en-US" sz="2800" dirty="0" smtClean="0"/>
          </a:p>
          <a:p>
            <a:pPr algn="just"/>
            <a:r>
              <a:rPr lang="en-US" sz="2800" b="1" dirty="0" smtClean="0"/>
              <a:t>0</a:t>
            </a:r>
            <a:endParaRPr lang="en-US" sz="2800" dirty="0" smtClean="0"/>
          </a:p>
          <a:p>
            <a:pPr algn="just" rtl="1"/>
            <a:r>
              <a:rPr lang="ar-SA" sz="2800" b="1" dirty="0" smtClean="0"/>
              <a:t>إذا كان درجة الحرارة سالبة</a:t>
            </a:r>
            <a:endParaRPr lang="en-US" sz="2800" dirty="0" smtClean="0"/>
          </a:p>
          <a:p>
            <a:pPr algn="just"/>
            <a:r>
              <a:rPr lang="en-US" sz="2800" b="1" dirty="0" smtClean="0"/>
              <a:t>1</a:t>
            </a:r>
            <a:endParaRPr lang="en-US" sz="2800" dirty="0" smtClean="0"/>
          </a:p>
          <a:p>
            <a:pPr algn="just" rtl="1"/>
            <a:r>
              <a:rPr lang="ar-SA" sz="2800" b="1" dirty="0" smtClean="0"/>
              <a:t>درجة حرارة الهواء بأعشار الدرجة المئوية</a:t>
            </a:r>
            <a:endParaRPr lang="en-US" sz="2800" dirty="0" smtClean="0"/>
          </a:p>
          <a:p>
            <a:pPr algn="just"/>
            <a:r>
              <a:rPr lang="en-US" sz="2800" b="1" dirty="0" smtClean="0"/>
              <a:t>TTT  </a:t>
            </a:r>
            <a:r>
              <a:rPr lang="ar-EG" sz="2800" b="1" dirty="0"/>
              <a:t>درجة حرارة الهواء </a:t>
            </a:r>
            <a:r>
              <a:rPr lang="ar-EG" sz="2800" b="1" dirty="0" smtClean="0"/>
              <a:t>لأقرب </a:t>
            </a:r>
            <a:r>
              <a:rPr lang="ar-EG" sz="2800" b="1" dirty="0"/>
              <a:t>رقم </a:t>
            </a:r>
            <a:r>
              <a:rPr lang="ar-EG" sz="2800" b="1" dirty="0" smtClean="0"/>
              <a:t>عشري </a:t>
            </a:r>
            <a:endParaRPr lang="en-US" sz="2800" dirty="0" smtClean="0"/>
          </a:p>
          <a:p>
            <a:pPr algn="r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776434"/>
          </a:xfrm>
        </p:spPr>
        <p:txBody>
          <a:bodyPr>
            <a:normAutofit/>
          </a:bodyPr>
          <a:lstStyle/>
          <a:p>
            <a:pPr lvl="0" rtl="1" fontAlgn="base">
              <a:spcAft>
                <a:spcPct val="0"/>
              </a:spcAft>
            </a:pPr>
            <a:r>
              <a:rPr lang="ar-EG" sz="4000" b="1" u="sng" dirty="0">
                <a:solidFill>
                  <a:srgbClr val="EAEAEA"/>
                </a:solidFill>
                <a:latin typeface="Verdana" pitchFamily="34" charset="0"/>
                <a:ea typeface="+mn-ea"/>
                <a:cs typeface="Arial" charset="0"/>
              </a:rPr>
              <a:t>ا</a:t>
            </a:r>
            <a:r>
              <a:rPr lang="ar-SA" sz="4000" b="1" u="sng" dirty="0" smtClean="0">
                <a:solidFill>
                  <a:srgbClr val="EAEAEA"/>
                </a:solidFill>
                <a:latin typeface="Verdana" pitchFamily="34" charset="0"/>
                <a:ea typeface="+mn-ea"/>
                <a:cs typeface="Arial" charset="0"/>
              </a:rPr>
              <a:t>لمجموعة  </a:t>
            </a:r>
            <a:r>
              <a:rPr lang="en-US" sz="4000" b="1" u="sng" dirty="0" smtClean="0">
                <a:solidFill>
                  <a:srgbClr val="EAEAEA"/>
                </a:solidFill>
                <a:latin typeface="Verdana" pitchFamily="34" charset="0"/>
                <a:ea typeface="+mn-ea"/>
                <a:cs typeface="Arial" charset="0"/>
              </a:rPr>
              <a:t>1snTTT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36558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2341984"/>
          </a:xfrm>
        </p:spPr>
        <p:txBody>
          <a:bodyPr>
            <a:normAutofit fontScale="90000"/>
          </a:bodyPr>
          <a:lstStyle/>
          <a:p>
            <a:pPr lvl="0" rtl="1" fontAlgn="base">
              <a:spcAft>
                <a:spcPct val="0"/>
              </a:spcAft>
              <a:tabLst>
                <a:tab pos="457200" algn="l"/>
              </a:tabLst>
            </a:pPr>
            <a:r>
              <a:rPr lang="ar-SA" sz="4000" b="1" u="sng" dirty="0" smtClean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  <a:t>المجموعة</a:t>
            </a:r>
            <a:r>
              <a:rPr lang="en-US" sz="4000" b="1" u="sng" dirty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  <a:t/>
            </a:r>
            <a:br>
              <a:rPr lang="en-US" sz="4000" b="1" u="sng" dirty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</a:br>
            <a:r>
              <a:rPr lang="en-US" sz="4000" b="1" u="sng" dirty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  <a:t>2sTdTdTd</a:t>
            </a:r>
            <a:br>
              <a:rPr lang="en-US" sz="4000" b="1" u="sng" dirty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</a:br>
            <a:r>
              <a:rPr lang="en-US" sz="4000" b="1" u="sng" dirty="0" smtClean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  <a:t/>
            </a:r>
            <a:br>
              <a:rPr lang="en-US" sz="4000" b="1" u="sng" dirty="0" smtClean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</a:b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48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Content Placeholder 2"/>
          <p:cNvSpPr>
            <a:spLocks noGrp="1"/>
          </p:cNvSpPr>
          <p:nvPr>
            <p:ph idx="1"/>
          </p:nvPr>
        </p:nvSpPr>
        <p:spPr>
          <a:xfrm>
            <a:off x="228600" y="2514600"/>
            <a:ext cx="8610600" cy="4114800"/>
          </a:xfrm>
        </p:spPr>
        <p:txBody>
          <a:bodyPr>
            <a:normAutofit/>
          </a:bodyPr>
          <a:lstStyle/>
          <a:p>
            <a:pPr algn="just"/>
            <a:r>
              <a:rPr lang="ar-EG" sz="2800" b="1" dirty="0" smtClean="0"/>
              <a:t> </a:t>
            </a:r>
            <a:r>
              <a:rPr lang="en-US" sz="2800" b="1" dirty="0"/>
              <a:t>2sTdTdTd -- </a:t>
            </a:r>
            <a:r>
              <a:rPr lang="en-US" sz="2800" b="1" dirty="0" err="1"/>
              <a:t>Dewpoint</a:t>
            </a:r>
            <a:endParaRPr lang="en-US" sz="2800" b="1" dirty="0"/>
          </a:p>
          <a:p>
            <a:pPr algn="just"/>
            <a:r>
              <a:rPr lang="en-US" sz="2800" b="1" dirty="0"/>
              <a:t>s -- </a:t>
            </a:r>
            <a:r>
              <a:rPr lang="en-US" sz="2700" b="1" dirty="0"/>
              <a:t>sign of temperature (0=positive, 1=negative, 9 = RH)</a:t>
            </a:r>
          </a:p>
          <a:p>
            <a:pPr algn="just"/>
            <a:r>
              <a:rPr lang="en-US" sz="2800" b="1" dirty="0" err="1"/>
              <a:t>TdTdTd</a:t>
            </a:r>
            <a:r>
              <a:rPr lang="en-US" sz="2800" b="1" dirty="0"/>
              <a:t> -- </a:t>
            </a:r>
            <a:r>
              <a:rPr lang="en-US" sz="2800" b="1" dirty="0" err="1"/>
              <a:t>Dewpoint</a:t>
            </a:r>
            <a:r>
              <a:rPr lang="en-US" sz="2800" b="1" dirty="0"/>
              <a:t> temperature in .1 C (if sign is 9, TTT is relative humidity) </a:t>
            </a:r>
            <a:endParaRPr lang="en-US" sz="2800" dirty="0" smtClean="0"/>
          </a:p>
          <a:p>
            <a:pPr algn="r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481158"/>
          </a:xfrm>
        </p:spPr>
        <p:txBody>
          <a:bodyPr>
            <a:normAutofit/>
          </a:bodyPr>
          <a:lstStyle/>
          <a:p>
            <a:pPr lvl="0" rtl="1" fontAlgn="base">
              <a:spcAft>
                <a:spcPct val="0"/>
              </a:spcAft>
            </a:pPr>
            <a:r>
              <a:rPr lang="ar-SA" sz="4000" b="1" u="sng" dirty="0">
                <a:solidFill>
                  <a:srgbClr val="EAEAEA"/>
                </a:solidFill>
                <a:latin typeface="Verdana" pitchFamily="34" charset="0"/>
                <a:ea typeface="+mn-ea"/>
                <a:cs typeface="Arial" charset="0"/>
              </a:rPr>
              <a:t>المجموعة  </a:t>
            </a:r>
            <a:r>
              <a:rPr lang="en-US" sz="4000" b="1" u="sng" dirty="0" smtClean="0">
                <a:solidFill>
                  <a:srgbClr val="EAEAEA"/>
                </a:solidFill>
                <a:latin typeface="Verdana" pitchFamily="34" charset="0"/>
                <a:ea typeface="+mn-ea"/>
                <a:cs typeface="Arial" charset="0"/>
              </a:rPr>
              <a:t>2snTdTdTd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9490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Content Placeholder 2"/>
          <p:cNvSpPr>
            <a:spLocks noGrp="1"/>
          </p:cNvSpPr>
          <p:nvPr>
            <p:ph idx="1"/>
          </p:nvPr>
        </p:nvSpPr>
        <p:spPr>
          <a:xfrm>
            <a:off x="228600" y="2514600"/>
            <a:ext cx="8610600" cy="4114800"/>
          </a:xfrm>
        </p:spPr>
        <p:txBody>
          <a:bodyPr>
            <a:normAutofit fontScale="77500" lnSpcReduction="20000"/>
          </a:bodyPr>
          <a:lstStyle/>
          <a:p>
            <a:pPr algn="just" rtl="1"/>
            <a:r>
              <a:rPr lang="ar-SA" sz="2800" b="1" dirty="0" smtClean="0"/>
              <a:t>رقم ثابت يشير الى درجة حرارة نقطة الندى</a:t>
            </a:r>
            <a:endParaRPr lang="en-US" sz="2800" dirty="0" smtClean="0"/>
          </a:p>
          <a:p>
            <a:pPr algn="just"/>
            <a:r>
              <a:rPr lang="en-US" sz="2800" b="1" dirty="0" smtClean="0"/>
              <a:t>2 </a:t>
            </a:r>
            <a:r>
              <a:rPr lang="ar-EG" sz="2800" b="1" dirty="0"/>
              <a:t>رقم مميز لمجموعة درجة حرارة نقطة الندى </a:t>
            </a:r>
            <a:endParaRPr lang="en-US" sz="2800" dirty="0" smtClean="0"/>
          </a:p>
          <a:p>
            <a:pPr algn="just" rtl="1"/>
            <a:r>
              <a:rPr lang="ar-SA" sz="2800" b="1" dirty="0" smtClean="0"/>
              <a:t>رقم يشير إلى درجة حرارة نقطة الندى سالبة أو موجبة</a:t>
            </a:r>
            <a:endParaRPr lang="en-US" sz="2800" dirty="0" smtClean="0"/>
          </a:p>
          <a:p>
            <a:pPr algn="just"/>
            <a:r>
              <a:rPr lang="en-US" sz="2800" b="1" dirty="0" err="1" smtClean="0"/>
              <a:t>sn</a:t>
            </a:r>
            <a:r>
              <a:rPr lang="en-US" sz="2800" b="1" dirty="0" smtClean="0"/>
              <a:t> </a:t>
            </a:r>
            <a:r>
              <a:rPr lang="ar-EG" sz="2800" b="1" dirty="0"/>
              <a:t>مميز لدرجة حرارة نقطة الندى (سالب ام موجب ) </a:t>
            </a:r>
            <a:endParaRPr lang="en-US" sz="2800" dirty="0" smtClean="0"/>
          </a:p>
          <a:p>
            <a:pPr algn="just" rtl="1"/>
            <a:r>
              <a:rPr lang="ar-SA" sz="2800" b="1" dirty="0" smtClean="0"/>
              <a:t>إذا كانت نقطة الندى موجبة أو صفر</a:t>
            </a:r>
            <a:endParaRPr lang="en-US" sz="2800" dirty="0" smtClean="0"/>
          </a:p>
          <a:p>
            <a:pPr algn="just"/>
            <a:r>
              <a:rPr lang="en-US" sz="2800" b="1" dirty="0" smtClean="0"/>
              <a:t>0 </a:t>
            </a:r>
            <a:r>
              <a:rPr lang="ar-EG" sz="2800" b="1" dirty="0"/>
              <a:t>درجة حرارة نقطة الندى موجبة او درجة حرارة نقطة الندى صفر</a:t>
            </a:r>
          </a:p>
          <a:p>
            <a:pPr algn="just"/>
            <a:endParaRPr lang="en-US" sz="2800" dirty="0" smtClean="0"/>
          </a:p>
          <a:p>
            <a:pPr algn="just" rtl="1"/>
            <a:r>
              <a:rPr lang="ar-SA" sz="2800" b="1" dirty="0" smtClean="0"/>
              <a:t>إذا كانت نقطة الندى</a:t>
            </a:r>
            <a:r>
              <a:rPr lang="en-US" sz="2800" b="1" dirty="0" smtClean="0"/>
              <a:t> </a:t>
            </a:r>
            <a:r>
              <a:rPr lang="ar-EG" sz="2800" b="1" dirty="0" smtClean="0"/>
              <a:t> دون الصفر المئوي</a:t>
            </a:r>
            <a:endParaRPr lang="en-US" sz="2800" dirty="0" smtClean="0"/>
          </a:p>
          <a:p>
            <a:pPr algn="just"/>
            <a:r>
              <a:rPr lang="en-US" sz="2800" b="1" dirty="0" smtClean="0"/>
              <a:t>1 </a:t>
            </a:r>
            <a:r>
              <a:rPr lang="ar-EG" sz="2800" b="1" dirty="0"/>
              <a:t>درجة  حرارة نقطة الندى سالبة</a:t>
            </a:r>
          </a:p>
          <a:p>
            <a:pPr algn="just"/>
            <a:endParaRPr lang="en-US" sz="2800" dirty="0" smtClean="0"/>
          </a:p>
          <a:p>
            <a:pPr algn="just" rtl="1"/>
            <a:r>
              <a:rPr lang="ar-SA" sz="2800" b="1" dirty="0" smtClean="0"/>
              <a:t>درجة حرارة نقطة الندى بأعشار الدرجة المئوية</a:t>
            </a:r>
            <a:endParaRPr lang="en-US" sz="2800" dirty="0" smtClean="0"/>
          </a:p>
          <a:p>
            <a:pPr algn="just"/>
            <a:r>
              <a:rPr lang="en-US" sz="2800" b="1" dirty="0" err="1" smtClean="0"/>
              <a:t>TdTdTd</a:t>
            </a:r>
            <a:r>
              <a:rPr lang="en-US" sz="2800" b="1" dirty="0" smtClean="0"/>
              <a:t>  </a:t>
            </a:r>
            <a:r>
              <a:rPr lang="ar-EG" sz="2800" b="1" dirty="0"/>
              <a:t>درجة حرارة نقطة الندى </a:t>
            </a:r>
            <a:r>
              <a:rPr lang="ar-EG" sz="2800" b="1" dirty="0" smtClean="0"/>
              <a:t>لأقرب </a:t>
            </a:r>
            <a:r>
              <a:rPr lang="ar-EG" sz="2800" b="1" dirty="0"/>
              <a:t>رقم </a:t>
            </a:r>
            <a:r>
              <a:rPr lang="ar-EG" sz="2800" b="1" dirty="0" smtClean="0"/>
              <a:t>عشري </a:t>
            </a:r>
            <a:endParaRPr lang="en-US" sz="2800" dirty="0" smtClean="0"/>
          </a:p>
          <a:p>
            <a:pPr algn="r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288504"/>
          </a:xfrm>
        </p:spPr>
        <p:txBody>
          <a:bodyPr>
            <a:normAutofit/>
          </a:bodyPr>
          <a:lstStyle/>
          <a:p>
            <a:pPr lvl="0" rtl="1" fontAlgn="base">
              <a:spcAft>
                <a:spcPct val="0"/>
              </a:spcAft>
            </a:pPr>
            <a:r>
              <a:rPr lang="ar-SA" sz="4000" b="1" u="sng" dirty="0">
                <a:solidFill>
                  <a:srgbClr val="EAEAEA"/>
                </a:solidFill>
                <a:latin typeface="Verdana" pitchFamily="34" charset="0"/>
                <a:ea typeface="+mn-ea"/>
                <a:cs typeface="Arial" charset="0"/>
              </a:rPr>
              <a:t>المجموعة  </a:t>
            </a:r>
            <a:r>
              <a:rPr lang="en-US" sz="4000" b="1" u="sng" dirty="0" smtClean="0">
                <a:solidFill>
                  <a:srgbClr val="EAEAEA"/>
                </a:solidFill>
                <a:latin typeface="Verdana" pitchFamily="34" charset="0"/>
                <a:ea typeface="+mn-ea"/>
                <a:cs typeface="Arial" charset="0"/>
              </a:rPr>
              <a:t>2snTdTdTd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1660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>
            <a:extLst>
              <a:ext uri="{FF2B5EF4-FFF2-40B4-BE49-F238E27FC236}">
                <a16:creationId xmlns:a16="http://schemas.microsoft.com/office/drawing/2014/main" id="{27F73574-5995-4F87-8C50-C55F930AA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190750"/>
            <a:ext cx="2495550" cy="2476500"/>
          </a:xfrm>
        </p:spPr>
      </p:pic>
    </p:spTree>
    <p:extLst>
      <p:ext uri="{BB962C8B-B14F-4D97-AF65-F5344CB8AC3E}">
        <p14:creationId xmlns:p14="http://schemas.microsoft.com/office/powerpoint/2010/main" val="270215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264696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111 Group - Land Observations </a:t>
            </a:r>
          </a:p>
          <a:p>
            <a:pPr marL="0" indent="0" algn="ctr">
              <a:buNone/>
            </a:pPr>
            <a:r>
              <a:rPr lang="en-US" sz="35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iihVV</a:t>
            </a:r>
            <a:r>
              <a:rPr lang="en-US" sz="3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5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Nddff</a:t>
            </a:r>
            <a:r>
              <a:rPr lang="en-US" sz="3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00fff 1sTTT 2sTTT 3PPPP 4PPPP 5appp 6RRRt 7wwWW 8NhCCC 9GGgg </a:t>
            </a:r>
            <a:endParaRPr lang="en-US" sz="35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iRiXhVV</a:t>
            </a:r>
            <a:endParaRPr lang="en-US" sz="3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n-US" sz="27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iR</a:t>
            </a:r>
            <a:r>
              <a:rPr lang="en-US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-- Precipitation indicator </a:t>
            </a:r>
          </a:p>
          <a:p>
            <a:pPr marL="0" indent="0">
              <a:buNone/>
            </a:pPr>
            <a:r>
              <a:rPr lang="en-US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ix -- Station type and present and past weather indicator </a:t>
            </a:r>
          </a:p>
          <a:p>
            <a:pPr marL="0" indent="0">
              <a:buNone/>
            </a:pPr>
            <a:r>
              <a:rPr lang="en-US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h -- Cloud base of lowest cloud seen (meters above ground)</a:t>
            </a:r>
          </a:p>
          <a:p>
            <a:pPr marL="0" indent="0">
              <a:buNone/>
            </a:pPr>
            <a:r>
              <a:rPr lang="en-US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VV -- Visibility </a:t>
            </a:r>
          </a:p>
          <a:p>
            <a:r>
              <a:rPr lang="en-US" sz="3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Nddff</a:t>
            </a:r>
            <a:endParaRPr lang="en-US" sz="3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n-US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 -- Total cloud cover </a:t>
            </a:r>
          </a:p>
          <a:p>
            <a:pPr marL="0" indent="0">
              <a:buNone/>
            </a:pPr>
            <a:r>
              <a:rPr lang="en-US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n-US" sz="27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dd</a:t>
            </a:r>
            <a:r>
              <a:rPr lang="en-US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-- wind direction in 10s of degrees </a:t>
            </a:r>
          </a:p>
          <a:p>
            <a:pPr marL="0" indent="0">
              <a:buNone/>
            </a:pPr>
            <a:r>
              <a:rPr lang="en-US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n-US" sz="27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ff</a:t>
            </a:r>
            <a:r>
              <a:rPr lang="en-US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-- wind speed in units determined by wind type indicator </a:t>
            </a:r>
          </a:p>
          <a:p>
            <a:r>
              <a:rPr lang="en-US" sz="3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00fff (optional)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n-US" sz="27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fff</a:t>
            </a:r>
            <a:r>
              <a:rPr lang="en-US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-- wind speed if value greater than 100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1sTTT – Temperature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s -- sign of temperature (0=positive, 1=negative)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TTT 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-- Temperature in .1 C </a:t>
            </a:r>
            <a:endParaRPr lang="en-US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2sTdTdTd – </a:t>
            </a:r>
            <a:r>
              <a:rPr lang="en-US" sz="3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Dewpoint</a:t>
            </a:r>
            <a:endParaRPr lang="en-US" sz="3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 -- sign of temperature (0=positive, 1=negative, 9 = RH)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TdTdTd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--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Dewpoint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temperature in .1 C (if sign is 9, TTT is relative humidity) </a:t>
            </a:r>
          </a:p>
          <a:p>
            <a:pPr marL="0" indent="0">
              <a:buNone/>
            </a:pP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937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2341984"/>
          </a:xfrm>
        </p:spPr>
        <p:txBody>
          <a:bodyPr>
            <a:normAutofit fontScale="90000"/>
          </a:bodyPr>
          <a:lstStyle/>
          <a:p>
            <a:pPr lvl="0" rtl="1" fontAlgn="base">
              <a:spcAft>
                <a:spcPct val="0"/>
              </a:spcAft>
              <a:tabLst>
                <a:tab pos="457200" algn="l"/>
              </a:tabLst>
            </a:pPr>
            <a:r>
              <a:rPr lang="ar-SA" sz="4000" b="1" u="sng" dirty="0" smtClean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  <a:t>المجموعة</a:t>
            </a:r>
            <a:r>
              <a:rPr lang="en-US" sz="4000" b="1" u="sng" dirty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  <a:t/>
            </a:r>
            <a:br>
              <a:rPr lang="en-US" sz="4000" b="1" u="sng" dirty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</a:br>
            <a:r>
              <a:rPr lang="en-US" sz="4000" b="1" u="sng" dirty="0" err="1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  <a:t>Nddff</a:t>
            </a:r>
            <a:r>
              <a:rPr lang="en-US" sz="4000" b="1" u="sng" dirty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  <a:t/>
            </a:r>
            <a:br>
              <a:rPr lang="en-US" sz="4000" b="1" u="sng" dirty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</a:br>
            <a:r>
              <a:rPr lang="en-US" sz="4000" b="1" u="sng" dirty="0" smtClean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  <a:t/>
            </a:r>
            <a:br>
              <a:rPr lang="en-US" sz="4000" b="1" u="sng" dirty="0" smtClean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</a:b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864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Content Placeholder 2"/>
          <p:cNvSpPr>
            <a:spLocks noGrp="1"/>
          </p:cNvSpPr>
          <p:nvPr>
            <p:ph idx="1"/>
          </p:nvPr>
        </p:nvSpPr>
        <p:spPr>
          <a:xfrm>
            <a:off x="533400" y="2667000"/>
            <a:ext cx="8229600" cy="4014787"/>
          </a:xfrm>
        </p:spPr>
        <p:txBody>
          <a:bodyPr/>
          <a:lstStyle/>
          <a:p>
            <a:pPr algn="just" rtl="1"/>
            <a:r>
              <a:rPr lang="ar-SA" b="1" dirty="0" smtClean="0"/>
              <a:t>كمية السحب الموجودة في </a:t>
            </a:r>
            <a:r>
              <a:rPr lang="ar-EG" b="1" dirty="0" smtClean="0"/>
              <a:t>القبة السماوية حسب المقياس الثماني</a:t>
            </a:r>
            <a:endParaRPr lang="en-US" dirty="0" smtClean="0"/>
          </a:p>
          <a:p>
            <a:r>
              <a:rPr lang="en-US" b="1" dirty="0" smtClean="0"/>
              <a:t>N</a:t>
            </a:r>
            <a:r>
              <a:rPr lang="ar-EG" b="1" dirty="0" smtClean="0"/>
              <a:t> </a:t>
            </a:r>
            <a:r>
              <a:rPr lang="en-US" b="1" dirty="0" smtClean="0"/>
              <a:t> </a:t>
            </a:r>
            <a:r>
              <a:rPr lang="ar-EG" b="1" dirty="0" smtClean="0"/>
              <a:t>كمية </a:t>
            </a:r>
            <a:r>
              <a:rPr lang="ar-EG" b="1" dirty="0"/>
              <a:t>السحاب الكلية بالأثمان ( 1/ 8 )</a:t>
            </a:r>
          </a:p>
          <a:p>
            <a:endParaRPr lang="en-US" dirty="0" smtClean="0"/>
          </a:p>
          <a:p>
            <a:pPr algn="just" rtl="1"/>
            <a:r>
              <a:rPr lang="ar-SA" b="1" dirty="0" smtClean="0"/>
              <a:t>اتجاه الرياح الذي تهب منه بعشرات الدرجات</a:t>
            </a:r>
            <a:r>
              <a:rPr lang="ar-EG" b="1" dirty="0" smtClean="0"/>
              <a:t> حسب الاتجاه</a:t>
            </a:r>
            <a:endParaRPr lang="en-US" dirty="0" smtClean="0"/>
          </a:p>
          <a:p>
            <a:r>
              <a:rPr lang="en-US" b="1" dirty="0" err="1" smtClean="0"/>
              <a:t>dd</a:t>
            </a:r>
            <a:r>
              <a:rPr lang="en-US" b="1" dirty="0" smtClean="0"/>
              <a:t> </a:t>
            </a:r>
            <a:r>
              <a:rPr lang="ar-EG" b="1" dirty="0"/>
              <a:t>ا</a:t>
            </a:r>
            <a:r>
              <a:rPr lang="ar-EG" b="1" dirty="0" smtClean="0"/>
              <a:t>تجاه </a:t>
            </a:r>
            <a:r>
              <a:rPr lang="ar-EG" b="1" dirty="0"/>
              <a:t>الرياح بعشرات الدرجات</a:t>
            </a:r>
            <a:endParaRPr lang="en-US" dirty="0" smtClean="0"/>
          </a:p>
          <a:p>
            <a:pPr algn="just" rtl="1"/>
            <a:r>
              <a:rPr lang="ar-SA" b="1" dirty="0" smtClean="0"/>
              <a:t>سرعة الرياح بالعقدة</a:t>
            </a:r>
            <a:endParaRPr lang="en-US" dirty="0" smtClean="0"/>
          </a:p>
          <a:p>
            <a:r>
              <a:rPr lang="en-US" b="1" dirty="0" err="1"/>
              <a:t>f</a:t>
            </a:r>
            <a:r>
              <a:rPr lang="en-US" b="1" dirty="0" err="1" smtClean="0"/>
              <a:t>f</a:t>
            </a:r>
            <a:r>
              <a:rPr lang="en-US" b="1" dirty="0" smtClean="0"/>
              <a:t>  </a:t>
            </a:r>
            <a:r>
              <a:rPr lang="ar-EG" b="1" dirty="0"/>
              <a:t>سرعة الرياح بالعقدة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371600"/>
          </a:xfrm>
        </p:spPr>
        <p:txBody>
          <a:bodyPr>
            <a:normAutofit/>
          </a:bodyPr>
          <a:lstStyle/>
          <a:p>
            <a:pPr lvl="0" rtl="1" fontAlgn="base">
              <a:spcAft>
                <a:spcPct val="0"/>
              </a:spcAft>
            </a:pPr>
            <a:r>
              <a:rPr lang="ar-SA" sz="4000" b="1" u="sng" dirty="0">
                <a:solidFill>
                  <a:srgbClr val="EAEAEA"/>
                </a:solidFill>
                <a:latin typeface="Verdana" pitchFamily="34" charset="0"/>
                <a:ea typeface="+mn-ea"/>
                <a:cs typeface="Arial" charset="0"/>
              </a:rPr>
              <a:t>المجموعة </a:t>
            </a:r>
            <a:r>
              <a:rPr lang="en-US" sz="4000" b="1" u="sng" dirty="0" err="1" smtClean="0">
                <a:solidFill>
                  <a:srgbClr val="EAEAEA"/>
                </a:solidFill>
                <a:latin typeface="Verdana" pitchFamily="34" charset="0"/>
                <a:ea typeface="+mn-ea"/>
                <a:cs typeface="Arial" charset="0"/>
              </a:rPr>
              <a:t>Nddff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77146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 -- Total cloud cover </a:t>
            </a:r>
            <a:endParaRPr lang="ar-SA" b="1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75656" y="1712417"/>
            <a:ext cx="1005840" cy="5117308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7989" y="2132856"/>
            <a:ext cx="3822192" cy="639762"/>
          </a:xfrm>
        </p:spPr>
        <p:txBody>
          <a:bodyPr/>
          <a:lstStyle/>
          <a:p>
            <a:r>
              <a:rPr lang="en-US" dirty="0"/>
              <a:t>N</a:t>
            </a:r>
            <a:endParaRPr lang="ar-SA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sz="quarter" idx="4"/>
          </p:nvPr>
        </p:nvSpPr>
        <p:spPr bwMode="auto">
          <a:xfrm>
            <a:off x="3419872" y="2584510"/>
            <a:ext cx="5400599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0 -- 0 eighths (clear)</a:t>
            </a:r>
            <a:br>
              <a:rPr kumimoji="0" lang="en-US" alt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1 -- 1/8th</a:t>
            </a:r>
            <a:br>
              <a:rPr kumimoji="0" lang="en-US" alt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2 -- 2/8ths</a:t>
            </a:r>
            <a:br>
              <a:rPr kumimoji="0" lang="en-US" alt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3 -- 3/8ths</a:t>
            </a:r>
            <a:br>
              <a:rPr kumimoji="0" lang="en-US" alt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4 -- 4/8ths</a:t>
            </a:r>
            <a:br>
              <a:rPr kumimoji="0" lang="en-US" alt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5 -- 5/8ths</a:t>
            </a:r>
            <a:br>
              <a:rPr kumimoji="0" lang="en-US" alt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6 -- 6/8ths</a:t>
            </a:r>
            <a:br>
              <a:rPr kumimoji="0" lang="en-US" alt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7 -- 7/8ths</a:t>
            </a:r>
            <a:br>
              <a:rPr kumimoji="0" lang="en-US" alt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8 -- 8/8ths (overcast)</a:t>
            </a:r>
            <a:br>
              <a:rPr kumimoji="0" lang="en-US" alt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9 -- sky obscured</a:t>
            </a:r>
            <a:br>
              <a:rPr kumimoji="0" lang="en-US" alt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 -- no observation </a:t>
            </a:r>
            <a:endParaRPr kumimoji="0" lang="en-US" altLang="ar-S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94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dd</a:t>
            </a:r>
            <a:r>
              <a:rPr lang="en-US" b="1" dirty="0"/>
              <a:t> -- wind </a:t>
            </a:r>
            <a:r>
              <a:rPr lang="en-US" b="1" dirty="0" smtClean="0"/>
              <a:t>direction</a:t>
            </a:r>
            <a:endParaRPr lang="ar-SA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2190147"/>
            <a:ext cx="4536504" cy="639762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dd</a:t>
            </a:r>
            <a:r>
              <a:rPr lang="en-US" dirty="0"/>
              <a:t> -- wind direction in 10s of degrees </a:t>
            </a:r>
            <a:endParaRPr lang="ar-S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ar-SA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284984"/>
            <a:ext cx="3108960" cy="3095146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706" y="2889662"/>
            <a:ext cx="5029200" cy="3775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63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ff</a:t>
            </a:r>
            <a:r>
              <a:rPr lang="en-US" b="1" dirty="0"/>
              <a:t> -- wind speed </a:t>
            </a:r>
            <a:endParaRPr lang="ar-SA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" y="2492896"/>
            <a:ext cx="7406640" cy="4110618"/>
          </a:xfrm>
        </p:spPr>
      </p:pic>
    </p:spTree>
    <p:extLst>
      <p:ext uri="{BB962C8B-B14F-4D97-AF65-F5344CB8AC3E}">
        <p14:creationId xmlns:p14="http://schemas.microsoft.com/office/powerpoint/2010/main" val="521732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00fff (optional)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fff</a:t>
            </a:r>
            <a:r>
              <a:rPr lang="en-US" dirty="0" smtClean="0"/>
              <a:t> </a:t>
            </a:r>
            <a:r>
              <a:rPr lang="en-US" dirty="0"/>
              <a:t>-- wind speed if value greater than 100</a:t>
            </a:r>
            <a:endParaRPr lang="ar-S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00fff </a:t>
            </a:r>
            <a:r>
              <a:rPr lang="ar-SA" b="1" dirty="0" smtClean="0"/>
              <a:t>المجموعة </a:t>
            </a:r>
            <a:endParaRPr lang="ar-SA" sz="4000" dirty="0"/>
          </a:p>
        </p:txBody>
      </p:sp>
    </p:spTree>
    <p:extLst>
      <p:ext uri="{BB962C8B-B14F-4D97-AF65-F5344CB8AC3E}">
        <p14:creationId xmlns:p14="http://schemas.microsoft.com/office/powerpoint/2010/main" val="96025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2341984"/>
          </a:xfrm>
        </p:spPr>
        <p:txBody>
          <a:bodyPr>
            <a:normAutofit/>
          </a:bodyPr>
          <a:lstStyle/>
          <a:p>
            <a:pPr lvl="0" rtl="1" fontAlgn="base">
              <a:spcAft>
                <a:spcPct val="0"/>
              </a:spcAft>
              <a:tabLst>
                <a:tab pos="457200" algn="l"/>
              </a:tabLst>
            </a:pPr>
            <a:r>
              <a:rPr lang="ar-SA" sz="4000" b="1" u="sng" dirty="0" smtClean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  <a:t>المجموعة</a:t>
            </a:r>
            <a:r>
              <a:rPr lang="en-US" sz="4000" b="1" u="sng" dirty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  <a:t/>
            </a:r>
            <a:br>
              <a:rPr lang="en-US" sz="4000" b="1" u="sng" dirty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</a:br>
            <a:r>
              <a:rPr lang="en-US" sz="4000" b="1" u="sng" dirty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  <a:t>1sTTT</a:t>
            </a:r>
            <a:r>
              <a:rPr lang="en-US" sz="4000" b="1" u="sng" dirty="0" smtClean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  <a:t/>
            </a:r>
            <a:br>
              <a:rPr lang="en-US" sz="4000" b="1" u="sng" dirty="0" smtClean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</a:b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100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2312</TotalTime>
  <Words>469</Words>
  <Application>Microsoft Office PowerPoint</Application>
  <PresentationFormat>On-screen Show (4:3)</PresentationFormat>
  <Paragraphs>82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Calibri</vt:lpstr>
      <vt:lpstr>Candara</vt:lpstr>
      <vt:lpstr>Georgia</vt:lpstr>
      <vt:lpstr>Symbol</vt:lpstr>
      <vt:lpstr>Times New Roman</vt:lpstr>
      <vt:lpstr>Verdana</vt:lpstr>
      <vt:lpstr>Wingdings</vt:lpstr>
      <vt:lpstr>Wingdings 2</vt:lpstr>
      <vt:lpstr>Opulent</vt:lpstr>
      <vt:lpstr>Waveform</vt:lpstr>
      <vt:lpstr>1_Waveform</vt:lpstr>
      <vt:lpstr>PowerPoint Presentation</vt:lpstr>
      <vt:lpstr>PowerPoint Presentation</vt:lpstr>
      <vt:lpstr>المجموعة Nddff  </vt:lpstr>
      <vt:lpstr>المجموعة Nddff</vt:lpstr>
      <vt:lpstr>N -- Total cloud cover </vt:lpstr>
      <vt:lpstr>dd -- wind direction</vt:lpstr>
      <vt:lpstr>ff -- wind speed </vt:lpstr>
      <vt:lpstr>00fff المجموعة </vt:lpstr>
      <vt:lpstr>المجموعة 1sTTT </vt:lpstr>
      <vt:lpstr>المجموعة  1snTTT</vt:lpstr>
      <vt:lpstr>المجموعة  1snTTT</vt:lpstr>
      <vt:lpstr>المجموعة 2sTdTdTd  </vt:lpstr>
      <vt:lpstr>المجموعة  2snTdTdTd</vt:lpstr>
      <vt:lpstr>المجموعة  2snTdTdTd</vt:lpstr>
      <vt:lpstr>PowerPoint Presentation</vt:lpstr>
    </vt:vector>
  </TitlesOfParts>
  <Company>NONE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Readings In Geography</dc:title>
  <dc:creator>CHANGE_ME</dc:creator>
  <cp:lastModifiedBy>user</cp:lastModifiedBy>
  <cp:revision>238</cp:revision>
  <dcterms:created xsi:type="dcterms:W3CDTF">2007-11-11T20:59:57Z</dcterms:created>
  <dcterms:modified xsi:type="dcterms:W3CDTF">2019-02-06T20:40:18Z</dcterms:modified>
</cp:coreProperties>
</file>