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16"/>
  </p:notesMasterIdLst>
  <p:sldIdLst>
    <p:sldId id="407" r:id="rId3"/>
    <p:sldId id="386" r:id="rId4"/>
    <p:sldId id="416" r:id="rId5"/>
    <p:sldId id="388" r:id="rId6"/>
    <p:sldId id="417" r:id="rId7"/>
    <p:sldId id="426" r:id="rId8"/>
    <p:sldId id="418" r:id="rId9"/>
    <p:sldId id="427" r:id="rId10"/>
    <p:sldId id="419" r:id="rId11"/>
    <p:sldId id="420" r:id="rId12"/>
    <p:sldId id="428" r:id="rId13"/>
    <p:sldId id="421" r:id="rId14"/>
    <p:sldId id="40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indows User" initials="WU" lastIdx="0" clrIdx="0">
    <p:extLst>
      <p:ext uri="{19B8F6BF-5375-455C-9EA6-DF929625EA0E}">
        <p15:presenceInfo xmlns:p15="http://schemas.microsoft.com/office/powerpoint/2012/main" userId="Windows 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68D9A276-948F-4727-8E80-D287F94B0B63}" type="datetimeFigureOut">
              <a:rPr lang="ar-SA" smtClean="0"/>
              <a:t>25/05/1440</a:t>
            </a:fld>
            <a:endParaRPr lang="ar-S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r-S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65222707-BD67-4022-A2B0-00EF88FAD23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47510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96C0031-A767-4F7C-88D2-6B5B7284C923}" type="datetimeFigureOut">
              <a:rPr lang="en-US" smtClean="0"/>
              <a:pPr/>
              <a:t>1/31/2019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0972D17-7594-4B5E-8C28-6684245E07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C0031-A767-4F7C-88D2-6B5B7284C923}" type="datetimeFigureOut">
              <a:rPr lang="en-US" smtClean="0"/>
              <a:pPr/>
              <a:t>1/31/2019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72D17-7594-4B5E-8C28-6684245E07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A96C0031-A767-4F7C-88D2-6B5B7284C923}" type="datetimeFigureOut">
              <a:rPr lang="en-US" smtClean="0"/>
              <a:pPr/>
              <a:t>1/31/2019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0972D17-7594-4B5E-8C28-6684245E07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036F9E-F0AA-4ADC-B75D-382E7A2C7EAF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1/31/2019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5AC6C-1F97-415A-B9D9-C2E431F1D562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249387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036F9E-F0AA-4ADC-B75D-382E7A2C7EAF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1/31/2019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5AC6C-1F97-415A-B9D9-C2E431F1D562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4557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036F9E-F0AA-4ADC-B75D-382E7A2C7EAF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1/31/2019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5AC6C-1F97-415A-B9D9-C2E431F1D562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20203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036F9E-F0AA-4ADC-B75D-382E7A2C7EAF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1/31/2019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5AC6C-1F97-415A-B9D9-C2E431F1D562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00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036F9E-F0AA-4ADC-B75D-382E7A2C7EAF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1/31/2019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5AC6C-1F97-415A-B9D9-C2E431F1D562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65909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036F9E-F0AA-4ADC-B75D-382E7A2C7EAF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1/31/2019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5AC6C-1F97-415A-B9D9-C2E431F1D562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088821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036F9E-F0AA-4ADC-B75D-382E7A2C7EAF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1/31/2019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5AC6C-1F97-415A-B9D9-C2E431F1D562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48707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036F9E-F0AA-4ADC-B75D-382E7A2C7EAF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1/31/2019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5AC6C-1F97-415A-B9D9-C2E431F1D562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743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C0031-A767-4F7C-88D2-6B5B7284C923}" type="datetimeFigureOut">
              <a:rPr lang="en-US" smtClean="0"/>
              <a:pPr/>
              <a:t>1/31/2019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72D17-7594-4B5E-8C28-6684245E07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036F9E-F0AA-4ADC-B75D-382E7A2C7EAF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1/31/2019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5AC6C-1F97-415A-B9D9-C2E431F1D562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5885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036F9E-F0AA-4ADC-B75D-382E7A2C7EAF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1/31/2019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5AC6C-1F97-415A-B9D9-C2E431F1D562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90688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036F9E-F0AA-4ADC-B75D-382E7A2C7EAF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1/31/2019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5AC6C-1F97-415A-B9D9-C2E431F1D562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984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96C0031-A767-4F7C-88D2-6B5B7284C923}" type="datetimeFigureOut">
              <a:rPr lang="en-US" smtClean="0"/>
              <a:pPr/>
              <a:t>1/31/2019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10972D17-7594-4B5E-8C28-6684245E07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C0031-A767-4F7C-88D2-6B5B7284C923}" type="datetimeFigureOut">
              <a:rPr lang="en-US" smtClean="0"/>
              <a:pPr/>
              <a:t>1/31/2019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72D17-7594-4B5E-8C28-6684245E07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C0031-A767-4F7C-88D2-6B5B7284C923}" type="datetimeFigureOut">
              <a:rPr lang="en-US" smtClean="0"/>
              <a:pPr/>
              <a:t>1/31/2019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72D17-7594-4B5E-8C28-6684245E07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C0031-A767-4F7C-88D2-6B5B7284C923}" type="datetimeFigureOut">
              <a:rPr lang="en-US" smtClean="0"/>
              <a:pPr/>
              <a:t>1/31/2019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72D17-7594-4B5E-8C28-6684245E07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96C0031-A767-4F7C-88D2-6B5B7284C923}" type="datetimeFigureOut">
              <a:rPr lang="en-US" smtClean="0"/>
              <a:pPr/>
              <a:t>1/31/2019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72D17-7594-4B5E-8C28-6684245E07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C0031-A767-4F7C-88D2-6B5B7284C923}" type="datetimeFigureOut">
              <a:rPr lang="en-US" smtClean="0"/>
              <a:pPr/>
              <a:t>1/31/2019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72D17-7594-4B5E-8C28-6684245E07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C0031-A767-4F7C-88D2-6B5B7284C923}" type="datetimeFigureOut">
              <a:rPr lang="en-US" smtClean="0"/>
              <a:pPr/>
              <a:t>1/31/2019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72D17-7594-4B5E-8C28-6684245E07C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A96C0031-A767-4F7C-88D2-6B5B7284C923}" type="datetimeFigureOut">
              <a:rPr lang="en-US" smtClean="0"/>
              <a:pPr/>
              <a:t>1/31/2019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0972D17-7594-4B5E-8C28-6684245E07C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036F9E-F0AA-4ADC-B75D-382E7A2C7EAF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1/31/2019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5AC6C-1F97-415A-B9D9-C2E431F1D562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70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eather.unisys.com/wxp/Appendices/Formats/SYNOP.html#111" TargetMode="External"/><Relationship Id="rId2" Type="http://schemas.openxmlformats.org/officeDocument/2006/relationships/hyperlink" Target="http://weather.unisys.com/wxp/Appendices/Formats/SYNOP.html#000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eather.unisys.com/wxp/Appendices/Formats/SYNOP.html#333" TargetMode="External"/><Relationship Id="rId4" Type="http://schemas.openxmlformats.org/officeDocument/2006/relationships/hyperlink" Target="http://weather.unisys.com/wxp/Appendices/Formats/SYNOP.html#222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9792" y="476672"/>
            <a:ext cx="6444208" cy="3816424"/>
          </a:xfrm>
        </p:spPr>
        <p:txBody>
          <a:bodyPr/>
          <a:lstStyle/>
          <a:p>
            <a:pPr algn="ctr" rtl="1"/>
            <a:r>
              <a:rPr lang="ar-EG" sz="2800" b="1" dirty="0"/>
              <a:t/>
            </a:r>
            <a:br>
              <a:rPr lang="ar-EG" sz="2800" b="1" dirty="0"/>
            </a:br>
            <a:r>
              <a:rPr lang="ar-EG" sz="2800" b="1" dirty="0"/>
              <a:t>          </a:t>
            </a:r>
            <a:r>
              <a:rPr lang="ar-EG" sz="3200" b="1" dirty="0"/>
              <a:t/>
            </a:r>
            <a:br>
              <a:rPr lang="ar-EG" sz="3200" b="1" dirty="0"/>
            </a:br>
            <a:r>
              <a:rPr lang="ar-SA" sz="4800" dirty="0"/>
              <a:t>الشفرة الجوية</a:t>
            </a:r>
            <a:r>
              <a:rPr lang="ar-SA" sz="4800" dirty="0" smtClean="0"/>
              <a:t/>
            </a:r>
            <a:br>
              <a:rPr lang="ar-SA" sz="4800" dirty="0" smtClean="0"/>
            </a:br>
            <a:r>
              <a:rPr lang="ar-SA" sz="4800" dirty="0" smtClean="0"/>
              <a:t> </a:t>
            </a:r>
            <a:br>
              <a:rPr lang="ar-SA" sz="4800" dirty="0" smtClean="0"/>
            </a:br>
            <a:r>
              <a:rPr lang="en-US" dirty="0" smtClean="0"/>
              <a:t>SYNOP </a:t>
            </a:r>
            <a:r>
              <a:rPr lang="en-US" dirty="0"/>
              <a:t>Data Format (FM-12) </a:t>
            </a:r>
            <a:br>
              <a:rPr lang="en-US" dirty="0"/>
            </a:b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9792" y="4509120"/>
            <a:ext cx="6063208" cy="2016224"/>
          </a:xfrm>
        </p:spPr>
        <p:txBody>
          <a:bodyPr>
            <a:normAutofit/>
          </a:bodyPr>
          <a:lstStyle/>
          <a:p>
            <a:pPr algn="ctr"/>
            <a:r>
              <a:rPr lang="en-US" sz="2800" i="1" dirty="0"/>
              <a:t>Surface Synoptic Observations </a:t>
            </a:r>
          </a:p>
          <a:p>
            <a:endParaRPr lang="en-US" i="1" dirty="0"/>
          </a:p>
          <a:p>
            <a:pPr algn="ctr"/>
            <a:r>
              <a:rPr lang="ar-EG" b="1" dirty="0"/>
              <a:t>  </a:t>
            </a:r>
            <a:r>
              <a:rPr lang="en-US" b="1" dirty="0"/>
              <a:t>  </a:t>
            </a:r>
            <a:r>
              <a:rPr lang="ar-EG" b="1" dirty="0"/>
              <a:t>                            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24026"/>
            <a:ext cx="2468880" cy="661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5596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686800" cy="457200"/>
          </a:xfrm>
        </p:spPr>
        <p:txBody>
          <a:bodyPr>
            <a:normAutofit lnSpcReduction="10000"/>
          </a:bodyPr>
          <a:lstStyle/>
          <a:p>
            <a:pPr algn="just" rtl="1"/>
            <a:r>
              <a:rPr lang="ar-SA" sz="2600" b="1" dirty="0"/>
              <a:t>رقم يشير الى ارتفاع قاعدة أخفض سحب فوق السطح حسب الجدول </a:t>
            </a:r>
            <a:r>
              <a:rPr lang="en-US" sz="2600" b="1" dirty="0" smtClean="0"/>
              <a:t>h</a:t>
            </a:r>
            <a:endParaRPr lang="en-US" sz="2600" dirty="0" smtClean="0"/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229600" cy="1019164"/>
          </a:xfrm>
        </p:spPr>
        <p:txBody>
          <a:bodyPr>
            <a:normAutofit fontScale="90000"/>
          </a:bodyPr>
          <a:lstStyle/>
          <a:p>
            <a:pPr rtl="1">
              <a:defRPr/>
            </a:pPr>
            <a:r>
              <a:rPr lang="ar-EG" sz="4000" b="1" dirty="0" smtClean="0"/>
              <a:t>ارتفاع قاعدة السحب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2400" b="1" dirty="0"/>
              <a:t>h -- Cloud base of lowest cloud seen (meters above ground) </a:t>
            </a:r>
            <a:endParaRPr lang="en-US" sz="40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2385545"/>
              </p:ext>
            </p:extLst>
          </p:nvPr>
        </p:nvGraphicFramePr>
        <p:xfrm>
          <a:off x="609600" y="2438400"/>
          <a:ext cx="8077199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2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757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90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+mn-cs"/>
                        </a:rPr>
                        <a:t>meters above ground</a:t>
                      </a:r>
                      <a:endParaRPr kumimoji="0" lang="ar-S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+mn-cs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+mn-cs"/>
                        </a:rPr>
                        <a:t>قاعدة السحاب بالمتر</a:t>
                      </a:r>
                      <a:endParaRPr kumimoji="0" lang="ar-S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+mn-cs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+mn-cs"/>
                        </a:rPr>
                        <a:t>رقم الشفرة</a:t>
                      </a:r>
                      <a:endParaRPr kumimoji="0" lang="ar-S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+mn-cs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+mn-cs"/>
                        </a:rPr>
                        <a:t>0 to 50 m 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+mn-cs"/>
                        </a:rPr>
                        <a:t>0-50</a:t>
                      </a:r>
                      <a:endParaRPr kumimoji="0" lang="ar-S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+mn-cs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+mn-cs"/>
                        </a:rPr>
                        <a:t>0</a:t>
                      </a:r>
                      <a:endParaRPr kumimoji="0" lang="ar-S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+mn-cs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+mn-cs"/>
                        </a:rPr>
                        <a:t>50 to 100 m </a:t>
                      </a:r>
                      <a:endParaRPr kumimoji="0" lang="ar-S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+mn-cs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+mn-cs"/>
                        </a:rPr>
                        <a:t>50-100</a:t>
                      </a:r>
                      <a:endParaRPr kumimoji="0" lang="ar-S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+mn-cs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+mn-cs"/>
                        </a:rPr>
                        <a:t>1</a:t>
                      </a:r>
                      <a:endParaRPr kumimoji="0" lang="ar-S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+mn-cs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+mn-cs"/>
                        </a:rPr>
                        <a:t>100 to 200 m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+mn-cs"/>
                        </a:rPr>
                        <a:t>100-200</a:t>
                      </a:r>
                      <a:endParaRPr kumimoji="0" lang="ar-S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+mn-cs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+mn-cs"/>
                        </a:rPr>
                        <a:t>2</a:t>
                      </a:r>
                      <a:endParaRPr kumimoji="0" lang="ar-S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+mn-cs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+mn-cs"/>
                        </a:rPr>
                        <a:t>200 to 300 m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+mn-cs"/>
                        </a:rPr>
                        <a:t>200-300</a:t>
                      </a:r>
                      <a:endParaRPr kumimoji="0" lang="ar-S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+mn-cs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+mn-cs"/>
                        </a:rPr>
                        <a:t>3</a:t>
                      </a:r>
                      <a:endParaRPr kumimoji="0" lang="ar-S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+mn-cs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+mn-cs"/>
                        </a:rPr>
                        <a:t>300 to 600 m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+mn-cs"/>
                        </a:rPr>
                        <a:t>300-600</a:t>
                      </a:r>
                      <a:endParaRPr kumimoji="0" lang="ar-S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+mn-cs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+mn-cs"/>
                        </a:rPr>
                        <a:t>4</a:t>
                      </a:r>
                      <a:endParaRPr kumimoji="0" lang="ar-S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+mn-cs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+mn-cs"/>
                        </a:rPr>
                        <a:t>600 to 1000 m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+mn-cs"/>
                        </a:rPr>
                        <a:t>600-1000</a:t>
                      </a:r>
                      <a:endParaRPr kumimoji="0" lang="ar-S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+mn-cs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+mn-cs"/>
                        </a:rPr>
                        <a:t>5</a:t>
                      </a:r>
                      <a:endParaRPr kumimoji="0" lang="ar-S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+mn-cs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+mn-cs"/>
                        </a:rPr>
                        <a:t>1000 to 1500 m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+mn-cs"/>
                        </a:rPr>
                        <a:t>1000-1500</a:t>
                      </a:r>
                      <a:endParaRPr kumimoji="0" lang="ar-S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+mn-cs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+mn-cs"/>
                        </a:rPr>
                        <a:t>6</a:t>
                      </a:r>
                      <a:endParaRPr kumimoji="0" lang="ar-S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+mn-cs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+mn-cs"/>
                        </a:rPr>
                        <a:t>1500 to 2000 m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+mn-cs"/>
                        </a:rPr>
                        <a:t>1500-2000</a:t>
                      </a:r>
                      <a:endParaRPr kumimoji="0" lang="ar-S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+mn-cs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+mn-cs"/>
                        </a:rPr>
                        <a:t>7</a:t>
                      </a:r>
                      <a:endParaRPr kumimoji="0" lang="ar-S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+mn-cs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+mn-cs"/>
                        </a:rPr>
                        <a:t>2000 to 2500 m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+mn-cs"/>
                        </a:rPr>
                        <a:t>1500-2000</a:t>
                      </a:r>
                      <a:endParaRPr kumimoji="0" lang="ar-S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+mn-cs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+mn-cs"/>
                        </a:rPr>
                        <a:t>8</a:t>
                      </a:r>
                      <a:endParaRPr kumimoji="0" lang="ar-S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+mn-cs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+mn-cs"/>
                        </a:rPr>
                        <a:t>above 2500 m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+mn-cs"/>
                        </a:rPr>
                        <a:t>&gt; 2500</a:t>
                      </a:r>
                      <a:endParaRPr kumimoji="0" lang="ar-S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+mn-cs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E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+mn-cs"/>
                        </a:rPr>
                        <a:t>9</a:t>
                      </a:r>
                      <a:endParaRPr kumimoji="0" lang="ar-S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+mn-cs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7776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1008112"/>
          </a:xfrm>
        </p:spPr>
        <p:txBody>
          <a:bodyPr>
            <a:normAutofit fontScale="90000"/>
          </a:bodyPr>
          <a:lstStyle/>
          <a:p>
            <a:pPr rtl="1">
              <a:defRPr/>
            </a:pPr>
            <a:r>
              <a:rPr lang="ar-EG" sz="4000" b="1" dirty="0"/>
              <a:t>مدى الرؤية </a:t>
            </a:r>
            <a:r>
              <a:rPr lang="ar-EG" sz="4000" b="1" dirty="0" smtClean="0"/>
              <a:t>الأفقية</a:t>
            </a:r>
            <a:r>
              <a:rPr lang="en-US" sz="4000" b="1" dirty="0" smtClean="0"/>
              <a:t> </a:t>
            </a:r>
            <a:r>
              <a:rPr lang="ar-SA" sz="4000" b="1" dirty="0" smtClean="0"/>
              <a:t> </a:t>
            </a:r>
            <a:r>
              <a:rPr lang="en-US" sz="4000" b="1" dirty="0"/>
              <a:t>VV -- Visibility </a:t>
            </a:r>
            <a:br>
              <a:rPr lang="en-US" sz="4000" b="1" dirty="0"/>
            </a:br>
            <a:endParaRPr lang="en-US" sz="4000" b="1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381000" y="2020789"/>
            <a:ext cx="4336444" cy="4616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9812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9812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9812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9812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9812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9812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9812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9812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9812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981200" algn="r"/>
              </a:tabLst>
            </a:pPr>
            <a:r>
              <a:rPr kumimoji="0" lang="en-US" altLang="ar-S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00 -- less than 0.1 km</a:t>
            </a:r>
            <a:br>
              <a:rPr kumimoji="0" lang="en-US" altLang="ar-S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kumimoji="0" lang="en-US" altLang="ar-S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01 -- 0.1 km</a:t>
            </a:r>
            <a:br>
              <a:rPr kumimoji="0" lang="en-US" altLang="ar-S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kumimoji="0" lang="en-US" altLang="ar-S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02 -- 0.2 km       </a:t>
            </a:r>
            <a:r>
              <a:rPr kumimoji="0" lang="en-US" altLang="ar-S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VV = </a:t>
            </a:r>
            <a:r>
              <a:rPr kumimoji="0" lang="ar-SA" altLang="ar-S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الرقم الشفري</a:t>
            </a:r>
            <a:r>
              <a:rPr kumimoji="0" lang="en-US" altLang="ar-S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/ 10</a:t>
            </a:r>
            <a:r>
              <a:rPr kumimoji="0" lang="en-US" altLang="ar-S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</a:t>
            </a:r>
            <a:br>
              <a:rPr kumimoji="0" lang="en-US" altLang="ar-S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kumimoji="0" lang="en-US" altLang="ar-S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...                        </a:t>
            </a:r>
            <a:r>
              <a:rPr kumimoji="0" lang="en-US" altLang="ar-S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VV = </a:t>
            </a:r>
            <a:r>
              <a:rPr kumimoji="0" lang="ar-SA" altLang="ar-S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الرقم الشفري</a:t>
            </a:r>
            <a:r>
              <a:rPr kumimoji="0" lang="en-US" altLang="ar-S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× 100</a:t>
            </a:r>
            <a:r>
              <a:rPr kumimoji="0" lang="en-US" altLang="ar-S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(</a:t>
            </a:r>
            <a:r>
              <a:rPr kumimoji="0" lang="en-US" altLang="ar-SA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</a:t>
            </a:r>
            <a:r>
              <a:rPr kumimoji="0" lang="en-US" altLang="ar-S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)</a:t>
            </a:r>
            <a:br>
              <a:rPr kumimoji="0" lang="en-US" altLang="ar-S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kumimoji="0" lang="en-US" altLang="ar-S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50 -- 5.0 km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981200" algn="r"/>
              </a:tabLst>
            </a:pPr>
            <a:r>
              <a:rPr kumimoji="0" lang="en-US" altLang="ar-S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---------------------------------------------------------------</a:t>
            </a:r>
            <a:br>
              <a:rPr kumimoji="0" lang="en-US" altLang="ar-S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kumimoji="0" lang="en-US" altLang="ar-SA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56 -- 6 km</a:t>
            </a:r>
            <a:br>
              <a:rPr kumimoji="0" lang="en-US" altLang="ar-SA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kumimoji="0" lang="en-US" altLang="ar-SA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57 -- 7 km</a:t>
            </a:r>
            <a:br>
              <a:rPr kumimoji="0" lang="en-US" altLang="ar-SA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kumimoji="0" lang="en-US" altLang="ar-SA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...                         </a:t>
            </a:r>
            <a:r>
              <a:rPr kumimoji="0" lang="en-US" altLang="ar-SA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VV = </a:t>
            </a:r>
            <a:r>
              <a:rPr kumimoji="0" lang="ar-SA" altLang="ar-SA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الرقم الشفري</a:t>
            </a:r>
            <a:r>
              <a:rPr kumimoji="0" lang="en-US" altLang="ar-SA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- 50</a:t>
            </a:r>
            <a:r>
              <a:rPr kumimoji="0" lang="en-US" altLang="ar-SA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/>
            </a:r>
            <a:br>
              <a:rPr kumimoji="0" lang="en-US" altLang="ar-SA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kumimoji="0" lang="en-US" altLang="ar-SA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80 -- 30 km</a:t>
            </a:r>
            <a:endParaRPr kumimoji="0" lang="en-US" altLang="ar-SA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981200" algn="r"/>
              </a:tabLst>
            </a:pPr>
            <a:r>
              <a:rPr kumimoji="0" lang="en-US" altLang="ar-S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----------------------------------------------------------------</a:t>
            </a:r>
            <a:br>
              <a:rPr kumimoji="0" lang="en-US" altLang="ar-S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kumimoji="0" lang="en-US" altLang="ar-SA" sz="1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81 -- 35 km</a:t>
            </a:r>
            <a:br>
              <a:rPr kumimoji="0" lang="en-US" altLang="ar-SA" sz="1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kumimoji="0" lang="en-US" altLang="ar-SA" sz="1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82 -- 40 km</a:t>
            </a:r>
            <a:br>
              <a:rPr kumimoji="0" lang="en-US" altLang="ar-SA" sz="1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kumimoji="0" lang="en-US" altLang="ar-SA" sz="1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83 -- 45 km</a:t>
            </a:r>
            <a:br>
              <a:rPr kumimoji="0" lang="en-US" altLang="ar-SA" sz="1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kumimoji="0" lang="en-US" altLang="ar-SA" sz="1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84 -- 50 km         </a:t>
            </a:r>
            <a:r>
              <a:rPr kumimoji="0" lang="en-US" altLang="ar-SA" sz="1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VV =</a:t>
            </a:r>
            <a:r>
              <a:rPr kumimoji="0" lang="ar-SA" altLang="ar-SA" sz="1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× آحاد الرقم الشفري</a:t>
            </a:r>
            <a:r>
              <a:rPr kumimoji="0" lang="en-US" altLang="ar-SA" sz="1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kumimoji="0" lang="en-US" altLang="ar-SA" sz="1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5) + 30</a:t>
            </a:r>
            <a:r>
              <a:rPr kumimoji="0" lang="en-US" altLang="ar-SA" sz="1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/>
            </a:r>
            <a:br>
              <a:rPr kumimoji="0" lang="en-US" altLang="ar-SA" sz="1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kumimoji="0" lang="en-US" altLang="ar-SA" sz="1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85 -- 55 km</a:t>
            </a:r>
            <a:br>
              <a:rPr kumimoji="0" lang="en-US" altLang="ar-SA" sz="1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kumimoji="0" lang="en-US" altLang="ar-SA" sz="1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86 -- 60 km</a:t>
            </a:r>
            <a:br>
              <a:rPr kumimoji="0" lang="en-US" altLang="ar-SA" sz="1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kumimoji="0" lang="en-US" altLang="ar-SA" sz="1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87 -- 65 km</a:t>
            </a:r>
            <a:br>
              <a:rPr kumimoji="0" lang="en-US" altLang="ar-SA" sz="1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kumimoji="0" lang="en-US" altLang="ar-SA" sz="1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88 -- 70 km</a:t>
            </a:r>
            <a:endParaRPr kumimoji="0" lang="en-US" altLang="ar-SA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981200" algn="r"/>
              </a:tabLst>
            </a:pPr>
            <a:r>
              <a:rPr kumimoji="0" lang="en-US" altLang="ar-S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----------------------------------------------------------------------</a:t>
            </a:r>
            <a:br>
              <a:rPr kumimoji="0" lang="en-US" altLang="ar-S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kumimoji="0" lang="en-US" altLang="ar-SA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 bwMode="auto">
          <a:xfrm>
            <a:off x="4728664" y="2559398"/>
            <a:ext cx="4336444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marL="274320" indent="-27432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>
                <a:tab pos="1981200" algn="r"/>
              </a:tabLs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576263" indent="-27432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>
                <a:tab pos="1981200" algn="r"/>
              </a:tabLst>
              <a:defRPr sz="2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855663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>
                <a:tab pos="1981200" algn="r"/>
              </a:tabLs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143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>
                <a:tab pos="1981200" algn="r"/>
              </a:tabLs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46304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>
                <a:tab pos="1981200" algn="r"/>
              </a:tabLst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178308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Symbol" pitchFamily="18" charset="2"/>
              <a:buChar char="*"/>
              <a:tabLst>
                <a:tab pos="1981200" algn="r"/>
              </a:tabLst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10312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Symbol" pitchFamily="18" charset="2"/>
              <a:buChar char="*"/>
              <a:tabLst>
                <a:tab pos="1981200" algn="r"/>
              </a:tabLst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242316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Symbol" pitchFamily="18" charset="2"/>
              <a:buChar char="*"/>
              <a:tabLst>
                <a:tab pos="1981200" algn="r"/>
              </a:tabLst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2743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Symbol" pitchFamily="18" charset="2"/>
              <a:buChar char="*"/>
              <a:tabLst>
                <a:tab pos="1981200" algn="r"/>
              </a:tabLst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indent="0">
              <a:buClrTx/>
              <a:buSzTx/>
              <a:buFontTx/>
              <a:buNone/>
            </a:pPr>
            <a:r>
              <a:rPr lang="en-US" altLang="ar-SA" sz="1400" dirty="0">
                <a:ea typeface="Times New Roman" panose="02020603050405020304" pitchFamily="18" charset="0"/>
              </a:rPr>
              <a:t>89 -- greater than 70 km</a:t>
            </a:r>
          </a:p>
          <a:p>
            <a:pPr marL="0" indent="0">
              <a:buClrTx/>
              <a:buSzTx/>
              <a:buFontTx/>
              <a:buNone/>
            </a:pPr>
            <a:endParaRPr lang="en-US" altLang="ar-SA" sz="1400" dirty="0">
              <a:ea typeface="Times New Roman" panose="02020603050405020304" pitchFamily="18" charset="0"/>
            </a:endParaRPr>
          </a:p>
          <a:p>
            <a:pPr marL="0" indent="0">
              <a:buClrTx/>
              <a:buSzTx/>
              <a:buFontTx/>
              <a:buNone/>
            </a:pPr>
            <a:r>
              <a:rPr lang="en-US" altLang="ar-SA" sz="1400" dirty="0">
                <a:ea typeface="Times New Roman" panose="02020603050405020304" pitchFamily="18" charset="0"/>
              </a:rPr>
              <a:t>----------------------------------------------------------------------</a:t>
            </a:r>
          </a:p>
          <a:p>
            <a:pPr marL="0" indent="0">
              <a:buClrTx/>
              <a:buSzTx/>
              <a:buFontTx/>
              <a:buNone/>
            </a:pPr>
            <a:r>
              <a:rPr lang="en-US" altLang="ar-SA" sz="1400" dirty="0">
                <a:ea typeface="Times New Roman" panose="02020603050405020304" pitchFamily="18" charset="0"/>
              </a:rPr>
              <a:t>90 -- less than 0.05 km</a:t>
            </a:r>
          </a:p>
          <a:p>
            <a:pPr marL="0" indent="0">
              <a:buClrTx/>
              <a:buSzTx/>
              <a:buFontTx/>
              <a:buNone/>
            </a:pPr>
            <a:r>
              <a:rPr lang="en-US" altLang="ar-SA" sz="1400" dirty="0">
                <a:ea typeface="Times New Roman" panose="02020603050405020304" pitchFamily="18" charset="0"/>
              </a:rPr>
              <a:t>91 -- 0.05 km</a:t>
            </a:r>
          </a:p>
          <a:p>
            <a:pPr marL="0" indent="0">
              <a:buClrTx/>
              <a:buSzTx/>
              <a:buFontTx/>
              <a:buNone/>
            </a:pPr>
            <a:r>
              <a:rPr lang="en-US" altLang="ar-SA" sz="1400" dirty="0">
                <a:ea typeface="Times New Roman" panose="02020603050405020304" pitchFamily="18" charset="0"/>
              </a:rPr>
              <a:t>92 -- 0.2 km</a:t>
            </a:r>
          </a:p>
          <a:p>
            <a:pPr marL="0" indent="0">
              <a:buClrTx/>
              <a:buSzTx/>
              <a:buFontTx/>
              <a:buNone/>
            </a:pPr>
            <a:r>
              <a:rPr lang="en-US" altLang="ar-SA" sz="1400" dirty="0">
                <a:ea typeface="Times New Roman" panose="02020603050405020304" pitchFamily="18" charset="0"/>
              </a:rPr>
              <a:t>93 -- 0.5 km</a:t>
            </a:r>
          </a:p>
          <a:p>
            <a:pPr marL="0" indent="0">
              <a:buClrTx/>
              <a:buSzTx/>
              <a:buFontTx/>
              <a:buNone/>
            </a:pPr>
            <a:r>
              <a:rPr lang="en-US" altLang="ar-SA" sz="1400" dirty="0">
                <a:ea typeface="Times New Roman" panose="02020603050405020304" pitchFamily="18" charset="0"/>
              </a:rPr>
              <a:t>94 -- 1 km</a:t>
            </a:r>
          </a:p>
          <a:p>
            <a:pPr marL="0" indent="0">
              <a:buClrTx/>
              <a:buSzTx/>
              <a:buFontTx/>
              <a:buNone/>
            </a:pPr>
            <a:r>
              <a:rPr lang="en-US" altLang="ar-SA" sz="1400" dirty="0">
                <a:ea typeface="Times New Roman" panose="02020603050405020304" pitchFamily="18" charset="0"/>
              </a:rPr>
              <a:t>95 -- 2 km</a:t>
            </a:r>
          </a:p>
          <a:p>
            <a:pPr marL="0" indent="0">
              <a:buClrTx/>
              <a:buSzTx/>
              <a:buFontTx/>
              <a:buNone/>
            </a:pPr>
            <a:r>
              <a:rPr lang="en-US" altLang="ar-SA" sz="1400" dirty="0">
                <a:ea typeface="Times New Roman" panose="02020603050405020304" pitchFamily="18" charset="0"/>
              </a:rPr>
              <a:t>96 -- 4 km</a:t>
            </a:r>
          </a:p>
          <a:p>
            <a:pPr marL="0" indent="0">
              <a:buClrTx/>
              <a:buSzTx/>
              <a:buFontTx/>
              <a:buNone/>
            </a:pPr>
            <a:r>
              <a:rPr lang="en-US" altLang="ar-SA" sz="1400" dirty="0">
                <a:ea typeface="Times New Roman" panose="02020603050405020304" pitchFamily="18" charset="0"/>
              </a:rPr>
              <a:t>97 -- 10 km</a:t>
            </a:r>
          </a:p>
          <a:p>
            <a:pPr marL="0" indent="0">
              <a:buClrTx/>
              <a:buSzTx/>
              <a:buFontTx/>
              <a:buNone/>
            </a:pPr>
            <a:r>
              <a:rPr lang="en-US" altLang="ar-SA" sz="1400" dirty="0">
                <a:ea typeface="Times New Roman" panose="02020603050405020304" pitchFamily="18" charset="0"/>
              </a:rPr>
              <a:t>98 -- 20 km</a:t>
            </a:r>
          </a:p>
          <a:p>
            <a:pPr marL="0" indent="0">
              <a:buClrTx/>
              <a:buSzTx/>
              <a:buFontTx/>
              <a:buNone/>
            </a:pPr>
            <a:r>
              <a:rPr lang="en-US" altLang="ar-SA" sz="1400" dirty="0">
                <a:ea typeface="Times New Roman" panose="02020603050405020304" pitchFamily="18" charset="0"/>
              </a:rPr>
              <a:t>99 -- greater than 50 km</a:t>
            </a:r>
          </a:p>
          <a:p>
            <a:pPr marL="0" indent="0">
              <a:buClrTx/>
              <a:buSzTx/>
              <a:buFontTx/>
              <a:buNone/>
            </a:pPr>
            <a:r>
              <a:rPr lang="en-US" altLang="ar-SA" sz="1400" dirty="0">
                <a:ea typeface="Times New Roman" panose="02020603050405020304" pitchFamily="18" charset="0"/>
              </a:rPr>
              <a:t>// -- missing </a:t>
            </a:r>
          </a:p>
          <a:p>
            <a:pPr marL="0" indent="0">
              <a:buClrTx/>
              <a:buSzTx/>
              <a:buFontTx/>
              <a:buNone/>
            </a:pPr>
            <a:r>
              <a:rPr lang="en-US" altLang="ar-SA" sz="1400" dirty="0" smtClean="0">
                <a:ea typeface="Times New Roman" panose="02020603050405020304" pitchFamily="18" charset="0"/>
              </a:rPr>
              <a:t/>
            </a:r>
            <a:br>
              <a:rPr lang="en-US" altLang="ar-SA" sz="1400" dirty="0" smtClean="0">
                <a:ea typeface="Times New Roman" panose="02020603050405020304" pitchFamily="18" charset="0"/>
              </a:rPr>
            </a:br>
            <a:endParaRPr lang="en-US" altLang="ar-SA" sz="1400" dirty="0" smtClean="0"/>
          </a:p>
        </p:txBody>
      </p:sp>
    </p:spTree>
    <p:extLst>
      <p:ext uri="{BB962C8B-B14F-4D97-AF65-F5344CB8AC3E}">
        <p14:creationId xmlns:p14="http://schemas.microsoft.com/office/powerpoint/2010/main" val="1198787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Content Placeholder 2"/>
          <p:cNvSpPr>
            <a:spLocks noGrp="1"/>
          </p:cNvSpPr>
          <p:nvPr>
            <p:ph idx="1"/>
          </p:nvPr>
        </p:nvSpPr>
        <p:spPr>
          <a:xfrm>
            <a:off x="381000" y="2362200"/>
            <a:ext cx="8534400" cy="1066800"/>
          </a:xfrm>
        </p:spPr>
        <p:txBody>
          <a:bodyPr>
            <a:normAutofit fontScale="85000" lnSpcReduction="20000"/>
          </a:bodyPr>
          <a:lstStyle/>
          <a:p>
            <a:pPr algn="just" rtl="1"/>
            <a:r>
              <a:rPr lang="ar-SA" sz="2800" b="1" dirty="0"/>
              <a:t>رقم يشير الى مدى الرؤية الأفقية وفي حالة اختلاف مدى الرؤية الأفقية من اتجاه لآخر حسب الجدول</a:t>
            </a:r>
          </a:p>
          <a:p>
            <a:pPr algn="just"/>
            <a:r>
              <a:rPr lang="en-US" sz="2800" b="1" dirty="0" err="1"/>
              <a:t>vv</a:t>
            </a:r>
            <a:endParaRPr lang="en-US" sz="2800" b="1" dirty="0"/>
          </a:p>
          <a:p>
            <a:pPr marL="0" indent="0" algn="just" rtl="1">
              <a:buNone/>
            </a:pPr>
            <a:endParaRPr lang="en-US" sz="2800" dirty="0" smtClean="0"/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1008112"/>
          </a:xfrm>
        </p:spPr>
        <p:txBody>
          <a:bodyPr>
            <a:normAutofit fontScale="90000"/>
          </a:bodyPr>
          <a:lstStyle/>
          <a:p>
            <a:pPr rtl="1">
              <a:defRPr/>
            </a:pPr>
            <a:r>
              <a:rPr lang="ar-EG" sz="4000" b="1" dirty="0"/>
              <a:t>مدى الرؤية </a:t>
            </a:r>
            <a:r>
              <a:rPr lang="ar-EG" sz="4000" b="1" dirty="0" smtClean="0"/>
              <a:t>الأفقية</a:t>
            </a:r>
            <a:r>
              <a:rPr lang="en-US" sz="4000" b="1" dirty="0" smtClean="0"/>
              <a:t> </a:t>
            </a:r>
            <a:r>
              <a:rPr lang="ar-SA" sz="4000" b="1" dirty="0" smtClean="0"/>
              <a:t> </a:t>
            </a:r>
            <a:r>
              <a:rPr lang="en-US" sz="4000" b="1" dirty="0"/>
              <a:t>VV -- Visibility </a:t>
            </a:r>
            <a:br>
              <a:rPr lang="en-US" sz="4000" b="1" dirty="0"/>
            </a:br>
            <a:endParaRPr lang="en-US" sz="40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381000" y="3505200"/>
          <a:ext cx="8534400" cy="312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382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61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81050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معنى الشفرة</a:t>
                      </a:r>
                      <a:endParaRPr kumimoji="0" lang="ar-S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رقم الشفرة</a:t>
                      </a:r>
                      <a:endParaRPr kumimoji="0" lang="ar-S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1050"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الرؤية الافقية بمئات الامتار (مثال :</a:t>
                      </a:r>
                      <a:r>
                        <a:rPr kumimoji="0" lang="ar-EG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 </a:t>
                      </a:r>
                      <a:r>
                        <a:rPr kumimoji="0" lang="ar-S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45 تعنى ان الرؤية الافقية 4500 متر )</a:t>
                      </a:r>
                      <a:endParaRPr kumimoji="0" 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00 </a:t>
                      </a:r>
                      <a:r>
                        <a:rPr kumimoji="0" lang="ar-EG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- </a:t>
                      </a:r>
                      <a:r>
                        <a:rPr kumimoji="0" lang="ar-S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 50</a:t>
                      </a:r>
                      <a:endParaRPr kumimoji="0" 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1050"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لا تستخدم</a:t>
                      </a:r>
                      <a:endParaRPr kumimoji="0" 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51 </a:t>
                      </a:r>
                      <a:r>
                        <a:rPr kumimoji="0" lang="ar-EG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- </a:t>
                      </a:r>
                      <a:r>
                        <a:rPr kumimoji="0" lang="ar-S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 55</a:t>
                      </a:r>
                      <a:endParaRPr kumimoji="0" 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1050"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يتم طرح 50 وال</a:t>
                      </a:r>
                      <a:r>
                        <a:rPr kumimoji="0" lang="ar-EG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ناتج </a:t>
                      </a:r>
                      <a:r>
                        <a:rPr kumimoji="0" lang="ar-S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 </a:t>
                      </a:r>
                      <a:r>
                        <a:rPr kumimoji="0" lang="ar-EG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يدل على</a:t>
                      </a:r>
                      <a:r>
                        <a:rPr kumimoji="0" lang="ar-S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 الرؤية الافقية بالكيلو متر (مثال : 62 تعنى ان الرؤية الافقية 12 كيلو متر )</a:t>
                      </a:r>
                      <a:endParaRPr kumimoji="0" 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EG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  </a:t>
                      </a:r>
                      <a:r>
                        <a:rPr kumimoji="0" lang="ar-S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56</a:t>
                      </a:r>
                      <a:r>
                        <a:rPr kumimoji="0" lang="ar-EG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 </a:t>
                      </a:r>
                      <a:r>
                        <a:rPr kumimoji="0" lang="ar-S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-</a:t>
                      </a:r>
                      <a:r>
                        <a:rPr kumimoji="0" lang="ar-EG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 </a:t>
                      </a:r>
                      <a:r>
                        <a:rPr kumimoji="0" lang="ar-S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80 </a:t>
                      </a:r>
                      <a:endParaRPr kumimoji="0" 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5930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عنصر نائب للمحتوى 4">
            <a:extLst>
              <a:ext uri="{FF2B5EF4-FFF2-40B4-BE49-F238E27FC236}">
                <a16:creationId xmlns:a16="http://schemas.microsoft.com/office/drawing/2014/main" id="{27F73574-5995-4F87-8C50-C55F930AAB4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2190750"/>
            <a:ext cx="2495550" cy="2476500"/>
          </a:xfrm>
        </p:spPr>
      </p:pic>
    </p:spTree>
    <p:extLst>
      <p:ext uri="{BB962C8B-B14F-4D97-AF65-F5344CB8AC3E}">
        <p14:creationId xmlns:p14="http://schemas.microsoft.com/office/powerpoint/2010/main" val="2702154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67744" y="620688"/>
            <a:ext cx="35750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Surface Observations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ar-SA" sz="2800" dirty="0"/>
          </a:p>
        </p:txBody>
      </p:sp>
      <p:sp>
        <p:nvSpPr>
          <p:cNvPr id="3" name="Rectangle 2"/>
          <p:cNvSpPr/>
          <p:nvPr/>
        </p:nvSpPr>
        <p:spPr>
          <a:xfrm>
            <a:off x="323528" y="1863988"/>
            <a:ext cx="712879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457200" algn="l"/>
                <a:tab pos="914400" algn="l"/>
              </a:tabLst>
            </a:pPr>
            <a:r>
              <a:rPr lang="en-US" sz="2400" b="1" u="sng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000 </a:t>
            </a:r>
            <a:r>
              <a:rPr lang="en-US" sz="2400" b="1" u="sng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Group - Identification and </a:t>
            </a:r>
            <a:r>
              <a:rPr lang="en-US" sz="2400" b="1" u="sng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Location</a:t>
            </a:r>
            <a:endParaRPr lang="en-US" sz="2400" b="1" u="sng" dirty="0" smtClean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r" rtl="1"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457200" algn="l"/>
                <a:tab pos="914400" algn="l"/>
              </a:tabLst>
            </a:pPr>
            <a:r>
              <a:rPr lang="ar-SA" sz="24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مجموعة 000 – تحديد الهوية </a:t>
            </a:r>
            <a:r>
              <a:rPr lang="ar-SA" sz="24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والموقع</a:t>
            </a:r>
            <a:endParaRPr lang="en-US" sz="24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457200" algn="l"/>
                <a:tab pos="914400" algn="l"/>
              </a:tabLst>
            </a:pPr>
            <a:r>
              <a:rPr lang="en-US" sz="2400" b="1" u="sng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111 Group - Land Observations</a:t>
            </a:r>
            <a:r>
              <a:rPr lang="en-US" sz="24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b="1" dirty="0" smtClean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r" rtl="1"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457200" algn="l"/>
                <a:tab pos="914400" algn="l"/>
              </a:tabLst>
            </a:pPr>
            <a:r>
              <a:rPr lang="ar-SA" sz="24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مجموعة 111 - الرصد </a:t>
            </a:r>
            <a:r>
              <a:rPr lang="ar-SA" sz="24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الأراضي</a:t>
            </a:r>
            <a:endParaRPr lang="en-US" sz="24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457200" algn="l"/>
                <a:tab pos="914400" algn="l"/>
              </a:tabLst>
            </a:pPr>
            <a:r>
              <a:rPr lang="en-US" sz="2400" b="1" u="sng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222 Group - Sea Surface </a:t>
            </a:r>
            <a:r>
              <a:rPr lang="en-US" sz="2400" b="1" u="sng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Observations</a:t>
            </a:r>
            <a:endParaRPr lang="en-US" sz="2400" b="1" u="sng" dirty="0" smtClean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r" rtl="1"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457200" algn="l"/>
                <a:tab pos="914400" algn="l"/>
              </a:tabLst>
            </a:pPr>
            <a:r>
              <a:rPr lang="en-US" sz="24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24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مجموعة 222 </a:t>
            </a:r>
            <a:r>
              <a:rPr lang="ar-SA" sz="24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- الرصد </a:t>
            </a:r>
            <a:r>
              <a:rPr lang="ar-SA" sz="24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البحري</a:t>
            </a:r>
            <a:endParaRPr lang="en-US" sz="24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457200" algn="l"/>
                <a:tab pos="914400" algn="l"/>
              </a:tabLst>
            </a:pPr>
            <a:r>
              <a:rPr lang="en-US" sz="2400" b="1" u="sng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333 Group - Climatological Data</a:t>
            </a:r>
            <a:r>
              <a:rPr lang="en-US" sz="24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b="1" dirty="0" smtClean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r" rtl="1"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457200" algn="l"/>
                <a:tab pos="914400" algn="l"/>
              </a:tabLst>
            </a:pPr>
            <a:r>
              <a:rPr lang="ar-SA" sz="24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مجموعة </a:t>
            </a:r>
            <a:r>
              <a:rPr lang="ar-SA" sz="24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333 – البيانات المناخية</a:t>
            </a:r>
            <a:endParaRPr lang="ar-SA" sz="24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 algn="r" rtl="1">
              <a:spcAft>
                <a:spcPts val="0"/>
              </a:spcAft>
              <a:buSzPts val="1000"/>
              <a:tabLst>
                <a:tab pos="457200" algn="l"/>
                <a:tab pos="914400" algn="l"/>
              </a:tabLst>
            </a:pPr>
            <a:endParaRPr lang="en-US" sz="24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555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Syntax </a:t>
            </a:r>
            <a:br>
              <a:rPr lang="en-US" dirty="0"/>
            </a:b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IIiii</a:t>
            </a:r>
            <a:r>
              <a:rPr lang="en-US" dirty="0" smtClean="0"/>
              <a:t> </a:t>
            </a:r>
            <a:r>
              <a:rPr lang="en-US" dirty="0"/>
              <a:t>or IIIII </a:t>
            </a:r>
            <a:r>
              <a:rPr lang="en-US" dirty="0" err="1"/>
              <a:t>YYGGi</a:t>
            </a:r>
            <a:r>
              <a:rPr lang="en-US" dirty="0"/>
              <a:t> 99LLL </a:t>
            </a:r>
            <a:r>
              <a:rPr lang="en-US" dirty="0" smtClean="0"/>
              <a:t>QLLLL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iihVV</a:t>
            </a:r>
            <a:r>
              <a:rPr lang="en-US" dirty="0"/>
              <a:t> </a:t>
            </a:r>
            <a:r>
              <a:rPr lang="en-US" dirty="0" err="1"/>
              <a:t>Nddff</a:t>
            </a:r>
            <a:r>
              <a:rPr lang="en-US" dirty="0"/>
              <a:t> 00fff 1sTTT 2sTTT 3PPPP 4PPPP 5appp 6RRRt 7wwWW 8NhCCC </a:t>
            </a:r>
            <a:r>
              <a:rPr lang="en-US" dirty="0" smtClean="0"/>
              <a:t>9GGgg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222Dv 0sTTT 1PPHH 2PPHH 3dddd 4PPHH 5PPHH 6IEER 70HHH </a:t>
            </a:r>
            <a:r>
              <a:rPr lang="en-US" dirty="0" smtClean="0"/>
              <a:t>8aTTT</a:t>
            </a:r>
          </a:p>
          <a:p>
            <a:endParaRPr lang="en-US" dirty="0"/>
          </a:p>
          <a:p>
            <a:r>
              <a:rPr lang="en-US" dirty="0"/>
              <a:t>333 0.... 1sTTT 2sTTT 3Ejjj 4Esss 5jjjj </a:t>
            </a:r>
            <a:r>
              <a:rPr lang="en-US" dirty="0" err="1"/>
              <a:t>jjjjj</a:t>
            </a:r>
            <a:r>
              <a:rPr lang="en-US" dirty="0"/>
              <a:t> 6RRRt 7RRRR 8Nchh 9SSss </a:t>
            </a:r>
          </a:p>
          <a:p>
            <a:endParaRPr lang="en-US" dirty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443869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60648"/>
            <a:ext cx="7239000" cy="6264696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en-US" sz="4400" b="1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111 Group - Land Observations </a:t>
            </a:r>
          </a:p>
          <a:p>
            <a:pPr marL="0" indent="0" algn="ctr">
              <a:buNone/>
            </a:pPr>
            <a:r>
              <a:rPr lang="en-US" sz="35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iihVV</a:t>
            </a:r>
            <a:r>
              <a:rPr lang="en-US" sz="35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5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Nddff</a:t>
            </a:r>
            <a:r>
              <a:rPr lang="en-US" sz="35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00fff 1sTTT 2sTTT 3PPPP 4PPPP 5appp 6RRRt 7wwWW 8NhCCC 9GGgg </a:t>
            </a:r>
            <a:endParaRPr lang="en-US" sz="35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3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iRiXhVV</a:t>
            </a:r>
            <a:endParaRPr lang="en-US" sz="3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</a:t>
            </a:r>
            <a:r>
              <a:rPr lang="en-US" sz="27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iR</a:t>
            </a:r>
            <a:r>
              <a:rPr lang="en-US" sz="27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-- Precipitation indicator </a:t>
            </a:r>
          </a:p>
          <a:p>
            <a:pPr marL="0" indent="0">
              <a:buNone/>
            </a:pPr>
            <a:r>
              <a:rPr lang="en-US" sz="27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ix -- Station type and present and past weather indicator </a:t>
            </a:r>
          </a:p>
          <a:p>
            <a:pPr marL="0" indent="0">
              <a:buNone/>
            </a:pPr>
            <a:r>
              <a:rPr lang="en-US" sz="27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h -- Cloud base of lowest cloud seen (meters above ground)</a:t>
            </a:r>
          </a:p>
          <a:p>
            <a:pPr marL="0" indent="0">
              <a:buNone/>
            </a:pPr>
            <a:r>
              <a:rPr lang="en-US" sz="27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VV -- Visibility </a:t>
            </a:r>
          </a:p>
          <a:p>
            <a:r>
              <a:rPr lang="en-US" sz="3800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Nddff</a:t>
            </a:r>
            <a:endParaRPr lang="en-US" sz="38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</a:t>
            </a:r>
            <a:r>
              <a:rPr lang="en-US" sz="27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 -- Total cloud cover </a:t>
            </a:r>
          </a:p>
          <a:p>
            <a:pPr marL="0" indent="0">
              <a:buNone/>
            </a:pPr>
            <a:r>
              <a:rPr lang="en-US" sz="27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</a:t>
            </a:r>
            <a:r>
              <a:rPr lang="en-US" sz="27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dd</a:t>
            </a:r>
            <a:r>
              <a:rPr lang="en-US" sz="27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-- wind direction in 10s of degrees </a:t>
            </a:r>
          </a:p>
          <a:p>
            <a:pPr marL="0" indent="0">
              <a:buNone/>
            </a:pPr>
            <a:r>
              <a:rPr lang="en-US" sz="27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</a:t>
            </a:r>
            <a:r>
              <a:rPr lang="en-US" sz="27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ff</a:t>
            </a:r>
            <a:r>
              <a:rPr lang="en-US" sz="27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-- wind speed in units determined by wind type indicator </a:t>
            </a:r>
          </a:p>
          <a:p>
            <a:r>
              <a:rPr lang="en-US" sz="3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00fff (optional)</a:t>
            </a:r>
          </a:p>
          <a:p>
            <a:pPr marL="0" indent="0">
              <a:buNone/>
            </a:pP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</a:t>
            </a:r>
            <a:r>
              <a:rPr lang="en-US" sz="27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fff</a:t>
            </a:r>
            <a:r>
              <a:rPr lang="en-US" sz="27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-- wind speed if value greater than 100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28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3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1sTTT – Temperature</a:t>
            </a:r>
          </a:p>
          <a:p>
            <a:pPr marL="0" indent="0">
              <a:buNone/>
            </a:pP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s -- sign of temperature (0=positive, 1=negative)</a:t>
            </a:r>
          </a:p>
          <a:p>
            <a:pPr marL="0" indent="0">
              <a:buNone/>
            </a:pPr>
            <a:r>
              <a:rPr lang="en-US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  TTT 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-- Temperature in .1 C </a:t>
            </a:r>
            <a:endParaRPr lang="en-US" sz="28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3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2sTdTdTd – </a:t>
            </a:r>
            <a:r>
              <a:rPr lang="en-US" sz="3800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Dewpoint</a:t>
            </a:r>
            <a:endParaRPr lang="en-US" sz="38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  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 -- sign of temperature (0=positive, 1=negative, 9 = RH)</a:t>
            </a:r>
          </a:p>
          <a:p>
            <a:pPr marL="0" indent="0">
              <a:buNone/>
            </a:pPr>
            <a:r>
              <a:rPr lang="en-US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  </a:t>
            </a:r>
            <a:r>
              <a:rPr lang="en-US" sz="2800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TdTdTd</a:t>
            </a:r>
            <a:r>
              <a:rPr lang="en-US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--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Dewpoint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temperature in .1 C (if sign is 9, TTT is relative humidity) </a:t>
            </a:r>
          </a:p>
          <a:p>
            <a:pPr marL="0" indent="0">
              <a:buNone/>
            </a:pPr>
            <a:endParaRPr lang="en-US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8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8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8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5937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2743200"/>
            <a:ext cx="8229600" cy="1693912"/>
          </a:xfrm>
        </p:spPr>
        <p:txBody>
          <a:bodyPr>
            <a:normAutofit/>
          </a:bodyPr>
          <a:lstStyle/>
          <a:p>
            <a:pPr lvl="0" rtl="1" fontAlgn="base">
              <a:spcAft>
                <a:spcPct val="0"/>
              </a:spcAft>
              <a:tabLst>
                <a:tab pos="457200" algn="l"/>
              </a:tabLst>
            </a:pPr>
            <a:r>
              <a:rPr lang="ar-SA" sz="4000" b="1" u="sng" dirty="0" smtClean="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rPr>
              <a:t>المجموعة </a:t>
            </a:r>
            <a:r>
              <a:rPr lang="en-US" sz="4000" b="1" u="sng" dirty="0" err="1" smtClean="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rPr>
              <a:t>iRiXhVV</a:t>
            </a:r>
            <a:r>
              <a:rPr lang="en-US" sz="4000" b="1" u="sng" dirty="0" smtClean="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rPr>
              <a:t/>
            </a:r>
            <a:br>
              <a:rPr lang="en-US" sz="4000" b="1" u="sng" dirty="0" smtClean="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rPr>
            </a:b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0864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Content Placeholder 2"/>
          <p:cNvSpPr>
            <a:spLocks noGrp="1"/>
          </p:cNvSpPr>
          <p:nvPr>
            <p:ph idx="1"/>
          </p:nvPr>
        </p:nvSpPr>
        <p:spPr>
          <a:xfrm>
            <a:off x="4572000" y="2590800"/>
            <a:ext cx="4114800" cy="3581400"/>
          </a:xfrm>
        </p:spPr>
        <p:txBody>
          <a:bodyPr>
            <a:normAutofit fontScale="77500" lnSpcReduction="20000"/>
          </a:bodyPr>
          <a:lstStyle/>
          <a:p>
            <a:pPr algn="just" rtl="1"/>
            <a:r>
              <a:rPr lang="ar-SA" sz="2800" b="1" dirty="0" smtClean="0"/>
              <a:t>رقم يشير إلى تضمين مجموعة الهطول أو عدم تضمينها في التقرير حسب التالي</a:t>
            </a:r>
            <a:endParaRPr lang="en-US" sz="2800" dirty="0" smtClean="0"/>
          </a:p>
          <a:p>
            <a:r>
              <a:rPr lang="en-US" sz="2800" b="1" dirty="0" err="1" smtClean="0"/>
              <a:t>iR</a:t>
            </a:r>
            <a:endParaRPr lang="en-US" sz="2800" dirty="0" smtClean="0"/>
          </a:p>
          <a:p>
            <a:pPr algn="just"/>
            <a:r>
              <a:rPr lang="en-US" b="1" dirty="0"/>
              <a:t>0 -- Precipitation in groups 1 and 3</a:t>
            </a:r>
          </a:p>
          <a:p>
            <a:pPr algn="just"/>
            <a:r>
              <a:rPr lang="en-US" b="1" dirty="0"/>
              <a:t>1 -- Precipitation reported in group 1 only</a:t>
            </a:r>
          </a:p>
          <a:p>
            <a:pPr algn="just"/>
            <a:r>
              <a:rPr lang="en-US" b="1" dirty="0"/>
              <a:t>2 -- Precipitation reported in group 3 only</a:t>
            </a:r>
          </a:p>
          <a:p>
            <a:pPr algn="just"/>
            <a:r>
              <a:rPr lang="en-US" b="1" dirty="0"/>
              <a:t>3 -- Precipitation omitted, no precipitation</a:t>
            </a:r>
          </a:p>
          <a:p>
            <a:pPr algn="just"/>
            <a:r>
              <a:rPr lang="en-US" b="1" dirty="0"/>
              <a:t>4 -- Precipitation omitted, no observation </a:t>
            </a:r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164668"/>
          </a:xfrm>
        </p:spPr>
        <p:txBody>
          <a:bodyPr>
            <a:normAutofit fontScale="90000"/>
          </a:bodyPr>
          <a:lstStyle/>
          <a:p>
            <a:pPr rtl="1">
              <a:defRPr/>
            </a:pPr>
            <a:r>
              <a:rPr lang="ar-SA" sz="3600" b="1" dirty="0" smtClean="0"/>
              <a:t/>
            </a:r>
            <a:br>
              <a:rPr lang="ar-SA" sz="3600" b="1" dirty="0" smtClean="0"/>
            </a:br>
            <a:r>
              <a:rPr lang="ar-EG" sz="3600" b="1" dirty="0" smtClean="0"/>
              <a:t>مؤشر </a:t>
            </a:r>
            <a:r>
              <a:rPr lang="ar-SA" sz="3600" b="1" dirty="0" smtClean="0"/>
              <a:t>تساقط</a:t>
            </a:r>
            <a:r>
              <a:rPr lang="ar-EG" sz="3600" b="1" dirty="0" smtClean="0"/>
              <a:t> الأمطار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err="1" smtClean="0"/>
              <a:t>iR</a:t>
            </a:r>
            <a:r>
              <a:rPr lang="en-US" sz="3600" b="1" dirty="0" smtClean="0"/>
              <a:t> </a:t>
            </a:r>
            <a:r>
              <a:rPr lang="en-US" sz="3600" b="1" dirty="0"/>
              <a:t>-- Precipitation indicator </a:t>
            </a:r>
            <a:r>
              <a:rPr lang="en-US" sz="4000" b="1" dirty="0"/>
              <a:t/>
            </a:r>
            <a:br>
              <a:rPr lang="en-US" sz="4000" b="1" dirty="0"/>
            </a:br>
            <a:endParaRPr lang="en-US" sz="40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3670848"/>
              </p:ext>
            </p:extLst>
          </p:nvPr>
        </p:nvGraphicFramePr>
        <p:xfrm>
          <a:off x="304800" y="2362200"/>
          <a:ext cx="40386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37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48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31520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معنى الشفرة</a:t>
                      </a:r>
                      <a:endParaRPr kumimoji="0" 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رقم الشفرة</a:t>
                      </a:r>
                      <a:endParaRPr kumimoji="0" 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مجموعة المطر مدرجة بالشفرة </a:t>
                      </a:r>
                      <a:endParaRPr kumimoji="0" 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1</a:t>
                      </a:r>
                      <a:endParaRPr kumimoji="0" 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مجموعة المطر غير مدرجة بالشفرة عموما</a:t>
                      </a:r>
                      <a:endParaRPr kumimoji="0" 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2</a:t>
                      </a:r>
                      <a:endParaRPr kumimoji="0" 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مجموعة المطر</a:t>
                      </a:r>
                      <a:r>
                        <a:rPr kumimoji="0" lang="ar-EG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 </a:t>
                      </a:r>
                      <a:r>
                        <a:rPr kumimoji="0" lang="ar-S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غير مدرجة بالشفرة لعدم</a:t>
                      </a:r>
                      <a:r>
                        <a:rPr kumimoji="0" lang="ar-EG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 </a:t>
                      </a:r>
                      <a:r>
                        <a:rPr kumimoji="0" lang="ar-S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وجود هطول</a:t>
                      </a:r>
                      <a:endParaRPr kumimoji="0" 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3</a:t>
                      </a:r>
                      <a:endParaRPr kumimoji="0" 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مجموعة المطر غير مدرجة بالشفرة لعدم امكانية قياس كمية الهطول</a:t>
                      </a:r>
                      <a:endParaRPr kumimoji="0" 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4</a:t>
                      </a:r>
                      <a:endParaRPr kumimoji="0" 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0104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Content Placeholder 2"/>
          <p:cNvSpPr>
            <a:spLocks noGrp="1"/>
          </p:cNvSpPr>
          <p:nvPr>
            <p:ph idx="1"/>
          </p:nvPr>
        </p:nvSpPr>
        <p:spPr>
          <a:xfrm>
            <a:off x="4572000" y="2590800"/>
            <a:ext cx="4114800" cy="3581400"/>
          </a:xfrm>
        </p:spPr>
        <p:txBody>
          <a:bodyPr>
            <a:normAutofit fontScale="70000" lnSpcReduction="20000"/>
          </a:bodyPr>
          <a:lstStyle/>
          <a:p>
            <a:pPr algn="just" rtl="1"/>
            <a:r>
              <a:rPr lang="ar-SA" sz="2800" b="1" dirty="0" smtClean="0"/>
              <a:t>رقم يشير إلى تضمين مجموعة الهطول أو عدم تضمينها في التقرير حسب التالي</a:t>
            </a:r>
            <a:endParaRPr lang="en-US" sz="2800" dirty="0" smtClean="0"/>
          </a:p>
          <a:p>
            <a:r>
              <a:rPr lang="en-US" sz="2800" b="1" dirty="0" err="1" smtClean="0"/>
              <a:t>iR</a:t>
            </a:r>
            <a:endParaRPr lang="en-US" sz="2800" dirty="0" smtClean="0"/>
          </a:p>
          <a:p>
            <a:pPr algn="just" rtl="1"/>
            <a:r>
              <a:rPr lang="ar-SA" sz="2800" b="1" dirty="0" smtClean="0"/>
              <a:t>رقم يعني وجود مجموعة الهطول في تقرير الساعة </a:t>
            </a:r>
            <a:r>
              <a:rPr lang="en-US" sz="2800" b="1" dirty="0" smtClean="0"/>
              <a:t>0000</a:t>
            </a:r>
            <a:r>
              <a:rPr lang="ar-SA" sz="2800" b="1" dirty="0" smtClean="0"/>
              <a:t> والساعة </a:t>
            </a:r>
            <a:r>
              <a:rPr lang="en-US" sz="2800" b="1" dirty="0" smtClean="0"/>
              <a:t>1200</a:t>
            </a:r>
            <a:endParaRPr lang="en-US" sz="2800" dirty="0" smtClean="0"/>
          </a:p>
          <a:p>
            <a:pPr algn="just"/>
            <a:r>
              <a:rPr lang="en-US" sz="2800" b="1" dirty="0" smtClean="0"/>
              <a:t>1</a:t>
            </a:r>
            <a:endParaRPr lang="en-US" sz="2800" dirty="0" smtClean="0"/>
          </a:p>
          <a:p>
            <a:pPr algn="just" rtl="1"/>
            <a:r>
              <a:rPr lang="ar-SA" sz="2800" b="1" dirty="0" smtClean="0"/>
              <a:t>رقم يعني عدم وجود مجموعة الهطول في تقرير الساعة </a:t>
            </a:r>
            <a:r>
              <a:rPr lang="en-US" sz="2800" b="1" dirty="0" smtClean="0"/>
              <a:t>0000</a:t>
            </a:r>
            <a:r>
              <a:rPr lang="ar-SA" sz="2800" b="1" dirty="0" smtClean="0"/>
              <a:t> والساعة </a:t>
            </a:r>
            <a:r>
              <a:rPr lang="en-US" sz="2800" b="1" dirty="0" smtClean="0"/>
              <a:t>1200</a:t>
            </a:r>
            <a:endParaRPr lang="en-US" sz="2800" dirty="0" smtClean="0"/>
          </a:p>
          <a:p>
            <a:pPr algn="just"/>
            <a:r>
              <a:rPr lang="en-US" sz="2800" b="1" dirty="0" smtClean="0"/>
              <a:t>3</a:t>
            </a:r>
            <a:endParaRPr lang="en-US" sz="2800" dirty="0" smtClean="0"/>
          </a:p>
          <a:p>
            <a:pPr algn="just" rtl="1"/>
            <a:r>
              <a:rPr lang="ar-SA" sz="2800" b="1" dirty="0" smtClean="0"/>
              <a:t>رقم يعني عدم وجود مجموعة الهطول في بقية التقارير</a:t>
            </a:r>
            <a:endParaRPr lang="en-US" sz="2800" dirty="0" smtClean="0"/>
          </a:p>
          <a:p>
            <a:pPr algn="just"/>
            <a:r>
              <a:rPr lang="en-US" sz="2800" b="1" dirty="0" smtClean="0"/>
              <a:t>4</a:t>
            </a:r>
            <a:endParaRPr lang="en-US" sz="2800" dirty="0" smtClean="0"/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019164"/>
          </a:xfrm>
        </p:spPr>
        <p:txBody>
          <a:bodyPr>
            <a:normAutofit/>
          </a:bodyPr>
          <a:lstStyle/>
          <a:p>
            <a:pPr algn="ctr" rtl="1">
              <a:defRPr/>
            </a:pPr>
            <a:r>
              <a:rPr lang="ar-EG" sz="4000" b="1" dirty="0" smtClean="0"/>
              <a:t>حالة مجموعة المطر </a:t>
            </a:r>
            <a:r>
              <a:rPr lang="en-US" sz="4000" b="1" dirty="0" err="1" smtClean="0"/>
              <a:t>iR</a:t>
            </a:r>
            <a:endParaRPr lang="en-US" sz="40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3861909"/>
              </p:ext>
            </p:extLst>
          </p:nvPr>
        </p:nvGraphicFramePr>
        <p:xfrm>
          <a:off x="304800" y="2362200"/>
          <a:ext cx="40386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37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48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31520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معنى الشفرة</a:t>
                      </a:r>
                      <a:endParaRPr kumimoji="0" 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رقم الشفرة</a:t>
                      </a:r>
                      <a:endParaRPr kumimoji="0" 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مجموعة المطر مدرجة بالشفرة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 </a:t>
                      </a:r>
                      <a:endParaRPr kumimoji="0" 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1</a:t>
                      </a:r>
                      <a:endParaRPr kumimoji="0" 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مجموعة المطر غير مدرجة بالشفرة عموما</a:t>
                      </a:r>
                      <a:endParaRPr kumimoji="0" 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2</a:t>
                      </a:r>
                      <a:endParaRPr kumimoji="0" 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مجموعة المطر</a:t>
                      </a:r>
                      <a:r>
                        <a:rPr kumimoji="0" lang="ar-EG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 </a:t>
                      </a:r>
                      <a:r>
                        <a:rPr kumimoji="0" lang="ar-S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غير مدرجة بالشفرة لعدم</a:t>
                      </a:r>
                      <a:r>
                        <a:rPr kumimoji="0" lang="ar-EG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 </a:t>
                      </a:r>
                      <a:r>
                        <a:rPr kumimoji="0" lang="ar-S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وجود هطول</a:t>
                      </a:r>
                      <a:endParaRPr kumimoji="0" 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3</a:t>
                      </a:r>
                      <a:endParaRPr kumimoji="0" 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مجموعة المطر غير مدرجة بالشفرة لعدم امكانية قياس كمية الهطول</a:t>
                      </a:r>
                      <a:endParaRPr kumimoji="0" 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4</a:t>
                      </a:r>
                      <a:endParaRPr kumimoji="0" 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1732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8458200" cy="4260304"/>
          </a:xfrm>
        </p:spPr>
        <p:txBody>
          <a:bodyPr>
            <a:normAutofit fontScale="92500" lnSpcReduction="10000"/>
          </a:bodyPr>
          <a:lstStyle/>
          <a:p>
            <a:pPr marL="0" indent="0" algn="just" rtl="1">
              <a:buNone/>
            </a:pPr>
            <a:endParaRPr lang="en-US" sz="2800" dirty="0"/>
          </a:p>
          <a:p>
            <a:pPr marL="0" indent="0" algn="just">
              <a:buNone/>
            </a:pPr>
            <a:r>
              <a:rPr lang="en-US" sz="2800" dirty="0"/>
              <a:t>1 -- manned station -- weather group included</a:t>
            </a:r>
          </a:p>
          <a:p>
            <a:pPr marL="0" indent="0" algn="just">
              <a:buNone/>
            </a:pPr>
            <a:r>
              <a:rPr lang="en-US" sz="2800" dirty="0"/>
              <a:t>2 -- manned station -- omitted, no significant weather</a:t>
            </a:r>
          </a:p>
          <a:p>
            <a:pPr marL="0" indent="0" algn="just">
              <a:buNone/>
            </a:pPr>
            <a:r>
              <a:rPr lang="en-US" sz="2800" dirty="0"/>
              <a:t>3 -- manned station -- omitted, no weather observation</a:t>
            </a:r>
          </a:p>
          <a:p>
            <a:pPr marL="0" indent="0" algn="just">
              <a:buNone/>
            </a:pPr>
            <a:r>
              <a:rPr lang="en-US" sz="2800" dirty="0"/>
              <a:t>4 -- automated station -- weather group included (see automated weather codes 4677 and 4561)</a:t>
            </a:r>
          </a:p>
          <a:p>
            <a:pPr marL="0" indent="0" algn="just">
              <a:buNone/>
            </a:pPr>
            <a:r>
              <a:rPr lang="en-US" sz="2800" dirty="0"/>
              <a:t>5 -- automated station -- omitted, no significant weather</a:t>
            </a:r>
          </a:p>
          <a:p>
            <a:pPr marL="0" indent="0" algn="just">
              <a:buNone/>
            </a:pPr>
            <a:r>
              <a:rPr lang="en-US" sz="2800" dirty="0"/>
              <a:t>6 -- automated station -- omitted, no weather observation</a:t>
            </a:r>
          </a:p>
          <a:p>
            <a:pPr marL="0" indent="0" algn="just">
              <a:buNone/>
            </a:pPr>
            <a:r>
              <a:rPr lang="en-US" sz="2800" dirty="0"/>
              <a:t>7 -- automated station -- weather group included (see automated weather codes 4680 and 4531) </a:t>
            </a:r>
          </a:p>
          <a:p>
            <a:pPr marL="0" indent="0" algn="just" rtl="1">
              <a:buNone/>
            </a:pP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019164"/>
          </a:xfrm>
        </p:spPr>
        <p:txBody>
          <a:bodyPr>
            <a:normAutofit/>
          </a:bodyPr>
          <a:lstStyle/>
          <a:p>
            <a:pPr rtl="1">
              <a:defRPr/>
            </a:pPr>
            <a:r>
              <a:rPr lang="en-US" sz="2600" b="1" dirty="0"/>
              <a:t>ix -- Station type and present and past weather indicator </a:t>
            </a:r>
          </a:p>
        </p:txBody>
      </p:sp>
    </p:spTree>
    <p:extLst>
      <p:ext uri="{BB962C8B-B14F-4D97-AF65-F5344CB8AC3E}">
        <p14:creationId xmlns:p14="http://schemas.microsoft.com/office/powerpoint/2010/main" val="991568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8458200" cy="1143000"/>
          </a:xfrm>
        </p:spPr>
        <p:txBody>
          <a:bodyPr>
            <a:normAutofit fontScale="85000" lnSpcReduction="20000"/>
          </a:bodyPr>
          <a:lstStyle/>
          <a:p>
            <a:pPr algn="just" rtl="1"/>
            <a:r>
              <a:rPr lang="ar-SA" sz="2800" b="1" dirty="0"/>
              <a:t>رقم يشير إلى كيفية تشغيل المحطة وأسباب ادراج أو عدم ادراج مجموعة الطقس الحالي والماضي حسب الجدول</a:t>
            </a:r>
          </a:p>
          <a:p>
            <a:pPr algn="just"/>
            <a:r>
              <a:rPr lang="en-US" sz="2800" b="1" dirty="0"/>
              <a:t>Ix</a:t>
            </a:r>
          </a:p>
          <a:p>
            <a:pPr marL="0" indent="0" algn="just" rtl="1">
              <a:buNone/>
            </a:pPr>
            <a:endParaRPr lang="en-US" sz="2800" dirty="0" smtClean="0"/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019164"/>
          </a:xfrm>
        </p:spPr>
        <p:txBody>
          <a:bodyPr>
            <a:normAutofit/>
          </a:bodyPr>
          <a:lstStyle/>
          <a:p>
            <a:pPr rtl="1">
              <a:defRPr/>
            </a:pPr>
            <a:r>
              <a:rPr lang="ar-EG" sz="4000" b="1" dirty="0" smtClean="0"/>
              <a:t>نوعية محطة الرصد </a:t>
            </a:r>
            <a:r>
              <a:rPr lang="en-US" sz="4000" b="1" dirty="0" smtClean="0"/>
              <a:t>ix</a:t>
            </a:r>
            <a:endParaRPr lang="en-US" sz="40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304800" y="2971799"/>
          <a:ext cx="8534400" cy="35814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382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61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1629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معنى الشفرة</a:t>
                      </a:r>
                      <a:endParaRPr kumimoji="0" lang="ar-S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رقم الشفرة</a:t>
                      </a:r>
                      <a:endParaRPr kumimoji="0" lang="ar-S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1629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محطة رصد جوى يدوية ومجموعة الطقس الحاضر والطقس الغابر مدرجة بالشفرة</a:t>
                      </a:r>
                      <a:endParaRPr kumimoji="0" 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1</a:t>
                      </a:r>
                      <a:endParaRPr kumimoji="0" 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1629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محطة رصد جوى يدوية ومجموعة الطقس الحاضر والطقس الغابر غير مدرجة بالشفرة لعدم وجود ظواهر جوية</a:t>
                      </a:r>
                      <a:endParaRPr kumimoji="0" 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2</a:t>
                      </a:r>
                      <a:endParaRPr kumimoji="0" 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1629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محطة رصد جوى</a:t>
                      </a:r>
                      <a:r>
                        <a:rPr kumimoji="0" lang="ar-EG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 </a:t>
                      </a:r>
                      <a:r>
                        <a:rPr kumimoji="0" lang="ar-S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ومجموعة الطقس الحاضر والطقس الغابر غير مدرجة بالشفرة لعدم وجود معلومات عن الظواهر جوية</a:t>
                      </a:r>
                      <a:endParaRPr kumimoji="0" 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3</a:t>
                      </a:r>
                      <a:endParaRPr kumimoji="0" 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1629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محطة رصد جوى</a:t>
                      </a:r>
                      <a:r>
                        <a:rPr kumimoji="0" lang="ar-EG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 </a:t>
                      </a:r>
                      <a:r>
                        <a:rPr kumimoji="0" lang="ar-S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اتوماتيكية ومجموعة الطقس الحاضر والطقس الغابر مدرجة بالشفرة</a:t>
                      </a:r>
                      <a:endParaRPr kumimoji="0" 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4</a:t>
                      </a:r>
                      <a:endParaRPr kumimoji="0" 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1629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محطة رصد جوى اتوماتيكية ومجموعة الطقس الحاضر والطقس الغابر غير مدرجة بالشفرة لعدم وجود ظواهر جوية</a:t>
                      </a:r>
                      <a:endParaRPr kumimoji="0" 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5</a:t>
                      </a:r>
                      <a:endParaRPr kumimoji="0" 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1629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محطة رصد جوى اتوماتيكية ومجموعة الطقس الحاضر والغابر غير مدرجة بالشفرة لعدم وجود معلومات عن الظواهر جوية</a:t>
                      </a:r>
                      <a:endParaRPr kumimoji="0" 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6</a:t>
                      </a:r>
                      <a:endParaRPr kumimoji="0" 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9847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2271</TotalTime>
  <Words>865</Words>
  <Application>Microsoft Office PowerPoint</Application>
  <PresentationFormat>On-screen Show (4:3)</PresentationFormat>
  <Paragraphs>174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6" baseType="lpstr">
      <vt:lpstr>Arial</vt:lpstr>
      <vt:lpstr>Calibri</vt:lpstr>
      <vt:lpstr>Candara</vt:lpstr>
      <vt:lpstr>Courier New</vt:lpstr>
      <vt:lpstr>Georgia</vt:lpstr>
      <vt:lpstr>Simplified Arabic</vt:lpstr>
      <vt:lpstr>Symbol</vt:lpstr>
      <vt:lpstr>Times New Roman</vt:lpstr>
      <vt:lpstr>Verdana</vt:lpstr>
      <vt:lpstr>Wingdings</vt:lpstr>
      <vt:lpstr>Wingdings 2</vt:lpstr>
      <vt:lpstr>Opulent</vt:lpstr>
      <vt:lpstr>Waveform</vt:lpstr>
      <vt:lpstr>            الشفرة الجوية   SYNOP Data Format (FM-12)  </vt:lpstr>
      <vt:lpstr>PowerPoint Presentation</vt:lpstr>
      <vt:lpstr>Syntax  </vt:lpstr>
      <vt:lpstr>PowerPoint Presentation</vt:lpstr>
      <vt:lpstr>المجموعة iRiXhVV </vt:lpstr>
      <vt:lpstr> مؤشر تساقط الأمطار iR -- Precipitation indicator  </vt:lpstr>
      <vt:lpstr>حالة مجموعة المطر iR</vt:lpstr>
      <vt:lpstr>ix -- Station type and present and past weather indicator </vt:lpstr>
      <vt:lpstr>نوعية محطة الرصد ix</vt:lpstr>
      <vt:lpstr>ارتفاع قاعدة السحب h -- Cloud base of lowest cloud seen (meters above ground) </vt:lpstr>
      <vt:lpstr>مدى الرؤية الأفقية  VV -- Visibility  </vt:lpstr>
      <vt:lpstr>مدى الرؤية الأفقية  VV -- Visibility  </vt:lpstr>
      <vt:lpstr>PowerPoint Presentation</vt:lpstr>
    </vt:vector>
  </TitlesOfParts>
  <Company>NONE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Readings In Geography</dc:title>
  <dc:creator>CHANGE_ME</dc:creator>
  <cp:lastModifiedBy>user</cp:lastModifiedBy>
  <cp:revision>233</cp:revision>
  <dcterms:created xsi:type="dcterms:W3CDTF">2007-11-11T20:59:57Z</dcterms:created>
  <dcterms:modified xsi:type="dcterms:W3CDTF">2019-01-30T21:38:46Z</dcterms:modified>
</cp:coreProperties>
</file>