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700" r:id="rId2"/>
    <p:sldMasterId id="2147483712" r:id="rId3"/>
    <p:sldMasterId id="2147483724" r:id="rId4"/>
  </p:sldMasterIdLst>
  <p:notesMasterIdLst>
    <p:notesMasterId r:id="rId20"/>
  </p:notesMasterIdLst>
  <p:sldIdLst>
    <p:sldId id="407" r:id="rId5"/>
    <p:sldId id="421" r:id="rId6"/>
    <p:sldId id="386" r:id="rId7"/>
    <p:sldId id="416" r:id="rId8"/>
    <p:sldId id="388" r:id="rId9"/>
    <p:sldId id="417" r:id="rId10"/>
    <p:sldId id="418" r:id="rId11"/>
    <p:sldId id="424" r:id="rId12"/>
    <p:sldId id="422" r:id="rId13"/>
    <p:sldId id="423" r:id="rId14"/>
    <p:sldId id="375" r:id="rId15"/>
    <p:sldId id="425" r:id="rId16"/>
    <p:sldId id="426" r:id="rId17"/>
    <p:sldId id="428" r:id="rId18"/>
    <p:sldId id="408"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ndows User" initials="WU" lastIdx="0" clrIdx="0">
    <p:extLst>
      <p:ext uri="{19B8F6BF-5375-455C-9EA6-DF929625EA0E}">
        <p15:presenceInfo xmlns:p15="http://schemas.microsoft.com/office/powerpoint/2012/main" userId="Windows 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r">
              <a:defRPr sz="1200"/>
            </a:lvl1pPr>
          </a:lstStyle>
          <a:p>
            <a:endParaRPr lang="ar-S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l">
              <a:defRPr sz="1200"/>
            </a:lvl1pPr>
          </a:lstStyle>
          <a:p>
            <a:fld id="{68D9A276-948F-4727-8E80-D287F94B0B63}" type="datetimeFigureOut">
              <a:rPr lang="ar-SA" smtClean="0"/>
              <a:t>17/05/1440</a:t>
            </a:fld>
            <a:endParaRPr lang="ar-S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ar-S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r">
              <a:defRPr sz="1200"/>
            </a:lvl1pPr>
          </a:lstStyle>
          <a:p>
            <a:endParaRPr lang="ar-S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a:defRPr sz="1200"/>
            </a:lvl1pPr>
          </a:lstStyle>
          <a:p>
            <a:fld id="{65222707-BD67-4022-A2B0-00EF88FAD238}" type="slidenum">
              <a:rPr lang="ar-SA" smtClean="0"/>
              <a:t>‹#›</a:t>
            </a:fld>
            <a:endParaRPr lang="ar-SA"/>
          </a:p>
        </p:txBody>
      </p:sp>
    </p:spTree>
    <p:extLst>
      <p:ext uri="{BB962C8B-B14F-4D97-AF65-F5344CB8AC3E}">
        <p14:creationId xmlns:p14="http://schemas.microsoft.com/office/powerpoint/2010/main" val="2547510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extLst>
                <a:ext uri="{28A0092B-C50C-407E-A947-70E740481C1C}">
                  <a14:useLocalDpi xmlns:a14="http://schemas.microsoft.com/office/drawing/2010/main" val="0"/>
                </a:ext>
              </a:extLst>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a:t>Click to edit Master title style</a:t>
            </a:r>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A96C0031-A767-4F7C-88D2-6B5B7284C923}" type="datetimeFigureOut">
              <a:rPr lang="en-US" smtClean="0"/>
              <a:pPr/>
              <a:t>1/23/2019</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10972D17-7594-4B5E-8C28-6684245E07C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96C0031-A767-4F7C-88D2-6B5B7284C923}"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72D17-7594-4B5E-8C28-6684245E07C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kumimoji="0" lang="en-US"/>
              <a:t>Click to edit Master title style</a:t>
            </a:r>
          </a:p>
        </p:txBody>
      </p:sp>
      <p:sp>
        <p:nvSpPr>
          <p:cNvPr id="3" name="Vertical Text Placeholder 2"/>
          <p:cNvSpPr>
            <a:spLocks noGrp="1"/>
          </p:cNvSpPr>
          <p:nvPr>
            <p:ph type="body" orient="vert" idx="1"/>
          </p:nvPr>
        </p:nvSpPr>
        <p:spPr>
          <a:xfrm>
            <a:off x="457200" y="274642"/>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fld id="{A96C0031-A767-4F7C-88D2-6B5B7284C923}" type="datetimeFigureOut">
              <a:rPr lang="en-US" smtClean="0"/>
              <a:pPr/>
              <a:t>1/23/2019</a:t>
            </a:fld>
            <a:endParaRPr lang="en-US"/>
          </a:p>
        </p:txBody>
      </p:sp>
      <p:sp>
        <p:nvSpPr>
          <p:cNvPr id="5" name="Footer Placeholder 4"/>
          <p:cNvSpPr>
            <a:spLocks noGrp="1"/>
          </p:cNvSpPr>
          <p:nvPr>
            <p:ph type="ftr" sz="quarter" idx="11"/>
          </p:nvPr>
        </p:nvSpPr>
        <p:spPr>
          <a:xfrm>
            <a:off x="457200" y="6556248"/>
            <a:ext cx="3657600" cy="228600"/>
          </a:xfrm>
        </p:spPr>
        <p:txBody>
          <a:bodyPr/>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10972D17-7594-4B5E-8C28-6684245E07CA}"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ndara"/>
              <a:ea typeface="+mn-ea"/>
              <a:cs typeface="+mn-cs"/>
            </a:endParaRPr>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036F9E-F0AA-4ADC-B75D-382E7A2C7EAF}" type="datetimeFigureOut">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1/23/2019</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C65AC6C-1F97-415A-B9D9-C2E431F1D562}" type="slidenum">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Tree>
    <p:extLst>
      <p:ext uri="{BB962C8B-B14F-4D97-AF65-F5344CB8AC3E}">
        <p14:creationId xmlns:p14="http://schemas.microsoft.com/office/powerpoint/2010/main" val="26783509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036F9E-F0AA-4ADC-B75D-382E7A2C7EAF}" type="datetimeFigureOut">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1/23/2019</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C65AC6C-1F97-415A-B9D9-C2E431F1D562}" type="slidenum">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7" name="Title 6"/>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9974273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ndara"/>
              <a:ea typeface="+mn-ea"/>
              <a:cs typeface="+mn-cs"/>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036F9E-F0AA-4ADC-B75D-382E7A2C7EAF}" type="datetimeFigureOut">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1/23/2019</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C65AC6C-1F97-415A-B9D9-C2E431F1D562}" type="slidenum">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Tree>
    <p:extLst>
      <p:ext uri="{BB962C8B-B14F-4D97-AF65-F5344CB8AC3E}">
        <p14:creationId xmlns:p14="http://schemas.microsoft.com/office/powerpoint/2010/main" val="4621539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036F9E-F0AA-4ADC-B75D-382E7A2C7EAF}" type="datetimeFigureOut">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1/23/2019</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7" name="Slide Number Placeholder 6"/>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C65AC6C-1F97-415A-B9D9-C2E431F1D562}" type="slidenum">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742369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036F9E-F0AA-4ADC-B75D-382E7A2C7EAF}" type="datetimeFigureOut">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1/23/2019</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8" name="Footer Placeholder 7"/>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9" name="Slide Number Placeholder 8"/>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C65AC6C-1F97-415A-B9D9-C2E431F1D562}" type="slidenum">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Tree>
    <p:extLst>
      <p:ext uri="{BB962C8B-B14F-4D97-AF65-F5344CB8AC3E}">
        <p14:creationId xmlns:p14="http://schemas.microsoft.com/office/powerpoint/2010/main" val="1166650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036F9E-F0AA-4ADC-B75D-382E7A2C7EAF}" type="datetimeFigureOut">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1/23/2019</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4" name="Footer Placeholder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5" name="Slide Number Placeholder 4"/>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C65AC6C-1F97-415A-B9D9-C2E431F1D562}" type="slidenum">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Tree>
    <p:extLst>
      <p:ext uri="{BB962C8B-B14F-4D97-AF65-F5344CB8AC3E}">
        <p14:creationId xmlns:p14="http://schemas.microsoft.com/office/powerpoint/2010/main" val="24038968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ndara"/>
              <a:ea typeface="+mn-ea"/>
              <a:cs typeface="+mn-cs"/>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grpSp>
      <p:sp>
        <p:nvSpPr>
          <p:cNvPr id="2" name="Date Placeholder 1"/>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036F9E-F0AA-4ADC-B75D-382E7A2C7EAF}" type="datetimeFigureOut">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1/23/2019</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3" name="Footer Placeholder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C65AC6C-1F97-415A-B9D9-C2E431F1D562}" type="slidenum">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Tree>
    <p:extLst>
      <p:ext uri="{BB962C8B-B14F-4D97-AF65-F5344CB8AC3E}">
        <p14:creationId xmlns:p14="http://schemas.microsoft.com/office/powerpoint/2010/main" val="22328042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ndara"/>
              <a:ea typeface="+mn-ea"/>
              <a:cs typeface="+mn-cs"/>
            </a:endParaRP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036F9E-F0AA-4ADC-B75D-382E7A2C7EAF}" type="datetimeFigureOut">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1/23/2019</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7" name="Slide Number Placeholder 6"/>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C65AC6C-1F97-415A-B9D9-C2E431F1D562}" type="slidenum">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428092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96C0031-A767-4F7C-88D2-6B5B7284C923}"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72D17-7594-4B5E-8C28-6684245E07CA}"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ndara"/>
              <a:ea typeface="+mn-ea"/>
              <a:cs typeface="+mn-cs"/>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036F9E-F0AA-4ADC-B75D-382E7A2C7EAF}" type="datetimeFigureOut">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1/23/2019</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7" name="Slide Number Placeholder 6"/>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C65AC6C-1F97-415A-B9D9-C2E431F1D562}" type="slidenum">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extLst>
      <p:ext uri="{BB962C8B-B14F-4D97-AF65-F5344CB8AC3E}">
        <p14:creationId xmlns:p14="http://schemas.microsoft.com/office/powerpoint/2010/main" val="38965533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036F9E-F0AA-4ADC-B75D-382E7A2C7EAF}" type="datetimeFigureOut">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1/23/2019</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C65AC6C-1F97-415A-B9D9-C2E431F1D562}" type="slidenum">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Tree>
    <p:extLst>
      <p:ext uri="{BB962C8B-B14F-4D97-AF65-F5344CB8AC3E}">
        <p14:creationId xmlns:p14="http://schemas.microsoft.com/office/powerpoint/2010/main" val="29686949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ndara"/>
              <a:ea typeface="+mn-ea"/>
              <a:cs typeface="+mn-cs"/>
            </a:endParaRP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036F9E-F0AA-4ADC-B75D-382E7A2C7EAF}" type="datetimeFigureOut">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1/23/2019</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C65AC6C-1F97-415A-B9D9-C2E431F1D562}" type="slidenum">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71461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ndara"/>
              <a:ea typeface="+mn-ea"/>
              <a:cs typeface="+mn-cs"/>
            </a:endParaRPr>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036F9E-F0AA-4ADC-B75D-382E7A2C7EAF}" type="datetimeFigureOut">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1/23/2019</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C65AC6C-1F97-415A-B9D9-C2E431F1D562}" type="slidenum">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Tree>
    <p:extLst>
      <p:ext uri="{BB962C8B-B14F-4D97-AF65-F5344CB8AC3E}">
        <p14:creationId xmlns:p14="http://schemas.microsoft.com/office/powerpoint/2010/main" val="21127395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036F9E-F0AA-4ADC-B75D-382E7A2C7EAF}" type="datetimeFigureOut">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1/23/2019</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C65AC6C-1F97-415A-B9D9-C2E431F1D562}" type="slidenum">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7" name="Title 6"/>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80606055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ndara"/>
              <a:ea typeface="+mn-ea"/>
              <a:cs typeface="+mn-cs"/>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036F9E-F0AA-4ADC-B75D-382E7A2C7EAF}" type="datetimeFigureOut">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1/23/2019</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C65AC6C-1F97-415A-B9D9-C2E431F1D562}" type="slidenum">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Tree>
    <p:extLst>
      <p:ext uri="{BB962C8B-B14F-4D97-AF65-F5344CB8AC3E}">
        <p14:creationId xmlns:p14="http://schemas.microsoft.com/office/powerpoint/2010/main" val="284004725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036F9E-F0AA-4ADC-B75D-382E7A2C7EAF}" type="datetimeFigureOut">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1/23/2019</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7" name="Slide Number Placeholder 6"/>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C65AC6C-1F97-415A-B9D9-C2E431F1D562}" type="slidenum">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5686610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036F9E-F0AA-4ADC-B75D-382E7A2C7EAF}" type="datetimeFigureOut">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1/23/2019</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8" name="Footer Placeholder 7"/>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9" name="Slide Number Placeholder 8"/>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C65AC6C-1F97-415A-B9D9-C2E431F1D562}" type="slidenum">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Tree>
    <p:extLst>
      <p:ext uri="{BB962C8B-B14F-4D97-AF65-F5344CB8AC3E}">
        <p14:creationId xmlns:p14="http://schemas.microsoft.com/office/powerpoint/2010/main" val="34342002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036F9E-F0AA-4ADC-B75D-382E7A2C7EAF}" type="datetimeFigureOut">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1/23/2019</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4" name="Footer Placeholder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5" name="Slide Number Placeholder 4"/>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C65AC6C-1F97-415A-B9D9-C2E431F1D562}" type="slidenum">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Tree>
    <p:extLst>
      <p:ext uri="{BB962C8B-B14F-4D97-AF65-F5344CB8AC3E}">
        <p14:creationId xmlns:p14="http://schemas.microsoft.com/office/powerpoint/2010/main" val="25686162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ndara"/>
              <a:ea typeface="+mn-ea"/>
              <a:cs typeface="+mn-cs"/>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grpSp>
      <p:sp>
        <p:nvSpPr>
          <p:cNvPr id="2" name="Date Placeholder 1"/>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036F9E-F0AA-4ADC-B75D-382E7A2C7EAF}" type="datetimeFigureOut">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1/23/2019</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3" name="Footer Placeholder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C65AC6C-1F97-415A-B9D9-C2E431F1D562}" type="slidenum">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Tree>
    <p:extLst>
      <p:ext uri="{BB962C8B-B14F-4D97-AF65-F5344CB8AC3E}">
        <p14:creationId xmlns:p14="http://schemas.microsoft.com/office/powerpoint/2010/main" val="3844280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a:t>Click to edit Master title style</a:t>
            </a:r>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A96C0031-A767-4F7C-88D2-6B5B7284C923}" type="datetimeFigureOut">
              <a:rPr lang="en-US" smtClean="0"/>
              <a:pPr/>
              <a:t>1/23/2019</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p>
            <a:fld id="{10972D17-7594-4B5E-8C28-6684245E07C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ndara"/>
              <a:ea typeface="+mn-ea"/>
              <a:cs typeface="+mn-cs"/>
            </a:endParaRP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036F9E-F0AA-4ADC-B75D-382E7A2C7EAF}" type="datetimeFigureOut">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1/23/2019</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7" name="Slide Number Placeholder 6"/>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C65AC6C-1F97-415A-B9D9-C2E431F1D562}" type="slidenum">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8057345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ndara"/>
              <a:ea typeface="+mn-ea"/>
              <a:cs typeface="+mn-cs"/>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036F9E-F0AA-4ADC-B75D-382E7A2C7EAF}" type="datetimeFigureOut">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1/23/2019</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7" name="Slide Number Placeholder 6"/>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C65AC6C-1F97-415A-B9D9-C2E431F1D562}" type="slidenum">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extLst>
      <p:ext uri="{BB962C8B-B14F-4D97-AF65-F5344CB8AC3E}">
        <p14:creationId xmlns:p14="http://schemas.microsoft.com/office/powerpoint/2010/main" val="101636532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036F9E-F0AA-4ADC-B75D-382E7A2C7EAF}" type="datetimeFigureOut">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1/23/2019</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C65AC6C-1F97-415A-B9D9-C2E431F1D562}" type="slidenum">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Tree>
    <p:extLst>
      <p:ext uri="{BB962C8B-B14F-4D97-AF65-F5344CB8AC3E}">
        <p14:creationId xmlns:p14="http://schemas.microsoft.com/office/powerpoint/2010/main" val="306119388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ndara"/>
              <a:ea typeface="+mn-ea"/>
              <a:cs typeface="+mn-cs"/>
            </a:endParaRP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036F9E-F0AA-4ADC-B75D-382E7A2C7EAF}" type="datetimeFigureOut">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1/23/2019</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C65AC6C-1F97-415A-B9D9-C2E431F1D562}" type="slidenum">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07054910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ndara"/>
              <a:ea typeface="+mn-ea"/>
              <a:cs typeface="+mn-cs"/>
            </a:endParaRPr>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036F9E-F0AA-4ADC-B75D-382E7A2C7EAF}" type="datetimeFigureOut">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1/23/2019</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C65AC6C-1F97-415A-B9D9-C2E431F1D562}" type="slidenum">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Tree>
    <p:extLst>
      <p:ext uri="{BB962C8B-B14F-4D97-AF65-F5344CB8AC3E}">
        <p14:creationId xmlns:p14="http://schemas.microsoft.com/office/powerpoint/2010/main" val="224748698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036F9E-F0AA-4ADC-B75D-382E7A2C7EAF}" type="datetimeFigureOut">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1/23/2019</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C65AC6C-1F97-415A-B9D9-C2E431F1D562}" type="slidenum">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7" name="Title 6"/>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3984301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ndara"/>
              <a:ea typeface="+mn-ea"/>
              <a:cs typeface="+mn-cs"/>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036F9E-F0AA-4ADC-B75D-382E7A2C7EAF}" type="datetimeFigureOut">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1/23/2019</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C65AC6C-1F97-415A-B9D9-C2E431F1D562}" type="slidenum">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Tree>
    <p:extLst>
      <p:ext uri="{BB962C8B-B14F-4D97-AF65-F5344CB8AC3E}">
        <p14:creationId xmlns:p14="http://schemas.microsoft.com/office/powerpoint/2010/main" val="42500198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036F9E-F0AA-4ADC-B75D-382E7A2C7EAF}" type="datetimeFigureOut">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1/23/2019</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7" name="Slide Number Placeholder 6"/>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C65AC6C-1F97-415A-B9D9-C2E431F1D562}" type="slidenum">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1717863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036F9E-F0AA-4ADC-B75D-382E7A2C7EAF}" type="datetimeFigureOut">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1/23/2019</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8" name="Footer Placeholder 7"/>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9" name="Slide Number Placeholder 8"/>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C65AC6C-1F97-415A-B9D9-C2E431F1D562}" type="slidenum">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Tree>
    <p:extLst>
      <p:ext uri="{BB962C8B-B14F-4D97-AF65-F5344CB8AC3E}">
        <p14:creationId xmlns:p14="http://schemas.microsoft.com/office/powerpoint/2010/main" val="92704491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036F9E-F0AA-4ADC-B75D-382E7A2C7EAF}" type="datetimeFigureOut">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1/23/2019</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4" name="Footer Placeholder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5" name="Slide Number Placeholder 4"/>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C65AC6C-1F97-415A-B9D9-C2E431F1D562}" type="slidenum">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Tree>
    <p:extLst>
      <p:ext uri="{BB962C8B-B14F-4D97-AF65-F5344CB8AC3E}">
        <p14:creationId xmlns:p14="http://schemas.microsoft.com/office/powerpoint/2010/main" val="1578283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96C0031-A767-4F7C-88D2-6B5B7284C923}"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972D17-7594-4B5E-8C28-6684245E07CA}" type="slidenum">
              <a:rPr lang="en-US" smtClean="0"/>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ndara"/>
              <a:ea typeface="+mn-ea"/>
              <a:cs typeface="+mn-cs"/>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grpSp>
      <p:sp>
        <p:nvSpPr>
          <p:cNvPr id="2" name="Date Placeholder 1"/>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036F9E-F0AA-4ADC-B75D-382E7A2C7EAF}" type="datetimeFigureOut">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1/23/2019</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3" name="Footer Placeholder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C65AC6C-1F97-415A-B9D9-C2E431F1D562}" type="slidenum">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Tree>
    <p:extLst>
      <p:ext uri="{BB962C8B-B14F-4D97-AF65-F5344CB8AC3E}">
        <p14:creationId xmlns:p14="http://schemas.microsoft.com/office/powerpoint/2010/main" val="148650368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ndara"/>
              <a:ea typeface="+mn-ea"/>
              <a:cs typeface="+mn-cs"/>
            </a:endParaRP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036F9E-F0AA-4ADC-B75D-382E7A2C7EAF}" type="datetimeFigureOut">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1/23/2019</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7" name="Slide Number Placeholder 6"/>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C65AC6C-1F97-415A-B9D9-C2E431F1D562}" type="slidenum">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8287280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ndara"/>
              <a:ea typeface="+mn-ea"/>
              <a:cs typeface="+mn-cs"/>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036F9E-F0AA-4ADC-B75D-382E7A2C7EAF}" type="datetimeFigureOut">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1/23/2019</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7" name="Slide Number Placeholder 6"/>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C65AC6C-1F97-415A-B9D9-C2E431F1D562}" type="slidenum">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extLst>
      <p:ext uri="{BB962C8B-B14F-4D97-AF65-F5344CB8AC3E}">
        <p14:creationId xmlns:p14="http://schemas.microsoft.com/office/powerpoint/2010/main" val="380370700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036F9E-F0AA-4ADC-B75D-382E7A2C7EAF}" type="datetimeFigureOut">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1/23/2019</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C65AC6C-1F97-415A-B9D9-C2E431F1D562}" type="slidenum">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Tree>
    <p:extLst>
      <p:ext uri="{BB962C8B-B14F-4D97-AF65-F5344CB8AC3E}">
        <p14:creationId xmlns:p14="http://schemas.microsoft.com/office/powerpoint/2010/main" val="395697475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ndara"/>
              <a:ea typeface="+mn-ea"/>
              <a:cs typeface="+mn-cs"/>
            </a:endParaRP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036F9E-F0AA-4ADC-B75D-382E7A2C7EAF}" type="datetimeFigureOut">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1/23/2019</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C65AC6C-1F97-415A-B9D9-C2E431F1D562}" type="slidenum">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963533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A96C0031-A767-4F7C-88D2-6B5B7284C923}" type="datetimeFigureOut">
              <a:rPr lang="en-US" smtClean="0"/>
              <a:pPr/>
              <a:t>1/23/2019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972D17-7594-4B5E-8C28-6684245E07C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A96C0031-A767-4F7C-88D2-6B5B7284C923}" type="datetimeFigureOut">
              <a:rPr lang="en-US" smtClean="0"/>
              <a:pPr/>
              <a:t>1/23/2019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972D17-7594-4B5E-8C28-6684245E07C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A96C0031-A767-4F7C-88D2-6B5B7284C923}" type="datetimeFigureOut">
              <a:rPr lang="en-US" smtClean="0"/>
              <a:pPr/>
              <a:t>1/23/2019</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p>
            <a:fld id="{10972D17-7594-4B5E-8C28-6684245E07C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a:t>Click to edit Master title style</a:t>
            </a:r>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96C0031-A767-4F7C-88D2-6B5B7284C923}"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972D17-7594-4B5E-8C28-6684245E07C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a:t>Click to edit Master text styles</a:t>
            </a:r>
          </a:p>
        </p:txBody>
      </p:sp>
      <p:sp>
        <p:nvSpPr>
          <p:cNvPr id="5" name="Date Placeholder 4"/>
          <p:cNvSpPr>
            <a:spLocks noGrp="1"/>
          </p:cNvSpPr>
          <p:nvPr>
            <p:ph type="dt" sz="half" idx="10"/>
          </p:nvPr>
        </p:nvSpPr>
        <p:spPr/>
        <p:txBody>
          <a:bodyPr/>
          <a:lstStyle/>
          <a:p>
            <a:fld id="{A96C0031-A767-4F7C-88D2-6B5B7284C923}"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972D17-7594-4B5E-8C28-6684245E07CA}"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extLst>
                <a:ext uri="{28A0092B-C50C-407E-A947-70E740481C1C}">
                  <a14:useLocalDpi xmlns:a14="http://schemas.microsoft.com/office/drawing/2010/main" val="0"/>
                </a:ext>
              </a:extLst>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n-US"/>
              <a:t>Click to edit Master title style</a:t>
            </a:r>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A96C0031-A767-4F7C-88D2-6B5B7284C923}" type="datetimeFigureOut">
              <a:rPr lang="en-US" smtClean="0"/>
              <a:pPr/>
              <a:t>1/23/2019</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10972D17-7594-4B5E-8C28-6684245E07C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ndara"/>
              <a:ea typeface="+mn-ea"/>
              <a:cs typeface="+mn-cs"/>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06036F9E-F0AA-4ADC-B75D-382E7A2C7EAF}" type="datetimeFigureOut">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1/23/2019</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FC65AC6C-1F97-415A-B9D9-C2E431F1D562}" type="slidenum">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721621261"/>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ndara"/>
              <a:ea typeface="+mn-ea"/>
              <a:cs typeface="+mn-cs"/>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06036F9E-F0AA-4ADC-B75D-382E7A2C7EAF}" type="datetimeFigureOut">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1/23/2019</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FC65AC6C-1F97-415A-B9D9-C2E431F1D562}" type="slidenum">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907209403"/>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ndara"/>
              <a:ea typeface="+mn-ea"/>
              <a:cs typeface="+mn-cs"/>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06036F9E-F0AA-4ADC-B75D-382E7A2C7EAF}" type="datetimeFigureOut">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1/23/2019</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FC65AC6C-1F97-415A-B9D9-C2E431F1D562}" type="slidenum">
              <a:rPr kumimoji="0" lang="en-US" sz="1000" b="0" i="0" u="none" strike="noStrike" kern="1200" cap="none" spc="0" normalizeH="0" baseline="0" noProof="0" smtClean="0">
                <a:ln>
                  <a:noFill/>
                </a:ln>
                <a:solidFill>
                  <a:srgbClr val="073E87"/>
                </a:solidFill>
                <a:effectLst/>
                <a:uLnTx/>
                <a:uFillTx/>
                <a:latin typeface="Candar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srgbClr val="073E87"/>
              </a:solidFill>
              <a:effectLst/>
              <a:uLnTx/>
              <a:uFillTx/>
              <a:latin typeface="Candara"/>
              <a:ea typeface="+mn-ea"/>
              <a:cs typeface="+mn-cs"/>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831349483"/>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eather.unisys.com/wxp/Appendices/Formats/SYNOP.html#111" TargetMode="External"/><Relationship Id="rId2" Type="http://schemas.openxmlformats.org/officeDocument/2006/relationships/hyperlink" Target="http://weather.unisys.com/wxp/Appendices/Formats/SYNOP.html#000" TargetMode="External"/><Relationship Id="rId1" Type="http://schemas.openxmlformats.org/officeDocument/2006/relationships/slideLayout" Target="../slideLayouts/slideLayout7.xml"/><Relationship Id="rId5" Type="http://schemas.openxmlformats.org/officeDocument/2006/relationships/hyperlink" Target="http://weather.unisys.com/wxp/Appendices/Formats/SYNOP.html#333" TargetMode="External"/><Relationship Id="rId4" Type="http://schemas.openxmlformats.org/officeDocument/2006/relationships/hyperlink" Target="http://weather.unisys.com/wxp/Appendices/Formats/SYNOP.html#222"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99792" y="476672"/>
            <a:ext cx="6444208" cy="3816424"/>
          </a:xfrm>
        </p:spPr>
        <p:txBody>
          <a:bodyPr/>
          <a:lstStyle/>
          <a:p>
            <a:pPr algn="ctr" rtl="1"/>
            <a:r>
              <a:rPr lang="ar-EG" sz="2800" b="1" dirty="0"/>
              <a:t/>
            </a:r>
            <a:br>
              <a:rPr lang="ar-EG" sz="2800" b="1" dirty="0"/>
            </a:br>
            <a:r>
              <a:rPr lang="ar-EG" sz="2800" b="1" dirty="0"/>
              <a:t>          </a:t>
            </a:r>
            <a:r>
              <a:rPr lang="ar-EG" sz="3200" b="1" dirty="0"/>
              <a:t/>
            </a:r>
            <a:br>
              <a:rPr lang="ar-EG" sz="3200" b="1" dirty="0"/>
            </a:br>
            <a:r>
              <a:rPr lang="ar-SA" sz="4800" dirty="0" smtClean="0"/>
              <a:t>أشكال البيانات</a:t>
            </a:r>
            <a:r>
              <a:rPr lang="en-US" sz="4800" dirty="0" smtClean="0"/>
              <a:t> </a:t>
            </a:r>
            <a:r>
              <a:rPr lang="ar-SA" sz="4800" dirty="0" smtClean="0"/>
              <a:t>الرصدية</a:t>
            </a:r>
            <a:br>
              <a:rPr lang="ar-SA" sz="4800" dirty="0" smtClean="0"/>
            </a:br>
            <a:r>
              <a:rPr lang="ar-SA" sz="4800" dirty="0" smtClean="0"/>
              <a:t> </a:t>
            </a:r>
            <a:br>
              <a:rPr lang="ar-SA" sz="4800" dirty="0" smtClean="0"/>
            </a:br>
            <a:r>
              <a:rPr lang="en-US" dirty="0" smtClean="0"/>
              <a:t>SYNOP </a:t>
            </a:r>
            <a:r>
              <a:rPr lang="en-US" dirty="0"/>
              <a:t>Data Format (FM-12) </a:t>
            </a:r>
            <a:r>
              <a:rPr lang="en-US" dirty="0"/>
              <a:t/>
            </a:r>
            <a:br>
              <a:rPr lang="en-US" dirty="0"/>
            </a:br>
            <a:endParaRPr lang="en-US" b="1" dirty="0"/>
          </a:p>
        </p:txBody>
      </p:sp>
      <p:sp>
        <p:nvSpPr>
          <p:cNvPr id="3" name="Subtitle 2"/>
          <p:cNvSpPr>
            <a:spLocks noGrp="1"/>
          </p:cNvSpPr>
          <p:nvPr>
            <p:ph type="subTitle" idx="1"/>
          </p:nvPr>
        </p:nvSpPr>
        <p:spPr>
          <a:xfrm>
            <a:off x="2699792" y="4509120"/>
            <a:ext cx="6063208" cy="2016224"/>
          </a:xfrm>
        </p:spPr>
        <p:txBody>
          <a:bodyPr>
            <a:normAutofit/>
          </a:bodyPr>
          <a:lstStyle/>
          <a:p>
            <a:pPr algn="ctr"/>
            <a:r>
              <a:rPr lang="en-US" sz="2800" i="1" dirty="0"/>
              <a:t>Surface Synoptic Observations </a:t>
            </a:r>
          </a:p>
          <a:p>
            <a:endParaRPr lang="en-US" i="1" dirty="0"/>
          </a:p>
          <a:p>
            <a:pPr algn="ctr"/>
            <a:r>
              <a:rPr lang="ar-EG" b="1" dirty="0"/>
              <a:t>  </a:t>
            </a:r>
            <a:r>
              <a:rPr lang="en-US" b="1" dirty="0"/>
              <a:t>  </a:t>
            </a:r>
            <a:r>
              <a:rPr lang="ar-EG" b="1" dirty="0"/>
              <a:t>                            </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124026"/>
            <a:ext cx="2468880" cy="6617342"/>
          </a:xfrm>
          <a:prstGeom prst="rect">
            <a:avLst/>
          </a:prstGeom>
        </p:spPr>
      </p:pic>
    </p:spTree>
    <p:extLst>
      <p:ext uri="{BB962C8B-B14F-4D97-AF65-F5344CB8AC3E}">
        <p14:creationId xmlns:p14="http://schemas.microsoft.com/office/powerpoint/2010/main" val="6755966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564904"/>
            <a:ext cx="8568951" cy="3561259"/>
          </a:xfrm>
        </p:spPr>
        <p:txBody>
          <a:bodyPr/>
          <a:lstStyle/>
          <a:p>
            <a:pPr algn="just"/>
            <a:r>
              <a:rPr lang="en-US" b="1" dirty="0" err="1" smtClean="0"/>
              <a:t>iRiXhVV</a:t>
            </a:r>
            <a:r>
              <a:rPr lang="en-US" b="1" dirty="0" smtClean="0"/>
              <a:t>   </a:t>
            </a:r>
            <a:r>
              <a:rPr lang="en-US" b="1" dirty="0" err="1"/>
              <a:t>Nddff</a:t>
            </a:r>
            <a:r>
              <a:rPr lang="en-US" b="1" dirty="0"/>
              <a:t>   Qc </a:t>
            </a:r>
            <a:r>
              <a:rPr lang="en-US" b="1" dirty="0" err="1"/>
              <a:t>LoLoLoLo</a:t>
            </a:r>
            <a:r>
              <a:rPr lang="en-US" b="1" dirty="0"/>
              <a:t>    99LaLaLa   </a:t>
            </a:r>
            <a:r>
              <a:rPr lang="en-US" b="1" dirty="0" err="1"/>
              <a:t>YYGGiw</a:t>
            </a:r>
            <a:r>
              <a:rPr lang="en-US" b="1" dirty="0"/>
              <a:t> 1snTTT  2snTdTdTd    4PPPP    5appp    6RRRtR     7wwW1W2    </a:t>
            </a:r>
            <a:r>
              <a:rPr lang="en-US" b="1" dirty="0" smtClean="0"/>
              <a:t>8NhCLCMCH</a:t>
            </a:r>
          </a:p>
          <a:p>
            <a:pPr algn="just"/>
            <a:endParaRPr lang="en-US" b="1" dirty="0"/>
          </a:p>
          <a:p>
            <a:pPr algn="just"/>
            <a:r>
              <a:rPr lang="en-US" b="1" dirty="0"/>
              <a:t>222Dsvs    0snTwTwTw     1 </a:t>
            </a:r>
            <a:r>
              <a:rPr lang="en-US" b="1" dirty="0" err="1"/>
              <a:t>PwaPwaHwaHwa</a:t>
            </a:r>
            <a:r>
              <a:rPr lang="en-US" b="1" dirty="0"/>
              <a:t>    2PwPwHwHw   3dw1dw1dw2 dw2 </a:t>
            </a:r>
            <a:r>
              <a:rPr lang="en-US" b="1" dirty="0" smtClean="0"/>
              <a:t>4Pw1Pw1Hw1Hw1    </a:t>
            </a:r>
            <a:r>
              <a:rPr lang="en-US" b="1" dirty="0"/>
              <a:t>5Pw2Pw2Hw2Hw2     6IsEsEsRs    ICE    </a:t>
            </a:r>
            <a:r>
              <a:rPr lang="en-US" b="1" dirty="0" err="1"/>
              <a:t>ciSibiDizi</a:t>
            </a:r>
            <a:endParaRPr lang="en-US" b="1" dirty="0"/>
          </a:p>
          <a:p>
            <a:endParaRPr lang="en-US" sz="2200" b="1" dirty="0"/>
          </a:p>
          <a:p>
            <a:endParaRPr lang="ar-SA" dirty="0"/>
          </a:p>
        </p:txBody>
      </p:sp>
      <p:sp>
        <p:nvSpPr>
          <p:cNvPr id="3" name="Title 2"/>
          <p:cNvSpPr>
            <a:spLocks noGrp="1"/>
          </p:cNvSpPr>
          <p:nvPr>
            <p:ph type="title"/>
          </p:nvPr>
        </p:nvSpPr>
        <p:spPr/>
        <p:txBody>
          <a:bodyPr>
            <a:normAutofit/>
          </a:bodyPr>
          <a:lstStyle/>
          <a:p>
            <a:pPr rtl="1"/>
            <a:r>
              <a:rPr lang="ar-SA" sz="3600" b="1" dirty="0"/>
              <a:t>الصيغة </a:t>
            </a:r>
            <a:r>
              <a:rPr lang="ar-SA" sz="3600" b="1" dirty="0" err="1"/>
              <a:t>الشفرية</a:t>
            </a:r>
            <a:r>
              <a:rPr lang="ar-SA" sz="3600" b="1" dirty="0"/>
              <a:t> </a:t>
            </a:r>
            <a:r>
              <a:rPr lang="en-US" sz="3600" b="1" dirty="0" smtClean="0"/>
              <a:t>FM13-Vll</a:t>
            </a:r>
            <a:r>
              <a:rPr lang="ar-SA" sz="3600" b="1" dirty="0" smtClean="0"/>
              <a:t> </a:t>
            </a:r>
            <a:br>
              <a:rPr lang="ar-SA" sz="3600" b="1" dirty="0" smtClean="0"/>
            </a:br>
            <a:r>
              <a:rPr lang="ar-SA" sz="3600" b="1" dirty="0" smtClean="0"/>
              <a:t>الخاصة </a:t>
            </a:r>
            <a:r>
              <a:rPr lang="ar-SA" sz="3600" b="1" dirty="0"/>
              <a:t>بالرصدة الجوية السطحية الصادرة من السفن </a:t>
            </a:r>
          </a:p>
        </p:txBody>
      </p:sp>
    </p:spTree>
    <p:extLst>
      <p:ext uri="{BB962C8B-B14F-4D97-AF65-F5344CB8AC3E}">
        <p14:creationId xmlns:p14="http://schemas.microsoft.com/office/powerpoint/2010/main" val="828445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04704"/>
          </a:xfrm>
        </p:spPr>
        <p:txBody>
          <a:bodyPr>
            <a:normAutofit/>
          </a:bodyPr>
          <a:lstStyle/>
          <a:p>
            <a:pPr algn="ctr"/>
            <a:r>
              <a:rPr lang="ar-EG" sz="4400" dirty="0"/>
              <a:t> ملاحظات </a:t>
            </a:r>
            <a:r>
              <a:rPr lang="ar-SA" sz="4400" dirty="0" smtClean="0"/>
              <a:t>واعتبارات</a:t>
            </a:r>
            <a:endParaRPr lang="ar-EG" sz="4400" dirty="0"/>
          </a:p>
        </p:txBody>
      </p:sp>
      <p:sp>
        <p:nvSpPr>
          <p:cNvPr id="3" name="Content Placeholder 2"/>
          <p:cNvSpPr>
            <a:spLocks noGrp="1"/>
          </p:cNvSpPr>
          <p:nvPr>
            <p:ph idx="1"/>
          </p:nvPr>
        </p:nvSpPr>
        <p:spPr>
          <a:xfrm>
            <a:off x="395536" y="1412776"/>
            <a:ext cx="7560840" cy="5042960"/>
          </a:xfrm>
        </p:spPr>
        <p:txBody>
          <a:bodyPr>
            <a:normAutofit fontScale="70000" lnSpcReduction="20000"/>
          </a:bodyPr>
          <a:lstStyle/>
          <a:p>
            <a:pPr algn="just" rtl="1"/>
            <a:r>
              <a:rPr lang="ar-EG" sz="3000" b="1" dirty="0" smtClean="0"/>
              <a:t>تعتبر </a:t>
            </a:r>
            <a:r>
              <a:rPr lang="ar-EG" sz="3000" b="1" dirty="0"/>
              <a:t>الصيغة </a:t>
            </a:r>
            <a:r>
              <a:rPr lang="ar-EG" sz="3000" b="1" dirty="0" err="1"/>
              <a:t>الشفرية</a:t>
            </a:r>
            <a:r>
              <a:rPr lang="ar-EG" sz="3000" b="1" dirty="0"/>
              <a:t> </a:t>
            </a:r>
            <a:r>
              <a:rPr lang="en-US" sz="3000" b="1" dirty="0"/>
              <a:t>FM13-Vl l </a:t>
            </a:r>
            <a:r>
              <a:rPr lang="ar-SA" sz="3000" b="1" dirty="0" smtClean="0"/>
              <a:t> </a:t>
            </a:r>
            <a:r>
              <a:rPr lang="ar-EG" sz="3000" b="1" dirty="0" smtClean="0"/>
              <a:t>مناسبة لاستخدامها </a:t>
            </a:r>
            <a:r>
              <a:rPr lang="ar-EG" sz="3000" b="1" dirty="0" err="1"/>
              <a:t>فى</a:t>
            </a:r>
            <a:r>
              <a:rPr lang="ar-EG" sz="3000" b="1" dirty="0"/>
              <a:t> محطات </a:t>
            </a:r>
            <a:r>
              <a:rPr lang="ar-EG" sz="3000" b="1" dirty="0" smtClean="0"/>
              <a:t>الأرصاد </a:t>
            </a:r>
            <a:r>
              <a:rPr lang="ar-EG" sz="3000" b="1" dirty="0"/>
              <a:t>الجوية بالمحيطات والبحار علاوة على </a:t>
            </a:r>
            <a:r>
              <a:rPr lang="ar-EG" sz="3000" b="1" dirty="0" smtClean="0"/>
              <a:t>استخدامها للراصدات </a:t>
            </a:r>
            <a:r>
              <a:rPr lang="ar-EG" sz="3000" b="1" dirty="0"/>
              <a:t>الجوية </a:t>
            </a:r>
            <a:r>
              <a:rPr lang="ar-EG" sz="3000" b="1" dirty="0" smtClean="0"/>
              <a:t>التي </a:t>
            </a:r>
            <a:r>
              <a:rPr lang="ar-EG" sz="3000" b="1" dirty="0"/>
              <a:t>يتم رصدها بالسفن </a:t>
            </a:r>
          </a:p>
          <a:p>
            <a:pPr algn="just" rtl="1"/>
            <a:r>
              <a:rPr lang="ar-EG" sz="3000" b="1" dirty="0" smtClean="0"/>
              <a:t>المجموعات </a:t>
            </a:r>
            <a:r>
              <a:rPr lang="ar-EG" sz="3000" b="1" dirty="0"/>
              <a:t>الخمسة الأولى </a:t>
            </a:r>
            <a:r>
              <a:rPr lang="ar-EG" sz="3000" b="1" dirty="0" smtClean="0"/>
              <a:t>في </a:t>
            </a:r>
            <a:r>
              <a:rPr lang="ar-EG" sz="3000" b="1" dirty="0"/>
              <a:t>الشفرة يجب أن ترسل دائما .</a:t>
            </a:r>
          </a:p>
          <a:p>
            <a:pPr algn="just" rtl="1"/>
            <a:r>
              <a:rPr lang="ar-EG" sz="3000" b="1" dirty="0" smtClean="0"/>
              <a:t>المجموعة </a:t>
            </a:r>
            <a:r>
              <a:rPr lang="ar-EG" sz="3000" b="1" dirty="0"/>
              <a:t>222</a:t>
            </a:r>
            <a:r>
              <a:rPr lang="en-US" sz="3000" b="1" dirty="0" err="1"/>
              <a:t>DsVs</a:t>
            </a:r>
            <a:r>
              <a:rPr lang="en-US" sz="3000" b="1" dirty="0"/>
              <a:t> </a:t>
            </a:r>
            <a:r>
              <a:rPr lang="ar-SA" sz="3000" b="1" dirty="0" smtClean="0"/>
              <a:t> </a:t>
            </a:r>
            <a:r>
              <a:rPr lang="ar-EG" sz="3000" b="1" dirty="0" smtClean="0"/>
              <a:t>يجب </a:t>
            </a:r>
            <a:r>
              <a:rPr lang="ar-EG" sz="3000" b="1" dirty="0"/>
              <a:t>أن تتضمنها الشفرة المرسلة وهى تحدد خط سير وسرعة السفينة .</a:t>
            </a:r>
          </a:p>
          <a:p>
            <a:pPr algn="just" rtl="1"/>
            <a:r>
              <a:rPr lang="ar-EG" sz="3000" b="1" dirty="0" smtClean="0"/>
              <a:t>إذا </a:t>
            </a:r>
            <a:r>
              <a:rPr lang="ar-EG" sz="3000" b="1" dirty="0"/>
              <a:t>لم تتوافر </a:t>
            </a:r>
            <a:r>
              <a:rPr lang="ar-EG" sz="3000" b="1" dirty="0" smtClean="0"/>
              <a:t>أي </a:t>
            </a:r>
            <a:r>
              <a:rPr lang="ar-EG" sz="3000" b="1" dirty="0"/>
              <a:t>معلومة عن </a:t>
            </a:r>
            <a:r>
              <a:rPr lang="ar-EG" sz="3000" b="1" dirty="0" smtClean="0"/>
              <a:t>أي </a:t>
            </a:r>
            <a:r>
              <a:rPr lang="ar-EG" sz="3000" b="1" dirty="0"/>
              <a:t>جزء من مجموعات الشفرة أو </a:t>
            </a:r>
            <a:r>
              <a:rPr lang="ar-EG" sz="3000" b="1" dirty="0" smtClean="0"/>
              <a:t>إذ</a:t>
            </a:r>
            <a:r>
              <a:rPr lang="ar-SA" sz="3000" b="1" dirty="0" smtClean="0"/>
              <a:t>ا</a:t>
            </a:r>
            <a:r>
              <a:rPr lang="ar-EG" sz="3000" b="1" dirty="0" smtClean="0"/>
              <a:t> </a:t>
            </a:r>
            <a:r>
              <a:rPr lang="ar-EG" sz="3000" b="1" dirty="0"/>
              <a:t>تعذر الحصول على رصدة </a:t>
            </a:r>
            <a:r>
              <a:rPr lang="ar-EG" sz="3000" b="1" dirty="0" smtClean="0"/>
              <a:t>أي </a:t>
            </a:r>
            <a:r>
              <a:rPr lang="ar-EG" sz="3000" b="1" dirty="0"/>
              <a:t>عنصر لأى سبب من الأسباب يتم كتابة الخط المائل (/) بدلا منه </a:t>
            </a:r>
            <a:r>
              <a:rPr lang="ar-EG" sz="3000" b="1" dirty="0" smtClean="0"/>
              <a:t>في </a:t>
            </a:r>
            <a:r>
              <a:rPr lang="ar-EG" sz="3000" b="1" dirty="0"/>
              <a:t>المجموعة الخاصة به .</a:t>
            </a:r>
          </a:p>
          <a:p>
            <a:pPr algn="just" rtl="1"/>
            <a:r>
              <a:rPr lang="ar-EG" sz="3000" b="1" dirty="0" smtClean="0"/>
              <a:t>المجموعة </a:t>
            </a:r>
            <a:r>
              <a:rPr lang="ar-EG" sz="3000" b="1" dirty="0"/>
              <a:t>6</a:t>
            </a:r>
            <a:r>
              <a:rPr lang="en-US" sz="3000" b="1" dirty="0" err="1"/>
              <a:t>RRRtr</a:t>
            </a:r>
            <a:r>
              <a:rPr lang="en-US" sz="3000" b="1" dirty="0"/>
              <a:t> </a:t>
            </a:r>
            <a:r>
              <a:rPr lang="ar-SA" sz="3000" b="1" dirty="0" smtClean="0"/>
              <a:t> </a:t>
            </a:r>
            <a:r>
              <a:rPr lang="ar-EG" sz="3000" b="1" dirty="0" smtClean="0"/>
              <a:t>والخاصة </a:t>
            </a:r>
            <a:r>
              <a:rPr lang="ar-EG" sz="3000" b="1" dirty="0"/>
              <a:t>بكمية وفترة </a:t>
            </a:r>
            <a:r>
              <a:rPr lang="ar-EG" sz="3000" b="1" dirty="0" smtClean="0"/>
              <a:t>ال</a:t>
            </a:r>
            <a:r>
              <a:rPr lang="ar-SA" sz="3000" b="1" dirty="0" smtClean="0"/>
              <a:t>تساقط</a:t>
            </a:r>
            <a:r>
              <a:rPr lang="ar-EG" sz="3000" b="1" dirty="0" smtClean="0"/>
              <a:t> </a:t>
            </a:r>
            <a:r>
              <a:rPr lang="ar-EG" sz="3000" b="1" dirty="0"/>
              <a:t>عادة لا يتم إرسالها لصعوبة قياس كمية </a:t>
            </a:r>
            <a:r>
              <a:rPr lang="ar-EG" sz="3000" b="1" dirty="0" smtClean="0"/>
              <a:t>ال</a:t>
            </a:r>
            <a:r>
              <a:rPr lang="ar-SA" sz="3000" b="1" dirty="0" smtClean="0"/>
              <a:t>تساقط</a:t>
            </a:r>
            <a:r>
              <a:rPr lang="ar-EG" sz="3000" b="1" dirty="0" smtClean="0"/>
              <a:t> </a:t>
            </a:r>
            <a:r>
              <a:rPr lang="ar-EG" sz="3000" b="1" dirty="0"/>
              <a:t>وتحديد فترته على سطح السفينة .</a:t>
            </a:r>
          </a:p>
          <a:p>
            <a:pPr algn="just" rtl="1"/>
            <a:r>
              <a:rPr lang="ar-EG" sz="3000" b="1" dirty="0" err="1" smtClean="0"/>
              <a:t>فى</a:t>
            </a:r>
            <a:r>
              <a:rPr lang="ar-EG" sz="3000" b="1" dirty="0" smtClean="0"/>
              <a:t> </a:t>
            </a:r>
            <a:r>
              <a:rPr lang="ar-EG" sz="3000" b="1" dirty="0"/>
              <a:t>حالة وجود سحب </a:t>
            </a:r>
            <a:r>
              <a:rPr lang="ar-EG" sz="3000" b="1" dirty="0" smtClean="0"/>
              <a:t>أي </a:t>
            </a:r>
            <a:r>
              <a:rPr lang="ar-EG" sz="3000" b="1" dirty="0"/>
              <a:t>أن كمية السحاب تساوى صفر </a:t>
            </a:r>
            <a:r>
              <a:rPr lang="en-US" sz="3000" b="1" dirty="0" smtClean="0"/>
              <a:t>(N-Zero) </a:t>
            </a:r>
            <a:r>
              <a:rPr lang="ar-SA" sz="3000" b="1" dirty="0" smtClean="0"/>
              <a:t> </a:t>
            </a:r>
            <a:r>
              <a:rPr lang="ar-EG" sz="3000" b="1" dirty="0" smtClean="0"/>
              <a:t>في </a:t>
            </a:r>
            <a:r>
              <a:rPr lang="ar-EG" sz="3000" b="1" dirty="0"/>
              <a:t>هذه الحالة فالمجموعة 8</a:t>
            </a:r>
            <a:r>
              <a:rPr lang="en-US" sz="3000" b="1" dirty="0" err="1" smtClean="0"/>
              <a:t>NhClCmCh</a:t>
            </a:r>
            <a:r>
              <a:rPr lang="ar-SA" sz="3000" b="1" dirty="0" smtClean="0"/>
              <a:t>، </a:t>
            </a:r>
            <a:r>
              <a:rPr lang="ar-EG" sz="3000" b="1" dirty="0" smtClean="0"/>
              <a:t>الخاصة بأنواع </a:t>
            </a:r>
            <a:r>
              <a:rPr lang="ar-EG" sz="3000" b="1" dirty="0"/>
              <a:t>السحاب لا يتم ارسالها ضمن الشفرة .</a:t>
            </a:r>
          </a:p>
          <a:p>
            <a:pPr algn="just" rtl="1"/>
            <a:r>
              <a:rPr lang="ar-EG" sz="3000" b="1" dirty="0" smtClean="0"/>
              <a:t>في </a:t>
            </a:r>
            <a:r>
              <a:rPr lang="ar-EG" sz="3000" b="1" dirty="0"/>
              <a:t>حالة عدم وجود </a:t>
            </a:r>
            <a:r>
              <a:rPr lang="ar-EG" sz="3000" b="1" dirty="0" smtClean="0"/>
              <a:t>أي </a:t>
            </a:r>
            <a:r>
              <a:rPr lang="ar-EG" sz="3000" b="1" dirty="0"/>
              <a:t>نوع من الظواهر الجوية فان المجموعة </a:t>
            </a:r>
            <a:r>
              <a:rPr lang="en-US" sz="3000" b="1" dirty="0"/>
              <a:t>wwW1W2 </a:t>
            </a:r>
            <a:r>
              <a:rPr lang="ar-EG" sz="3000" b="1" dirty="0"/>
              <a:t>والخاصة بالطقس الحاضر والطقس </a:t>
            </a:r>
            <a:r>
              <a:rPr lang="ar-EG" sz="3000" b="1" dirty="0" smtClean="0"/>
              <a:t>ال</a:t>
            </a:r>
            <a:r>
              <a:rPr lang="ar-SA" sz="3000" b="1" dirty="0" smtClean="0"/>
              <a:t>ماضي</a:t>
            </a:r>
            <a:r>
              <a:rPr lang="ar-EG" sz="3000" b="1" dirty="0" smtClean="0"/>
              <a:t> </a:t>
            </a:r>
            <a:r>
              <a:rPr lang="ar-EG" sz="3000" b="1" dirty="0"/>
              <a:t>لا يتم ارسالها </a:t>
            </a:r>
            <a:r>
              <a:rPr lang="ar-SA" sz="3000" b="1" dirty="0"/>
              <a:t>ض</a:t>
            </a:r>
            <a:r>
              <a:rPr lang="ar-EG" sz="3000" b="1" dirty="0" smtClean="0"/>
              <a:t>من </a:t>
            </a:r>
            <a:r>
              <a:rPr lang="ar-EG" sz="3000" b="1" dirty="0"/>
              <a:t>الشفرة .</a:t>
            </a:r>
          </a:p>
          <a:p>
            <a:pPr algn="r" rtl="1"/>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Content Placeholder 2"/>
          <p:cNvSpPr>
            <a:spLocks noGrp="1"/>
          </p:cNvSpPr>
          <p:nvPr>
            <p:ph idx="1"/>
          </p:nvPr>
        </p:nvSpPr>
        <p:spPr>
          <a:xfrm>
            <a:off x="457200" y="1981200"/>
            <a:ext cx="8229600" cy="4648200"/>
          </a:xfrm>
        </p:spPr>
        <p:txBody>
          <a:bodyPr/>
          <a:lstStyle/>
          <a:p>
            <a:pPr algn="just" rtl="1"/>
            <a:r>
              <a:rPr lang="ar-SA" b="1" dirty="0" smtClean="0"/>
              <a:t>تاريخ اليوم الذي تم فيه إعداد النشرة</a:t>
            </a:r>
            <a:r>
              <a:rPr lang="ar-EG" b="1" dirty="0" smtClean="0"/>
              <a:t> </a:t>
            </a:r>
            <a:r>
              <a:rPr lang="en-US" b="1" dirty="0" smtClean="0"/>
              <a:t>YY</a:t>
            </a:r>
            <a:endParaRPr lang="en-US" dirty="0" smtClean="0"/>
          </a:p>
          <a:p>
            <a:pPr algn="just"/>
            <a:r>
              <a:rPr lang="en-US" b="1" dirty="0" smtClean="0"/>
              <a:t>YY</a:t>
            </a:r>
            <a:r>
              <a:rPr lang="ar-EG" b="1" dirty="0" smtClean="0"/>
              <a:t> </a:t>
            </a:r>
            <a:r>
              <a:rPr lang="en-US" b="1" dirty="0" smtClean="0"/>
              <a:t>  </a:t>
            </a:r>
            <a:r>
              <a:rPr lang="ar-EG" b="1" dirty="0"/>
              <a:t> التاريخ من الشهر </a:t>
            </a:r>
            <a:r>
              <a:rPr lang="en-US" b="1" dirty="0" smtClean="0"/>
              <a:t>YY</a:t>
            </a:r>
            <a:endParaRPr lang="en-US" dirty="0" smtClean="0"/>
          </a:p>
          <a:p>
            <a:pPr algn="r" rtl="1"/>
            <a:r>
              <a:rPr lang="ar-SA" b="1" dirty="0" smtClean="0"/>
              <a:t>الساعة الفعلية </a:t>
            </a:r>
            <a:r>
              <a:rPr lang="ar-EG" b="1" dirty="0" smtClean="0"/>
              <a:t>للرصد</a:t>
            </a:r>
            <a:r>
              <a:rPr lang="ar-SA" b="1" dirty="0" smtClean="0"/>
              <a:t> لأقرب ساعة</a:t>
            </a:r>
            <a:r>
              <a:rPr lang="ar-EG" b="1" dirty="0" smtClean="0"/>
              <a:t> </a:t>
            </a:r>
            <a:r>
              <a:rPr lang="en-US" b="1" dirty="0" smtClean="0"/>
              <a:t> GG</a:t>
            </a:r>
            <a:endParaRPr lang="en-US" dirty="0" smtClean="0"/>
          </a:p>
          <a:p>
            <a:pPr algn="just"/>
            <a:r>
              <a:rPr lang="en-US" b="1" dirty="0" smtClean="0"/>
              <a:t>GG</a:t>
            </a:r>
            <a:r>
              <a:rPr lang="ar-EG" b="1" dirty="0" smtClean="0"/>
              <a:t>  وقت </a:t>
            </a:r>
            <a:r>
              <a:rPr lang="ar-EG" b="1" dirty="0"/>
              <a:t>الرصد </a:t>
            </a:r>
            <a:r>
              <a:rPr lang="ar-EG" b="1" dirty="0" smtClean="0"/>
              <a:t>الجوي بالتوقيت العالمي </a:t>
            </a:r>
            <a:r>
              <a:rPr lang="en-US" b="1" dirty="0" smtClean="0"/>
              <a:t>GG</a:t>
            </a:r>
            <a:endParaRPr lang="en-US" dirty="0" smtClean="0"/>
          </a:p>
          <a:p>
            <a:pPr algn="just" rtl="1"/>
            <a:r>
              <a:rPr lang="ar-EG" b="1" dirty="0" smtClean="0"/>
              <a:t>نظام وحدة  قياس </a:t>
            </a:r>
            <a:r>
              <a:rPr lang="ar-SA" b="1" dirty="0" smtClean="0"/>
              <a:t>سرعة الرياح حسب </a:t>
            </a:r>
            <a:r>
              <a:rPr lang="ar-EG" b="1" dirty="0" smtClean="0"/>
              <a:t>التالي </a:t>
            </a:r>
            <a:r>
              <a:rPr lang="en-US" b="1" dirty="0" err="1" smtClean="0"/>
              <a:t>iw</a:t>
            </a:r>
            <a:endParaRPr lang="en-US" dirty="0" smtClean="0"/>
          </a:p>
          <a:p>
            <a:pPr algn="just"/>
            <a:r>
              <a:rPr lang="en-US" b="1" dirty="0" err="1" smtClean="0"/>
              <a:t>iw</a:t>
            </a:r>
            <a:r>
              <a:rPr lang="ar-EG" b="1" dirty="0" smtClean="0"/>
              <a:t> كيفية </a:t>
            </a:r>
            <a:r>
              <a:rPr lang="ar-EG" b="1" dirty="0"/>
              <a:t>قياس سرعة الرياح </a:t>
            </a:r>
            <a:r>
              <a:rPr lang="en-US" b="1" dirty="0" err="1"/>
              <a:t>iw</a:t>
            </a:r>
            <a:r>
              <a:rPr lang="en-US" b="1" dirty="0"/>
              <a:t> </a:t>
            </a:r>
            <a:r>
              <a:rPr lang="ar-EG" b="1" dirty="0" smtClean="0"/>
              <a:t> </a:t>
            </a:r>
          </a:p>
          <a:p>
            <a:pPr algn="just"/>
            <a:r>
              <a:rPr lang="ar-EG" b="1" dirty="0" smtClean="0"/>
              <a:t> </a:t>
            </a:r>
            <a:r>
              <a:rPr lang="en-US" b="1" dirty="0" smtClean="0"/>
              <a:t> </a:t>
            </a:r>
            <a:endParaRPr lang="en-US" dirty="0" smtClean="0"/>
          </a:p>
          <a:p>
            <a:pPr algn="just" rtl="1">
              <a:buFont typeface="Wingdings 2" pitchFamily="18" charset="2"/>
              <a:buNone/>
            </a:pPr>
            <a:endParaRPr lang="en-US" dirty="0" smtClean="0"/>
          </a:p>
        </p:txBody>
      </p:sp>
      <p:sp>
        <p:nvSpPr>
          <p:cNvPr id="2" name="Title 1"/>
          <p:cNvSpPr>
            <a:spLocks noGrp="1"/>
          </p:cNvSpPr>
          <p:nvPr>
            <p:ph type="title"/>
          </p:nvPr>
        </p:nvSpPr>
        <p:spPr>
          <a:xfrm>
            <a:off x="457200" y="500042"/>
            <a:ext cx="8229600" cy="1481158"/>
          </a:xfrm>
        </p:spPr>
        <p:txBody>
          <a:bodyPr>
            <a:normAutofit fontScale="90000"/>
          </a:bodyPr>
          <a:lstStyle/>
          <a:p>
            <a:pPr marL="609600" lvl="0" indent="-609600" rtl="1" fontAlgn="base">
              <a:spcBef>
                <a:spcPct val="20000"/>
              </a:spcBef>
              <a:spcAft>
                <a:spcPct val="0"/>
              </a:spcAft>
            </a:pPr>
            <a:r>
              <a:rPr lang="en-US" dirty="0" smtClean="0"/>
              <a:t/>
            </a:r>
            <a:br>
              <a:rPr lang="en-US" dirty="0" smtClean="0"/>
            </a:br>
            <a:r>
              <a:rPr lang="ar-SA" sz="4000" b="1" u="sng" kern="0" dirty="0" smtClean="0">
                <a:solidFill>
                  <a:srgbClr val="EAEAEA"/>
                </a:solidFill>
                <a:effectLst>
                  <a:outerShdw blurRad="38100" dist="38100" dir="2700000" algn="tl">
                    <a:srgbClr val="000000"/>
                  </a:outerShdw>
                </a:effectLst>
                <a:latin typeface="Verdana"/>
                <a:ea typeface="+mn-ea"/>
              </a:rPr>
              <a:t>الرموز </a:t>
            </a:r>
            <a:r>
              <a:rPr lang="en-US" sz="4000" b="1" u="sng" kern="0" dirty="0" err="1">
                <a:solidFill>
                  <a:srgbClr val="EAEAEA"/>
                </a:solidFill>
                <a:effectLst>
                  <a:outerShdw blurRad="38100" dist="38100" dir="2700000" algn="tl">
                    <a:srgbClr val="000000"/>
                  </a:outerShdw>
                </a:effectLst>
                <a:latin typeface="Verdana"/>
                <a:ea typeface="+mn-ea"/>
                <a:cs typeface="Arial"/>
              </a:rPr>
              <a:t>YYGGiw</a:t>
            </a:r>
            <a:r>
              <a:rPr lang="en-US" sz="4000" b="1" u="sng" kern="0" dirty="0">
                <a:solidFill>
                  <a:srgbClr val="EAEAEA"/>
                </a:solidFill>
                <a:effectLst>
                  <a:outerShdw blurRad="38100" dist="38100" dir="2700000" algn="tl">
                    <a:srgbClr val="000000"/>
                  </a:outerShdw>
                </a:effectLst>
                <a:latin typeface="Verdana"/>
                <a:ea typeface="+mn-ea"/>
                <a:cs typeface="Arial"/>
              </a:rPr>
              <a:t> </a:t>
            </a:r>
            <a:r>
              <a:rPr lang="en-US" sz="3200" kern="0" dirty="0">
                <a:solidFill>
                  <a:srgbClr val="EAEAEA"/>
                </a:solidFill>
                <a:effectLst>
                  <a:outerShdw blurRad="38100" dist="38100" dir="2700000" algn="tl">
                    <a:srgbClr val="000000"/>
                  </a:outerShdw>
                </a:effectLst>
                <a:latin typeface="Verdana"/>
                <a:ea typeface="+mn-ea"/>
                <a:cs typeface="Arial"/>
              </a:rPr>
              <a:t/>
            </a:r>
            <a:br>
              <a:rPr lang="en-US" sz="3200" kern="0" dirty="0">
                <a:solidFill>
                  <a:srgbClr val="EAEAEA"/>
                </a:solidFill>
                <a:effectLst>
                  <a:outerShdw blurRad="38100" dist="38100" dir="2700000" algn="tl">
                    <a:srgbClr val="000000"/>
                  </a:outerShdw>
                </a:effectLst>
                <a:latin typeface="Verdana"/>
                <a:ea typeface="+mn-ea"/>
                <a:cs typeface="Arial"/>
              </a:rPr>
            </a:br>
            <a:endParaRPr lang="en-US" dirty="0"/>
          </a:p>
        </p:txBody>
      </p:sp>
      <p:graphicFrame>
        <p:nvGraphicFramePr>
          <p:cNvPr id="3" name="Table 2"/>
          <p:cNvGraphicFramePr>
            <a:graphicFrameLocks noGrp="1"/>
          </p:cNvGraphicFramePr>
          <p:nvPr>
            <p:extLst/>
          </p:nvPr>
        </p:nvGraphicFramePr>
        <p:xfrm>
          <a:off x="2362200" y="4648200"/>
          <a:ext cx="4724400" cy="1849120"/>
        </p:xfrm>
        <a:graphic>
          <a:graphicData uri="http://schemas.openxmlformats.org/drawingml/2006/table">
            <a:tbl>
              <a:tblPr firstRow="1" bandRow="1">
                <a:tableStyleId>{5C22544A-7EE6-4342-B048-85BDC9FD1C3A}</a:tableStyleId>
              </a:tblPr>
              <a:tblGrid>
                <a:gridCol w="3817620">
                  <a:extLst>
                    <a:ext uri="{9D8B030D-6E8A-4147-A177-3AD203B41FA5}">
                      <a16:colId xmlns:a16="http://schemas.microsoft.com/office/drawing/2014/main" val="20000"/>
                    </a:ext>
                  </a:extLst>
                </a:gridCol>
                <a:gridCol w="906780">
                  <a:extLst>
                    <a:ext uri="{9D8B030D-6E8A-4147-A177-3AD203B41FA5}">
                      <a16:colId xmlns:a16="http://schemas.microsoft.com/office/drawing/2014/main" val="20001"/>
                    </a:ext>
                  </a:extLst>
                </a:gridCol>
              </a:tblGrid>
              <a:tr h="304800">
                <a:tc gridSpan="2">
                  <a:txBody>
                    <a:bodyPr/>
                    <a:lstStyle/>
                    <a:p>
                      <a:pPr algn="ctr" rtl="1"/>
                      <a:r>
                        <a:rPr lang="ar-EG" b="1" dirty="0" smtClean="0"/>
                        <a:t>كود سرعة الرياح ووحدة قياسها </a:t>
                      </a:r>
                      <a:r>
                        <a:rPr lang="en-US" b="1" dirty="0" smtClean="0"/>
                        <a:t>Code Figure </a:t>
                      </a:r>
                      <a:endParaRPr lang="en-US" b="1" dirty="0"/>
                    </a:p>
                  </a:txBody>
                  <a:tcPr/>
                </a:tc>
                <a:tc hMerge="1">
                  <a:txBody>
                    <a:bodyPr/>
                    <a:lstStyle/>
                    <a:p>
                      <a:endParaRPr lang="en-US"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370840">
                <a:tc>
                  <a:txBody>
                    <a:bodyPr/>
                    <a:lstStyle/>
                    <a:p>
                      <a:pPr algn="r"/>
                      <a:r>
                        <a:rPr lang="ar-EG" b="1" dirty="0" smtClean="0"/>
                        <a:t>سرعة الرياح مقدره بالمتر / ث </a:t>
                      </a:r>
                      <a:endParaRPr lang="en-US" b="1" dirty="0"/>
                    </a:p>
                  </a:txBody>
                  <a:tcPr/>
                </a:tc>
                <a:tc>
                  <a:txBody>
                    <a:bodyPr/>
                    <a:lstStyle/>
                    <a:p>
                      <a:pPr algn="ctr"/>
                      <a:r>
                        <a:rPr lang="ar-EG" b="1" dirty="0" smtClean="0"/>
                        <a:t>0</a:t>
                      </a:r>
                      <a:endParaRPr lang="en-US" b="1" dirty="0"/>
                    </a:p>
                  </a:txBody>
                  <a:tcPr/>
                </a:tc>
                <a:extLst>
                  <a:ext uri="{0D108BD9-81ED-4DB2-BD59-A6C34878D82A}">
                    <a16:rowId xmlns:a16="http://schemas.microsoft.com/office/drawing/2014/main" val="10001"/>
                  </a:ext>
                </a:extLst>
              </a:tr>
              <a:tr h="370840">
                <a:tc>
                  <a:txBody>
                    <a:bodyPr/>
                    <a:lstStyle/>
                    <a:p>
                      <a:pPr algn="r"/>
                      <a:r>
                        <a:rPr lang="ar-EG" b="1" dirty="0" smtClean="0"/>
                        <a:t>سرعة الرياح مقاسه بالمتر / ث </a:t>
                      </a:r>
                      <a:endParaRPr lang="en-US" b="1" dirty="0"/>
                    </a:p>
                  </a:txBody>
                  <a:tcPr/>
                </a:tc>
                <a:tc>
                  <a:txBody>
                    <a:bodyPr/>
                    <a:lstStyle/>
                    <a:p>
                      <a:pPr algn="ctr"/>
                      <a:r>
                        <a:rPr lang="ar-EG" b="1" dirty="0" smtClean="0"/>
                        <a:t>1</a:t>
                      </a:r>
                      <a:endParaRPr lang="en-US" b="1" dirty="0"/>
                    </a:p>
                  </a:txBody>
                  <a:tcPr/>
                </a:tc>
                <a:extLst>
                  <a:ext uri="{0D108BD9-81ED-4DB2-BD59-A6C34878D82A}">
                    <a16:rowId xmlns:a16="http://schemas.microsoft.com/office/drawing/2014/main" val="10002"/>
                  </a:ext>
                </a:extLst>
              </a:tr>
              <a:tr h="370840">
                <a:tc>
                  <a:txBody>
                    <a:bodyPr/>
                    <a:lstStyle/>
                    <a:p>
                      <a:pPr algn="r"/>
                      <a:r>
                        <a:rPr lang="ar-EG" b="1" dirty="0" smtClean="0"/>
                        <a:t>سرعة الرياح مقدره بالعقدة </a:t>
                      </a:r>
                      <a:endParaRPr lang="en-US" b="1" dirty="0"/>
                    </a:p>
                  </a:txBody>
                  <a:tcPr/>
                </a:tc>
                <a:tc>
                  <a:txBody>
                    <a:bodyPr/>
                    <a:lstStyle/>
                    <a:p>
                      <a:pPr algn="ctr"/>
                      <a:r>
                        <a:rPr lang="ar-EG" b="1" dirty="0" smtClean="0"/>
                        <a:t>3</a:t>
                      </a:r>
                      <a:endParaRPr lang="en-US" b="1" dirty="0"/>
                    </a:p>
                  </a:txBody>
                  <a:tcPr/>
                </a:tc>
                <a:extLst>
                  <a:ext uri="{0D108BD9-81ED-4DB2-BD59-A6C34878D82A}">
                    <a16:rowId xmlns:a16="http://schemas.microsoft.com/office/drawing/2014/main" val="10003"/>
                  </a:ext>
                </a:extLst>
              </a:tr>
              <a:tr h="370840">
                <a:tc>
                  <a:txBody>
                    <a:bodyPr/>
                    <a:lstStyle/>
                    <a:p>
                      <a:pPr algn="r"/>
                      <a:r>
                        <a:rPr lang="ar-EG" b="1" dirty="0" smtClean="0"/>
                        <a:t>سرعة الرياح مقاسه بالعقدة </a:t>
                      </a:r>
                      <a:endParaRPr lang="en-US" b="1" dirty="0"/>
                    </a:p>
                  </a:txBody>
                  <a:tcPr/>
                </a:tc>
                <a:tc>
                  <a:txBody>
                    <a:bodyPr/>
                    <a:lstStyle/>
                    <a:p>
                      <a:pPr algn="ctr"/>
                      <a:r>
                        <a:rPr lang="ar-EG" b="1" dirty="0" smtClean="0"/>
                        <a:t>4</a:t>
                      </a:r>
                      <a:endParaRPr lang="en-US" b="1"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775512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675467"/>
            <a:ext cx="8496943" cy="3450696"/>
          </a:xfrm>
        </p:spPr>
        <p:txBody>
          <a:bodyPr/>
          <a:lstStyle/>
          <a:p>
            <a:pPr algn="r" rtl="1"/>
            <a:r>
              <a:rPr lang="ar-SA" sz="2800" dirty="0" smtClean="0"/>
              <a:t>في النشرة البحرية تستخدم الرموز </a:t>
            </a:r>
            <a:r>
              <a:rPr lang="en-US" sz="2800" dirty="0" smtClean="0"/>
              <a:t>99LaLaLa </a:t>
            </a:r>
          </a:p>
          <a:p>
            <a:pPr algn="r" rtl="1"/>
            <a:r>
              <a:rPr lang="ar-SA" sz="2800" dirty="0" smtClean="0"/>
              <a:t>99 رقمان </a:t>
            </a:r>
            <a:r>
              <a:rPr lang="ar-SA" sz="2800" dirty="0"/>
              <a:t>دالان لمجموعة </a:t>
            </a:r>
            <a:r>
              <a:rPr lang="ar-SA" sz="2800" dirty="0" smtClean="0"/>
              <a:t>دائرة العرض</a:t>
            </a:r>
            <a:endParaRPr lang="ar-SA" sz="2800" dirty="0"/>
          </a:p>
          <a:p>
            <a:pPr algn="r" rtl="1"/>
            <a:r>
              <a:rPr lang="ar-SA" sz="2800" dirty="0" smtClean="0"/>
              <a:t>دائرة </a:t>
            </a:r>
            <a:r>
              <a:rPr lang="ar-SA" sz="2800" dirty="0"/>
              <a:t>العرض </a:t>
            </a:r>
            <a:r>
              <a:rPr lang="ar-SA" sz="2800" dirty="0" smtClean="0"/>
              <a:t>لموقع </a:t>
            </a:r>
            <a:r>
              <a:rPr lang="ar-SA" sz="2800" dirty="0"/>
              <a:t>السفينة </a:t>
            </a:r>
            <a:r>
              <a:rPr lang="ar-SA" sz="2800" dirty="0" smtClean="0"/>
              <a:t>بأعشار بالدرجات   </a:t>
            </a:r>
            <a:r>
              <a:rPr lang="en-US" sz="2800" dirty="0" err="1" smtClean="0"/>
              <a:t>LaLaLa</a:t>
            </a:r>
            <a:endParaRPr lang="ar-SA" sz="2800" dirty="0" smtClean="0"/>
          </a:p>
          <a:p>
            <a:pPr marL="0" indent="0" algn="r" rtl="1">
              <a:buNone/>
            </a:pPr>
            <a:endParaRPr lang="en-US" sz="2800" dirty="0" smtClean="0"/>
          </a:p>
          <a:p>
            <a:pPr algn="r" rtl="1"/>
            <a:r>
              <a:rPr lang="ar-SA" sz="2800" dirty="0"/>
              <a:t>دائرة العرض لموقع </a:t>
            </a:r>
            <a:r>
              <a:rPr lang="ar-SA" sz="2800" dirty="0" smtClean="0"/>
              <a:t>محطة الرصد </a:t>
            </a:r>
            <a:r>
              <a:rPr lang="ar-SA" sz="2800" dirty="0"/>
              <a:t>بأعشار الدرجات  </a:t>
            </a:r>
            <a:r>
              <a:rPr lang="en-US" sz="2800" dirty="0" err="1"/>
              <a:t>LaLaLa</a:t>
            </a:r>
            <a:endParaRPr lang="en-US" sz="2800" dirty="0"/>
          </a:p>
          <a:p>
            <a:pPr algn="r" rtl="1"/>
            <a:endParaRPr lang="ar-SA" dirty="0" smtClean="0"/>
          </a:p>
          <a:p>
            <a:pPr algn="r" rtl="1"/>
            <a:endParaRPr lang="ar-SA" dirty="0"/>
          </a:p>
        </p:txBody>
      </p:sp>
      <p:sp>
        <p:nvSpPr>
          <p:cNvPr id="3" name="Title 2"/>
          <p:cNvSpPr>
            <a:spLocks noGrp="1"/>
          </p:cNvSpPr>
          <p:nvPr>
            <p:ph type="title"/>
          </p:nvPr>
        </p:nvSpPr>
        <p:spPr/>
        <p:txBody>
          <a:bodyPr/>
          <a:lstStyle/>
          <a:p>
            <a:pPr rtl="1"/>
            <a:r>
              <a:rPr lang="ar-SA" b="1" u="sng" dirty="0" smtClean="0"/>
              <a:t>الرموز</a:t>
            </a:r>
            <a:r>
              <a:rPr lang="ar-SA" u="sng" dirty="0" smtClean="0"/>
              <a:t> </a:t>
            </a:r>
            <a:r>
              <a:rPr lang="en-US" b="1" u="sng" dirty="0"/>
              <a:t>99LLL</a:t>
            </a:r>
            <a:endParaRPr lang="ar-SA" b="1" u="sng" dirty="0"/>
          </a:p>
        </p:txBody>
      </p:sp>
    </p:spTree>
    <p:extLst>
      <p:ext uri="{BB962C8B-B14F-4D97-AF65-F5344CB8AC3E}">
        <p14:creationId xmlns:p14="http://schemas.microsoft.com/office/powerpoint/2010/main" val="31269342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12704" y="2675466"/>
            <a:ext cx="5244969" cy="3777869"/>
          </a:xfrm>
        </p:spPr>
        <p:txBody>
          <a:bodyPr>
            <a:normAutofit lnSpcReduction="10000"/>
          </a:bodyPr>
          <a:lstStyle/>
          <a:p>
            <a:pPr algn="just" rtl="1"/>
            <a:r>
              <a:rPr lang="ar-SA" b="1" dirty="0" smtClean="0"/>
              <a:t>في النشرة البحرية تستخدم </a:t>
            </a:r>
            <a:r>
              <a:rPr lang="ar-SA" b="1" dirty="0"/>
              <a:t>الرموز </a:t>
            </a:r>
            <a:r>
              <a:rPr lang="en-US" b="1" dirty="0" err="1" smtClean="0"/>
              <a:t>QcLoLoLo</a:t>
            </a:r>
            <a:endParaRPr lang="en-US" b="1" dirty="0" smtClean="0"/>
          </a:p>
          <a:p>
            <a:pPr algn="just" rtl="1"/>
            <a:endParaRPr lang="en-US" b="1" dirty="0" smtClean="0"/>
          </a:p>
          <a:p>
            <a:pPr algn="just" rtl="1"/>
            <a:r>
              <a:rPr lang="en-US" b="1" dirty="0" smtClean="0"/>
              <a:t>Qc</a:t>
            </a:r>
            <a:r>
              <a:rPr lang="ar-SA" b="1" dirty="0" smtClean="0"/>
              <a:t> موقع </a:t>
            </a:r>
            <a:r>
              <a:rPr lang="ar-SA" b="1" dirty="0"/>
              <a:t>السفينة </a:t>
            </a:r>
            <a:r>
              <a:rPr lang="ar-SA" b="1" dirty="0" smtClean="0"/>
              <a:t>طبقاً </a:t>
            </a:r>
            <a:r>
              <a:rPr lang="ar-SA" b="1" dirty="0"/>
              <a:t>للتقسيم </a:t>
            </a:r>
            <a:r>
              <a:rPr lang="ar-SA" b="1" dirty="0" smtClean="0"/>
              <a:t>الثاني </a:t>
            </a:r>
            <a:r>
              <a:rPr lang="ar-SA" b="1" dirty="0"/>
              <a:t>لسطح الكرة </a:t>
            </a:r>
            <a:r>
              <a:rPr lang="ar-SA" b="1" dirty="0" smtClean="0"/>
              <a:t>الأرضية </a:t>
            </a:r>
            <a:r>
              <a:rPr lang="en-US" b="1" dirty="0" smtClean="0"/>
              <a:t>(Code3333)</a:t>
            </a:r>
            <a:endParaRPr lang="ar-SA" b="1" dirty="0" smtClean="0"/>
          </a:p>
          <a:p>
            <a:pPr algn="just" rtl="1"/>
            <a:r>
              <a:rPr lang="en-US" b="1" dirty="0" smtClean="0"/>
              <a:t>Q </a:t>
            </a:r>
            <a:r>
              <a:rPr lang="ar-SA" b="1" dirty="0" smtClean="0"/>
              <a:t> موقع محطة الرصد طبقاً </a:t>
            </a:r>
            <a:r>
              <a:rPr lang="ar-SA" b="1" dirty="0"/>
              <a:t>للتقسيم </a:t>
            </a:r>
            <a:r>
              <a:rPr lang="ar-SA" b="1" dirty="0" smtClean="0"/>
              <a:t>الثاني </a:t>
            </a:r>
            <a:r>
              <a:rPr lang="ar-SA" b="1" dirty="0"/>
              <a:t>لسطح الكرة الأرضية وفقا للجدول </a:t>
            </a:r>
            <a:r>
              <a:rPr lang="ar-SA" b="1" dirty="0" smtClean="0"/>
              <a:t>المقابل.</a:t>
            </a:r>
          </a:p>
          <a:p>
            <a:pPr algn="just" rtl="1"/>
            <a:endParaRPr lang="ar-SA" b="1" dirty="0"/>
          </a:p>
          <a:p>
            <a:pPr algn="just" rtl="1"/>
            <a:r>
              <a:rPr lang="ar-SA" b="1" dirty="0"/>
              <a:t>خط الطول </a:t>
            </a:r>
            <a:r>
              <a:rPr lang="ar-SA" b="1" dirty="0" smtClean="0"/>
              <a:t>بأعشار </a:t>
            </a:r>
            <a:r>
              <a:rPr lang="ar-SA" b="1" dirty="0"/>
              <a:t>الدرجات </a:t>
            </a:r>
            <a:r>
              <a:rPr lang="en-US" b="1" dirty="0" err="1" smtClean="0"/>
              <a:t>LoLoLo</a:t>
            </a:r>
            <a:endParaRPr lang="en-US" b="1" dirty="0" smtClean="0"/>
          </a:p>
          <a:p>
            <a:pPr algn="just" rtl="1"/>
            <a:r>
              <a:rPr lang="ar-SA" b="1" dirty="0"/>
              <a:t>خط الطول </a:t>
            </a:r>
            <a:r>
              <a:rPr lang="ar-SA" b="1" dirty="0" err="1"/>
              <a:t>باعشار</a:t>
            </a:r>
            <a:r>
              <a:rPr lang="ar-SA" b="1" dirty="0"/>
              <a:t> الدرجات </a:t>
            </a:r>
            <a:r>
              <a:rPr lang="en-US" b="1" dirty="0" smtClean="0"/>
              <a:t>LLLL</a:t>
            </a:r>
            <a:endParaRPr lang="en-US" b="1" dirty="0"/>
          </a:p>
          <a:p>
            <a:pPr algn="r" rtl="1"/>
            <a:endParaRPr lang="ar-SA" dirty="0" smtClean="0"/>
          </a:p>
          <a:p>
            <a:pPr algn="r" rtl="1"/>
            <a:endParaRPr lang="ar-SA" dirty="0"/>
          </a:p>
        </p:txBody>
      </p:sp>
      <p:sp>
        <p:nvSpPr>
          <p:cNvPr id="3" name="Title 2"/>
          <p:cNvSpPr>
            <a:spLocks noGrp="1"/>
          </p:cNvSpPr>
          <p:nvPr>
            <p:ph type="title"/>
          </p:nvPr>
        </p:nvSpPr>
        <p:spPr/>
        <p:txBody>
          <a:bodyPr/>
          <a:lstStyle/>
          <a:p>
            <a:pPr rtl="1"/>
            <a:r>
              <a:rPr lang="ar-SA" b="1" u="sng" dirty="0" smtClean="0"/>
              <a:t>الرموز</a:t>
            </a:r>
            <a:r>
              <a:rPr lang="ar-SA" u="sng" dirty="0" smtClean="0"/>
              <a:t> </a:t>
            </a:r>
            <a:r>
              <a:rPr lang="en-US" b="1" u="sng" dirty="0"/>
              <a:t>QLLLL</a:t>
            </a:r>
          </a:p>
        </p:txBody>
      </p:sp>
      <p:graphicFrame>
        <p:nvGraphicFramePr>
          <p:cNvPr id="4" name="Group 114"/>
          <p:cNvGraphicFramePr>
            <a:graphicFrameLocks/>
          </p:cNvGraphicFramePr>
          <p:nvPr>
            <p:extLst>
              <p:ext uri="{D42A27DB-BD31-4B8C-83A1-F6EECF244321}">
                <p14:modId xmlns:p14="http://schemas.microsoft.com/office/powerpoint/2010/main" val="2207238974"/>
              </p:ext>
            </p:extLst>
          </p:nvPr>
        </p:nvGraphicFramePr>
        <p:xfrm>
          <a:off x="107504" y="3002299"/>
          <a:ext cx="3505200" cy="3124202"/>
        </p:xfrm>
        <a:graphic>
          <a:graphicData uri="http://schemas.openxmlformats.org/drawingml/2006/table">
            <a:tbl>
              <a:tblPr rtl="1"/>
              <a:tblGrid>
                <a:gridCol w="1201737">
                  <a:extLst>
                    <a:ext uri="{9D8B030D-6E8A-4147-A177-3AD203B41FA5}">
                      <a16:colId xmlns:a16="http://schemas.microsoft.com/office/drawing/2014/main" val="3960125829"/>
                    </a:ext>
                  </a:extLst>
                </a:gridCol>
                <a:gridCol w="1101725">
                  <a:extLst>
                    <a:ext uri="{9D8B030D-6E8A-4147-A177-3AD203B41FA5}">
                      <a16:colId xmlns:a16="http://schemas.microsoft.com/office/drawing/2014/main" val="2661407537"/>
                    </a:ext>
                  </a:extLst>
                </a:gridCol>
                <a:gridCol w="1201738">
                  <a:extLst>
                    <a:ext uri="{9D8B030D-6E8A-4147-A177-3AD203B41FA5}">
                      <a16:colId xmlns:a16="http://schemas.microsoft.com/office/drawing/2014/main" val="215213831"/>
                    </a:ext>
                  </a:extLst>
                </a:gridCol>
              </a:tblGrid>
              <a:tr h="573088">
                <a:tc>
                  <a:txBody>
                    <a:bodyPr/>
                    <a:lstStyle>
                      <a:lvl1pPr marL="342900" indent="-34290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25146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29718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34290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38862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altLang="ar-SA" sz="1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Simplified Arabic" panose="02020603050405020304" pitchFamily="18" charset="-78"/>
                        </a:rPr>
                        <a:t>رقم الشفرة</a:t>
                      </a:r>
                      <a:endParaRPr kumimoji="0" lang="ar-SA" altLang="ar-SA" sz="18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Simplified Arabic" panose="02020603050405020304"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25146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29718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34290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38862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altLang="ar-SA" sz="18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Simplified Arabic" panose="02020603050405020304" pitchFamily="18" charset="-78"/>
                        </a:rPr>
                        <a:t>دائرة العرض</a:t>
                      </a:r>
                      <a:endParaRPr kumimoji="0" lang="ar-SA" altLang="ar-SA"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Simplified Arabic" panose="02020603050405020304"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25146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29718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34290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38862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altLang="ar-SA" sz="1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Simplified Arabic" panose="02020603050405020304" pitchFamily="18" charset="-78"/>
                        </a:rPr>
                        <a:t>خط الطول</a:t>
                      </a:r>
                      <a:endParaRPr kumimoji="0" lang="ar-SA" altLang="ar-SA" sz="18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Simplified Arabic" panose="02020603050405020304"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39590414"/>
                  </a:ext>
                </a:extLst>
              </a:tr>
              <a:tr h="571500">
                <a:tc>
                  <a:txBody>
                    <a:bodyPr/>
                    <a:lstStyle>
                      <a:lvl1pPr marL="342900" indent="-34290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25146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29718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34290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38862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altLang="ar-SA" sz="18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Simplified Arabic" panose="02020603050405020304" pitchFamily="18" charset="-78"/>
                        </a:rPr>
                        <a:t>1</a:t>
                      </a:r>
                      <a:endParaRPr kumimoji="0" lang="ar-SA" altLang="ar-SA" sz="18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Simplified Arabic" panose="02020603050405020304"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25146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29718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34290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38862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altLang="ar-SA" sz="1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Simplified Arabic" panose="02020603050405020304" pitchFamily="18" charset="-78"/>
                        </a:rPr>
                        <a:t>شمال</a:t>
                      </a:r>
                      <a:endParaRPr kumimoji="0" lang="ar-SA" altLang="ar-SA"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Simplified Arabic" panose="02020603050405020304"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25146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29718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34290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38862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altLang="ar-SA" sz="1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Simplified Arabic" panose="02020603050405020304" pitchFamily="18" charset="-78"/>
                        </a:rPr>
                        <a:t>شرق</a:t>
                      </a:r>
                      <a:endParaRPr kumimoji="0" lang="ar-SA" altLang="ar-SA"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Simplified Arabic" panose="02020603050405020304"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90529344"/>
                  </a:ext>
                </a:extLst>
              </a:tr>
              <a:tr h="573088">
                <a:tc>
                  <a:txBody>
                    <a:bodyPr/>
                    <a:lstStyle>
                      <a:lvl1pPr marL="342900" indent="-34290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25146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29718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34290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38862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altLang="ar-SA" sz="18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Simplified Arabic" panose="02020603050405020304" pitchFamily="18" charset="-78"/>
                        </a:rPr>
                        <a:t>3</a:t>
                      </a:r>
                      <a:endParaRPr kumimoji="0" lang="ar-SA" altLang="ar-SA" sz="18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Simplified Arabic" panose="02020603050405020304"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25146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29718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34290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38862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altLang="ar-SA" sz="1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Simplified Arabic" panose="02020603050405020304" pitchFamily="18" charset="-78"/>
                        </a:rPr>
                        <a:t>جنوب</a:t>
                      </a:r>
                      <a:endParaRPr kumimoji="0" lang="ar-SA" altLang="ar-SA"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Simplified Arabic" panose="02020603050405020304"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25146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29718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34290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38862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altLang="ar-SA" sz="1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Simplified Arabic" panose="02020603050405020304" pitchFamily="18" charset="-78"/>
                        </a:rPr>
                        <a:t>شرق</a:t>
                      </a:r>
                      <a:endParaRPr kumimoji="0" lang="ar-SA" altLang="ar-SA"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Simplified Arabic" panose="02020603050405020304"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73341183"/>
                  </a:ext>
                </a:extLst>
              </a:tr>
              <a:tr h="833438">
                <a:tc>
                  <a:txBody>
                    <a:bodyPr/>
                    <a:lstStyle>
                      <a:lvl1pPr marL="342900" indent="-34290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25146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29718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34290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38862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altLang="ar-SA" sz="18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Simplified Arabic" panose="02020603050405020304" pitchFamily="18" charset="-78"/>
                        </a:rPr>
                        <a:t>5</a:t>
                      </a:r>
                      <a:endParaRPr kumimoji="0" lang="ar-SA" altLang="ar-SA" sz="18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Simplified Arabic" panose="02020603050405020304"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25146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29718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34290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38862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altLang="ar-SA" sz="1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Simplified Arabic" panose="02020603050405020304" pitchFamily="18" charset="-78"/>
                        </a:rPr>
                        <a:t>جنوب</a:t>
                      </a:r>
                      <a:endParaRPr kumimoji="0" lang="ar-SA" altLang="ar-SA"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Simplified Arabic" panose="02020603050405020304"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25146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29718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34290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38862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altLang="ar-SA" sz="1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Simplified Arabic" panose="02020603050405020304" pitchFamily="18" charset="-78"/>
                        </a:rPr>
                        <a:t>غرب</a:t>
                      </a:r>
                      <a:endParaRPr kumimoji="0" lang="ar-SA" altLang="ar-SA"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Simplified Arabic" panose="02020603050405020304"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26728847"/>
                  </a:ext>
                </a:extLst>
              </a:tr>
              <a:tr h="573088">
                <a:tc>
                  <a:txBody>
                    <a:bodyPr/>
                    <a:lstStyle>
                      <a:lvl1pPr marL="342900" indent="-34290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25146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29718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34290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38862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altLang="ar-SA" sz="18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Simplified Arabic" panose="02020603050405020304" pitchFamily="18" charset="-78"/>
                        </a:rPr>
                        <a:t>7</a:t>
                      </a:r>
                      <a:endParaRPr kumimoji="0" lang="ar-SA" altLang="ar-SA" sz="18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Simplified Arabic" panose="02020603050405020304"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25146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29718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34290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38862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altLang="ar-SA" sz="1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Simplified Arabic" panose="02020603050405020304" pitchFamily="18" charset="-78"/>
                        </a:rPr>
                        <a:t>شمال</a:t>
                      </a:r>
                      <a:endParaRPr kumimoji="0" lang="ar-SA" altLang="ar-SA"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Simplified Arabic" panose="02020603050405020304"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defTabSz="914400" rtl="0" eaLnBrk="1" latinLnBrk="0" hangingPunct="1">
                        <a:spcBef>
                          <a:spcPct val="20000"/>
                        </a:spcBef>
                        <a:buClr>
                          <a:schemeClr val="hlink"/>
                        </a:buClr>
                        <a:buSzPct val="70000"/>
                        <a:buFont typeface="Wingdings" panose="05000000000000000000" pitchFamily="2" charset="2"/>
                        <a:defRPr sz="2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742950" indent="-285750" algn="l" defTabSz="914400" rtl="0" eaLnBrk="1" latinLnBrk="0" hangingPunct="1">
                        <a:spcBef>
                          <a:spcPct val="20000"/>
                        </a:spcBef>
                        <a:defRPr sz="24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1143000" indent="-228600" algn="l" defTabSz="914400" rtl="0" eaLnBrk="1" latinLnBrk="0" hangingPunct="1">
                        <a:spcBef>
                          <a:spcPct val="20000"/>
                        </a:spcBef>
                        <a:buClr>
                          <a:schemeClr val="tx2"/>
                        </a:buClr>
                        <a:buSzPct val="70000"/>
                        <a:buFont typeface="Wingdings" panose="05000000000000000000" pitchFamily="2" charset="2"/>
                        <a:defRPr sz="20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1600200" indent="-228600" algn="l" defTabSz="914400" rtl="0" eaLnBrk="1" latinLnBrk="0" hangingPunct="1">
                        <a:spcBef>
                          <a:spcPct val="20000"/>
                        </a:spcBef>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2057400" indent="-228600" algn="l" defTabSz="914400" rtl="0" eaLnBrk="1" latinLnBrk="0" hangingPunct="1">
                        <a:spcBef>
                          <a:spcPct val="20000"/>
                        </a:spcBef>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25146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29718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34290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3886200" indent="-228600" algn="r" defTabSz="914400" rtl="1" eaLnBrk="1" fontAlgn="base" latinLnBrk="0" hangingPunct="1">
                        <a:spcBef>
                          <a:spcPct val="20000"/>
                        </a:spcBef>
                        <a:spcAft>
                          <a:spcPct val="0"/>
                        </a:spcAft>
                        <a:buClr>
                          <a:schemeClr val="folHlink"/>
                        </a:buClr>
                        <a:buSzPct val="70000"/>
                        <a:buFont typeface="Wingdings" panose="05000000000000000000" pitchFamily="2" charset="2"/>
                        <a:defRPr sz="1800" kern="1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altLang="ar-SA" sz="1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Simplified Arabic" panose="02020603050405020304" pitchFamily="18" charset="-78"/>
                        </a:rPr>
                        <a:t>غرب</a:t>
                      </a:r>
                      <a:endParaRPr kumimoji="0" lang="ar-SA" altLang="ar-SA"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Simplified Arabic" panose="02020603050405020304"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40553761"/>
                  </a:ext>
                </a:extLst>
              </a:tr>
            </a:tbl>
          </a:graphicData>
        </a:graphic>
      </p:graphicFrame>
    </p:spTree>
    <p:extLst>
      <p:ext uri="{BB962C8B-B14F-4D97-AF65-F5344CB8AC3E}">
        <p14:creationId xmlns:p14="http://schemas.microsoft.com/office/powerpoint/2010/main" val="12646527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عنصر نائب للمحتوى 4">
            <a:extLst>
              <a:ext uri="{FF2B5EF4-FFF2-40B4-BE49-F238E27FC236}">
                <a16:creationId xmlns:a16="http://schemas.microsoft.com/office/drawing/2014/main" id="{27F73574-5995-4F87-8C50-C55F930AAB4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27784" y="2190750"/>
            <a:ext cx="2495550" cy="2476500"/>
          </a:xfrm>
        </p:spPr>
      </p:pic>
    </p:spTree>
    <p:extLst>
      <p:ext uri="{BB962C8B-B14F-4D97-AF65-F5344CB8AC3E}">
        <p14:creationId xmlns:p14="http://schemas.microsoft.com/office/powerpoint/2010/main" val="27021548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020728"/>
          </a:xfrm>
        </p:spPr>
        <p:txBody>
          <a:bodyPr/>
          <a:lstStyle/>
          <a:p>
            <a:pPr algn="ctr"/>
            <a:r>
              <a:rPr lang="ar-SA" dirty="0" smtClean="0"/>
              <a:t>الشفرة الجوية</a:t>
            </a:r>
            <a:endParaRPr lang="ar-SA" dirty="0"/>
          </a:p>
        </p:txBody>
      </p:sp>
      <p:sp>
        <p:nvSpPr>
          <p:cNvPr id="3" name="Content Placeholder 2"/>
          <p:cNvSpPr>
            <a:spLocks noGrp="1"/>
          </p:cNvSpPr>
          <p:nvPr>
            <p:ph idx="1"/>
          </p:nvPr>
        </p:nvSpPr>
        <p:spPr/>
        <p:txBody>
          <a:bodyPr>
            <a:normAutofit lnSpcReduction="10000"/>
          </a:bodyPr>
          <a:lstStyle/>
          <a:p>
            <a:pPr algn="just" rtl="1"/>
            <a:r>
              <a:rPr lang="ar-SA" dirty="0" smtClean="0"/>
              <a:t>بعد أتمم </a:t>
            </a:r>
            <a:r>
              <a:rPr lang="ar-SA" dirty="0"/>
              <a:t>عمليات الرصد </a:t>
            </a:r>
            <a:r>
              <a:rPr lang="ar-SA" dirty="0" smtClean="0"/>
              <a:t>الجوي يتم إرسال البيانات لمراكز الأرصاد الجوية الرئيسية المتخصصة، ذلك بعد تجهيزها في </a:t>
            </a:r>
            <a:r>
              <a:rPr lang="ar-SA" dirty="0"/>
              <a:t>صيغة ملائمة للإرسال عبر نظام خاص بالاتصالات يعرف بالتقرير </a:t>
            </a:r>
            <a:r>
              <a:rPr lang="ar-SA" dirty="0" smtClean="0"/>
              <a:t>الجوي (النشرة الجوية)، </a:t>
            </a:r>
            <a:r>
              <a:rPr lang="ar-SA" dirty="0"/>
              <a:t>ولضمان إرسال التقرير </a:t>
            </a:r>
            <a:r>
              <a:rPr lang="ar-SA" dirty="0" smtClean="0"/>
              <a:t>الجوي </a:t>
            </a:r>
            <a:r>
              <a:rPr lang="ar-SA" dirty="0"/>
              <a:t>بسرعة وكفاءة فمن  المهم اختصار هذه الرسالة ولهذا السبب انشاء نظام خاص لشفرات </a:t>
            </a:r>
            <a:r>
              <a:rPr lang="ar-SA" dirty="0" smtClean="0"/>
              <a:t>الأرصاد </a:t>
            </a:r>
            <a:r>
              <a:rPr lang="ar-SA" dirty="0"/>
              <a:t>الجوية بغرض إرسال معلومات </a:t>
            </a:r>
            <a:r>
              <a:rPr lang="ar-SA" dirty="0" smtClean="0"/>
              <a:t>العناصر الجوية.</a:t>
            </a:r>
          </a:p>
          <a:p>
            <a:pPr algn="just" rtl="1"/>
            <a:r>
              <a:rPr lang="ar-SA" dirty="0" smtClean="0"/>
              <a:t> ويوجد </a:t>
            </a:r>
            <a:r>
              <a:rPr lang="ar-SA" dirty="0"/>
              <a:t>اتفاق </a:t>
            </a:r>
            <a:r>
              <a:rPr lang="ar-SA" dirty="0" smtClean="0"/>
              <a:t>دولي </a:t>
            </a:r>
            <a:r>
              <a:rPr lang="ar-SA" dirty="0"/>
              <a:t>خاص بالشفرات المستخدمة لتبادل معلومات الارصاد الجوية بين هيئات </a:t>
            </a:r>
            <a:r>
              <a:rPr lang="ar-SA" dirty="0" smtClean="0"/>
              <a:t>الأرصاد </a:t>
            </a:r>
            <a:r>
              <a:rPr lang="ar-SA" dirty="0"/>
              <a:t>الجوية </a:t>
            </a:r>
            <a:r>
              <a:rPr lang="ar-SA" dirty="0" smtClean="0"/>
              <a:t>المختلفة، أطلق </a:t>
            </a:r>
            <a:r>
              <a:rPr lang="ar-SA" dirty="0"/>
              <a:t>عليه الشفرات الدولية </a:t>
            </a:r>
            <a:r>
              <a:rPr lang="ar-SA" dirty="0" smtClean="0"/>
              <a:t>للأرصاد الجوية، والتي </a:t>
            </a:r>
            <a:r>
              <a:rPr lang="ar-SA" dirty="0"/>
              <a:t>تم وضعها بمعرفة المنظمة العالمية </a:t>
            </a:r>
            <a:r>
              <a:rPr lang="ar-SA" dirty="0" smtClean="0"/>
              <a:t>للأرصاد </a:t>
            </a:r>
            <a:r>
              <a:rPr lang="ar-SA" dirty="0"/>
              <a:t>الجوية بسويسرا </a:t>
            </a:r>
          </a:p>
          <a:p>
            <a:pPr algn="just"/>
            <a:r>
              <a:rPr lang="en-US" dirty="0"/>
              <a:t>World Meteorological Organization WMO</a:t>
            </a:r>
          </a:p>
          <a:p>
            <a:pPr algn="just" rtl="1"/>
            <a:endParaRPr lang="ar-SA" dirty="0"/>
          </a:p>
        </p:txBody>
      </p:sp>
    </p:spTree>
    <p:extLst>
      <p:ext uri="{BB962C8B-B14F-4D97-AF65-F5344CB8AC3E}">
        <p14:creationId xmlns:p14="http://schemas.microsoft.com/office/powerpoint/2010/main" val="1011340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67744" y="620688"/>
            <a:ext cx="3575018" cy="523220"/>
          </a:xfrm>
          <a:prstGeom prst="rect">
            <a:avLst/>
          </a:prstGeom>
        </p:spPr>
        <p:txBody>
          <a:bodyPr wrap="none">
            <a:spAutoFit/>
          </a:bodyPr>
          <a:lstStyle/>
          <a:p>
            <a:pPr algn="ctr"/>
            <a:r>
              <a:rPr lang="en-US" sz="2800" b="1" dirty="0">
                <a:latin typeface="Times New Roman" panose="02020603050405020304" pitchFamily="18" charset="0"/>
                <a:ea typeface="Times New Roman" panose="02020603050405020304" pitchFamily="18" charset="0"/>
              </a:rPr>
              <a:t>Surface Observations</a:t>
            </a:r>
            <a:r>
              <a:rPr lang="en-US" sz="2800" dirty="0">
                <a:latin typeface="Times New Roman" panose="02020603050405020304" pitchFamily="18" charset="0"/>
                <a:ea typeface="Times New Roman" panose="02020603050405020304" pitchFamily="18" charset="0"/>
              </a:rPr>
              <a:t> </a:t>
            </a:r>
            <a:endParaRPr lang="ar-SA" sz="2800" dirty="0"/>
          </a:p>
        </p:txBody>
      </p:sp>
      <p:sp>
        <p:nvSpPr>
          <p:cNvPr id="3" name="Rectangle 2"/>
          <p:cNvSpPr/>
          <p:nvPr/>
        </p:nvSpPr>
        <p:spPr>
          <a:xfrm>
            <a:off x="323528" y="1863988"/>
            <a:ext cx="7128792" cy="3785652"/>
          </a:xfrm>
          <a:prstGeom prst="rect">
            <a:avLst/>
          </a:prstGeom>
        </p:spPr>
        <p:txBody>
          <a:bodyPr wrap="square">
            <a:spAutoFit/>
          </a:bodyPr>
          <a:lstStyle/>
          <a:p>
            <a:pPr marL="342900" lvl="0" indent="-342900">
              <a:spcAft>
                <a:spcPts val="0"/>
              </a:spcAft>
              <a:buSzPts val="1000"/>
              <a:buFont typeface="Symbol" panose="05050102010706020507" pitchFamily="18" charset="2"/>
              <a:buChar char=""/>
              <a:tabLst>
                <a:tab pos="457200" algn="l"/>
              </a:tabLst>
            </a:pPr>
            <a:endParaRPr lang="en-US" sz="2400" dirty="0">
              <a:latin typeface="Times New Roman" panose="02020603050405020304" pitchFamily="18" charset="0"/>
              <a:ea typeface="Times New Roman" panose="02020603050405020304" pitchFamily="18" charset="0"/>
            </a:endParaRPr>
          </a:p>
          <a:p>
            <a:pPr marL="742950" lvl="1" indent="-285750">
              <a:spcAft>
                <a:spcPts val="0"/>
              </a:spcAft>
              <a:buSzPts val="1000"/>
              <a:buFont typeface="Courier New" panose="02070309020205020404" pitchFamily="49" charset="0"/>
              <a:buChar char="o"/>
              <a:tabLst>
                <a:tab pos="457200" algn="l"/>
                <a:tab pos="914400" algn="l"/>
              </a:tabLst>
            </a:pPr>
            <a:r>
              <a:rPr lang="en-US" sz="2400" b="1" u="sng"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ea typeface="Times New Roman" panose="02020603050405020304" pitchFamily="18" charset="0"/>
                <a:cs typeface="Times New Roman" panose="02020603050405020304" pitchFamily="18" charset="0"/>
                <a:hlinkClick r:id="rId2"/>
              </a:rPr>
              <a:t>000 </a:t>
            </a:r>
            <a:r>
              <a:rPr lang="en-US" sz="2400" b="1" u="sng"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ea typeface="Times New Roman" panose="02020603050405020304" pitchFamily="18" charset="0"/>
                <a:cs typeface="Times New Roman" panose="02020603050405020304" pitchFamily="18" charset="0"/>
                <a:hlinkClick r:id="rId2"/>
              </a:rPr>
              <a:t>Group - Identification and </a:t>
            </a:r>
            <a:r>
              <a:rPr lang="en-US" sz="2400" b="1" u="sng"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ea typeface="Times New Roman" panose="02020603050405020304" pitchFamily="18" charset="0"/>
                <a:cs typeface="Times New Roman" panose="02020603050405020304" pitchFamily="18" charset="0"/>
                <a:hlinkClick r:id="rId2"/>
              </a:rPr>
              <a:t>Location</a:t>
            </a:r>
            <a:endParaRPr lang="en-US" sz="2400" b="1" u="sng"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lvl="1" indent="-285750" algn="r" rtl="1">
              <a:spcAft>
                <a:spcPts val="0"/>
              </a:spcAft>
              <a:buSzPts val="1000"/>
              <a:buFont typeface="Courier New" panose="02070309020205020404" pitchFamily="49" charset="0"/>
              <a:buChar char="o"/>
              <a:tabLst>
                <a:tab pos="457200" algn="l"/>
                <a:tab pos="914400" algn="l"/>
              </a:tabLst>
            </a:pPr>
            <a:r>
              <a:rPr lang="ar-SA" sz="24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ea typeface="Times New Roman" panose="02020603050405020304" pitchFamily="18" charset="0"/>
              </a:rPr>
              <a:t>مجموعة 000 – تحديد الهوية </a:t>
            </a:r>
            <a:r>
              <a:rPr lang="ar-SA" sz="2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ea typeface="Times New Roman" panose="02020603050405020304" pitchFamily="18" charset="0"/>
              </a:rPr>
              <a:t>والموقع</a:t>
            </a:r>
            <a:endParaRPr lang="en-US" sz="2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lvl="1" indent="-285750">
              <a:spcAft>
                <a:spcPts val="0"/>
              </a:spcAft>
              <a:buSzPts val="1000"/>
              <a:buFont typeface="Courier New" panose="02070309020205020404" pitchFamily="49" charset="0"/>
              <a:buChar char="o"/>
              <a:tabLst>
                <a:tab pos="457200" algn="l"/>
                <a:tab pos="914400" algn="l"/>
              </a:tabLst>
            </a:pPr>
            <a:r>
              <a:rPr lang="en-US" sz="2400" b="1" u="sng"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ea typeface="Times New Roman" panose="02020603050405020304" pitchFamily="18" charset="0"/>
                <a:cs typeface="Times New Roman" panose="02020603050405020304" pitchFamily="18" charset="0"/>
                <a:hlinkClick r:id="rId3"/>
              </a:rPr>
              <a:t>111 Group - Land Observations</a:t>
            </a:r>
            <a:r>
              <a:rPr lang="en-US" sz="2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lvl="1" indent="-285750" algn="r" rtl="1">
              <a:spcAft>
                <a:spcPts val="0"/>
              </a:spcAft>
              <a:buSzPts val="1000"/>
              <a:buFont typeface="Courier New" panose="02070309020205020404" pitchFamily="49" charset="0"/>
              <a:buChar char="o"/>
              <a:tabLst>
                <a:tab pos="457200" algn="l"/>
                <a:tab pos="914400" algn="l"/>
              </a:tabLst>
            </a:pPr>
            <a:r>
              <a:rPr lang="ar-SA" sz="24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ea typeface="Times New Roman" panose="02020603050405020304" pitchFamily="18" charset="0"/>
              </a:rPr>
              <a:t>مجموعة 111 - الرصد </a:t>
            </a:r>
            <a:r>
              <a:rPr lang="ar-SA" sz="2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ea typeface="Times New Roman" panose="02020603050405020304" pitchFamily="18" charset="0"/>
              </a:rPr>
              <a:t>الأراضي</a:t>
            </a:r>
            <a:endParaRPr lang="en-US" sz="2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lvl="1" indent="-285750">
              <a:spcAft>
                <a:spcPts val="0"/>
              </a:spcAft>
              <a:buSzPts val="1000"/>
              <a:buFont typeface="Courier New" panose="02070309020205020404" pitchFamily="49" charset="0"/>
              <a:buChar char="o"/>
              <a:tabLst>
                <a:tab pos="457200" algn="l"/>
                <a:tab pos="914400" algn="l"/>
              </a:tabLst>
            </a:pPr>
            <a:r>
              <a:rPr lang="en-US" sz="2400" b="1" u="sng"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ea typeface="Times New Roman" panose="02020603050405020304" pitchFamily="18" charset="0"/>
                <a:cs typeface="Times New Roman" panose="02020603050405020304" pitchFamily="18" charset="0"/>
                <a:hlinkClick r:id="rId4"/>
              </a:rPr>
              <a:t>222 Group - Sea Surface </a:t>
            </a:r>
            <a:r>
              <a:rPr lang="en-US" sz="2400" b="1" u="sng"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ea typeface="Times New Roman" panose="02020603050405020304" pitchFamily="18" charset="0"/>
                <a:cs typeface="Times New Roman" panose="02020603050405020304" pitchFamily="18" charset="0"/>
                <a:hlinkClick r:id="rId4"/>
              </a:rPr>
              <a:t>Observations</a:t>
            </a:r>
            <a:endParaRPr lang="en-US" sz="2400" b="1" u="sng"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lvl="1" indent="-285750" algn="r" rtl="1">
              <a:spcAft>
                <a:spcPts val="0"/>
              </a:spcAft>
              <a:buSzPts val="1000"/>
              <a:buFont typeface="Courier New" panose="02070309020205020404" pitchFamily="49" charset="0"/>
              <a:buChar char="o"/>
              <a:tabLst>
                <a:tab pos="457200" algn="l"/>
                <a:tab pos="914400" algn="l"/>
              </a:tabLst>
            </a:pPr>
            <a:r>
              <a:rPr lang="en-US" sz="24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ar-SA" sz="24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ea typeface="Times New Roman" panose="02020603050405020304" pitchFamily="18" charset="0"/>
              </a:rPr>
              <a:t>مجموعة 222 </a:t>
            </a:r>
            <a:r>
              <a:rPr lang="ar-SA" sz="2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ea typeface="Times New Roman" panose="02020603050405020304" pitchFamily="18" charset="0"/>
              </a:rPr>
              <a:t>- الرصد </a:t>
            </a:r>
            <a:r>
              <a:rPr lang="ar-SA" sz="24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ea typeface="Times New Roman" panose="02020603050405020304" pitchFamily="18" charset="0"/>
              </a:rPr>
              <a:t>البحري</a:t>
            </a:r>
            <a:endParaRPr lang="en-US" sz="2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lvl="1" indent="-285750">
              <a:spcAft>
                <a:spcPts val="0"/>
              </a:spcAft>
              <a:buSzPts val="1000"/>
              <a:buFont typeface="Courier New" panose="02070309020205020404" pitchFamily="49" charset="0"/>
              <a:buChar char="o"/>
              <a:tabLst>
                <a:tab pos="457200" algn="l"/>
                <a:tab pos="914400" algn="l"/>
              </a:tabLst>
            </a:pPr>
            <a:r>
              <a:rPr lang="en-US" sz="2400" b="1" u="sng"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ea typeface="Times New Roman" panose="02020603050405020304" pitchFamily="18" charset="0"/>
                <a:cs typeface="Times New Roman" panose="02020603050405020304" pitchFamily="18" charset="0"/>
                <a:hlinkClick r:id="rId5"/>
              </a:rPr>
              <a:t>333 Group - Climatological Data</a:t>
            </a:r>
            <a:r>
              <a:rPr lang="en-US" sz="2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lvl="1" indent="-285750" algn="r" rtl="1">
              <a:spcAft>
                <a:spcPts val="0"/>
              </a:spcAft>
              <a:buSzPts val="1000"/>
              <a:buFont typeface="Courier New" panose="02070309020205020404" pitchFamily="49" charset="0"/>
              <a:buChar char="o"/>
              <a:tabLst>
                <a:tab pos="457200" algn="l"/>
                <a:tab pos="914400" algn="l"/>
              </a:tabLst>
            </a:pPr>
            <a:r>
              <a:rPr lang="ar-SA" sz="2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ea typeface="Times New Roman" panose="02020603050405020304" pitchFamily="18" charset="0"/>
              </a:rPr>
              <a:t> مجموعة </a:t>
            </a:r>
            <a:r>
              <a:rPr lang="ar-SA" sz="24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ea typeface="Times New Roman" panose="02020603050405020304" pitchFamily="18" charset="0"/>
              </a:rPr>
              <a:t>333 – البيانات المناخية</a:t>
            </a:r>
            <a:endParaRPr lang="ar-SA" sz="2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ea typeface="Times New Roman" panose="02020603050405020304" pitchFamily="18" charset="0"/>
            </a:endParaRPr>
          </a:p>
          <a:p>
            <a:pPr lvl="1" algn="r" rtl="1">
              <a:spcAft>
                <a:spcPts val="0"/>
              </a:spcAft>
              <a:buSzPts val="1000"/>
              <a:tabLst>
                <a:tab pos="457200" algn="l"/>
                <a:tab pos="914400" algn="l"/>
              </a:tabLst>
            </a:pPr>
            <a:endParaRPr lang="en-US" sz="2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5553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Syntax </a:t>
            </a:r>
            <a:br>
              <a:rPr lang="en-US" dirty="0"/>
            </a:br>
            <a:endParaRPr lang="ar-SA" dirty="0"/>
          </a:p>
        </p:txBody>
      </p:sp>
      <p:sp>
        <p:nvSpPr>
          <p:cNvPr id="3" name="Content Placeholder 2"/>
          <p:cNvSpPr>
            <a:spLocks noGrp="1"/>
          </p:cNvSpPr>
          <p:nvPr>
            <p:ph idx="1"/>
          </p:nvPr>
        </p:nvSpPr>
        <p:spPr/>
        <p:txBody>
          <a:bodyPr/>
          <a:lstStyle/>
          <a:p>
            <a:r>
              <a:rPr lang="en-US" dirty="0" err="1" smtClean="0"/>
              <a:t>IIiii</a:t>
            </a:r>
            <a:r>
              <a:rPr lang="en-US" dirty="0" smtClean="0"/>
              <a:t> </a:t>
            </a:r>
            <a:r>
              <a:rPr lang="en-US" dirty="0"/>
              <a:t>or IIIII </a:t>
            </a:r>
            <a:r>
              <a:rPr lang="en-US" dirty="0" err="1"/>
              <a:t>YYGGi</a:t>
            </a:r>
            <a:r>
              <a:rPr lang="en-US" dirty="0"/>
              <a:t> 99LLL </a:t>
            </a:r>
            <a:r>
              <a:rPr lang="en-US" dirty="0" smtClean="0"/>
              <a:t>QLLLL</a:t>
            </a:r>
          </a:p>
          <a:p>
            <a:pPr marL="0" indent="0">
              <a:buNone/>
            </a:pPr>
            <a:endParaRPr lang="en-US" dirty="0"/>
          </a:p>
          <a:p>
            <a:r>
              <a:rPr lang="en-US" dirty="0" err="1"/>
              <a:t>iihVV</a:t>
            </a:r>
            <a:r>
              <a:rPr lang="en-US" dirty="0"/>
              <a:t> </a:t>
            </a:r>
            <a:r>
              <a:rPr lang="en-US" dirty="0" err="1"/>
              <a:t>Nddff</a:t>
            </a:r>
            <a:r>
              <a:rPr lang="en-US" dirty="0"/>
              <a:t> 00fff 1sTTT 2sTTT 3PPPP 4PPPP 5appp 6RRRt 7wwWW 8NhCCC </a:t>
            </a:r>
            <a:r>
              <a:rPr lang="en-US" dirty="0" smtClean="0"/>
              <a:t>9GGgg</a:t>
            </a:r>
          </a:p>
          <a:p>
            <a:endParaRPr lang="en-US" dirty="0"/>
          </a:p>
          <a:p>
            <a:r>
              <a:rPr lang="en-US" dirty="0"/>
              <a:t>222Dv 0sTTT 1PPHH 2PPHH 3dddd 4PPHH 5PPHH 6IEER 70HHH </a:t>
            </a:r>
            <a:r>
              <a:rPr lang="en-US" dirty="0" smtClean="0"/>
              <a:t>8aTTT</a:t>
            </a:r>
          </a:p>
          <a:p>
            <a:endParaRPr lang="en-US" dirty="0"/>
          </a:p>
          <a:p>
            <a:r>
              <a:rPr lang="en-US" dirty="0"/>
              <a:t>333 0.... 1sTTT 2sTTT 3Ejjj 4Esss 5jjjj </a:t>
            </a:r>
            <a:r>
              <a:rPr lang="en-US" dirty="0" err="1"/>
              <a:t>jjjjj</a:t>
            </a:r>
            <a:r>
              <a:rPr lang="en-US" dirty="0"/>
              <a:t> 6RRRt 7RRRR 8Nchh 9SSss </a:t>
            </a:r>
          </a:p>
          <a:p>
            <a:endParaRPr lang="en-US" dirty="0"/>
          </a:p>
          <a:p>
            <a:endParaRPr lang="ar-SA" dirty="0"/>
          </a:p>
        </p:txBody>
      </p:sp>
    </p:spTree>
    <p:extLst>
      <p:ext uri="{BB962C8B-B14F-4D97-AF65-F5344CB8AC3E}">
        <p14:creationId xmlns:p14="http://schemas.microsoft.com/office/powerpoint/2010/main" val="2443869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0648"/>
            <a:ext cx="7239000" cy="6264696"/>
          </a:xfrm>
        </p:spPr>
        <p:txBody>
          <a:bodyPr>
            <a:normAutofit fontScale="47500" lnSpcReduction="20000"/>
          </a:bodyPr>
          <a:lstStyle/>
          <a:p>
            <a:pPr marL="0" indent="0" algn="ctr">
              <a:buNone/>
            </a:pPr>
            <a:r>
              <a:rPr lang="en-US" sz="4400" b="1" u="sng" dirty="0">
                <a:solidFill>
                  <a:srgbClr val="0000FF"/>
                </a:solidFill>
                <a:latin typeface="Times New Roman" panose="02020603050405020304" pitchFamily="18" charset="0"/>
                <a:ea typeface="Times New Roman" panose="02020603050405020304" pitchFamily="18" charset="0"/>
              </a:rPr>
              <a:t>000 Group - Identification and </a:t>
            </a:r>
            <a:r>
              <a:rPr lang="en-US" sz="4400" b="1" u="sng" dirty="0" smtClean="0">
                <a:solidFill>
                  <a:srgbClr val="0000FF"/>
                </a:solidFill>
                <a:latin typeface="Times New Roman" panose="02020603050405020304" pitchFamily="18" charset="0"/>
                <a:ea typeface="Times New Roman" panose="02020603050405020304" pitchFamily="18" charset="0"/>
              </a:rPr>
              <a:t>Location</a:t>
            </a:r>
          </a:p>
          <a:p>
            <a:r>
              <a:rPr lang="en-US" sz="3300" b="1" dirty="0">
                <a:latin typeface="Times New Roman" panose="02020603050405020304" pitchFamily="18" charset="0"/>
                <a:ea typeface="Times New Roman" panose="02020603050405020304" pitchFamily="18" charset="0"/>
              </a:rPr>
              <a:t> </a:t>
            </a:r>
            <a:r>
              <a:rPr lang="en-US" sz="3800" b="1" dirty="0" err="1">
                <a:latin typeface="Times New Roman" panose="02020603050405020304" pitchFamily="18" charset="0"/>
                <a:ea typeface="Times New Roman" panose="02020603050405020304" pitchFamily="18" charset="0"/>
              </a:rPr>
              <a:t>IIiii</a:t>
            </a:r>
            <a:r>
              <a:rPr lang="en-US" sz="3800" b="1" dirty="0">
                <a:latin typeface="Times New Roman" panose="02020603050405020304" pitchFamily="18" charset="0"/>
                <a:ea typeface="Times New Roman" panose="02020603050405020304" pitchFamily="18" charset="0"/>
              </a:rPr>
              <a:t> or IIIII </a:t>
            </a:r>
            <a:r>
              <a:rPr lang="en-US" sz="3800" b="1" dirty="0" err="1">
                <a:latin typeface="Times New Roman" panose="02020603050405020304" pitchFamily="18" charset="0"/>
                <a:ea typeface="Times New Roman" panose="02020603050405020304" pitchFamily="18" charset="0"/>
              </a:rPr>
              <a:t>YYGGi</a:t>
            </a:r>
            <a:r>
              <a:rPr lang="en-US" sz="3800" b="1" dirty="0">
                <a:latin typeface="Times New Roman" panose="02020603050405020304" pitchFamily="18" charset="0"/>
                <a:ea typeface="Times New Roman" panose="02020603050405020304" pitchFamily="18" charset="0"/>
              </a:rPr>
              <a:t> 99LLL QLLLL</a:t>
            </a:r>
          </a:p>
          <a:p>
            <a:r>
              <a:rPr lang="en-US" sz="3800" b="1" dirty="0" err="1">
                <a:latin typeface="Times New Roman" panose="02020603050405020304" pitchFamily="18" charset="0"/>
                <a:ea typeface="Times New Roman" panose="02020603050405020304" pitchFamily="18" charset="0"/>
              </a:rPr>
              <a:t>IIiii</a:t>
            </a:r>
            <a:r>
              <a:rPr lang="en-US" sz="3800" b="1" dirty="0">
                <a:latin typeface="Times New Roman" panose="02020603050405020304" pitchFamily="18" charset="0"/>
                <a:ea typeface="Times New Roman" panose="02020603050405020304" pitchFamily="18" charset="0"/>
              </a:rPr>
              <a:t> The WMO number of the </a:t>
            </a:r>
            <a:r>
              <a:rPr lang="en-US" sz="3800" b="1" dirty="0" smtClean="0">
                <a:latin typeface="Times New Roman" panose="02020603050405020304" pitchFamily="18" charset="0"/>
                <a:ea typeface="Times New Roman" panose="02020603050405020304" pitchFamily="18" charset="0"/>
              </a:rPr>
              <a:t>station. </a:t>
            </a:r>
          </a:p>
          <a:p>
            <a:pPr marL="0" indent="0">
              <a:buNone/>
            </a:pPr>
            <a:r>
              <a:rPr lang="en-US" sz="3800" b="1" dirty="0">
                <a:latin typeface="Times New Roman" panose="02020603050405020304" pitchFamily="18" charset="0"/>
                <a:ea typeface="Times New Roman" panose="02020603050405020304" pitchFamily="18" charset="0"/>
              </a:rPr>
              <a:t> </a:t>
            </a:r>
            <a:r>
              <a:rPr lang="en-US" sz="3800" b="1" dirty="0" smtClean="0">
                <a:latin typeface="Times New Roman" panose="02020603050405020304" pitchFamily="18" charset="0"/>
                <a:ea typeface="Times New Roman" panose="02020603050405020304" pitchFamily="18" charset="0"/>
              </a:rPr>
              <a:t>    Ship </a:t>
            </a:r>
            <a:r>
              <a:rPr lang="en-US" sz="3800" b="1" dirty="0">
                <a:latin typeface="Times New Roman" panose="02020603050405020304" pitchFamily="18" charset="0"/>
                <a:ea typeface="Times New Roman" panose="02020603050405020304" pitchFamily="18" charset="0"/>
              </a:rPr>
              <a:t>or Buoy Observations: </a:t>
            </a:r>
          </a:p>
          <a:p>
            <a:r>
              <a:rPr lang="en-US" sz="3800" b="1" dirty="0">
                <a:latin typeface="Times New Roman" panose="02020603050405020304" pitchFamily="18" charset="0"/>
                <a:ea typeface="Times New Roman" panose="02020603050405020304" pitchFamily="18" charset="0"/>
              </a:rPr>
              <a:t>IIIII The ship or buoy identifier </a:t>
            </a:r>
          </a:p>
          <a:p>
            <a:r>
              <a:rPr lang="en-US" sz="3800" b="1" dirty="0" err="1">
                <a:latin typeface="Times New Roman" panose="02020603050405020304" pitchFamily="18" charset="0"/>
                <a:ea typeface="Times New Roman" panose="02020603050405020304" pitchFamily="18" charset="0"/>
              </a:rPr>
              <a:t>YYGGi</a:t>
            </a:r>
            <a:r>
              <a:rPr lang="en-US" sz="3800" b="1" dirty="0">
                <a:latin typeface="Times New Roman" panose="02020603050405020304" pitchFamily="18" charset="0"/>
                <a:ea typeface="Times New Roman" panose="02020603050405020304" pitchFamily="18" charset="0"/>
              </a:rPr>
              <a:t> </a:t>
            </a:r>
          </a:p>
          <a:p>
            <a:pPr marL="0" indent="0">
              <a:buNone/>
            </a:pPr>
            <a:r>
              <a:rPr lang="en-US" sz="3800" b="1" dirty="0" smtClean="0">
                <a:latin typeface="Times New Roman" panose="02020603050405020304" pitchFamily="18" charset="0"/>
                <a:ea typeface="Times New Roman" panose="02020603050405020304" pitchFamily="18" charset="0"/>
              </a:rPr>
              <a:t>      YY </a:t>
            </a:r>
            <a:r>
              <a:rPr lang="en-US" sz="3800" b="1" dirty="0">
                <a:latin typeface="Times New Roman" panose="02020603050405020304" pitchFamily="18" charset="0"/>
                <a:ea typeface="Times New Roman" panose="02020603050405020304" pitchFamily="18" charset="0"/>
              </a:rPr>
              <a:t>-- The day of the month</a:t>
            </a:r>
          </a:p>
          <a:p>
            <a:pPr marL="0" indent="0">
              <a:buNone/>
            </a:pPr>
            <a:r>
              <a:rPr lang="en-US" sz="3800" b="1" dirty="0" smtClean="0">
                <a:latin typeface="Times New Roman" panose="02020603050405020304" pitchFamily="18" charset="0"/>
                <a:ea typeface="Times New Roman" panose="02020603050405020304" pitchFamily="18" charset="0"/>
              </a:rPr>
              <a:t>      GG  </a:t>
            </a:r>
            <a:r>
              <a:rPr lang="en-US" sz="3800" b="1" dirty="0">
                <a:latin typeface="Times New Roman" panose="02020603050405020304" pitchFamily="18" charset="0"/>
                <a:ea typeface="Times New Roman" panose="02020603050405020304" pitchFamily="18" charset="0"/>
              </a:rPr>
              <a:t>-- The hour of the observation (UTC)</a:t>
            </a:r>
          </a:p>
          <a:p>
            <a:r>
              <a:rPr lang="en-US" sz="3800" b="1" dirty="0" err="1">
                <a:latin typeface="Times New Roman" panose="02020603050405020304" pitchFamily="18" charset="0"/>
                <a:ea typeface="Times New Roman" panose="02020603050405020304" pitchFamily="18" charset="0"/>
              </a:rPr>
              <a:t>iw</a:t>
            </a:r>
            <a:r>
              <a:rPr lang="en-US" sz="3800" b="1" dirty="0">
                <a:latin typeface="Times New Roman" panose="02020603050405020304" pitchFamily="18" charset="0"/>
                <a:ea typeface="Times New Roman" panose="02020603050405020304" pitchFamily="18" charset="0"/>
              </a:rPr>
              <a:t> -- Wind type indicator </a:t>
            </a:r>
          </a:p>
          <a:p>
            <a:pPr marL="0" indent="0">
              <a:buNone/>
            </a:pPr>
            <a:r>
              <a:rPr lang="en-US" sz="3800" b="1" dirty="0" smtClean="0">
                <a:latin typeface="Times New Roman" panose="02020603050405020304" pitchFamily="18" charset="0"/>
                <a:ea typeface="Times New Roman" panose="02020603050405020304" pitchFamily="18" charset="0"/>
              </a:rPr>
              <a:t>      0 </a:t>
            </a:r>
            <a:r>
              <a:rPr lang="en-US" sz="3800" b="1" dirty="0">
                <a:latin typeface="Times New Roman" panose="02020603050405020304" pitchFamily="18" charset="0"/>
                <a:ea typeface="Times New Roman" panose="02020603050405020304" pitchFamily="18" charset="0"/>
              </a:rPr>
              <a:t>-- m/s (estimated)</a:t>
            </a:r>
          </a:p>
          <a:p>
            <a:pPr marL="0" indent="0">
              <a:buNone/>
            </a:pPr>
            <a:r>
              <a:rPr lang="en-US" sz="3800" b="1" dirty="0" smtClean="0">
                <a:latin typeface="Times New Roman" panose="02020603050405020304" pitchFamily="18" charset="0"/>
                <a:ea typeface="Times New Roman" panose="02020603050405020304" pitchFamily="18" charset="0"/>
              </a:rPr>
              <a:t>      1 </a:t>
            </a:r>
            <a:r>
              <a:rPr lang="en-US" sz="3800" b="1" dirty="0">
                <a:latin typeface="Times New Roman" panose="02020603050405020304" pitchFamily="18" charset="0"/>
                <a:ea typeface="Times New Roman" panose="02020603050405020304" pitchFamily="18" charset="0"/>
              </a:rPr>
              <a:t>-- m/s (from anemometer)</a:t>
            </a:r>
          </a:p>
          <a:p>
            <a:pPr marL="0" indent="0">
              <a:buNone/>
            </a:pPr>
            <a:r>
              <a:rPr lang="en-US" sz="3800" b="1" dirty="0" smtClean="0">
                <a:latin typeface="Times New Roman" panose="02020603050405020304" pitchFamily="18" charset="0"/>
                <a:ea typeface="Times New Roman" panose="02020603050405020304" pitchFamily="18" charset="0"/>
              </a:rPr>
              <a:t>      2 </a:t>
            </a:r>
            <a:r>
              <a:rPr lang="en-US" sz="3800" b="1" dirty="0">
                <a:latin typeface="Times New Roman" panose="02020603050405020304" pitchFamily="18" charset="0"/>
                <a:ea typeface="Times New Roman" panose="02020603050405020304" pitchFamily="18" charset="0"/>
              </a:rPr>
              <a:t>-- knots (estimated)</a:t>
            </a:r>
          </a:p>
          <a:p>
            <a:pPr marL="0" indent="0">
              <a:buNone/>
            </a:pPr>
            <a:r>
              <a:rPr lang="en-US" sz="3800" b="1" dirty="0" smtClean="0">
                <a:latin typeface="Times New Roman" panose="02020603050405020304" pitchFamily="18" charset="0"/>
                <a:ea typeface="Times New Roman" panose="02020603050405020304" pitchFamily="18" charset="0"/>
              </a:rPr>
              <a:t>      3 </a:t>
            </a:r>
            <a:r>
              <a:rPr lang="en-US" sz="3800" b="1" dirty="0">
                <a:latin typeface="Times New Roman" panose="02020603050405020304" pitchFamily="18" charset="0"/>
                <a:ea typeface="Times New Roman" panose="02020603050405020304" pitchFamily="18" charset="0"/>
              </a:rPr>
              <a:t>-- knots (from anemometer) </a:t>
            </a:r>
          </a:p>
          <a:p>
            <a:r>
              <a:rPr lang="en-US" sz="3800" b="1" dirty="0">
                <a:latin typeface="Times New Roman" panose="02020603050405020304" pitchFamily="18" charset="0"/>
                <a:ea typeface="Times New Roman" panose="02020603050405020304" pitchFamily="18" charset="0"/>
              </a:rPr>
              <a:t>99LLL QLLLL</a:t>
            </a:r>
          </a:p>
          <a:p>
            <a:pPr marL="0" indent="0">
              <a:buNone/>
            </a:pPr>
            <a:r>
              <a:rPr lang="en-US" sz="3800" b="1" dirty="0" smtClean="0">
                <a:latin typeface="Times New Roman" panose="02020603050405020304" pitchFamily="18" charset="0"/>
                <a:ea typeface="Times New Roman" panose="02020603050405020304" pitchFamily="18" charset="0"/>
              </a:rPr>
              <a:t>      LLL </a:t>
            </a:r>
            <a:r>
              <a:rPr lang="en-US" sz="3800" b="1" dirty="0">
                <a:latin typeface="Times New Roman" panose="02020603050405020304" pitchFamily="18" charset="0"/>
                <a:ea typeface="Times New Roman" panose="02020603050405020304" pitchFamily="18" charset="0"/>
              </a:rPr>
              <a:t>-- Latitude of observation to .1 degrees</a:t>
            </a:r>
          </a:p>
          <a:p>
            <a:pPr marL="0" indent="0">
              <a:buNone/>
            </a:pPr>
            <a:r>
              <a:rPr lang="en-US" sz="3800" b="1" dirty="0" smtClean="0">
                <a:latin typeface="Times New Roman" panose="02020603050405020304" pitchFamily="18" charset="0"/>
                <a:ea typeface="Times New Roman" panose="02020603050405020304" pitchFamily="18" charset="0"/>
              </a:rPr>
              <a:t>     Q </a:t>
            </a:r>
            <a:r>
              <a:rPr lang="en-US" sz="3800" b="1" dirty="0">
                <a:latin typeface="Times New Roman" panose="02020603050405020304" pitchFamily="18" charset="0"/>
                <a:ea typeface="Times New Roman" panose="02020603050405020304" pitchFamily="18" charset="0"/>
              </a:rPr>
              <a:t>-- Quadrant of observation </a:t>
            </a:r>
          </a:p>
          <a:p>
            <a:pPr marL="0" indent="0">
              <a:buNone/>
            </a:pPr>
            <a:r>
              <a:rPr lang="en-US" sz="3800" b="1" dirty="0" smtClean="0">
                <a:latin typeface="Times New Roman" panose="02020603050405020304" pitchFamily="18" charset="0"/>
                <a:ea typeface="Times New Roman" panose="02020603050405020304" pitchFamily="18" charset="0"/>
              </a:rPr>
              <a:t>     1 </a:t>
            </a:r>
            <a:r>
              <a:rPr lang="en-US" sz="3800" b="1" dirty="0">
                <a:latin typeface="Times New Roman" panose="02020603050405020304" pitchFamily="18" charset="0"/>
                <a:ea typeface="Times New Roman" panose="02020603050405020304" pitchFamily="18" charset="0"/>
              </a:rPr>
              <a:t>-- North east </a:t>
            </a:r>
          </a:p>
          <a:p>
            <a:pPr marL="0" indent="0">
              <a:buNone/>
            </a:pPr>
            <a:r>
              <a:rPr lang="en-US" sz="3800" b="1" dirty="0" smtClean="0">
                <a:latin typeface="Times New Roman" panose="02020603050405020304" pitchFamily="18" charset="0"/>
                <a:ea typeface="Times New Roman" panose="02020603050405020304" pitchFamily="18" charset="0"/>
              </a:rPr>
              <a:t>     3 </a:t>
            </a:r>
            <a:r>
              <a:rPr lang="en-US" sz="3800" b="1" dirty="0">
                <a:latin typeface="Times New Roman" panose="02020603050405020304" pitchFamily="18" charset="0"/>
                <a:ea typeface="Times New Roman" panose="02020603050405020304" pitchFamily="18" charset="0"/>
              </a:rPr>
              <a:t>-- South east</a:t>
            </a:r>
          </a:p>
          <a:p>
            <a:pPr marL="0" indent="0">
              <a:buNone/>
            </a:pPr>
            <a:r>
              <a:rPr lang="en-US" sz="3800" b="1" dirty="0" smtClean="0">
                <a:latin typeface="Times New Roman" panose="02020603050405020304" pitchFamily="18" charset="0"/>
                <a:ea typeface="Times New Roman" panose="02020603050405020304" pitchFamily="18" charset="0"/>
              </a:rPr>
              <a:t>     5 </a:t>
            </a:r>
            <a:r>
              <a:rPr lang="en-US" sz="3800" b="1" dirty="0">
                <a:latin typeface="Times New Roman" panose="02020603050405020304" pitchFamily="18" charset="0"/>
                <a:ea typeface="Times New Roman" panose="02020603050405020304" pitchFamily="18" charset="0"/>
              </a:rPr>
              <a:t>-- South west</a:t>
            </a:r>
          </a:p>
          <a:p>
            <a:pPr marL="0" indent="0">
              <a:buNone/>
            </a:pPr>
            <a:r>
              <a:rPr lang="en-US" sz="3800" b="1" dirty="0" smtClean="0">
                <a:latin typeface="Times New Roman" panose="02020603050405020304" pitchFamily="18" charset="0"/>
                <a:ea typeface="Times New Roman" panose="02020603050405020304" pitchFamily="18" charset="0"/>
              </a:rPr>
              <a:t>     7 </a:t>
            </a:r>
            <a:r>
              <a:rPr lang="en-US" sz="3800" b="1" dirty="0">
                <a:latin typeface="Times New Roman" panose="02020603050405020304" pitchFamily="18" charset="0"/>
                <a:ea typeface="Times New Roman" panose="02020603050405020304" pitchFamily="18" charset="0"/>
              </a:rPr>
              <a:t>-- North west </a:t>
            </a:r>
          </a:p>
          <a:p>
            <a:pPr marL="0" indent="0">
              <a:buNone/>
            </a:pPr>
            <a:r>
              <a:rPr lang="en-US" sz="3800" b="1" dirty="0" smtClean="0">
                <a:latin typeface="Times New Roman" panose="02020603050405020304" pitchFamily="18" charset="0"/>
                <a:ea typeface="Times New Roman" panose="02020603050405020304" pitchFamily="18" charset="0"/>
              </a:rPr>
              <a:t>     LLLL </a:t>
            </a:r>
            <a:r>
              <a:rPr lang="en-US" sz="3800" b="1" dirty="0">
                <a:latin typeface="Times New Roman" panose="02020603050405020304" pitchFamily="18" charset="0"/>
                <a:ea typeface="Times New Roman" panose="02020603050405020304" pitchFamily="18" charset="0"/>
              </a:rPr>
              <a:t>-- Longitude of  observation to .1 degrees </a:t>
            </a:r>
          </a:p>
          <a:p>
            <a:endParaRPr lang="en-US" sz="2800" b="1" dirty="0" smtClean="0">
              <a:latin typeface="Times New Roman" panose="02020603050405020304" pitchFamily="18" charset="0"/>
              <a:ea typeface="Times New Roman" panose="02020603050405020304" pitchFamily="18" charset="0"/>
            </a:endParaRPr>
          </a:p>
          <a:p>
            <a:endParaRPr lang="ar-SA" dirty="0"/>
          </a:p>
        </p:txBody>
      </p:sp>
    </p:spTree>
    <p:extLst>
      <p:ext uri="{BB962C8B-B14F-4D97-AF65-F5344CB8AC3E}">
        <p14:creationId xmlns:p14="http://schemas.microsoft.com/office/powerpoint/2010/main" val="1593735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nvPr>
        </p:nvSpPr>
        <p:spPr/>
        <p:txBody>
          <a:bodyPr/>
          <a:lstStyle/>
          <a:p>
            <a:pPr algn="just" rtl="1" eaLnBrk="1" hangingPunct="1"/>
            <a:r>
              <a:rPr lang="ar-EG" b="1" dirty="0" smtClean="0"/>
              <a:t>لسرعة تناول المعلومات تم تقسيم الكرة الأرضية إلى 99 منطقة، لكل منطقة رقم زوجي تبدأ 01، 02، 03 حتي 99 ، فمثلاً قسمت أفريقيا إلى عشر مناطق أرقامها تبدء من 60 حتي 69 ولكل منطقة داخل القارة رقمها الخاص.</a:t>
            </a:r>
          </a:p>
          <a:p>
            <a:pPr algn="just" rtl="1" eaLnBrk="1" hangingPunct="1"/>
            <a:endParaRPr lang="ar-EG" b="1" dirty="0" smtClean="0"/>
          </a:p>
          <a:p>
            <a:pPr algn="just" rtl="1" eaLnBrk="1" hangingPunct="1"/>
            <a:r>
              <a:rPr lang="ar-EG" b="1" dirty="0" smtClean="0"/>
              <a:t> فعلي سبيل المثال نجد مصر تقع ضمن منطقة شمال شرق أفريقيا التي تضم بجانب مصر ليبيا والسودان ورقمها الدولي 62، والسعودية تقع ضمن منطقتين رقمهما الدولي  40 و41.</a:t>
            </a:r>
            <a:endParaRPr lang="en-US" b="1" dirty="0" smtClean="0"/>
          </a:p>
        </p:txBody>
      </p:sp>
      <p:sp>
        <p:nvSpPr>
          <p:cNvPr id="2" name="Title 1"/>
          <p:cNvSpPr>
            <a:spLocks noGrp="1"/>
          </p:cNvSpPr>
          <p:nvPr>
            <p:ph type="title"/>
          </p:nvPr>
        </p:nvSpPr>
        <p:spPr>
          <a:xfrm>
            <a:off x="457200" y="685800"/>
            <a:ext cx="8229600" cy="1219200"/>
          </a:xfrm>
        </p:spPr>
        <p:txBody>
          <a:bodyPr>
            <a:normAutofit/>
          </a:bodyPr>
          <a:lstStyle/>
          <a:p>
            <a:pPr eaLnBrk="1" hangingPunct="1">
              <a:defRPr/>
            </a:pPr>
            <a:r>
              <a:rPr lang="ar-EG" sz="4000" b="1" dirty="0" smtClean="0"/>
              <a:t>المناطق الرصدية ورقمها الدولي</a:t>
            </a:r>
            <a:endParaRPr lang="en-US" sz="4000" b="1" dirty="0"/>
          </a:p>
        </p:txBody>
      </p:sp>
    </p:spTree>
    <p:extLst>
      <p:ext uri="{BB962C8B-B14F-4D97-AF65-F5344CB8AC3E}">
        <p14:creationId xmlns:p14="http://schemas.microsoft.com/office/powerpoint/2010/main" val="13432721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Content Placeholder 2"/>
          <p:cNvSpPr>
            <a:spLocks noGrp="1"/>
          </p:cNvSpPr>
          <p:nvPr>
            <p:ph idx="1"/>
          </p:nvPr>
        </p:nvSpPr>
        <p:spPr>
          <a:xfrm>
            <a:off x="457200" y="2500745"/>
            <a:ext cx="8382000" cy="4128655"/>
          </a:xfrm>
        </p:spPr>
        <p:txBody>
          <a:bodyPr>
            <a:normAutofit/>
          </a:bodyPr>
          <a:lstStyle/>
          <a:p>
            <a:pPr algn="just" rtl="1" eaLnBrk="1" hangingPunct="1"/>
            <a:r>
              <a:rPr lang="ar-EG" b="1" dirty="0" smtClean="0"/>
              <a:t>طبقاً للتقسيم العالمي تم تخصيص لكل منطقة عدد من المحطات لا تتعدي الألف محطة، ولكل محطة خصص لها رقماً مؤلفاً من ثلاث خانات، فمثلاً خصصت لمحطات المنطقة 62 الأرقام من 001، 002، 003 حتي 999، تبدأ من ليبيا ثم مصر ثم السودان؛ حيث نجد مرصد حلوان بالقاهرة رقمه الدولي 366.</a:t>
            </a:r>
          </a:p>
          <a:p>
            <a:pPr algn="just" rtl="1"/>
            <a:r>
              <a:rPr lang="ar-EG" b="1" dirty="0"/>
              <a:t>وخصصت لمحطات المنطقة </a:t>
            </a:r>
            <a:r>
              <a:rPr lang="ar-EG" b="1" dirty="0" smtClean="0"/>
              <a:t>40 </a:t>
            </a:r>
            <a:r>
              <a:rPr lang="ar-EG" b="1" dirty="0"/>
              <a:t>الأرقام من 001، 002، 003 حتي </a:t>
            </a:r>
            <a:r>
              <a:rPr lang="ar-EG" b="1" dirty="0" smtClean="0"/>
              <a:t>999؛ حيث نجد محطات </a:t>
            </a:r>
            <a:r>
              <a:rPr lang="ar-EG" b="1" dirty="0"/>
              <a:t>رصد </a:t>
            </a:r>
            <a:r>
              <a:rPr lang="ar-SA" b="1" dirty="0" smtClean="0"/>
              <a:t>الجوف </a:t>
            </a:r>
            <a:r>
              <a:rPr lang="ar-EG" b="1" dirty="0" smtClean="0"/>
              <a:t>والقصيم </a:t>
            </a:r>
            <a:r>
              <a:rPr lang="ar-SA" b="1" dirty="0" smtClean="0"/>
              <a:t>والمدينة المنورة </a:t>
            </a:r>
            <a:r>
              <a:rPr lang="ar-EG" b="1" dirty="0" smtClean="0"/>
              <a:t>والرياض</a:t>
            </a:r>
            <a:r>
              <a:rPr lang="en-US" b="1" dirty="0" smtClean="0"/>
              <a:t> </a:t>
            </a:r>
            <a:r>
              <a:rPr lang="ar-EG" b="1" dirty="0" smtClean="0"/>
              <a:t>أرقمهم </a:t>
            </a:r>
            <a:r>
              <a:rPr lang="ar-EG" b="1" dirty="0" smtClean="0"/>
              <a:t>على </a:t>
            </a:r>
            <a:r>
              <a:rPr lang="ar-EG" b="1" dirty="0" smtClean="0"/>
              <a:t>التوالي</a:t>
            </a:r>
            <a:r>
              <a:rPr lang="ar-SA" b="1" dirty="0" smtClean="0"/>
              <a:t> 361</a:t>
            </a:r>
            <a:r>
              <a:rPr lang="ar-EG" b="1" dirty="0" smtClean="0"/>
              <a:t>، 405،</a:t>
            </a:r>
            <a:r>
              <a:rPr lang="ar-SA" b="1" dirty="0" smtClean="0"/>
              <a:t>430،</a:t>
            </a:r>
            <a:r>
              <a:rPr lang="ar-EG" b="1" dirty="0" smtClean="0"/>
              <a:t> </a:t>
            </a:r>
            <a:r>
              <a:rPr lang="ar-EG" b="1" dirty="0" smtClean="0"/>
              <a:t>437. </a:t>
            </a:r>
          </a:p>
          <a:p>
            <a:pPr algn="just" rtl="1"/>
            <a:r>
              <a:rPr lang="ar-EG" b="1" dirty="0"/>
              <a:t>وخصصت لمحطات المنطقة </a:t>
            </a:r>
            <a:r>
              <a:rPr lang="ar-EG" b="1" dirty="0" smtClean="0"/>
              <a:t>41 </a:t>
            </a:r>
            <a:r>
              <a:rPr lang="ar-EG" b="1" dirty="0"/>
              <a:t>الأرقام من 001، 002، 003 حتي </a:t>
            </a:r>
            <a:r>
              <a:rPr lang="ar-EG" b="1" dirty="0" smtClean="0"/>
              <a:t>999؛ </a:t>
            </a:r>
            <a:r>
              <a:rPr lang="ar-EG" b="1" dirty="0"/>
              <a:t>حيث نجد محطات رصد  </a:t>
            </a:r>
            <a:r>
              <a:rPr lang="ar-EG" b="1" dirty="0" smtClean="0"/>
              <a:t>جدة ومكة والطائف </a:t>
            </a:r>
            <a:r>
              <a:rPr lang="ar-EG" b="1" dirty="0" smtClean="0"/>
              <a:t>أبها</a:t>
            </a:r>
            <a:r>
              <a:rPr lang="en-US" b="1" dirty="0" smtClean="0"/>
              <a:t> </a:t>
            </a:r>
            <a:r>
              <a:rPr lang="ar-EG" b="1" dirty="0" smtClean="0"/>
              <a:t>أرقمهم </a:t>
            </a:r>
            <a:r>
              <a:rPr lang="ar-EG" b="1" dirty="0"/>
              <a:t>على التوالي  </a:t>
            </a:r>
            <a:r>
              <a:rPr lang="ar-EG" b="1" dirty="0" smtClean="0"/>
              <a:t>024، 030، </a:t>
            </a:r>
            <a:r>
              <a:rPr lang="ar-EG" b="1" dirty="0" smtClean="0"/>
              <a:t>036</a:t>
            </a:r>
            <a:r>
              <a:rPr lang="ar-SA" b="1" dirty="0" smtClean="0"/>
              <a:t>، 112</a:t>
            </a:r>
            <a:r>
              <a:rPr lang="ar-EG" b="1" dirty="0" smtClean="0"/>
              <a:t>. </a:t>
            </a:r>
            <a:endParaRPr lang="ar-EG" b="1" dirty="0"/>
          </a:p>
          <a:p>
            <a:pPr algn="just" rtl="1"/>
            <a:endParaRPr lang="ar-EG" dirty="0" smtClean="0"/>
          </a:p>
          <a:p>
            <a:pPr algn="just" rtl="1" eaLnBrk="1" hangingPunct="1"/>
            <a:endParaRPr lang="en-US" dirty="0" smtClean="0"/>
          </a:p>
          <a:p>
            <a:pPr algn="r" rtl="1" eaLnBrk="1" hangingPunct="1"/>
            <a:endParaRPr lang="en-US" dirty="0" smtClean="0"/>
          </a:p>
        </p:txBody>
      </p:sp>
      <p:sp>
        <p:nvSpPr>
          <p:cNvPr id="2" name="Title 1"/>
          <p:cNvSpPr>
            <a:spLocks noGrp="1"/>
          </p:cNvSpPr>
          <p:nvPr>
            <p:ph type="title"/>
          </p:nvPr>
        </p:nvSpPr>
        <p:spPr/>
        <p:txBody>
          <a:bodyPr>
            <a:normAutofit/>
          </a:bodyPr>
          <a:lstStyle/>
          <a:p>
            <a:pPr eaLnBrk="1" hangingPunct="1">
              <a:defRPr/>
            </a:pPr>
            <a:r>
              <a:rPr lang="ar-EG" sz="4000" b="1" dirty="0" smtClean="0"/>
              <a:t>المحطات الرصدية ورقمها الدولي</a:t>
            </a:r>
            <a:endParaRPr lang="en-US" sz="4000" b="1" dirty="0"/>
          </a:p>
        </p:txBody>
      </p:sp>
    </p:spTree>
    <p:extLst>
      <p:ext uri="{BB962C8B-B14F-4D97-AF65-F5344CB8AC3E}">
        <p14:creationId xmlns:p14="http://schemas.microsoft.com/office/powerpoint/2010/main" val="25315084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Content Placeholder 2"/>
          <p:cNvSpPr>
            <a:spLocks noGrp="1"/>
          </p:cNvSpPr>
          <p:nvPr>
            <p:ph idx="1"/>
          </p:nvPr>
        </p:nvSpPr>
        <p:spPr>
          <a:xfrm>
            <a:off x="457200" y="2514600"/>
            <a:ext cx="8229600" cy="3657600"/>
          </a:xfrm>
        </p:spPr>
        <p:txBody>
          <a:bodyPr/>
          <a:lstStyle/>
          <a:p>
            <a:pPr algn="r" rtl="1"/>
            <a:r>
              <a:rPr lang="ar-SA" b="1" dirty="0" smtClean="0"/>
              <a:t>رقم المنطقة </a:t>
            </a:r>
            <a:r>
              <a:rPr lang="ar-SA" b="1" dirty="0"/>
              <a:t>التي</a:t>
            </a:r>
            <a:r>
              <a:rPr lang="ar-SA" b="1" dirty="0" smtClean="0"/>
              <a:t> تقع فيها محطة الرصد</a:t>
            </a:r>
            <a:r>
              <a:rPr lang="ar-EG" b="1" dirty="0" smtClean="0"/>
              <a:t> </a:t>
            </a:r>
            <a:r>
              <a:rPr lang="ar-SA" b="1" dirty="0" smtClean="0"/>
              <a:t>حسب </a:t>
            </a:r>
            <a:r>
              <a:rPr lang="ar-EG" b="1" dirty="0" smtClean="0"/>
              <a:t>تقسيم</a:t>
            </a:r>
            <a:r>
              <a:rPr lang="ar-SA" b="1" dirty="0" smtClean="0"/>
              <a:t> المنظمة العالمية للأرصاد</a:t>
            </a:r>
            <a:endParaRPr lang="ar-EG" b="1" dirty="0" smtClean="0"/>
          </a:p>
          <a:p>
            <a:pPr algn="just" rtl="1"/>
            <a:r>
              <a:rPr lang="ar-EG" b="1" dirty="0" smtClean="0"/>
              <a:t>تقسم الأرض بالكامل إلى </a:t>
            </a:r>
            <a:r>
              <a:rPr lang="ar-EG" b="1" dirty="0"/>
              <a:t>99 منطقة، لكل منطقة رقم زوجي </a:t>
            </a:r>
            <a:r>
              <a:rPr lang="ar-EG" b="1" dirty="0" smtClean="0"/>
              <a:t>تبدأ من </a:t>
            </a:r>
            <a:r>
              <a:rPr lang="ar-EG" b="1" dirty="0"/>
              <a:t>01، 02، 03 </a:t>
            </a:r>
            <a:r>
              <a:rPr lang="ar-EG" b="1" dirty="0" smtClean="0"/>
              <a:t>تنتهي إلى </a:t>
            </a:r>
            <a:r>
              <a:rPr lang="ar-EG" b="1" dirty="0"/>
              <a:t>99 </a:t>
            </a:r>
            <a:r>
              <a:rPr lang="ar-EG" b="1" dirty="0" smtClean="0"/>
              <a:t>.</a:t>
            </a:r>
            <a:endParaRPr lang="en-US" b="1" dirty="0" smtClean="0"/>
          </a:p>
          <a:p>
            <a:pPr algn="just"/>
            <a:r>
              <a:rPr lang="en-US" b="1" dirty="0" smtClean="0"/>
              <a:t>II</a:t>
            </a:r>
          </a:p>
          <a:p>
            <a:pPr algn="just" rtl="1"/>
            <a:r>
              <a:rPr lang="ar-SA" b="1" dirty="0" smtClean="0"/>
              <a:t>رقم محطة الرصد</a:t>
            </a:r>
            <a:r>
              <a:rPr lang="ar-EG" b="1" dirty="0"/>
              <a:t>؛ حيث </a:t>
            </a:r>
            <a:r>
              <a:rPr lang="ar-EG" b="1" dirty="0" smtClean="0"/>
              <a:t>خصص لكل </a:t>
            </a:r>
            <a:r>
              <a:rPr lang="ar-EG" b="1" dirty="0"/>
              <a:t>محطة </a:t>
            </a:r>
            <a:r>
              <a:rPr lang="ar-EG" b="1" dirty="0" smtClean="0"/>
              <a:t>رقماً </a:t>
            </a:r>
            <a:r>
              <a:rPr lang="ar-EG" b="1" dirty="0"/>
              <a:t>مؤلفاً من ثلاث خانات </a:t>
            </a:r>
            <a:r>
              <a:rPr lang="ar-EG" b="1" dirty="0" smtClean="0"/>
              <a:t>يبدأ 001</a:t>
            </a:r>
            <a:r>
              <a:rPr lang="ar-EG" b="1" dirty="0"/>
              <a:t>، </a:t>
            </a:r>
            <a:r>
              <a:rPr lang="ar-EG" b="1" dirty="0" smtClean="0"/>
              <a:t>002، 003 </a:t>
            </a:r>
            <a:r>
              <a:rPr lang="ar-EG" b="1" dirty="0"/>
              <a:t>تنتهي </a:t>
            </a:r>
            <a:r>
              <a:rPr lang="ar-EG" b="1" dirty="0" smtClean="0"/>
              <a:t>999 </a:t>
            </a:r>
            <a:r>
              <a:rPr lang="ar-EG" b="1" dirty="0"/>
              <a:t>.</a:t>
            </a:r>
            <a:endParaRPr lang="en-US" dirty="0" smtClean="0"/>
          </a:p>
          <a:p>
            <a:pPr algn="just"/>
            <a:r>
              <a:rPr lang="en-US" b="1" dirty="0" smtClean="0"/>
              <a:t>iii</a:t>
            </a:r>
            <a:endParaRPr lang="en-US" dirty="0" smtClean="0"/>
          </a:p>
          <a:p>
            <a:pPr algn="r"/>
            <a:endParaRPr lang="en-US" dirty="0" smtClean="0"/>
          </a:p>
        </p:txBody>
      </p:sp>
      <p:sp>
        <p:nvSpPr>
          <p:cNvPr id="2" name="Title 1"/>
          <p:cNvSpPr>
            <a:spLocks noGrp="1"/>
          </p:cNvSpPr>
          <p:nvPr>
            <p:ph type="title"/>
          </p:nvPr>
        </p:nvSpPr>
        <p:spPr>
          <a:xfrm>
            <a:off x="457200" y="428604"/>
            <a:ext cx="8229600" cy="1628796"/>
          </a:xfrm>
        </p:spPr>
        <p:txBody>
          <a:bodyPr>
            <a:normAutofit/>
          </a:bodyPr>
          <a:lstStyle/>
          <a:p>
            <a:pPr rtl="1">
              <a:defRPr/>
            </a:pPr>
            <a:r>
              <a:rPr lang="ar-EG" b="1" u="sng" dirty="0" smtClean="0"/>
              <a:t>ال</a:t>
            </a:r>
            <a:r>
              <a:rPr lang="ar-SA" b="1" u="sng" dirty="0" smtClean="0"/>
              <a:t>رموز</a:t>
            </a:r>
            <a:r>
              <a:rPr lang="ar-EG" b="1" u="sng" dirty="0" smtClean="0"/>
              <a:t> </a:t>
            </a:r>
            <a:r>
              <a:rPr lang="en-US" b="1" u="sng" dirty="0" err="1"/>
              <a:t>IIiii</a:t>
            </a:r>
            <a:r>
              <a:rPr lang="en-US" b="1" u="sng" dirty="0"/>
              <a:t> </a:t>
            </a:r>
            <a:endParaRPr lang="en-US" dirty="0"/>
          </a:p>
        </p:txBody>
      </p:sp>
    </p:spTree>
    <p:extLst>
      <p:ext uri="{BB962C8B-B14F-4D97-AF65-F5344CB8AC3E}">
        <p14:creationId xmlns:p14="http://schemas.microsoft.com/office/powerpoint/2010/main" val="37210386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420888"/>
            <a:ext cx="8568951" cy="3960440"/>
          </a:xfrm>
        </p:spPr>
        <p:txBody>
          <a:bodyPr>
            <a:normAutofit/>
          </a:bodyPr>
          <a:lstStyle/>
          <a:p>
            <a:pPr algn="r" rtl="1"/>
            <a:r>
              <a:rPr lang="ar-SA" dirty="0"/>
              <a:t> تتم عمليات الرصد </a:t>
            </a:r>
            <a:r>
              <a:rPr lang="ar-SA" dirty="0" err="1"/>
              <a:t>الجومائى</a:t>
            </a:r>
            <a:r>
              <a:rPr lang="ar-SA" dirty="0"/>
              <a:t> وإرسال المعلومات- مثل المحطات السطحية- لمركز أرصاد جوية متخصص لابد من تجهيزها </a:t>
            </a:r>
            <a:r>
              <a:rPr lang="ar-SA" dirty="0" err="1"/>
              <a:t>فى</a:t>
            </a:r>
            <a:r>
              <a:rPr lang="ar-SA" dirty="0"/>
              <a:t> صيغة ملائمة للإرسال عبر نظام خاص بالاتصالات. </a:t>
            </a:r>
          </a:p>
          <a:p>
            <a:pPr algn="r" rtl="1"/>
            <a:r>
              <a:rPr lang="ar-SA" dirty="0"/>
              <a:t>   والشفرات الموصي باستخدامها في تبادل معلومات الأرصاد الجوية منشورة في مطبوع المنظمة العالمية للأرصاد الجوية رقم 306 (دليل الشفرات). ويتم تحديث ومراجعة هذه الشفرات بمعرفة المنظمة العالمية للأرصاد الجوية من وقت إلى أخر وتتكون هذه الشفرات من مجموعة من الصيغ الرمزية المكونة من حروف أو مجموعة حروف رمزية تمثل عناصر الرصد </a:t>
            </a:r>
            <a:r>
              <a:rPr lang="ar-SA" dirty="0" err="1"/>
              <a:t>الجومائى</a:t>
            </a:r>
            <a:r>
              <a:rPr lang="ar-SA" dirty="0"/>
              <a:t>، مثل المجموعة الرمزية </a:t>
            </a:r>
            <a:r>
              <a:rPr lang="en-US" dirty="0" err="1"/>
              <a:t>lCE</a:t>
            </a:r>
            <a:r>
              <a:rPr lang="en-US" dirty="0"/>
              <a:t> ، </a:t>
            </a:r>
            <a:r>
              <a:rPr lang="ar-SA" dirty="0"/>
              <a:t>والتي تدل على أن الشفرة التالية لها خاصة بالثلج البحري. </a:t>
            </a:r>
            <a:endParaRPr lang="ar-SA" dirty="0" smtClean="0"/>
          </a:p>
          <a:p>
            <a:r>
              <a:rPr lang="en-US" b="1" dirty="0"/>
              <a:t>AAXX  </a:t>
            </a:r>
            <a:r>
              <a:rPr lang="en-US" b="1" dirty="0" err="1"/>
              <a:t>YYGGiw</a:t>
            </a:r>
            <a:r>
              <a:rPr lang="en-US" b="1" dirty="0"/>
              <a:t>  </a:t>
            </a:r>
            <a:r>
              <a:rPr lang="en-US" b="1" dirty="0" err="1"/>
              <a:t>iRiXhVV</a:t>
            </a:r>
            <a:r>
              <a:rPr lang="en-US" b="1" dirty="0"/>
              <a:t> </a:t>
            </a:r>
            <a:endParaRPr lang="ar-SA" b="1" dirty="0"/>
          </a:p>
        </p:txBody>
      </p:sp>
      <p:sp>
        <p:nvSpPr>
          <p:cNvPr id="3" name="Title 2"/>
          <p:cNvSpPr>
            <a:spLocks noGrp="1"/>
          </p:cNvSpPr>
          <p:nvPr>
            <p:ph type="title"/>
          </p:nvPr>
        </p:nvSpPr>
        <p:spPr/>
        <p:txBody>
          <a:bodyPr>
            <a:normAutofit/>
          </a:bodyPr>
          <a:lstStyle/>
          <a:p>
            <a:r>
              <a:rPr lang="ar-SA" sz="4000" b="1" dirty="0"/>
              <a:t>الشفرة الخاصة بالسفن والناقلات</a:t>
            </a:r>
            <a:r>
              <a:rPr lang="ar-SA" dirty="0"/>
              <a:t/>
            </a:r>
            <a:br>
              <a:rPr lang="ar-SA" dirty="0"/>
            </a:br>
            <a:r>
              <a:rPr lang="en-US" sz="3600" b="1" dirty="0"/>
              <a:t>The Coding Of  Ships Weather Reports</a:t>
            </a:r>
            <a:endParaRPr lang="ar-SA" sz="3600" b="1" dirty="0"/>
          </a:p>
        </p:txBody>
      </p:sp>
    </p:spTree>
    <p:extLst>
      <p:ext uri="{BB962C8B-B14F-4D97-AF65-F5344CB8AC3E}">
        <p14:creationId xmlns:p14="http://schemas.microsoft.com/office/powerpoint/2010/main" val="35720834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_rels/theme3.xml.rels><?xml version="1.0" encoding="UTF-8" standalone="yes"?>
<Relationships xmlns="http://schemas.openxmlformats.org/package/2006/relationships"><Relationship Id="rId1" Type="http://schemas.openxmlformats.org/officeDocument/2006/relationships/image" Target="../media/image2.jpeg"/></Relationships>
</file>

<file path=ppt/theme/_rels/theme4.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3.xml><?xml version="1.0" encoding="utf-8"?>
<a:theme xmlns:a="http://schemas.openxmlformats.org/drawingml/2006/main" name="1_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4.xml><?xml version="1.0" encoding="utf-8"?>
<a:theme xmlns:a="http://schemas.openxmlformats.org/drawingml/2006/main" name="2_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Opulent</Template>
  <TotalTime>2216</TotalTime>
  <Words>1050</Words>
  <Application>Microsoft Office PowerPoint</Application>
  <PresentationFormat>On-screen Show (4:3)</PresentationFormat>
  <Paragraphs>124</Paragraphs>
  <Slides>15</Slides>
  <Notes>0</Notes>
  <HiddenSlides>0</HiddenSlides>
  <MMClips>0</MMClips>
  <ScaleCrop>false</ScaleCrop>
  <HeadingPairs>
    <vt:vector size="6" baseType="variant">
      <vt:variant>
        <vt:lpstr>Fonts Used</vt:lpstr>
      </vt:variant>
      <vt:variant>
        <vt:i4>11</vt:i4>
      </vt:variant>
      <vt:variant>
        <vt:lpstr>Theme</vt:lpstr>
      </vt:variant>
      <vt:variant>
        <vt:i4>4</vt:i4>
      </vt:variant>
      <vt:variant>
        <vt:lpstr>Slide Titles</vt:lpstr>
      </vt:variant>
      <vt:variant>
        <vt:i4>15</vt:i4>
      </vt:variant>
    </vt:vector>
  </HeadingPairs>
  <TitlesOfParts>
    <vt:vector size="30" baseType="lpstr">
      <vt:lpstr>Arial</vt:lpstr>
      <vt:lpstr>Calibri</vt:lpstr>
      <vt:lpstr>Candara</vt:lpstr>
      <vt:lpstr>Courier New</vt:lpstr>
      <vt:lpstr>Georgia</vt:lpstr>
      <vt:lpstr>Simplified Arabic</vt:lpstr>
      <vt:lpstr>Symbol</vt:lpstr>
      <vt:lpstr>Times New Roman</vt:lpstr>
      <vt:lpstr>Verdana</vt:lpstr>
      <vt:lpstr>Wingdings</vt:lpstr>
      <vt:lpstr>Wingdings 2</vt:lpstr>
      <vt:lpstr>Opulent</vt:lpstr>
      <vt:lpstr>Waveform</vt:lpstr>
      <vt:lpstr>1_Waveform</vt:lpstr>
      <vt:lpstr>2_Waveform</vt:lpstr>
      <vt:lpstr>            أشكال البيانات الرصدية   SYNOP Data Format (FM-12)  </vt:lpstr>
      <vt:lpstr>الشفرة الجوية</vt:lpstr>
      <vt:lpstr>PowerPoint Presentation</vt:lpstr>
      <vt:lpstr>Syntax  </vt:lpstr>
      <vt:lpstr>PowerPoint Presentation</vt:lpstr>
      <vt:lpstr>المناطق الرصدية ورقمها الدولي</vt:lpstr>
      <vt:lpstr>المحطات الرصدية ورقمها الدولي</vt:lpstr>
      <vt:lpstr>الرموز IIiii </vt:lpstr>
      <vt:lpstr>الشفرة الخاصة بالسفن والناقلات The Coding Of  Ships Weather Reports</vt:lpstr>
      <vt:lpstr>الصيغة الشفرية FM13-Vll  الخاصة بالرصدة الجوية السطحية الصادرة من السفن </vt:lpstr>
      <vt:lpstr> ملاحظات واعتبارات</vt:lpstr>
      <vt:lpstr> الرموز YYGGiw  </vt:lpstr>
      <vt:lpstr>الرموز 99LLL</vt:lpstr>
      <vt:lpstr>الرموز QLLLL</vt:lpstr>
      <vt:lpstr>PowerPoint Presentation</vt:lpstr>
    </vt:vector>
  </TitlesOfParts>
  <Company>NONE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Readings In Geography</dc:title>
  <dc:creator>CHANGE_ME</dc:creator>
  <cp:lastModifiedBy>user</cp:lastModifiedBy>
  <cp:revision>226</cp:revision>
  <dcterms:created xsi:type="dcterms:W3CDTF">2007-11-11T20:59:57Z</dcterms:created>
  <dcterms:modified xsi:type="dcterms:W3CDTF">2019-01-23T19:52:10Z</dcterms:modified>
</cp:coreProperties>
</file>