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6" r:id="rId3"/>
    <p:sldId id="257" r:id="rId4"/>
    <p:sldId id="258" r:id="rId5"/>
    <p:sldId id="259" r:id="rId6"/>
    <p:sldId id="260" r:id="rId7"/>
    <p:sldId id="281" r:id="rId8"/>
    <p:sldId id="261" r:id="rId9"/>
    <p:sldId id="262" r:id="rId10"/>
    <p:sldId id="263" r:id="rId11"/>
    <p:sldId id="264" r:id="rId12"/>
    <p:sldId id="265" r:id="rId13"/>
    <p:sldId id="266" r:id="rId14"/>
    <p:sldId id="267" r:id="rId15"/>
    <p:sldId id="268" r:id="rId16"/>
    <p:sldId id="270" r:id="rId17"/>
    <p:sldId id="278" r:id="rId18"/>
    <p:sldId id="269" r:id="rId19"/>
    <p:sldId id="279" r:id="rId20"/>
    <p:sldId id="280" r:id="rId21"/>
    <p:sldId id="271" r:id="rId22"/>
    <p:sldId id="272" r:id="rId23"/>
    <p:sldId id="273" r:id="rId24"/>
    <p:sldId id="274" r:id="rId25"/>
    <p:sldId id="275"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E1851-9C7B-494F-9634-1192BF47E79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384694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E1851-9C7B-494F-9634-1192BF47E79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167545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E1851-9C7B-494F-9634-1192BF47E79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423811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1/23/2019</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141542514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1/23/2019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4178350940"/>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1/23/2019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376019662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1/23/2019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3965804569"/>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1/23/2019</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4279770544"/>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1/23/2019</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4178561363"/>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1/23/2019</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3791087542"/>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1/23/2019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610456453"/>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E1851-9C7B-494F-9634-1192BF47E79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3436561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1/23/2019</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3385825645"/>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1/23/2019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496254694"/>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1/23/2019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4156828343"/>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114048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130304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E1851-9C7B-494F-9634-1192BF47E79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286656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E1851-9C7B-494F-9634-1192BF47E797}"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30055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E1851-9C7B-494F-9634-1192BF47E797}"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176379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E1851-9C7B-494F-9634-1192BF47E797}"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384572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E1851-9C7B-494F-9634-1192BF47E797}"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13927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E1851-9C7B-494F-9634-1192BF47E797}"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247639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E1851-9C7B-494F-9634-1192BF47E797}"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C120D-D37E-4EBB-B5E3-3FC12D36580E}" type="slidenum">
              <a:rPr lang="en-US" smtClean="0"/>
              <a:t>‹#›</a:t>
            </a:fld>
            <a:endParaRPr lang="en-US"/>
          </a:p>
        </p:txBody>
      </p:sp>
    </p:spTree>
    <p:extLst>
      <p:ext uri="{BB962C8B-B14F-4D97-AF65-F5344CB8AC3E}">
        <p14:creationId xmlns:p14="http://schemas.microsoft.com/office/powerpoint/2010/main" val="383246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E1851-9C7B-494F-9634-1192BF47E797}" type="datetimeFigureOut">
              <a:rPr lang="en-US" smtClean="0"/>
              <a:t>1/23/2019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C120D-D37E-4EBB-B5E3-3FC12D36580E}" type="slidenum">
              <a:rPr lang="en-US" smtClean="0"/>
              <a:t>‹#›</a:t>
            </a:fld>
            <a:endParaRPr lang="en-US"/>
          </a:p>
        </p:txBody>
      </p:sp>
    </p:spTree>
    <p:extLst>
      <p:ext uri="{BB962C8B-B14F-4D97-AF65-F5344CB8AC3E}">
        <p14:creationId xmlns:p14="http://schemas.microsoft.com/office/powerpoint/2010/main" val="3222171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1/23/2019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3844253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ideo" Target="file:///E:\Moves\&#1575;&#1604;&#1571;&#1585;&#1589;&#1575;&#1583;.AVI"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362200"/>
            <a:ext cx="3810000" cy="1905000"/>
          </a:xfrm>
        </p:spPr>
      </p:pic>
    </p:spTree>
    <p:extLst>
      <p:ext uri="{BB962C8B-B14F-4D97-AF65-F5344CB8AC3E}">
        <p14:creationId xmlns:p14="http://schemas.microsoft.com/office/powerpoint/2010/main" val="770369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pPr algn="ctr">
              <a:defRPr/>
            </a:pPr>
            <a:r>
              <a:rPr lang="ar-EG" sz="4400" b="1" dirty="0" smtClean="0">
                <a:solidFill>
                  <a:schemeClr val="accent2">
                    <a:lumMod val="50000"/>
                  </a:schemeClr>
                </a:solidFill>
                <a:ea typeface="ＭＳ Ｐゴシック" pitchFamily="34" charset="-128"/>
              </a:rPr>
              <a:t>أجهزة قياس درجات حرارة الهواء</a:t>
            </a:r>
            <a:endParaRPr lang="en-US" sz="4400" b="1" dirty="0" smtClean="0">
              <a:solidFill>
                <a:schemeClr val="accent2">
                  <a:lumMod val="50000"/>
                </a:schemeClr>
              </a:solidFill>
              <a:ea typeface="ＭＳ Ｐゴシック" pitchFamily="34" charset="-128"/>
            </a:endParaRPr>
          </a:p>
        </p:txBody>
      </p:sp>
      <p:sp>
        <p:nvSpPr>
          <p:cNvPr id="47107" name="Content Placeholder 2"/>
          <p:cNvSpPr>
            <a:spLocks noGrp="1"/>
          </p:cNvSpPr>
          <p:nvPr>
            <p:ph idx="1"/>
          </p:nvPr>
        </p:nvSpPr>
        <p:spPr>
          <a:xfrm>
            <a:off x="4267200" y="1828800"/>
            <a:ext cx="4578350" cy="4572000"/>
          </a:xfrm>
        </p:spPr>
        <p:txBody>
          <a:bodyPr/>
          <a:lstStyle/>
          <a:p>
            <a:pPr algn="just" rtl="1"/>
            <a:r>
              <a:rPr lang="ar-EG" sz="2800" b="1" smtClean="0">
                <a:ea typeface="MS PGothic" pitchFamily="34" charset="-128"/>
              </a:rPr>
              <a:t>تقاس درجة حرارة الهواء بأنواع متعددة من الترمومترات الحرارية، وجهاز تسجيلي يعرف بالثرموجراف </a:t>
            </a:r>
            <a:r>
              <a:rPr lang="en-US" sz="2800" b="1" smtClean="0">
                <a:ea typeface="MS PGothic" pitchFamily="34" charset="-128"/>
                <a:cs typeface="Majalla UI"/>
              </a:rPr>
              <a:t>Thermograph</a:t>
            </a:r>
            <a:r>
              <a:rPr lang="ar-EG" sz="2800" b="1" smtClean="0">
                <a:ea typeface="MS PGothic" pitchFamily="34" charset="-128"/>
              </a:rPr>
              <a:t> </a:t>
            </a:r>
          </a:p>
          <a:p>
            <a:pPr algn="just" rtl="1"/>
            <a:r>
              <a:rPr lang="ar-EG" sz="2800" b="1" smtClean="0">
                <a:ea typeface="MS PGothic" pitchFamily="34" charset="-128"/>
              </a:rPr>
              <a:t>الدرجة المئوية = 9/5 *(الدرجة الفهرنهيتية -32)</a:t>
            </a:r>
          </a:p>
          <a:p>
            <a:pPr algn="just" rtl="1"/>
            <a:r>
              <a:rPr lang="ar-EG" sz="2800" b="1" smtClean="0">
                <a:ea typeface="MS PGothic" pitchFamily="34" charset="-128"/>
              </a:rPr>
              <a:t>الدرجة الفهرنهيتية = (5/9* الدرجة المئوية) + 32</a:t>
            </a:r>
          </a:p>
          <a:p>
            <a:pPr algn="just" rtl="1"/>
            <a:r>
              <a:rPr lang="ar-EG" sz="2800" b="1" smtClean="0">
                <a:ea typeface="MS PGothic" pitchFamily="34" charset="-128"/>
              </a:rPr>
              <a:t>الدرجة المطلقة = - 273.2 درجة مئوية</a:t>
            </a:r>
            <a:endParaRPr lang="en-US" sz="2800" b="1" smtClean="0">
              <a:ea typeface="MS PGothic" pitchFamily="34" charset="-128"/>
            </a:endParaRPr>
          </a:p>
        </p:txBody>
      </p:sp>
      <p:pic>
        <p:nvPicPr>
          <p:cNvPr id="47108" name="Picture 2" descr="D:\Weather&amp; Climate\زيارة الأرصاد\PICT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D:\Weather&amp; Climate\زيارة الأرصاد\PICT0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800600"/>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504388"/>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54000"/>
            <a:ext cx="8229600" cy="1422400"/>
          </a:xfrm>
        </p:spPr>
        <p:txBody>
          <a:bodyPr/>
          <a:lstStyle/>
          <a:p>
            <a:pPr marL="53975" algn="r" rtl="1" eaLnBrk="1" hangingPunct="1">
              <a:defRPr/>
            </a:pPr>
            <a:r>
              <a:rPr lang="ar-EG" dirty="0" smtClean="0">
                <a:ea typeface="ＭＳ Ｐゴシック" pitchFamily="34" charset="-128"/>
              </a:rPr>
              <a:t>       </a:t>
            </a:r>
            <a:r>
              <a:rPr lang="ar-EG" sz="4400" b="1" dirty="0" smtClean="0">
                <a:solidFill>
                  <a:schemeClr val="accent1">
                    <a:lumMod val="50000"/>
                  </a:schemeClr>
                </a:solidFill>
                <a:ea typeface="ＭＳ Ｐゴシック" pitchFamily="34" charset="-128"/>
              </a:rPr>
              <a:t>أجهزة قياس الضغط الجوي</a:t>
            </a:r>
            <a:endParaRPr lang="en-US" sz="4400" b="1" dirty="0" smtClean="0">
              <a:solidFill>
                <a:schemeClr val="accent1">
                  <a:lumMod val="50000"/>
                </a:schemeClr>
              </a:solidFill>
              <a:ea typeface="ＭＳ Ｐゴシック" pitchFamily="34" charset="-128"/>
            </a:endParaRPr>
          </a:p>
        </p:txBody>
      </p:sp>
      <p:sp>
        <p:nvSpPr>
          <p:cNvPr id="48131" name="Content Placeholder 3"/>
          <p:cNvSpPr>
            <a:spLocks noGrp="1"/>
          </p:cNvSpPr>
          <p:nvPr>
            <p:ph idx="1"/>
          </p:nvPr>
        </p:nvSpPr>
        <p:spPr>
          <a:xfrm>
            <a:off x="4267200" y="2057400"/>
            <a:ext cx="4578350" cy="4038600"/>
          </a:xfrm>
        </p:spPr>
        <p:txBody>
          <a:bodyPr/>
          <a:lstStyle/>
          <a:p>
            <a:pPr algn="just" rtl="1"/>
            <a:r>
              <a:rPr lang="ar-EG" b="1" smtClean="0">
                <a:ea typeface="MS PGothic" pitchFamily="34" charset="-128"/>
              </a:rPr>
              <a:t>البارومترالزئبقي</a:t>
            </a:r>
            <a:r>
              <a:rPr lang="ar-EG" smtClean="0">
                <a:ea typeface="MS PGothic" pitchFamily="34" charset="-128"/>
              </a:rPr>
              <a:t>   </a:t>
            </a:r>
            <a:r>
              <a:rPr lang="en-US" smtClean="0">
                <a:ea typeface="MS PGothic" pitchFamily="34" charset="-128"/>
                <a:cs typeface="Majalla UI"/>
              </a:rPr>
              <a:t>Mercury Barometer</a:t>
            </a:r>
            <a:endParaRPr lang="ar-EG" smtClean="0">
              <a:ea typeface="MS PGothic" pitchFamily="34" charset="-128"/>
            </a:endParaRPr>
          </a:p>
          <a:p>
            <a:pPr algn="just" rtl="1"/>
            <a:r>
              <a:rPr lang="ar-EG" b="1" smtClean="0">
                <a:ea typeface="MS PGothic" pitchFamily="34" charset="-128"/>
              </a:rPr>
              <a:t>البارومتر المعدني أو بارومتر أنرويد</a:t>
            </a:r>
          </a:p>
          <a:p>
            <a:pPr algn="just" rtl="1"/>
            <a:r>
              <a:rPr lang="ar-EG" smtClean="0">
                <a:ea typeface="MS PGothic" pitchFamily="34" charset="-128"/>
              </a:rPr>
              <a:t> </a:t>
            </a:r>
            <a:r>
              <a:rPr lang="en-US" smtClean="0">
                <a:ea typeface="MS PGothic" pitchFamily="34" charset="-128"/>
              </a:rPr>
              <a:t>   Aneroid  Baromet</a:t>
            </a:r>
            <a:endParaRPr lang="ar-EG" smtClean="0">
              <a:ea typeface="Majalla UI"/>
            </a:endParaRPr>
          </a:p>
          <a:p>
            <a:pPr algn="just" rtl="1"/>
            <a:r>
              <a:rPr lang="ar-EG" b="1" smtClean="0">
                <a:ea typeface="Majalla UI"/>
              </a:rPr>
              <a:t>جهاز الباروجراف لقياس وتسجيل الضغط الجوي</a:t>
            </a:r>
            <a:endParaRPr lang="en-US" b="1" smtClean="0">
              <a:ea typeface="MS PGothic" pitchFamily="34" charset="-128"/>
            </a:endParaRPr>
          </a:p>
          <a:p>
            <a:pPr algn="just" rtl="1"/>
            <a:r>
              <a:rPr lang="ar-EG" b="1" smtClean="0">
                <a:ea typeface="Majalla UI"/>
              </a:rPr>
              <a:t>جهاز الباروجراف</a:t>
            </a:r>
            <a:r>
              <a:rPr lang="en-US" b="1" smtClean="0">
                <a:ea typeface="MS PGothic" pitchFamily="34" charset="-128"/>
              </a:rPr>
              <a:t> </a:t>
            </a:r>
            <a:r>
              <a:rPr lang="ar-EG" b="1" smtClean="0">
                <a:ea typeface="Majalla UI"/>
              </a:rPr>
              <a:t>الآلي</a:t>
            </a:r>
          </a:p>
          <a:p>
            <a:pPr algn="r" rtl="1"/>
            <a:endParaRPr lang="ar-EG" smtClean="0">
              <a:ea typeface="Majalla UI"/>
            </a:endParaRPr>
          </a:p>
          <a:p>
            <a:pPr algn="r" rtl="1">
              <a:buFont typeface="Wingdings" pitchFamily="2" charset="2"/>
              <a:buNone/>
            </a:pPr>
            <a:r>
              <a:rPr lang="ar-EG" smtClean="0">
                <a:ea typeface="Majalla UI"/>
              </a:rPr>
              <a:t> </a:t>
            </a:r>
          </a:p>
        </p:txBody>
      </p:sp>
      <p:pic>
        <p:nvPicPr>
          <p:cNvPr id="48132" name="Picture 2" descr="D:\Weather&amp; Climate\زيارة الأرصاد\PICT0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572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D:\Weather&amp; Climate\زيارة الأرصاد\PICT0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3340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descr="D:\Weather&amp; Climate\زيارة الأرصاد\PICT00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00600"/>
            <a:ext cx="3429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404798"/>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rtl="1">
              <a:defRPr/>
            </a:pPr>
            <a:r>
              <a:rPr lang="ar-EG" sz="4400" b="1" dirty="0" smtClean="0">
                <a:solidFill>
                  <a:schemeClr val="accent2">
                    <a:lumMod val="50000"/>
                  </a:schemeClr>
                </a:solidFill>
                <a:ea typeface="ＭＳ Ｐゴシック" pitchFamily="34" charset="-128"/>
              </a:rPr>
              <a:t>أجهزة قياس الرياح</a:t>
            </a:r>
            <a:endParaRPr lang="en-US" sz="4400" b="1" dirty="0" smtClean="0">
              <a:solidFill>
                <a:schemeClr val="accent2">
                  <a:lumMod val="50000"/>
                </a:schemeClr>
              </a:solidFill>
              <a:ea typeface="ＭＳ Ｐゴシック" pitchFamily="34" charset="-128"/>
            </a:endParaRPr>
          </a:p>
        </p:txBody>
      </p:sp>
      <p:sp>
        <p:nvSpPr>
          <p:cNvPr id="49155" name="Content Placeholder 2"/>
          <p:cNvSpPr>
            <a:spLocks noGrp="1"/>
          </p:cNvSpPr>
          <p:nvPr>
            <p:ph idx="1"/>
          </p:nvPr>
        </p:nvSpPr>
        <p:spPr>
          <a:xfrm>
            <a:off x="3886200" y="2133600"/>
            <a:ext cx="4959350" cy="4572000"/>
          </a:xfrm>
        </p:spPr>
        <p:txBody>
          <a:bodyPr/>
          <a:lstStyle/>
          <a:p>
            <a:pPr algn="just" rtl="1"/>
            <a:r>
              <a:rPr lang="ar-EG" b="1" smtClean="0">
                <a:ea typeface="MS PGothic" pitchFamily="34" charset="-128"/>
              </a:rPr>
              <a:t>جهاز قياس سرعة الرياح</a:t>
            </a:r>
            <a:r>
              <a:rPr lang="en-US" b="1" smtClean="0">
                <a:ea typeface="MS PGothic" pitchFamily="34" charset="-128"/>
                <a:cs typeface="Majalla UI"/>
              </a:rPr>
              <a:t> </a:t>
            </a:r>
            <a:r>
              <a:rPr lang="ar-EG" b="1" smtClean="0">
                <a:ea typeface="MS PGothic" pitchFamily="34" charset="-128"/>
              </a:rPr>
              <a:t> الأفقية ويسمي الانيمومتر </a:t>
            </a:r>
            <a:r>
              <a:rPr lang="en-US" sz="2400" smtClean="0">
                <a:ea typeface="MS PGothic" pitchFamily="34" charset="-128"/>
              </a:rPr>
              <a:t>Anemometer</a:t>
            </a:r>
            <a:r>
              <a:rPr lang="ar-EG" smtClean="0">
                <a:ea typeface="Majalla UI"/>
              </a:rPr>
              <a:t> </a:t>
            </a:r>
          </a:p>
          <a:p>
            <a:pPr algn="just" rtl="1"/>
            <a:r>
              <a:rPr lang="ar-EG" b="1" smtClean="0">
                <a:ea typeface="Majalla UI"/>
              </a:rPr>
              <a:t>تقاس سرعة الرياح بالعقدة وهي تساوي ميل بحري في الساعة أو ما</a:t>
            </a:r>
            <a:r>
              <a:rPr lang="en-US" b="1" smtClean="0">
                <a:ea typeface="MS PGothic" pitchFamily="34" charset="-128"/>
              </a:rPr>
              <a:t> </a:t>
            </a:r>
            <a:r>
              <a:rPr lang="ar-EG" b="1" smtClean="0">
                <a:ea typeface="Majalla UI"/>
              </a:rPr>
              <a:t>يعادل 0.515 م/ث أو 1.85 كم/ساعة</a:t>
            </a:r>
          </a:p>
          <a:p>
            <a:pPr algn="just" rtl="1"/>
            <a:r>
              <a:rPr lang="ar-EG" b="1" smtClean="0">
                <a:ea typeface="Majalla UI"/>
              </a:rPr>
              <a:t>يقاس اتجاه الرياح بجهاز دورة الرياح </a:t>
            </a:r>
            <a:r>
              <a:rPr lang="en-US" smtClean="0">
                <a:ea typeface="MS PGothic" pitchFamily="34" charset="-128"/>
              </a:rPr>
              <a:t>Wind Vane </a:t>
            </a:r>
          </a:p>
        </p:txBody>
      </p:sp>
      <p:pic>
        <p:nvPicPr>
          <p:cNvPr id="49156" name="Picture 2" descr="D:\Weather&amp; Climate\زيارة الأرصاد\DSC00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17526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2" descr="D:\Weather&amp; Climate\زيارة الأرصاد\DSC00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24400"/>
            <a:ext cx="335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251413"/>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pPr algn="ctr" rtl="1">
              <a:defRPr/>
            </a:pPr>
            <a:r>
              <a:rPr lang="ar-EG" sz="4400" b="1" dirty="0" smtClean="0">
                <a:solidFill>
                  <a:schemeClr val="accent2">
                    <a:lumMod val="50000"/>
                  </a:schemeClr>
                </a:solidFill>
                <a:ea typeface="ＭＳ Ｐゴシック" pitchFamily="34" charset="-128"/>
              </a:rPr>
              <a:t>أجهزة قياس الرطوبة الجوية</a:t>
            </a:r>
            <a:endParaRPr lang="en-US" sz="4400" b="1" dirty="0" smtClean="0">
              <a:solidFill>
                <a:schemeClr val="accent2">
                  <a:lumMod val="50000"/>
                </a:schemeClr>
              </a:solidFill>
              <a:ea typeface="ＭＳ Ｐゴシック" pitchFamily="34" charset="-128"/>
            </a:endParaRPr>
          </a:p>
        </p:txBody>
      </p:sp>
      <p:sp>
        <p:nvSpPr>
          <p:cNvPr id="50179" name="Content Placeholder 2"/>
          <p:cNvSpPr>
            <a:spLocks noGrp="1"/>
          </p:cNvSpPr>
          <p:nvPr>
            <p:ph idx="1"/>
          </p:nvPr>
        </p:nvSpPr>
        <p:spPr>
          <a:xfrm>
            <a:off x="4191000" y="1905000"/>
            <a:ext cx="4654550" cy="4191000"/>
          </a:xfrm>
        </p:spPr>
        <p:txBody>
          <a:bodyPr/>
          <a:lstStyle/>
          <a:p>
            <a:pPr algn="just" rtl="1"/>
            <a:r>
              <a:rPr lang="ar-EG" sz="2800" b="1" smtClean="0">
                <a:ea typeface="MS PGothic" pitchFamily="34" charset="-128"/>
              </a:rPr>
              <a:t>تقاس الرطوبة النسبية من خلال الفرق بين درجة حرارة الهواء الجاف ودرجة حرارة الترمومتر المبلل من خلال جداول خاصة</a:t>
            </a:r>
          </a:p>
          <a:p>
            <a:pPr algn="just" rtl="1"/>
            <a:r>
              <a:rPr lang="ar-EG" sz="2800" b="1" smtClean="0">
                <a:ea typeface="MS PGothic" pitchFamily="34" charset="-128"/>
              </a:rPr>
              <a:t>تقاس بواسطة أجهزة عينية منها السيكروميتر </a:t>
            </a:r>
            <a:r>
              <a:rPr lang="en-US" sz="2400" b="1" smtClean="0">
                <a:ea typeface="MS PGothic" pitchFamily="34" charset="-128"/>
                <a:cs typeface="Majalla UI"/>
              </a:rPr>
              <a:t>Psychrometer</a:t>
            </a:r>
            <a:r>
              <a:rPr lang="ar-EG" sz="2800" b="1" smtClean="0">
                <a:ea typeface="MS PGothic" pitchFamily="34" charset="-128"/>
              </a:rPr>
              <a:t> والهيجرومتر الشعري.</a:t>
            </a:r>
            <a:endParaRPr lang="en-US" sz="2800" b="1" smtClean="0">
              <a:ea typeface="MS PGothic" pitchFamily="34" charset="-128"/>
            </a:endParaRPr>
          </a:p>
          <a:p>
            <a:pPr algn="just" rtl="1"/>
            <a:r>
              <a:rPr lang="ar-EG" sz="2800" b="1" smtClean="0">
                <a:ea typeface="Majalla UI"/>
              </a:rPr>
              <a:t>تقاس  الرطوبة بواسطة جهاز تسجيلي يعرف الهيجروجراف </a:t>
            </a:r>
            <a:r>
              <a:rPr lang="en-US" sz="2400" b="1" smtClean="0">
                <a:ea typeface="MS PGothic" pitchFamily="34" charset="-128"/>
              </a:rPr>
              <a:t>Hygrograph</a:t>
            </a:r>
          </a:p>
        </p:txBody>
      </p:sp>
      <p:pic>
        <p:nvPicPr>
          <p:cNvPr id="50180" name="Picture 2" descr="D:\Weather&amp; Climate\زيارة الأرصاد\PICT00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0"/>
            <a:ext cx="35877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descr="D:\Weather&amp; Climate\زيارة الأرصاد\PICT0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349024"/>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pPr algn="r" rtl="1">
              <a:defRPr/>
            </a:pPr>
            <a:r>
              <a:rPr lang="ar-EG" sz="4400" b="1" dirty="0" smtClean="0">
                <a:solidFill>
                  <a:schemeClr val="accent2">
                    <a:lumMod val="50000"/>
                  </a:schemeClr>
                </a:solidFill>
                <a:ea typeface="ＭＳ Ｐゴシック" pitchFamily="34" charset="-128"/>
              </a:rPr>
              <a:t>          أجهزة قياس التساقط</a:t>
            </a:r>
            <a:endParaRPr lang="en-US" sz="4400" b="1" dirty="0" smtClean="0">
              <a:solidFill>
                <a:schemeClr val="accent2">
                  <a:lumMod val="50000"/>
                </a:schemeClr>
              </a:solidFill>
              <a:ea typeface="ＭＳ Ｐゴシック" pitchFamily="34" charset="-128"/>
            </a:endParaRPr>
          </a:p>
        </p:txBody>
      </p:sp>
      <p:sp>
        <p:nvSpPr>
          <p:cNvPr id="51203" name="Content Placeholder 2"/>
          <p:cNvSpPr>
            <a:spLocks noGrp="1"/>
          </p:cNvSpPr>
          <p:nvPr>
            <p:ph idx="1"/>
          </p:nvPr>
        </p:nvSpPr>
        <p:spPr>
          <a:xfrm>
            <a:off x="3810000" y="1905000"/>
            <a:ext cx="5035550" cy="4800600"/>
          </a:xfrm>
        </p:spPr>
        <p:txBody>
          <a:bodyPr/>
          <a:lstStyle/>
          <a:p>
            <a:pPr algn="just" rtl="1"/>
            <a:r>
              <a:rPr lang="ar-EG" sz="3000" b="1" smtClean="0">
                <a:ea typeface="MS PGothic" pitchFamily="34" charset="-128"/>
              </a:rPr>
              <a:t>مقاييس المطر كثيرة ومتنوعة أشهرها مسجل المطر </a:t>
            </a:r>
          </a:p>
          <a:p>
            <a:pPr algn="just" rtl="1"/>
            <a:r>
              <a:rPr lang="en-US" sz="3000" b="1" smtClean="0">
                <a:ea typeface="MS PGothic" pitchFamily="34" charset="-128"/>
                <a:cs typeface="Majalla UI"/>
              </a:rPr>
              <a:t>Rain gauge Recording</a:t>
            </a:r>
            <a:endParaRPr lang="ar-EG" sz="3000" b="1" smtClean="0">
              <a:ea typeface="MS PGothic" pitchFamily="34" charset="-128"/>
            </a:endParaRPr>
          </a:p>
          <a:p>
            <a:pPr algn="just" rtl="1"/>
            <a:r>
              <a:rPr lang="ar-EG" sz="3000" b="1" smtClean="0">
                <a:ea typeface="MS PGothic" pitchFamily="34" charset="-128"/>
              </a:rPr>
              <a:t>أما كثافة الثلج أو البرد فتستخدم أجهزة المطر نفسها بعد أن يذاب الثلج أو البرد المتجمع بالجهاز.</a:t>
            </a:r>
          </a:p>
          <a:p>
            <a:pPr algn="just" rtl="1"/>
            <a:r>
              <a:rPr lang="ar-EG" sz="3000" b="1" smtClean="0">
                <a:ea typeface="MS PGothic" pitchFamily="34" charset="-128"/>
              </a:rPr>
              <a:t>ولقياس سمك الثلج تستخدم عصا مدرجة أو مسطرة مدرجة بعد غرزها في طبقة الثلج في أماكن متعددة.</a:t>
            </a:r>
            <a:endParaRPr lang="en-US" sz="3000" b="1" smtClean="0">
              <a:ea typeface="MS PGothic" pitchFamily="34" charset="-128"/>
            </a:endParaRPr>
          </a:p>
        </p:txBody>
      </p:sp>
      <p:pic>
        <p:nvPicPr>
          <p:cNvPr id="51204" name="Picture 2" descr="D:\Weather&amp; Climate\زيارة الأرصاد\PICT0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152400"/>
            <a:ext cx="2662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D:\Weather&amp; Climate\زيارة الأرصاد\PICT00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29035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2" descr="D:\Weather&amp; Climate\زيارة الأرصاد\PICT00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7244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549699"/>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smtClean="0"/>
          </a:p>
        </p:txBody>
      </p:sp>
      <p:pic>
        <p:nvPicPr>
          <p:cNvPr id="4" name="الأرصاد.AVI">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28600" y="152400"/>
            <a:ext cx="8686800" cy="6477000"/>
          </a:xfrm>
        </p:spPr>
      </p:pic>
    </p:spTree>
    <p:extLst>
      <p:ext uri="{BB962C8B-B14F-4D97-AF65-F5344CB8AC3E}">
        <p14:creationId xmlns:p14="http://schemas.microsoft.com/office/powerpoint/2010/main" val="2145536290"/>
      </p:ext>
    </p:extLst>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sz="4400" b="1" dirty="0" smtClean="0"/>
              <a:t>محطة الرصد البحرية</a:t>
            </a:r>
            <a:endParaRPr lang="ar-SA" sz="4400" b="1"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600200" y="2057400"/>
            <a:ext cx="6172200"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7739364"/>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09600" y="381000"/>
            <a:ext cx="8001000" cy="1219200"/>
          </a:xfrm>
          <a:extLst/>
        </p:spPr>
        <p:txBody>
          <a:bodyPr/>
          <a:lstStyle/>
          <a:p>
            <a:pPr algn="ctr" rtl="1" eaLnBrk="1" hangingPunct="1">
              <a:defRPr/>
            </a:pPr>
            <a:r>
              <a:rPr lang="ar-EG" sz="4800" dirty="0" smtClean="0">
                <a:solidFill>
                  <a:schemeClr val="tx2">
                    <a:lumMod val="10000"/>
                  </a:schemeClr>
                </a:solidFill>
                <a:ea typeface="ＭＳ Ｐゴシック" pitchFamily="34" charset="-128"/>
              </a:rPr>
              <a:t>أجهزة الرصد العلوي</a:t>
            </a:r>
            <a:endParaRPr lang="en-US" sz="4800" dirty="0" smtClean="0">
              <a:solidFill>
                <a:schemeClr val="tx2">
                  <a:lumMod val="10000"/>
                </a:schemeClr>
              </a:solidFill>
              <a:ea typeface="ＭＳ Ｐゴシック" pitchFamily="34" charset="-128"/>
            </a:endParaRPr>
          </a:p>
        </p:txBody>
      </p:sp>
      <p:sp>
        <p:nvSpPr>
          <p:cNvPr id="52227" name="Rectangle 4"/>
          <p:cNvSpPr>
            <a:spLocks noGrp="1" noChangeArrowheads="1"/>
          </p:cNvSpPr>
          <p:nvPr>
            <p:ph type="subTitle" idx="1"/>
          </p:nvPr>
        </p:nvSpPr>
        <p:spPr>
          <a:xfrm>
            <a:off x="304800" y="1905000"/>
            <a:ext cx="8686800" cy="1752600"/>
          </a:xfrm>
        </p:spPr>
        <p:txBody>
          <a:bodyPr/>
          <a:lstStyle/>
          <a:p>
            <a:pPr marR="0" algn="just" rtl="1" eaLnBrk="1" hangingPunct="1">
              <a:buFont typeface="Wingdings" pitchFamily="2" charset="2"/>
              <a:buNone/>
            </a:pPr>
            <a:r>
              <a:rPr lang="ar-EG" sz="3400" b="1" smtClean="0">
                <a:ea typeface="MS PGothic" pitchFamily="34" charset="-128"/>
              </a:rPr>
              <a:t>لأهمية الملاحة الجوية وسلامتها وأغراض البحث العلمي وتطوره كانت الحاجة لدراسة عناصر الطقس وتغيراتها عبر الطبقات الجوية العليا ويتم ذلك بالآتي:</a:t>
            </a:r>
            <a:endParaRPr lang="en-US" sz="3400" b="1" smtClean="0">
              <a:ea typeface="MS PGothic" pitchFamily="34" charset="-128"/>
              <a:cs typeface="Majalla UI"/>
            </a:endParaRPr>
          </a:p>
        </p:txBody>
      </p:sp>
      <p:sp>
        <p:nvSpPr>
          <p:cNvPr id="13316" name="WordArt 5"/>
          <p:cNvSpPr>
            <a:spLocks noChangeArrowheads="1" noChangeShapeType="1" noTextEdit="1"/>
          </p:cNvSpPr>
          <p:nvPr/>
        </p:nvSpPr>
        <p:spPr bwMode="auto">
          <a:xfrm>
            <a:off x="4648200" y="5181600"/>
            <a:ext cx="3886200" cy="990600"/>
          </a:xfrm>
          <a:prstGeom prst="rect">
            <a:avLst/>
          </a:prstGeom>
        </p:spPr>
        <p:txBody>
          <a:bodyPr wrap="none" fromWordArt="1">
            <a:prstTxWarp prst="textDoubleWave1">
              <a:avLst>
                <a:gd name="adj1" fmla="val 6500"/>
                <a:gd name="adj2" fmla="val 0"/>
              </a:avLst>
            </a:prstTxWarp>
          </a:bodyPr>
          <a:lstStyle/>
          <a:p>
            <a:pPr algn="ctr" rtl="1" fontAlgn="base">
              <a:spcBef>
                <a:spcPct val="0"/>
              </a:spcBef>
              <a:spcAft>
                <a:spcPct val="0"/>
              </a:spcAft>
              <a:defRPr/>
            </a:pP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الراديو</a:t>
            </a:r>
            <a:r>
              <a:rPr lang="en-US"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 </a:t>
            </a: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سوند </a:t>
            </a:r>
            <a:r>
              <a:rPr lang="en-US"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Radio sound</a:t>
            </a:r>
          </a:p>
        </p:txBody>
      </p:sp>
      <p:sp>
        <p:nvSpPr>
          <p:cNvPr id="13317" name="WordArt 6"/>
          <p:cNvSpPr>
            <a:spLocks noChangeArrowheads="1" noChangeShapeType="1" noTextEdit="1"/>
          </p:cNvSpPr>
          <p:nvPr/>
        </p:nvSpPr>
        <p:spPr bwMode="auto">
          <a:xfrm>
            <a:off x="457200" y="5029200"/>
            <a:ext cx="3581400" cy="1066800"/>
          </a:xfrm>
          <a:prstGeom prst="rect">
            <a:avLst/>
          </a:prstGeom>
        </p:spPr>
        <p:txBody>
          <a:bodyPr wrap="none" fromWordArt="1">
            <a:prstTxWarp prst="textDoubleWave1">
              <a:avLst>
                <a:gd name="adj1" fmla="val 6500"/>
                <a:gd name="adj2" fmla="val 0"/>
              </a:avLst>
            </a:prstTxWarp>
          </a:bodyPr>
          <a:lstStyle/>
          <a:p>
            <a:pPr algn="ctr" rtl="1" fontAlgn="base">
              <a:spcBef>
                <a:spcPct val="0"/>
              </a:spcBef>
              <a:spcAft>
                <a:spcPct val="0"/>
              </a:spcAft>
              <a:defRPr/>
            </a:pP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الأقمار الصناعية </a:t>
            </a:r>
            <a:r>
              <a:rPr lang="en-US"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Satellites </a:t>
            </a:r>
          </a:p>
        </p:txBody>
      </p:sp>
      <p:sp>
        <p:nvSpPr>
          <p:cNvPr id="13318" name="WordArt 7"/>
          <p:cNvSpPr>
            <a:spLocks noChangeArrowheads="1" noChangeShapeType="1" noTextEdit="1"/>
          </p:cNvSpPr>
          <p:nvPr/>
        </p:nvSpPr>
        <p:spPr bwMode="auto">
          <a:xfrm>
            <a:off x="1066800" y="3886200"/>
            <a:ext cx="2971800" cy="838200"/>
          </a:xfrm>
          <a:prstGeom prst="rect">
            <a:avLst/>
          </a:prstGeom>
        </p:spPr>
        <p:txBody>
          <a:bodyPr wrap="none" fromWordArt="1">
            <a:prstTxWarp prst="textDoubleWave1">
              <a:avLst>
                <a:gd name="adj1" fmla="val 6500"/>
                <a:gd name="adj2" fmla="val 0"/>
              </a:avLst>
            </a:prstTxWarp>
          </a:bodyPr>
          <a:lstStyle/>
          <a:p>
            <a:pPr algn="ctr" rtl="1" fontAlgn="base">
              <a:spcBef>
                <a:spcPct val="0"/>
              </a:spcBef>
              <a:spcAft>
                <a:spcPct val="0"/>
              </a:spcAft>
              <a:defRPr/>
            </a:pP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الرادار </a:t>
            </a:r>
            <a:r>
              <a:rPr lang="en-US"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Radar</a:t>
            </a:r>
          </a:p>
        </p:txBody>
      </p:sp>
      <p:sp>
        <p:nvSpPr>
          <p:cNvPr id="52231" name="Text Box 8"/>
          <p:cNvSpPr txBox="1">
            <a:spLocks noChangeArrowheads="1"/>
          </p:cNvSpPr>
          <p:nvPr/>
        </p:nvSpPr>
        <p:spPr bwMode="auto">
          <a:xfrm>
            <a:off x="0" y="6324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r" rtl="1" fontAlgn="base">
              <a:spcBef>
                <a:spcPct val="50000"/>
              </a:spcBef>
              <a:spcAft>
                <a:spcPct val="0"/>
              </a:spcAft>
            </a:pPr>
            <a:r>
              <a:rPr lang="ar-EG" sz="2000" b="1">
                <a:solidFill>
                  <a:prstClr val="white"/>
                </a:solidFill>
                <a:latin typeface="Times New Roman" pitchFamily="18" charset="0"/>
                <a:ea typeface="MS PGothic" pitchFamily="34" charset="-128"/>
                <a:cs typeface="Arial" pitchFamily="34" charset="0"/>
              </a:rPr>
              <a:t>ويتم الحصول على المعلومات أما بصرياً أو انعكاس موجات الراديو والموجات الكهرومغناطيسية أو تسلم البث</a:t>
            </a:r>
            <a:endParaRPr lang="en-US" sz="2000" b="1">
              <a:solidFill>
                <a:prstClr val="white"/>
              </a:solidFill>
              <a:latin typeface="Times New Roman" pitchFamily="18" charset="0"/>
              <a:ea typeface="MS PGothic" pitchFamily="34" charset="-128"/>
              <a:cs typeface="Arial" pitchFamily="34" charset="0"/>
            </a:endParaRPr>
          </a:p>
        </p:txBody>
      </p:sp>
      <p:sp>
        <p:nvSpPr>
          <p:cNvPr id="25608" name="WordArt 10"/>
          <p:cNvSpPr>
            <a:spLocks noChangeArrowheads="1" noChangeShapeType="1" noTextEdit="1"/>
          </p:cNvSpPr>
          <p:nvPr/>
        </p:nvSpPr>
        <p:spPr bwMode="auto">
          <a:xfrm>
            <a:off x="4800600" y="3886200"/>
            <a:ext cx="4038600" cy="990600"/>
          </a:xfrm>
          <a:prstGeom prst="rect">
            <a:avLst/>
          </a:prstGeom>
        </p:spPr>
        <p:txBody>
          <a:bodyPr wrap="none" fromWordArt="1">
            <a:prstTxWarp prst="textDoubleWave1">
              <a:avLst>
                <a:gd name="adj1" fmla="val 6500"/>
                <a:gd name="adj2" fmla="val 0"/>
              </a:avLst>
            </a:prstTxWarp>
          </a:bodyPr>
          <a:lstStyle/>
          <a:p>
            <a:pPr algn="ctr" rtl="1" fontAlgn="base">
              <a:spcBef>
                <a:spcPct val="0"/>
              </a:spcBef>
              <a:spcAft>
                <a:spcPct val="0"/>
              </a:spcAft>
              <a:defRPr/>
            </a:pP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Majalla UI"/>
                <a:ea typeface="+mn-cs"/>
                <a:cs typeface="Arial" pitchFamily="34" charset="0"/>
              </a:rPr>
              <a:t>بالونات </a:t>
            </a:r>
            <a:r>
              <a:rPr lang="ar-EG" sz="3600" kern="10" dirty="0" err="1" smtClean="0">
                <a:ln w="12700">
                  <a:solidFill>
                    <a:srgbClr val="CCFFCC"/>
                  </a:solidFill>
                  <a:round/>
                  <a:headEnd/>
                  <a:tailEnd/>
                </a:ln>
                <a:solidFill>
                  <a:srgbClr val="008000"/>
                </a:solidFill>
                <a:effectLst>
                  <a:outerShdw dist="125724" dir="18900000" algn="ctr" rotWithShape="0">
                    <a:srgbClr val="009DD9">
                      <a:alpha val="74997"/>
                    </a:srgbClr>
                  </a:outerShdw>
                </a:effectLst>
                <a:latin typeface="Majalla UI"/>
                <a:ea typeface="+mn-cs"/>
                <a:cs typeface="Arial" pitchFamily="34" charset="0"/>
              </a:rPr>
              <a:t>الهيلي</a:t>
            </a:r>
            <a:r>
              <a:rPr lang="ar-SA" sz="3600" kern="10" dirty="0" smtClean="0">
                <a:ln w="12700">
                  <a:solidFill>
                    <a:srgbClr val="CCFFCC"/>
                  </a:solidFill>
                  <a:round/>
                  <a:headEnd/>
                  <a:tailEnd/>
                </a:ln>
                <a:solidFill>
                  <a:srgbClr val="008000"/>
                </a:solidFill>
                <a:effectLst>
                  <a:outerShdw dist="125724" dir="18900000" algn="ctr" rotWithShape="0">
                    <a:srgbClr val="009DD9">
                      <a:alpha val="74997"/>
                    </a:srgbClr>
                  </a:outerShdw>
                </a:effectLst>
                <a:latin typeface="Majalla UI"/>
                <a:ea typeface="+mn-cs"/>
                <a:cs typeface="Arial" pitchFamily="34" charset="0"/>
              </a:rPr>
              <a:t>و</a:t>
            </a:r>
            <a:r>
              <a:rPr lang="ar-EG" sz="3600" kern="10" dirty="0" smtClean="0">
                <a:ln w="12700">
                  <a:solidFill>
                    <a:srgbClr val="CCFFCC"/>
                  </a:solidFill>
                  <a:round/>
                  <a:headEnd/>
                  <a:tailEnd/>
                </a:ln>
                <a:solidFill>
                  <a:srgbClr val="008000"/>
                </a:solidFill>
                <a:effectLst>
                  <a:outerShdw dist="125724" dir="18900000" algn="ctr" rotWithShape="0">
                    <a:srgbClr val="009DD9">
                      <a:alpha val="74997"/>
                    </a:srgbClr>
                  </a:outerShdw>
                </a:effectLst>
                <a:latin typeface="Majalla UI"/>
                <a:ea typeface="+mn-cs"/>
                <a:cs typeface="Arial" pitchFamily="34" charset="0"/>
              </a:rPr>
              <a:t>م </a:t>
            </a:r>
            <a:r>
              <a:rPr lang="ar-EG"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Majalla UI"/>
                <a:ea typeface="+mn-cs"/>
                <a:cs typeface="Arial" pitchFamily="34" charset="0"/>
              </a:rPr>
              <a:t>أو الهيدروجين</a:t>
            </a:r>
          </a:p>
          <a:p>
            <a:pPr algn="ctr" rtl="1" fontAlgn="base">
              <a:spcBef>
                <a:spcPct val="0"/>
              </a:spcBef>
              <a:spcAft>
                <a:spcPct val="0"/>
              </a:spcAft>
              <a:defRPr/>
            </a:pPr>
            <a:r>
              <a:rPr lang="en-US" sz="3600" kern="10" dirty="0">
                <a:ln w="12700">
                  <a:solidFill>
                    <a:srgbClr val="CCFFCC"/>
                  </a:solidFill>
                  <a:round/>
                  <a:headEnd/>
                  <a:tailEnd/>
                </a:ln>
                <a:solidFill>
                  <a:srgbClr val="008000"/>
                </a:solidFill>
                <a:effectLst>
                  <a:outerShdw dist="125724" dir="18900000" algn="ctr" rotWithShape="0">
                    <a:srgbClr val="009DD9">
                      <a:alpha val="74997"/>
                    </a:srgbClr>
                  </a:outerShdw>
                </a:effectLst>
                <a:latin typeface="Impact"/>
                <a:cs typeface="Arial" pitchFamily="34" charset="0"/>
              </a:rPr>
              <a:t>Pilot Balloon</a:t>
            </a:r>
          </a:p>
        </p:txBody>
      </p:sp>
    </p:spTree>
    <p:extLst>
      <p:ext uri="{BB962C8B-B14F-4D97-AF65-F5344CB8AC3E}">
        <p14:creationId xmlns:p14="http://schemas.microsoft.com/office/powerpoint/2010/main" val="1042637375"/>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sz="4400" b="1" dirty="0"/>
              <a:t>بالونات </a:t>
            </a:r>
            <a:r>
              <a:rPr lang="ar-SA" sz="4400" b="1" dirty="0" smtClean="0"/>
              <a:t>الهيليوم </a:t>
            </a:r>
            <a:r>
              <a:rPr lang="ar-SA" sz="4400" b="1" dirty="0"/>
              <a:t>أو </a:t>
            </a:r>
            <a:r>
              <a:rPr lang="ar-SA" sz="4400" b="1" dirty="0" smtClean="0"/>
              <a:t>الهيدروجين</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2286000"/>
            <a:ext cx="2560320" cy="3847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3856859"/>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t>الرادار</a:t>
            </a:r>
            <a:r>
              <a:rPr lang="ar-SA" dirty="0"/>
              <a:t> </a:t>
            </a:r>
            <a:r>
              <a:rPr lang="en-US" sz="4400" b="1" dirty="0"/>
              <a:t>Radar</a:t>
            </a:r>
            <a:endParaRPr lang="ar-SA" sz="4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286000"/>
            <a:ext cx="3840480" cy="3581799"/>
          </a:xfrm>
        </p:spPr>
      </p:pic>
    </p:spTree>
    <p:extLst>
      <p:ext uri="{BB962C8B-B14F-4D97-AF65-F5344CB8AC3E}">
        <p14:creationId xmlns:p14="http://schemas.microsoft.com/office/powerpoint/2010/main" val="94271966"/>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full-20earth2"/>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66800" y="228600"/>
            <a:ext cx="6858000" cy="5486400"/>
          </a:xfrm>
          <a:prstGeom prst="rect">
            <a:avLst/>
          </a:prstGeom>
          <a:noFill/>
          <a:ln w="9525">
            <a:noFill/>
            <a:miter lim="800000"/>
            <a:headEnd/>
            <a:tailEnd/>
          </a:ln>
        </p:spPr>
      </p:pic>
      <p:sp>
        <p:nvSpPr>
          <p:cNvPr id="10243" name="WordArt 6"/>
          <p:cNvSpPr>
            <a:spLocks noChangeArrowheads="1" noChangeShapeType="1" noTextEdit="1"/>
          </p:cNvSpPr>
          <p:nvPr/>
        </p:nvSpPr>
        <p:spPr bwMode="auto">
          <a:xfrm>
            <a:off x="1981200" y="990600"/>
            <a:ext cx="5257800" cy="34290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ea typeface="ＭＳ Ｐゴシック" pitchFamily="-111" charset="-128"/>
                <a:cs typeface="Simplified Arabic" pitchFamily="18" charset="-78"/>
              </a:rPr>
              <a:t> </a:t>
            </a: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محطات الأرصاد الجوية </a:t>
            </a:r>
          </a:p>
          <a:p>
            <a:pPr algn="ctr" rtl="1"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المستخدمة</a:t>
            </a:r>
          </a:p>
          <a:p>
            <a:pPr algn="ctr" rtl="1"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 في</a:t>
            </a:r>
            <a:endParaRPr lang="en-US"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endParaRPr>
          </a:p>
          <a:p>
            <a:pPr algn="ctr"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دراسة الغلاف الجوي</a:t>
            </a:r>
            <a:endParaRPr lang="en-US"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endParaRPr>
          </a:p>
        </p:txBody>
      </p:sp>
      <p:sp>
        <p:nvSpPr>
          <p:cNvPr id="39940" name="WordArt 7"/>
          <p:cNvSpPr>
            <a:spLocks noChangeArrowheads="1" noChangeShapeType="1" noTextEdit="1"/>
          </p:cNvSpPr>
          <p:nvPr/>
        </p:nvSpPr>
        <p:spPr bwMode="auto">
          <a:xfrm>
            <a:off x="1066800" y="5943600"/>
            <a:ext cx="68580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What is Meteorological stations ?</a:t>
            </a:r>
          </a:p>
        </p:txBody>
      </p:sp>
    </p:spTree>
    <p:extLst>
      <p:ext uri="{BB962C8B-B14F-4D97-AF65-F5344CB8AC3E}">
        <p14:creationId xmlns:p14="http://schemas.microsoft.com/office/powerpoint/2010/main" val="3305068664"/>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04850"/>
            <a:ext cx="8458200" cy="895350"/>
          </a:xfrm>
        </p:spPr>
        <p:txBody>
          <a:bodyPr/>
          <a:lstStyle/>
          <a:p>
            <a:pPr marL="484632" algn="ctr" rtl="1" eaLnBrk="1" fontAlgn="auto" hangingPunct="1">
              <a:spcAft>
                <a:spcPts val="0"/>
              </a:spcAft>
              <a:defRPr/>
            </a:pPr>
            <a:r>
              <a:rPr lang="ar-EG" sz="4000" b="1" dirty="0" smtClean="0">
                <a:solidFill>
                  <a:schemeClr val="accent1">
                    <a:tint val="83000"/>
                    <a:satMod val="150000"/>
                  </a:schemeClr>
                </a:solidFill>
              </a:rPr>
              <a:t>الأقمار الصناعیة </a:t>
            </a:r>
            <a:r>
              <a:rPr lang="en-US" sz="4000" b="1" dirty="0" smtClean="0">
                <a:solidFill>
                  <a:schemeClr val="accent1">
                    <a:tint val="83000"/>
                    <a:satMod val="150000"/>
                  </a:schemeClr>
                </a:solidFill>
              </a:rPr>
              <a:t>Metrological Satellites</a:t>
            </a:r>
            <a:r>
              <a:rPr lang="ar-EG" sz="4000" b="1" dirty="0" smtClean="0">
                <a:solidFill>
                  <a:schemeClr val="accent1">
                    <a:tint val="83000"/>
                    <a:satMod val="150000"/>
                  </a:schemeClr>
                </a:solidFill>
              </a:rPr>
              <a:t> </a:t>
            </a:r>
            <a:endParaRPr lang="en-US" sz="4000" b="1" dirty="0" smtClean="0">
              <a:solidFill>
                <a:schemeClr val="accent1">
                  <a:tint val="83000"/>
                  <a:satMod val="150000"/>
                </a:schemeClr>
              </a:solidFill>
            </a:endParaRPr>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1563" y="1928813"/>
            <a:ext cx="7143750" cy="4143375"/>
          </a:xfrm>
          <a:noFill/>
        </p:spPr>
      </p:pic>
    </p:spTree>
    <p:extLst>
      <p:ext uri="{BB962C8B-B14F-4D97-AF65-F5344CB8AC3E}">
        <p14:creationId xmlns:p14="http://schemas.microsoft.com/office/powerpoint/2010/main" val="512186189"/>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pPr algn="ctr">
              <a:defRPr/>
            </a:pPr>
            <a:r>
              <a:rPr lang="ar-EG" sz="4400" b="1" dirty="0" smtClean="0">
                <a:solidFill>
                  <a:schemeClr val="accent2">
                    <a:lumMod val="50000"/>
                  </a:schemeClr>
                </a:solidFill>
                <a:ea typeface="ＭＳ Ｐゴシック" pitchFamily="34" charset="-128"/>
              </a:rPr>
              <a:t>استخدام الأقمار الصناعية في الرصد الجوي</a:t>
            </a:r>
            <a:endParaRPr lang="en-US" sz="4400" b="1" dirty="0" smtClean="0">
              <a:solidFill>
                <a:schemeClr val="accent2">
                  <a:lumMod val="50000"/>
                </a:schemeClr>
              </a:solidFill>
              <a:ea typeface="ＭＳ Ｐゴシック" pitchFamily="34" charset="-128"/>
            </a:endParaRPr>
          </a:p>
        </p:txBody>
      </p:sp>
      <p:pic>
        <p:nvPicPr>
          <p:cNvPr id="55299" name="Picture 2" descr="D:\Weather&amp; Climate\زيارة الأرصاد\DSC009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752600"/>
            <a:ext cx="39100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D:\Weather&amp; Climate\زيارة الأرصاد\DSC00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4546600"/>
            <a:ext cx="39385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879600"/>
            <a:ext cx="4546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069939"/>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rtl="1">
              <a:defRPr/>
            </a:pPr>
            <a:r>
              <a:rPr lang="ar-EG" sz="4400" b="1" dirty="0" smtClean="0">
                <a:solidFill>
                  <a:schemeClr val="accent2">
                    <a:lumMod val="50000"/>
                  </a:schemeClr>
                </a:solidFill>
                <a:ea typeface="ＭＳ Ｐゴシック" pitchFamily="34" charset="-128"/>
              </a:rPr>
              <a:t>الأقمار المستخدمة في الرصد الجوي</a:t>
            </a:r>
            <a:endParaRPr lang="en-US" sz="4400" dirty="0"/>
          </a:p>
        </p:txBody>
      </p:sp>
      <p:sp>
        <p:nvSpPr>
          <p:cNvPr id="56323" name="Content Placeholder 2"/>
          <p:cNvSpPr>
            <a:spLocks noGrp="1"/>
          </p:cNvSpPr>
          <p:nvPr>
            <p:ph idx="1"/>
          </p:nvPr>
        </p:nvSpPr>
        <p:spPr>
          <a:xfrm>
            <a:off x="457200" y="1752600"/>
            <a:ext cx="8229600" cy="4572000"/>
          </a:xfrm>
        </p:spPr>
        <p:txBody>
          <a:bodyPr/>
          <a:lstStyle/>
          <a:p>
            <a:pPr algn="just" rtl="1"/>
            <a:r>
              <a:rPr lang="ar-EG" b="1" smtClean="0">
                <a:ea typeface="Majalla UI"/>
              </a:rPr>
              <a:t>أول قمر خاص بالأرصاد الجوية أطلق في 23 نوفمبر 1977 ميتيوسات (</a:t>
            </a:r>
            <a:r>
              <a:rPr lang="en-US" b="1" smtClean="0"/>
              <a:t>Meteosat 1</a:t>
            </a:r>
            <a:r>
              <a:rPr lang="ar-EG" b="1" smtClean="0">
                <a:ea typeface="Majalla UI"/>
              </a:rPr>
              <a:t>) في مدار متزامن مع دوران الأرض على ارتفاع 35800 كم من سطح الأرض (</a:t>
            </a:r>
            <a:r>
              <a:rPr lang="en-US" b="1" smtClean="0"/>
              <a:t>Geosyn- Chronous Orbit</a:t>
            </a:r>
            <a:r>
              <a:rPr lang="ar-EG" b="1" smtClean="0">
                <a:ea typeface="Majalla UI"/>
              </a:rPr>
              <a:t>).</a:t>
            </a:r>
          </a:p>
          <a:p>
            <a:pPr algn="just" rtl="1"/>
            <a:r>
              <a:rPr lang="ar-EG" b="1" smtClean="0">
                <a:ea typeface="Majalla UI"/>
              </a:rPr>
              <a:t>كان القمر الثاني لنفس الأغراض ميتيوسات 2(</a:t>
            </a:r>
            <a:r>
              <a:rPr lang="en-US" b="1" smtClean="0"/>
              <a:t>Meteosat 2</a:t>
            </a:r>
            <a:r>
              <a:rPr lang="ar-EG" b="1" smtClean="0">
                <a:ea typeface="Majalla UI"/>
              </a:rPr>
              <a:t>) </a:t>
            </a:r>
            <a:r>
              <a:rPr lang="en-US" b="1" smtClean="0"/>
              <a:t> </a:t>
            </a:r>
            <a:r>
              <a:rPr lang="ar-EG" b="1" smtClean="0">
                <a:ea typeface="Majalla UI"/>
              </a:rPr>
              <a:t>أطلق في 12 أغسطس 1981، وكان نجاح هذه الأقمار شجع مجموعة كبيرة من الدول في أطلاقها.</a:t>
            </a:r>
          </a:p>
          <a:p>
            <a:pPr algn="just" rtl="1"/>
            <a:r>
              <a:rPr lang="ar-EG" b="1" smtClean="0">
                <a:ea typeface="Majalla UI"/>
              </a:rPr>
              <a:t> تم توسيع نطاق استخدام الأقمار الصناعية، وتم توقيع 16 دولة أوربية في 24 مايو 1983، على برنامج تشغيل الميتيوسات </a:t>
            </a:r>
            <a:r>
              <a:rPr lang="en-US" b="1" smtClean="0"/>
              <a:t>Meteosat Operation Plan</a:t>
            </a:r>
            <a:r>
              <a:rPr lang="ar-EG" b="1" smtClean="0">
                <a:ea typeface="Majalla UI"/>
              </a:rPr>
              <a:t>، واستمر اطلاق الأقمار تبعاً تبعاً للنظم نقل بيانات الأرصاد الجوية.</a:t>
            </a:r>
            <a:endParaRPr lang="en-US" b="1" smtClean="0"/>
          </a:p>
        </p:txBody>
      </p:sp>
    </p:spTree>
    <p:extLst>
      <p:ext uri="{BB962C8B-B14F-4D97-AF65-F5344CB8AC3E}">
        <p14:creationId xmlns:p14="http://schemas.microsoft.com/office/powerpoint/2010/main" val="307497602"/>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rtl="1">
              <a:defRPr/>
            </a:pPr>
            <a:r>
              <a:rPr lang="ar-EG" sz="4400" b="1" dirty="0" smtClean="0">
                <a:solidFill>
                  <a:schemeClr val="accent2">
                    <a:lumMod val="50000"/>
                  </a:schemeClr>
                </a:solidFill>
              </a:rPr>
              <a:t>نظم الأقمار الصناعية</a:t>
            </a:r>
            <a:endParaRPr lang="en-US" sz="4400" b="1" dirty="0">
              <a:solidFill>
                <a:schemeClr val="accent2">
                  <a:lumMod val="50000"/>
                </a:schemeClr>
              </a:solidFill>
            </a:endParaRPr>
          </a:p>
        </p:txBody>
      </p:sp>
      <p:sp>
        <p:nvSpPr>
          <p:cNvPr id="57347" name="Content Placeholder 2"/>
          <p:cNvSpPr>
            <a:spLocks noGrp="1"/>
          </p:cNvSpPr>
          <p:nvPr>
            <p:ph idx="1"/>
          </p:nvPr>
        </p:nvSpPr>
        <p:spPr>
          <a:xfrm>
            <a:off x="304800" y="1600200"/>
            <a:ext cx="8534400" cy="4876800"/>
          </a:xfrm>
        </p:spPr>
        <p:txBody>
          <a:bodyPr/>
          <a:lstStyle/>
          <a:p>
            <a:pPr algn="just" rtl="1"/>
            <a:r>
              <a:rPr lang="ar-EG" sz="2400" b="1" smtClean="0">
                <a:ea typeface="Majalla UI"/>
              </a:rPr>
              <a:t>النظام الأمريكي </a:t>
            </a:r>
            <a:r>
              <a:rPr lang="en-US" sz="2400" b="1" smtClean="0"/>
              <a:t>(ISCS)</a:t>
            </a:r>
            <a:r>
              <a:rPr lang="ar-EG" sz="2400" b="1" smtClean="0">
                <a:ea typeface="Majalla UI"/>
              </a:rPr>
              <a:t>: سلسلة أقمار </a:t>
            </a:r>
            <a:r>
              <a:rPr lang="en-US" sz="2400" b="1" smtClean="0"/>
              <a:t>Tiros</a:t>
            </a:r>
            <a:r>
              <a:rPr lang="ar-EG" sz="2400" b="1" smtClean="0">
                <a:ea typeface="Majalla UI"/>
              </a:rPr>
              <a:t> وتغطي المحيط الأطلنطي والأمريكتين والمحيط الهادي وشرق أسيا، ويقوم بتجميع البيانات قبل بثها مركز في واشنطن، وهناك النظام الأمريكي عبى مدار منخفض </a:t>
            </a:r>
            <a:r>
              <a:rPr lang="en-US" sz="2400" b="1" smtClean="0"/>
              <a:t>(NOAA)</a:t>
            </a:r>
            <a:r>
              <a:rPr lang="ar-EG" sz="2400" b="1" smtClean="0">
                <a:ea typeface="Majalla UI"/>
              </a:rPr>
              <a:t>.</a:t>
            </a:r>
          </a:p>
          <a:p>
            <a:pPr algn="just" rtl="1"/>
            <a:r>
              <a:rPr lang="ar-EG" sz="2400" b="1" smtClean="0">
                <a:ea typeface="Majalla UI"/>
              </a:rPr>
              <a:t>النظام الروسي </a:t>
            </a:r>
            <a:r>
              <a:rPr lang="en-US" sz="2400" b="1" smtClean="0"/>
              <a:t>(METEOR)</a:t>
            </a:r>
            <a:r>
              <a:rPr lang="ar-EG" sz="2400" b="1" smtClean="0">
                <a:ea typeface="Majalla UI"/>
              </a:rPr>
              <a:t>: وتغطي شرق أوروبا  وفوق المحيط الهادي على خط طول 67 شرقاً. </a:t>
            </a:r>
            <a:endParaRPr lang="en-US" sz="2400" b="1" smtClean="0"/>
          </a:p>
          <a:p>
            <a:pPr algn="just" rtl="1"/>
            <a:r>
              <a:rPr lang="ar-EG" sz="2400" b="1" smtClean="0">
                <a:ea typeface="Majalla UI"/>
              </a:rPr>
              <a:t>النظام الإنجليزي </a:t>
            </a:r>
            <a:r>
              <a:rPr lang="en-US" sz="2400" b="1" smtClean="0"/>
              <a:t>(SADIS)</a:t>
            </a:r>
            <a:r>
              <a:rPr lang="ar-EG" sz="2400" b="1" smtClean="0">
                <a:ea typeface="Majalla UI"/>
              </a:rPr>
              <a:t> </a:t>
            </a:r>
            <a:r>
              <a:rPr lang="en-US" sz="2400" b="1" smtClean="0"/>
              <a:t>Satellite Data Distribution</a:t>
            </a:r>
            <a:r>
              <a:rPr lang="ar-EG" sz="2400" b="1" smtClean="0">
                <a:ea typeface="Majalla UI"/>
              </a:rPr>
              <a:t>: ويغطي منطقة المحيط الهندي وجزء من المحيط الأطلنطي، والمحطة الأرضية الرئيسية في براكسل بالمملكة المتحدة.</a:t>
            </a:r>
          </a:p>
          <a:p>
            <a:pPr algn="just" rtl="1"/>
            <a:r>
              <a:rPr lang="ar-EG" sz="2400" b="1" smtClean="0">
                <a:ea typeface="Majalla UI"/>
              </a:rPr>
              <a:t>النظام الفرنسي </a:t>
            </a:r>
            <a:r>
              <a:rPr lang="en-US" sz="2400" b="1" smtClean="0"/>
              <a:t> (RETIM)</a:t>
            </a:r>
            <a:r>
              <a:rPr lang="ar-EG" sz="2400" b="1" smtClean="0">
                <a:ea typeface="Majalla UI"/>
              </a:rPr>
              <a:t>: يغطي الدول الأوربية  وحوض البحر المتوسط، والنظام الألماني </a:t>
            </a:r>
            <a:r>
              <a:rPr lang="en-US" sz="2400" b="1" smtClean="0"/>
              <a:t>FAX-E</a:t>
            </a:r>
            <a:r>
              <a:rPr lang="ar-EG" sz="2400" b="1" smtClean="0">
                <a:ea typeface="Majalla UI"/>
              </a:rPr>
              <a:t> ويغطي معظم أوروبا وأفريقيا، ويتبعان الأقمار الأوربية.</a:t>
            </a:r>
          </a:p>
          <a:p>
            <a:pPr algn="r" rtl="1"/>
            <a:r>
              <a:rPr lang="ar-EG" sz="2400" b="1" smtClean="0">
                <a:ea typeface="Majalla UI"/>
              </a:rPr>
              <a:t>النظام الهندي </a:t>
            </a:r>
            <a:r>
              <a:rPr lang="en-US" sz="2400" b="1" smtClean="0"/>
              <a:t>(INSAT)</a:t>
            </a:r>
            <a:r>
              <a:rPr lang="ar-EG" sz="2400" b="1" smtClean="0">
                <a:ea typeface="Majalla UI"/>
              </a:rPr>
              <a:t>، وهي أقمار على خط طول 74 شرقاً.</a:t>
            </a:r>
            <a:endParaRPr lang="en-US" sz="2400" b="1" smtClean="0"/>
          </a:p>
          <a:p>
            <a:pPr algn="r" rtl="1"/>
            <a:r>
              <a:rPr lang="ar-EG" sz="2400" b="1" smtClean="0">
                <a:ea typeface="Majalla UI"/>
              </a:rPr>
              <a:t>النظام الياباني </a:t>
            </a:r>
            <a:r>
              <a:rPr lang="en-US" sz="2400" b="1" smtClean="0"/>
              <a:t>(GMS)</a:t>
            </a:r>
            <a:r>
              <a:rPr lang="ar-EG" sz="2400" b="1" smtClean="0">
                <a:ea typeface="Majalla UI"/>
              </a:rPr>
              <a:t>: وأطلق في هذا النظام عدة أقمار في مدارات مختلفة.</a:t>
            </a:r>
          </a:p>
        </p:txBody>
      </p:sp>
    </p:spTree>
    <p:extLst>
      <p:ext uri="{BB962C8B-B14F-4D97-AF65-F5344CB8AC3E}">
        <p14:creationId xmlns:p14="http://schemas.microsoft.com/office/powerpoint/2010/main" val="83328702"/>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pPr algn="ctr" rtl="1">
              <a:defRPr/>
            </a:pPr>
            <a:r>
              <a:rPr lang="ar-EG" sz="4400" b="1" dirty="0" smtClean="0">
                <a:solidFill>
                  <a:schemeClr val="accent2">
                    <a:lumMod val="50000"/>
                  </a:schemeClr>
                </a:solidFill>
              </a:rPr>
              <a:t>الوظائف الرئيسية </a:t>
            </a:r>
            <a:r>
              <a:rPr lang="ar-EG" sz="4400" b="1" dirty="0">
                <a:solidFill>
                  <a:schemeClr val="accent2">
                    <a:lumMod val="50000"/>
                  </a:schemeClr>
                </a:solidFill>
              </a:rPr>
              <a:t>ل</a:t>
            </a:r>
            <a:r>
              <a:rPr lang="ar-EG" sz="4400" b="1" dirty="0" smtClean="0">
                <a:solidFill>
                  <a:schemeClr val="accent2">
                    <a:lumMod val="50000"/>
                  </a:schemeClr>
                </a:solidFill>
              </a:rPr>
              <a:t>لأقمار الصناعية</a:t>
            </a:r>
            <a:endParaRPr lang="en-US" sz="4400" dirty="0"/>
          </a:p>
        </p:txBody>
      </p:sp>
      <p:sp>
        <p:nvSpPr>
          <p:cNvPr id="58371" name="Content Placeholder 2"/>
          <p:cNvSpPr>
            <a:spLocks noGrp="1"/>
          </p:cNvSpPr>
          <p:nvPr>
            <p:ph idx="1"/>
          </p:nvPr>
        </p:nvSpPr>
        <p:spPr>
          <a:xfrm>
            <a:off x="457200" y="1733550"/>
            <a:ext cx="8229600" cy="4591050"/>
          </a:xfrm>
        </p:spPr>
        <p:txBody>
          <a:bodyPr/>
          <a:lstStyle/>
          <a:p>
            <a:pPr algn="just" rtl="1"/>
            <a:r>
              <a:rPr lang="ar-EG" b="1" smtClean="0">
                <a:ea typeface="Majalla UI"/>
              </a:rPr>
              <a:t>يتم استشعار الغلاف الجوي بثلاث موجات كل 30 دقيقة تقريباً، وتنقل خطوط المسح في نفس الوقت لمحطة مركزية أرضية، ومنها يتم ارسالها في نفس اللحظة إلى المركز التحليلي.</a:t>
            </a:r>
          </a:p>
          <a:p>
            <a:pPr algn="just" rtl="1"/>
            <a:r>
              <a:rPr lang="ar-EG" b="1" smtClean="0">
                <a:ea typeface="Majalla UI"/>
              </a:rPr>
              <a:t>نشر أو بث الصور </a:t>
            </a:r>
            <a:r>
              <a:rPr lang="en-US" b="1" smtClean="0"/>
              <a:t>Image Dissemination</a:t>
            </a:r>
            <a:r>
              <a:rPr lang="ar-EG" b="1" smtClean="0">
                <a:ea typeface="Majalla UI"/>
              </a:rPr>
              <a:t> : يتم ارسال الصورلكي يبثها على منطقة تغطيته </a:t>
            </a:r>
            <a:r>
              <a:rPr lang="en-US" b="1" smtClean="0"/>
              <a:t>Satellite Coverage Area</a:t>
            </a:r>
            <a:r>
              <a:rPr lang="ar-EG" b="1" smtClean="0">
                <a:ea typeface="Majalla UI"/>
              </a:rPr>
              <a:t> بطريقة رقمية أو نظيرية، ويتم استقبالها بواسطة أجهزة استقبال للمستخدمين.</a:t>
            </a:r>
          </a:p>
          <a:p>
            <a:pPr algn="just" rtl="1"/>
            <a:r>
              <a:rPr lang="ar-EG" b="1" smtClean="0">
                <a:ea typeface="Majalla UI"/>
              </a:rPr>
              <a:t>تجميع البيانات وتوزيعها: تستخدم جميع قنوات الاتصال الموجودة على القمر وعددها في المتوسط 66 قناة، ويتم جمع القياسات والملاحظات بواسطة عدد كبير من المحطات الأوتوماتيكية والنصف أوتوماتيكية، وترسل للمركز الرئيسي ليتم إرسالها إلى المستخدمين.</a:t>
            </a:r>
          </a:p>
          <a:p>
            <a:pPr algn="just" rtl="1"/>
            <a:endParaRPr lang="ar-EG" smtClean="0">
              <a:ea typeface="Majalla UI"/>
            </a:endParaRPr>
          </a:p>
        </p:txBody>
      </p:sp>
    </p:spTree>
    <p:extLst>
      <p:ext uri="{BB962C8B-B14F-4D97-AF65-F5344CB8AC3E}">
        <p14:creationId xmlns:p14="http://schemas.microsoft.com/office/powerpoint/2010/main" val="589480434"/>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To Be Continued</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13757854"/>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0" y="0"/>
            <a:ext cx="8915400" cy="1828800"/>
          </a:xfrm>
        </p:spPr>
        <p:txBody>
          <a:bodyPr/>
          <a:lstStyle/>
          <a:p>
            <a:pPr algn="ctr" rtl="1">
              <a:defRPr/>
            </a:pPr>
            <a:r>
              <a:rPr lang="ar-SA" sz="4400" b="1" dirty="0" smtClean="0">
                <a:solidFill>
                  <a:schemeClr val="accent2">
                    <a:lumMod val="50000"/>
                  </a:schemeClr>
                </a:solidFill>
                <a:cs typeface="Simplified Arabic" pitchFamily="2" charset="-78"/>
              </a:rPr>
              <a:t>محطات </a:t>
            </a:r>
            <a:r>
              <a:rPr lang="ar-SA" sz="4400" b="1" dirty="0">
                <a:solidFill>
                  <a:schemeClr val="accent2">
                    <a:lumMod val="50000"/>
                  </a:schemeClr>
                </a:solidFill>
                <a:cs typeface="Simplified Arabic" pitchFamily="2" charset="-78"/>
              </a:rPr>
              <a:t>الأرصاد </a:t>
            </a:r>
            <a:r>
              <a:rPr lang="ar-SA" sz="4400" b="1" dirty="0" smtClean="0">
                <a:solidFill>
                  <a:schemeClr val="accent2">
                    <a:lumMod val="50000"/>
                  </a:schemeClr>
                </a:solidFill>
                <a:cs typeface="Simplified Arabic" pitchFamily="2" charset="-78"/>
              </a:rPr>
              <a:t>الجـوية</a:t>
            </a:r>
            <a:r>
              <a:rPr lang="ar-SA" sz="3200" dirty="0">
                <a:solidFill>
                  <a:schemeClr val="hlink"/>
                </a:solidFill>
                <a:cs typeface="Simplified Arabic" pitchFamily="2" charset="-78"/>
              </a:rPr>
              <a:t/>
            </a:r>
            <a:br>
              <a:rPr lang="ar-SA" sz="3200" dirty="0">
                <a:solidFill>
                  <a:schemeClr val="hlink"/>
                </a:solidFill>
                <a:cs typeface="Simplified Arabic" pitchFamily="2" charset="-78"/>
              </a:rPr>
            </a:br>
            <a:r>
              <a:rPr lang="ar-EG" sz="2800" b="1" dirty="0" smtClean="0">
                <a:solidFill>
                  <a:schemeClr val="tx1"/>
                </a:solidFill>
                <a:cs typeface="Simplified Arabic" pitchFamily="2" charset="-78"/>
              </a:rPr>
              <a:t>تصنف</a:t>
            </a:r>
            <a:r>
              <a:rPr lang="ar-SA" sz="2800" b="1" dirty="0" smtClean="0">
                <a:solidFill>
                  <a:schemeClr val="tx1"/>
                </a:solidFill>
                <a:cs typeface="Simplified Arabic" pitchFamily="2" charset="-78"/>
              </a:rPr>
              <a:t> </a:t>
            </a:r>
            <a:r>
              <a:rPr lang="ar-SA" sz="2800" b="1" dirty="0">
                <a:solidFill>
                  <a:schemeClr val="tx1"/>
                </a:solidFill>
                <a:cs typeface="Simplified Arabic" pitchFamily="2" charset="-78"/>
              </a:rPr>
              <a:t>محطات الأرصاد الجـوية </a:t>
            </a:r>
            <a:r>
              <a:rPr lang="ar-SA" sz="2800" b="1" dirty="0" smtClean="0">
                <a:solidFill>
                  <a:schemeClr val="tx1"/>
                </a:solidFill>
                <a:cs typeface="Simplified Arabic" pitchFamily="2" charset="-78"/>
              </a:rPr>
              <a:t>حسب </a:t>
            </a:r>
            <a:r>
              <a:rPr lang="ar-SA" sz="2800" b="1" dirty="0">
                <a:solidFill>
                  <a:schemeClr val="tx1"/>
                </a:solidFill>
                <a:cs typeface="Simplified Arabic" pitchFamily="2" charset="-78"/>
              </a:rPr>
              <a:t>طبيعة عملها إلي الأنواع </a:t>
            </a:r>
            <a:r>
              <a:rPr lang="ar-SA" sz="2800" b="1" dirty="0" smtClean="0">
                <a:solidFill>
                  <a:schemeClr val="tx1"/>
                </a:solidFill>
                <a:cs typeface="Simplified Arabic" pitchFamily="2" charset="-78"/>
              </a:rPr>
              <a:t>التالية</a:t>
            </a:r>
            <a:r>
              <a:rPr lang="ar-EG" sz="2800" b="1" dirty="0" smtClean="0">
                <a:solidFill>
                  <a:schemeClr val="tx1"/>
                </a:solidFill>
                <a:cs typeface="Simplified Arabic" pitchFamily="2" charset="-78"/>
              </a:rPr>
              <a:t>:</a:t>
            </a:r>
            <a:r>
              <a:rPr lang="ar-SA" sz="2800" dirty="0" smtClean="0">
                <a:solidFill>
                  <a:schemeClr val="tx1"/>
                </a:solidFill>
                <a:cs typeface="Simplified Arabic" pitchFamily="2" charset="-78"/>
              </a:rPr>
              <a:t> </a:t>
            </a:r>
            <a:endParaRPr lang="en-US" sz="2800" b="1" dirty="0">
              <a:solidFill>
                <a:schemeClr val="tx1"/>
              </a:solidFill>
              <a:cs typeface="Simplified Arabic" pitchFamily="2" charset="-78"/>
            </a:endParaRPr>
          </a:p>
        </p:txBody>
      </p:sp>
      <p:sp>
        <p:nvSpPr>
          <p:cNvPr id="40963" name="Rectangle 3"/>
          <p:cNvSpPr>
            <a:spLocks noGrp="1" noRot="1" noChangeArrowheads="1"/>
          </p:cNvSpPr>
          <p:nvPr>
            <p:ph type="body" idx="1"/>
          </p:nvPr>
        </p:nvSpPr>
        <p:spPr>
          <a:xfrm>
            <a:off x="0" y="1828800"/>
            <a:ext cx="9144000" cy="5029200"/>
          </a:xfrm>
        </p:spPr>
        <p:txBody>
          <a:bodyPr/>
          <a:lstStyle/>
          <a:p>
            <a:pPr lvl="1" algn="just" rtl="1"/>
            <a:r>
              <a:rPr lang="ar-SA" b="1" smtClean="0">
                <a:cs typeface="Simplified Arabic" pitchFamily="18" charset="-78"/>
              </a:rPr>
              <a:t>محطات الأرصاد الجوية السطحية الأرضية. </a:t>
            </a:r>
          </a:p>
          <a:p>
            <a:pPr lvl="1" algn="just" rtl="1"/>
            <a:r>
              <a:rPr lang="ar-SA" b="1" smtClean="0">
                <a:cs typeface="Simplified Arabic" pitchFamily="18" charset="-78"/>
              </a:rPr>
              <a:t>محطات الأرصاد الجوية السطحية الساحلية.</a:t>
            </a:r>
          </a:p>
          <a:p>
            <a:pPr lvl="1" algn="just" rtl="1"/>
            <a:r>
              <a:rPr lang="ar-SA" b="1" smtClean="0">
                <a:cs typeface="Simplified Arabic" pitchFamily="18" charset="-78"/>
              </a:rPr>
              <a:t>محطات الأرصاد الجوية السطحية البحرية.</a:t>
            </a:r>
          </a:p>
          <a:p>
            <a:pPr lvl="1" algn="just" rtl="1"/>
            <a:r>
              <a:rPr lang="ar-SA" b="1" smtClean="0">
                <a:cs typeface="Simplified Arabic" pitchFamily="18" charset="-78"/>
              </a:rPr>
              <a:t>محطات رصد الرياح العليا بالبالونة العادية. </a:t>
            </a:r>
          </a:p>
          <a:p>
            <a:pPr lvl="1" algn="just" rtl="1"/>
            <a:r>
              <a:rPr lang="ar-SA" b="1" smtClean="0">
                <a:cs typeface="Simplified Arabic" pitchFamily="18" charset="-78"/>
              </a:rPr>
              <a:t>محطات رصد طبقات الجو العليا بالأجهزة الإلكترونية.</a:t>
            </a:r>
          </a:p>
          <a:p>
            <a:pPr lvl="1" algn="just" rtl="1"/>
            <a:r>
              <a:rPr lang="ar-SA" b="1" smtClean="0">
                <a:cs typeface="Simplified Arabic" pitchFamily="18" charset="-78"/>
              </a:rPr>
              <a:t>محطات سفن الأرصاد الجوية الثابتة في المحيطات.</a:t>
            </a:r>
          </a:p>
          <a:p>
            <a:pPr lvl="1" algn="just" rtl="1"/>
            <a:r>
              <a:rPr lang="ar-SA" b="1" smtClean="0">
                <a:cs typeface="Simplified Arabic" pitchFamily="18" charset="-78"/>
              </a:rPr>
              <a:t>بالإضافة إلى هذه المحطات يتم الرصد الجوي بواسطة الأقمار الإصطناعية الخاصة بالأرصاد الجوية  كذلك يتم الإستفادة من معلومات الأرصاد الجوية المأخوذة بواسطة سفن تجارية مختارة تتطوع بالقيام برصد العناصر الجوية المختلفة خلال رحلاتها البحرية وكذلك الأرصاد المأخوذة بالطائرات أثناء طيرانها على الخطوط الدولية. </a:t>
            </a:r>
            <a:endParaRPr lang="en-US" b="1" smtClean="0">
              <a:cs typeface="Simplified Arabic" pitchFamily="18" charset="-78"/>
            </a:endParaRPr>
          </a:p>
        </p:txBody>
      </p:sp>
    </p:spTree>
    <p:extLst>
      <p:ext uri="{BB962C8B-B14F-4D97-AF65-F5344CB8AC3E}">
        <p14:creationId xmlns:p14="http://schemas.microsoft.com/office/powerpoint/2010/main" val="2224255514"/>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full-20earth2"/>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66800" y="228600"/>
            <a:ext cx="6858000" cy="5486400"/>
          </a:xfrm>
          <a:prstGeom prst="rect">
            <a:avLst/>
          </a:prstGeom>
          <a:noFill/>
          <a:ln w="9525">
            <a:noFill/>
            <a:miter lim="800000"/>
            <a:headEnd/>
            <a:tailEnd/>
          </a:ln>
        </p:spPr>
      </p:pic>
      <p:sp>
        <p:nvSpPr>
          <p:cNvPr id="10243" name="WordArt 6"/>
          <p:cNvSpPr>
            <a:spLocks noChangeArrowheads="1" noChangeShapeType="1" noTextEdit="1"/>
          </p:cNvSpPr>
          <p:nvPr/>
        </p:nvSpPr>
        <p:spPr bwMode="auto">
          <a:xfrm>
            <a:off x="1981200" y="990600"/>
            <a:ext cx="5257800" cy="34290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ea typeface="ＭＳ Ｐゴシック" pitchFamily="-111" charset="-128"/>
                <a:cs typeface="Simplified Arabic" pitchFamily="18" charset="-78"/>
              </a:rPr>
              <a:t> </a:t>
            </a: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الأجهزة المستخدمة</a:t>
            </a:r>
          </a:p>
          <a:p>
            <a:pPr algn="ctr" rtl="1"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 في</a:t>
            </a:r>
            <a:endParaRPr lang="en-US"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endParaRPr>
          </a:p>
          <a:p>
            <a:pPr algn="ctr" fontAlgn="base">
              <a:spcBef>
                <a:spcPct val="0"/>
              </a:spcBef>
              <a:spcAft>
                <a:spcPct val="0"/>
              </a:spcAft>
              <a:defRPr/>
            </a:pPr>
            <a:r>
              <a:rPr lang="ar-EG"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rPr>
              <a:t>دراسة الغلاف الجوي</a:t>
            </a:r>
            <a:endParaRPr lang="en-US" sz="3600" kern="10" dirty="0">
              <a:ln w="15875">
                <a:solidFill>
                  <a:prstClr val="black"/>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itchFamily="34" charset="0"/>
              <a:ea typeface="ＭＳ Ｐゴシック" pitchFamily="-111" charset="-128"/>
              <a:cs typeface="Times New Roman" pitchFamily="18" charset="0"/>
            </a:endParaRPr>
          </a:p>
        </p:txBody>
      </p:sp>
      <p:sp>
        <p:nvSpPr>
          <p:cNvPr id="41988" name="WordArt 7"/>
          <p:cNvSpPr>
            <a:spLocks noChangeArrowheads="1" noChangeShapeType="1" noTextEdit="1"/>
          </p:cNvSpPr>
          <p:nvPr/>
        </p:nvSpPr>
        <p:spPr bwMode="auto">
          <a:xfrm>
            <a:off x="1066800" y="5943600"/>
            <a:ext cx="68580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How is Meteorological stations ?</a:t>
            </a:r>
          </a:p>
        </p:txBody>
      </p:sp>
    </p:spTree>
    <p:extLst>
      <p:ext uri="{BB962C8B-B14F-4D97-AF65-F5344CB8AC3E}">
        <p14:creationId xmlns:p14="http://schemas.microsoft.com/office/powerpoint/2010/main" val="2288987266"/>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a:r>
              <a:rPr lang="ar-EG" sz="3600" b="1" smtClean="0">
                <a:solidFill>
                  <a:schemeClr val="tx1"/>
                </a:solidFill>
                <a:ea typeface="MS PGothic" pitchFamily="34" charset="-128"/>
              </a:rPr>
              <a:t>نموذج لكشك الأرصاد الجوية</a:t>
            </a:r>
            <a:r>
              <a:rPr lang="en-US" sz="3600" b="1" smtClean="0">
                <a:solidFill>
                  <a:schemeClr val="tx1"/>
                </a:solidFill>
                <a:ea typeface="MS PGothic" pitchFamily="34" charset="-128"/>
                <a:cs typeface="Traditional Arabic" pitchFamily="18" charset="-78"/>
              </a:rPr>
              <a:t> </a:t>
            </a:r>
            <a:r>
              <a:rPr lang="ar-EG" sz="3600" b="1" smtClean="0">
                <a:solidFill>
                  <a:schemeClr val="tx1"/>
                </a:solidFill>
                <a:ea typeface="MS PGothic" pitchFamily="34" charset="-128"/>
              </a:rPr>
              <a:t> </a:t>
            </a:r>
            <a:br>
              <a:rPr lang="ar-EG" sz="3600" b="1" smtClean="0">
                <a:solidFill>
                  <a:schemeClr val="tx1"/>
                </a:solidFill>
                <a:ea typeface="MS PGothic" pitchFamily="34" charset="-128"/>
              </a:rPr>
            </a:br>
            <a:r>
              <a:rPr lang="ar-EG" sz="3600" b="1" smtClean="0">
                <a:solidFill>
                  <a:schemeClr val="tx1"/>
                </a:solidFill>
                <a:ea typeface="MS PGothic" pitchFamily="34" charset="-128"/>
              </a:rPr>
              <a:t>بالهيئة العامة للأرصاد الجوية بالعباسية</a:t>
            </a:r>
            <a:endParaRPr lang="en-US" sz="3600" b="1" smtClean="0">
              <a:solidFill>
                <a:schemeClr val="tx1"/>
              </a:solidFill>
              <a:ea typeface="MS PGothic" pitchFamily="34" charset="-128"/>
            </a:endParaRPr>
          </a:p>
        </p:txBody>
      </p:sp>
      <p:pic>
        <p:nvPicPr>
          <p:cNvPr id="43011" name="Picture 2" descr="D:\Weather&amp; Climate\زيارة الأرصاد\DSC009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81600" y="2209800"/>
            <a:ext cx="3581400" cy="4191000"/>
          </a:xfrm>
          <a:noFill/>
        </p:spPr>
      </p:pic>
      <p:pic>
        <p:nvPicPr>
          <p:cNvPr id="43012" name="Picture 2" descr="D:\Weather&amp; Climate\زيارة الأرصاد\DSC009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3581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D:\Weather&amp; Climate\زيارة الأرصاد\DSC009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572000"/>
            <a:ext cx="34242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033229"/>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600200"/>
            <a:ext cx="5486400" cy="4109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3558214"/>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54000"/>
            <a:ext cx="8229600" cy="1143000"/>
          </a:xfrm>
        </p:spPr>
        <p:txBody>
          <a:bodyPr/>
          <a:lstStyle/>
          <a:p>
            <a:pPr marL="53975" algn="ctr" rtl="1" eaLnBrk="1" hangingPunct="1"/>
            <a:r>
              <a:rPr lang="ar-EG" sz="4000" b="1" smtClean="0">
                <a:solidFill>
                  <a:schemeClr val="tx1"/>
                </a:solidFill>
                <a:ea typeface="MS PGothic" pitchFamily="34" charset="-128"/>
              </a:rPr>
              <a:t>كشك الأرصاد الجوية بمحطة الكفرة</a:t>
            </a:r>
            <a:endParaRPr lang="en-US" sz="4000" b="1" smtClean="0">
              <a:solidFill>
                <a:schemeClr val="tx1"/>
              </a:solidFill>
              <a:ea typeface="MS PGothic" pitchFamily="34" charset="-128"/>
              <a:cs typeface="Traditional Arabic" pitchFamily="18" charset="-78"/>
            </a:endParaRPr>
          </a:p>
        </p:txBody>
      </p:sp>
      <p:pic>
        <p:nvPicPr>
          <p:cNvPr id="44035" name="Picture 2" descr="D:\Weather&amp; Climate\زيارة الأرصاد\PICT006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714500"/>
            <a:ext cx="7500937" cy="4500563"/>
          </a:xfrm>
          <a:noFill/>
        </p:spPr>
      </p:pic>
    </p:spTree>
    <p:extLst>
      <p:ext uri="{BB962C8B-B14F-4D97-AF65-F5344CB8AC3E}">
        <p14:creationId xmlns:p14="http://schemas.microsoft.com/office/powerpoint/2010/main" val="2507299664"/>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04850"/>
            <a:ext cx="8229600" cy="971550"/>
          </a:xfrm>
        </p:spPr>
        <p:txBody>
          <a:bodyPr/>
          <a:lstStyle/>
          <a:p>
            <a:pPr algn="ctr" rtl="1"/>
            <a:r>
              <a:rPr lang="ar-EG" sz="4000" b="1" smtClean="0">
                <a:solidFill>
                  <a:schemeClr val="tx1"/>
                </a:solidFill>
                <a:ea typeface="MS PGothic" pitchFamily="34" charset="-128"/>
              </a:rPr>
              <a:t>محطة الرصد الآلي</a:t>
            </a:r>
            <a:endParaRPr lang="en-US" sz="4000" b="1" smtClean="0">
              <a:solidFill>
                <a:schemeClr val="tx1"/>
              </a:solidFill>
              <a:ea typeface="MS PGothic" pitchFamily="34" charset="-128"/>
              <a:cs typeface="Traditional Arabic" pitchFamily="18" charset="-78"/>
            </a:endParaRPr>
          </a:p>
        </p:txBody>
      </p:sp>
      <p:pic>
        <p:nvPicPr>
          <p:cNvPr id="45059" name="Picture 2" descr="D:\Weather&amp; Climate\زيارة الأرصاد\PICT006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828800"/>
            <a:ext cx="3505200" cy="4648200"/>
          </a:xfrm>
          <a:noFill/>
        </p:spPr>
      </p:pic>
      <p:pic>
        <p:nvPicPr>
          <p:cNvPr id="45060" name="Picture 2" descr="D:\Weather&amp; Climate\زيارة الأرصاد\PICT00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9050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D:\Weather&amp; Climate\زيارة الأرصاد\DSC009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95800"/>
            <a:ext cx="4191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849973"/>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047750"/>
          </a:xfrm>
        </p:spPr>
        <p:txBody>
          <a:bodyPr/>
          <a:lstStyle/>
          <a:p>
            <a:pPr algn="r" rtl="1">
              <a:defRPr/>
            </a:pPr>
            <a:r>
              <a:rPr lang="ar-EG" sz="4400" b="1" dirty="0" smtClean="0">
                <a:solidFill>
                  <a:schemeClr val="accent2">
                    <a:lumMod val="50000"/>
                  </a:schemeClr>
                </a:solidFill>
                <a:ea typeface="ＭＳ Ｐゴシック" pitchFamily="34" charset="-128"/>
              </a:rPr>
              <a:t>أجهزة قياس الاشعاع الشمسي</a:t>
            </a:r>
            <a:endParaRPr lang="en-US" sz="4400" b="1" dirty="0" smtClean="0">
              <a:solidFill>
                <a:schemeClr val="accent2">
                  <a:lumMod val="50000"/>
                </a:schemeClr>
              </a:solidFill>
              <a:ea typeface="ＭＳ Ｐゴシック" pitchFamily="34" charset="-128"/>
            </a:endParaRPr>
          </a:p>
        </p:txBody>
      </p:sp>
      <p:sp>
        <p:nvSpPr>
          <p:cNvPr id="46083" name="Content Placeholder 2"/>
          <p:cNvSpPr>
            <a:spLocks noGrp="1"/>
          </p:cNvSpPr>
          <p:nvPr>
            <p:ph idx="1"/>
          </p:nvPr>
        </p:nvSpPr>
        <p:spPr>
          <a:xfrm>
            <a:off x="3733800" y="1905000"/>
            <a:ext cx="5257800" cy="4724400"/>
          </a:xfrm>
        </p:spPr>
        <p:txBody>
          <a:bodyPr/>
          <a:lstStyle/>
          <a:p>
            <a:pPr algn="just" rtl="1"/>
            <a:r>
              <a:rPr lang="ar-EG" b="1" smtClean="0">
                <a:ea typeface="MS PGothic" pitchFamily="34" charset="-128"/>
              </a:rPr>
              <a:t>أجهزة قياس سطوع الشمس ومن أشهرها جهاز كامبل- ستوكس</a:t>
            </a:r>
          </a:p>
          <a:p>
            <a:pPr algn="just" rtl="1">
              <a:buFont typeface="Wingdings" pitchFamily="2" charset="2"/>
              <a:buNone/>
            </a:pPr>
            <a:r>
              <a:rPr lang="ar-EG" smtClean="0">
                <a:ea typeface="MS PGothic" pitchFamily="34" charset="-128"/>
              </a:rPr>
              <a:t> </a:t>
            </a:r>
            <a:r>
              <a:rPr lang="en-US" sz="2800" smtClean="0">
                <a:ea typeface="MS PGothic" pitchFamily="34" charset="-128"/>
                <a:cs typeface="Majalla UI"/>
              </a:rPr>
              <a:t>The Campell- Stokes Recorder</a:t>
            </a:r>
            <a:endParaRPr lang="ar-EG" sz="2800" smtClean="0">
              <a:ea typeface="MS PGothic" pitchFamily="34" charset="-128"/>
            </a:endParaRPr>
          </a:p>
          <a:p>
            <a:pPr algn="just" rtl="1"/>
            <a:r>
              <a:rPr lang="ar-EG" b="1" smtClean="0">
                <a:ea typeface="MS PGothic" pitchFamily="34" charset="-128"/>
              </a:rPr>
              <a:t>جهاز قياس محصلة الاشعاع</a:t>
            </a:r>
          </a:p>
          <a:p>
            <a:pPr algn="just" rtl="1">
              <a:buFont typeface="Wingdings" pitchFamily="2" charset="2"/>
              <a:buNone/>
            </a:pPr>
            <a:r>
              <a:rPr lang="ar-EG" smtClean="0">
                <a:ea typeface="MS PGothic" pitchFamily="34" charset="-128"/>
              </a:rPr>
              <a:t> </a:t>
            </a:r>
            <a:r>
              <a:rPr lang="en-US" sz="2800" smtClean="0">
                <a:ea typeface="MS PGothic" pitchFamily="34" charset="-128"/>
              </a:rPr>
              <a:t>Net Radiometers</a:t>
            </a:r>
          </a:p>
          <a:p>
            <a:pPr algn="just" rtl="1"/>
            <a:r>
              <a:rPr lang="en-US" smtClean="0">
                <a:ea typeface="MS PGothic" pitchFamily="34" charset="-128"/>
              </a:rPr>
              <a:t>Rn= K (Tu-Td)</a:t>
            </a:r>
            <a:endParaRPr lang="ar-EG" smtClean="0">
              <a:ea typeface="Majalla UI"/>
            </a:endParaRPr>
          </a:p>
          <a:p>
            <a:pPr algn="just" rtl="1"/>
            <a:r>
              <a:rPr lang="ar-EG" b="1" smtClean="0">
                <a:ea typeface="Majalla UI"/>
              </a:rPr>
              <a:t>أجهزة قياس الأشعة الشمسية المباشرة ومن أشهرها جهاز ابلي </a:t>
            </a:r>
            <a:r>
              <a:rPr lang="en-US" sz="2800" smtClean="0">
                <a:ea typeface="MS PGothic" pitchFamily="34" charset="-128"/>
              </a:rPr>
              <a:t>Epply pyranometer</a:t>
            </a:r>
          </a:p>
        </p:txBody>
      </p:sp>
      <p:pic>
        <p:nvPicPr>
          <p:cNvPr id="46084" name="Picture 2" descr="D:\Weather&amp; Climate\زيارة الأرصاد\PICT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289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D:\Weather&amp; Climate\زيارة الأرصاد\PICT00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27955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2" descr="D:\Weather&amp; Climate\زيارة الأرصاد\PICT00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00600"/>
            <a:ext cx="304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51323"/>
      </p:ext>
    </p:extLst>
  </p:cSld>
  <p:clrMapOvr>
    <a:masterClrMapping/>
  </p:clrMapOvr>
  <p:transition>
    <p:wedg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23</TotalTime>
  <Words>795</Words>
  <Application>Microsoft Office PowerPoint</Application>
  <PresentationFormat>On-screen Show (4:3)</PresentationFormat>
  <Paragraphs>82</Paragraphs>
  <Slides>25</Slides>
  <Notes>0</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ＭＳ Ｐゴシック</vt:lpstr>
      <vt:lpstr>ＭＳ Ｐゴシック</vt:lpstr>
      <vt:lpstr>Arial</vt:lpstr>
      <vt:lpstr>Arial Black</vt:lpstr>
      <vt:lpstr>Calibri</vt:lpstr>
      <vt:lpstr>Constantia</vt:lpstr>
      <vt:lpstr>Impact</vt:lpstr>
      <vt:lpstr>Majalla UI</vt:lpstr>
      <vt:lpstr>Simplified Arabic</vt:lpstr>
      <vt:lpstr>Times New Roman</vt:lpstr>
      <vt:lpstr>Traditional Arabic</vt:lpstr>
      <vt:lpstr>Wingdings</vt:lpstr>
      <vt:lpstr>Wingdings 2</vt:lpstr>
      <vt:lpstr>Office Theme</vt:lpstr>
      <vt:lpstr>Flow</vt:lpstr>
      <vt:lpstr>PowerPoint Presentation</vt:lpstr>
      <vt:lpstr>PowerPoint Presentation</vt:lpstr>
      <vt:lpstr>محطات الأرصاد الجـوية تصنف محطات الأرصاد الجـوية حسب طبيعة عملها إلي الأنواع التالية: </vt:lpstr>
      <vt:lpstr>PowerPoint Presentation</vt:lpstr>
      <vt:lpstr>نموذج لكشك الأرصاد الجوية   بالهيئة العامة للأرصاد الجوية بالعباسية</vt:lpstr>
      <vt:lpstr>PowerPoint Presentation</vt:lpstr>
      <vt:lpstr>كشك الأرصاد الجوية بمحطة الكفرة</vt:lpstr>
      <vt:lpstr>محطة الرصد الآلي</vt:lpstr>
      <vt:lpstr>أجهزة قياس الاشعاع الشمسي</vt:lpstr>
      <vt:lpstr>أجهزة قياس درجات حرارة الهواء</vt:lpstr>
      <vt:lpstr>       أجهزة قياس الضغط الجوي</vt:lpstr>
      <vt:lpstr>أجهزة قياس الرياح</vt:lpstr>
      <vt:lpstr>أجهزة قياس الرطوبة الجوية</vt:lpstr>
      <vt:lpstr>          أجهزة قياس التساقط</vt:lpstr>
      <vt:lpstr>PowerPoint Presentation</vt:lpstr>
      <vt:lpstr>محطة الرصد البحرية</vt:lpstr>
      <vt:lpstr>أجهزة الرصد العلوي</vt:lpstr>
      <vt:lpstr>بالونات الهيليوم أو الهيدروجين</vt:lpstr>
      <vt:lpstr>الرادار Radar</vt:lpstr>
      <vt:lpstr>الأقمار الصناعیة Metrological Satellites </vt:lpstr>
      <vt:lpstr>استخدام الأقمار الصناعية في الرصد الجوي</vt:lpstr>
      <vt:lpstr>الأقمار المستخدمة في الرصد الجوي</vt:lpstr>
      <vt:lpstr>نظم الأقمار الصناعية</vt:lpstr>
      <vt:lpstr>الوظائف الرئيسية للأقمار الصناعية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2016-10-15T17:55:34Z</dcterms:created>
  <dcterms:modified xsi:type="dcterms:W3CDTF">2019-01-23T18:06:47Z</dcterms:modified>
</cp:coreProperties>
</file>