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5" r:id="rId2"/>
  </p:sldMasterIdLst>
  <p:sldIdLst>
    <p:sldId id="407" r:id="rId3"/>
    <p:sldId id="386" r:id="rId4"/>
    <p:sldId id="387" r:id="rId5"/>
    <p:sldId id="388" r:id="rId6"/>
    <p:sldId id="375" r:id="rId7"/>
    <p:sldId id="389" r:id="rId8"/>
    <p:sldId id="391" r:id="rId9"/>
    <p:sldId id="392" r:id="rId10"/>
    <p:sldId id="393" r:id="rId11"/>
    <p:sldId id="394" r:id="rId12"/>
    <p:sldId id="409" r:id="rId13"/>
    <p:sldId id="410" r:id="rId14"/>
    <p:sldId id="411" r:id="rId15"/>
    <p:sldId id="412" r:id="rId16"/>
    <p:sldId id="413" r:id="rId17"/>
    <p:sldId id="414" r:id="rId18"/>
    <p:sldId id="415" r:id="rId19"/>
    <p:sldId id="40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0" clrIdx="0">
    <p:extLst>
      <p:ext uri="{19B8F6BF-5375-455C-9EA6-DF929625EA0E}">
        <p15:presenceInfo xmlns:p15="http://schemas.microsoft.com/office/powerpoint/2012/main" userId="Windows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A89D8B-D2A0-491F-A0DC-EF4969B5E6F2}" type="doc">
      <dgm:prSet loTypeId="urn:microsoft.com/office/officeart/2005/8/layout/bProcess3" loCatId="process" qsTypeId="urn:microsoft.com/office/officeart/2005/8/quickstyle/simple2" qsCatId="simple" csTypeId="urn:microsoft.com/office/officeart/2005/8/colors/accent1_2" csCatId="accent1" phldr="1"/>
      <dgm:spPr/>
      <dgm:t>
        <a:bodyPr/>
        <a:lstStyle/>
        <a:p>
          <a:endParaRPr lang="en-US"/>
        </a:p>
      </dgm:t>
    </dgm:pt>
    <dgm:pt modelId="{B307ED63-8999-4422-82D1-D6682C027DEE}">
      <dgm:prSet phldrT="[Text]" custT="1"/>
      <dgm:spPr/>
      <dgm:t>
        <a:bodyPr/>
        <a:lstStyle/>
        <a:p>
          <a:r>
            <a:rPr lang="ar-SA" sz="2000" b="1" dirty="0" smtClean="0">
              <a:solidFill>
                <a:schemeClr val="hlink"/>
              </a:solidFill>
              <a:effectLst/>
              <a:cs typeface="Simplified Arabic" pitchFamily="2" charset="-78"/>
            </a:rPr>
            <a:t>الأرصاد الجوية الطبيعية  </a:t>
          </a:r>
          <a:endParaRPr lang="ar-EG" sz="2000" b="1" dirty="0" smtClean="0">
            <a:solidFill>
              <a:schemeClr val="hlink"/>
            </a:solidFill>
            <a:effectLst/>
            <a:cs typeface="Simplified Arabic" pitchFamily="2" charset="-78"/>
          </a:endParaRPr>
        </a:p>
        <a:p>
          <a:r>
            <a:rPr lang="en-US" sz="2000" b="1" dirty="0" smtClean="0">
              <a:solidFill>
                <a:schemeClr val="hlink"/>
              </a:solidFill>
              <a:effectLst/>
              <a:cs typeface="Simplified Arabic" pitchFamily="2" charset="-78"/>
            </a:rPr>
            <a:t>Physical Meteorology</a:t>
          </a:r>
          <a:endParaRPr lang="en-US" sz="2000" b="1" dirty="0">
            <a:solidFill>
              <a:schemeClr val="hlink"/>
            </a:solidFill>
            <a:effectLst/>
            <a:cs typeface="Simplified Arabic" pitchFamily="2" charset="-78"/>
          </a:endParaRPr>
        </a:p>
      </dgm:t>
    </dgm:pt>
    <dgm:pt modelId="{D50825F9-7859-41D5-BC93-CE41F4F37099}" type="parTrans" cxnId="{367CE597-D99D-433E-8E66-8CB75DF29F44}">
      <dgm:prSet/>
      <dgm:spPr/>
      <dgm:t>
        <a:bodyPr/>
        <a:lstStyle/>
        <a:p>
          <a:endParaRPr lang="en-US"/>
        </a:p>
      </dgm:t>
    </dgm:pt>
    <dgm:pt modelId="{7DC37EE0-A940-4AA4-8B4F-025FE23D6B85}" type="sibTrans" cxnId="{367CE597-D99D-433E-8E66-8CB75DF29F44}">
      <dgm:prSet/>
      <dgm:spPr/>
      <dgm:t>
        <a:bodyPr/>
        <a:lstStyle/>
        <a:p>
          <a:endParaRPr lang="en-US"/>
        </a:p>
      </dgm:t>
    </dgm:pt>
    <dgm:pt modelId="{527D93B0-DD3C-449F-8B22-5B04D0D3FF52}">
      <dgm:prSet phldrT="[Text]" custT="1"/>
      <dgm:spPr/>
      <dgm:t>
        <a:bodyPr/>
        <a:lstStyle/>
        <a:p>
          <a:r>
            <a:rPr lang="ar-SA" sz="2000" b="1" dirty="0" smtClean="0">
              <a:solidFill>
                <a:schemeClr val="hlink"/>
              </a:solidFill>
              <a:effectLst/>
              <a:cs typeface="Simplified Arabic" pitchFamily="2" charset="-78"/>
            </a:rPr>
            <a:t>الأرصاد الجوية الديناميكية  </a:t>
          </a:r>
          <a:r>
            <a:rPr lang="en-US" sz="2000" b="1" dirty="0" smtClean="0">
              <a:solidFill>
                <a:schemeClr val="hlink"/>
              </a:solidFill>
              <a:effectLst/>
              <a:cs typeface="Simplified Arabic" pitchFamily="2" charset="-78"/>
            </a:rPr>
            <a:t>Dynamical Meteorology</a:t>
          </a:r>
          <a:endParaRPr lang="en-US" sz="2000" b="1" dirty="0"/>
        </a:p>
      </dgm:t>
    </dgm:pt>
    <dgm:pt modelId="{2D28B416-BBEE-4CBE-8909-5A7AADD2D8E6}" type="parTrans" cxnId="{1905C634-B0BC-422C-98F3-7B75D3FD8151}">
      <dgm:prSet/>
      <dgm:spPr/>
      <dgm:t>
        <a:bodyPr/>
        <a:lstStyle/>
        <a:p>
          <a:endParaRPr lang="en-US"/>
        </a:p>
      </dgm:t>
    </dgm:pt>
    <dgm:pt modelId="{0825BD12-FBBE-4377-BDAF-DB53F3F40B5B}" type="sibTrans" cxnId="{1905C634-B0BC-422C-98F3-7B75D3FD8151}">
      <dgm:prSet/>
      <dgm:spPr/>
      <dgm:t>
        <a:bodyPr/>
        <a:lstStyle/>
        <a:p>
          <a:endParaRPr lang="en-US"/>
        </a:p>
      </dgm:t>
    </dgm:pt>
    <dgm:pt modelId="{49C60797-B899-4CA8-86C3-D4D3EC1FC33A}">
      <dgm:prSet phldrT="[Text]" custT="1"/>
      <dgm:spPr/>
      <dgm:t>
        <a:bodyPr/>
        <a:lstStyle/>
        <a:p>
          <a:r>
            <a:rPr lang="ar-SA" sz="2000" b="1" dirty="0" smtClean="0">
              <a:solidFill>
                <a:schemeClr val="hlink"/>
              </a:solidFill>
              <a:effectLst/>
              <a:cs typeface="Simplified Arabic" pitchFamily="2" charset="-78"/>
            </a:rPr>
            <a:t>الأرصاد الجوية السينوبتيكية </a:t>
          </a:r>
          <a:r>
            <a:rPr lang="en-US" sz="2000" b="1" dirty="0" smtClean="0">
              <a:solidFill>
                <a:schemeClr val="hlink"/>
              </a:solidFill>
              <a:effectLst/>
              <a:cs typeface="Simplified Arabic" pitchFamily="2" charset="-78"/>
            </a:rPr>
            <a:t>Synoptic Meteorology</a:t>
          </a:r>
          <a:endParaRPr lang="en-US" sz="2000" b="1" dirty="0"/>
        </a:p>
      </dgm:t>
    </dgm:pt>
    <dgm:pt modelId="{8EF90DF2-049F-4021-9E2D-ABA79EC58310}" type="parTrans" cxnId="{7136C622-6474-4077-9578-1E3F034D15A0}">
      <dgm:prSet/>
      <dgm:spPr/>
      <dgm:t>
        <a:bodyPr/>
        <a:lstStyle/>
        <a:p>
          <a:endParaRPr lang="en-US"/>
        </a:p>
      </dgm:t>
    </dgm:pt>
    <dgm:pt modelId="{DF99D278-2721-4487-84B0-8D93C154BFC0}" type="sibTrans" cxnId="{7136C622-6474-4077-9578-1E3F034D15A0}">
      <dgm:prSet/>
      <dgm:spPr/>
      <dgm:t>
        <a:bodyPr/>
        <a:lstStyle/>
        <a:p>
          <a:endParaRPr lang="en-US"/>
        </a:p>
      </dgm:t>
    </dgm:pt>
    <dgm:pt modelId="{D13FEDB6-1875-4D63-829F-700670DCAA0C}">
      <dgm:prSet phldrT="[Text]" custT="1"/>
      <dgm:spPr/>
      <dgm:t>
        <a:bodyPr/>
        <a:lstStyle/>
        <a:p>
          <a:r>
            <a:rPr lang="ar-SA" sz="2000" b="1" dirty="0" smtClean="0">
              <a:solidFill>
                <a:schemeClr val="hlink"/>
              </a:solidFill>
              <a:effectLst/>
              <a:cs typeface="Simplified Arabic" pitchFamily="2" charset="-78"/>
            </a:rPr>
            <a:t>أرصاد الأقمار الصناعية </a:t>
          </a:r>
          <a:r>
            <a:rPr lang="en-US" sz="2000" b="1" dirty="0" smtClean="0">
              <a:solidFill>
                <a:schemeClr val="hlink"/>
              </a:solidFill>
              <a:effectLst/>
              <a:cs typeface="Simplified Arabic" pitchFamily="2" charset="-78"/>
            </a:rPr>
            <a:t>Satellite Meteorology</a:t>
          </a:r>
          <a:endParaRPr lang="en-US" sz="2000" b="1" dirty="0"/>
        </a:p>
      </dgm:t>
    </dgm:pt>
    <dgm:pt modelId="{832282FD-5FB1-4822-9CA2-26BCEBB27958}" type="parTrans" cxnId="{30019627-BE81-41F7-B4FB-9AA7A5B728A9}">
      <dgm:prSet/>
      <dgm:spPr/>
      <dgm:t>
        <a:bodyPr/>
        <a:lstStyle/>
        <a:p>
          <a:endParaRPr lang="en-US"/>
        </a:p>
      </dgm:t>
    </dgm:pt>
    <dgm:pt modelId="{7E021784-A63B-46B0-BDF9-579FB088340F}" type="sibTrans" cxnId="{30019627-BE81-41F7-B4FB-9AA7A5B728A9}">
      <dgm:prSet/>
      <dgm:spPr/>
      <dgm:t>
        <a:bodyPr/>
        <a:lstStyle/>
        <a:p>
          <a:endParaRPr lang="en-US"/>
        </a:p>
      </dgm:t>
    </dgm:pt>
    <dgm:pt modelId="{9E47FCF7-F481-45B2-8271-10A856DB1FF8}">
      <dgm:prSet phldrT="[Text]" custT="1"/>
      <dgm:spPr/>
      <dgm:t>
        <a:bodyPr/>
        <a:lstStyle/>
        <a:p>
          <a:r>
            <a:rPr lang="ar-SA" sz="2000" b="1" dirty="0" smtClean="0">
              <a:solidFill>
                <a:schemeClr val="hlink"/>
              </a:solidFill>
              <a:effectLst/>
              <a:cs typeface="Simplified Arabic" pitchFamily="2" charset="-78"/>
            </a:rPr>
            <a:t>الأرصاد الجوية </a:t>
          </a:r>
          <a:r>
            <a:rPr lang="ar-EG" sz="2000" b="1" dirty="0" smtClean="0">
              <a:solidFill>
                <a:schemeClr val="hlink"/>
              </a:solidFill>
              <a:effectLst/>
              <a:cs typeface="Simplified Arabic" pitchFamily="2" charset="-78"/>
            </a:rPr>
            <a:t> التطبيقية</a:t>
          </a:r>
          <a:endParaRPr lang="en-US" sz="2000" b="1" dirty="0" smtClean="0">
            <a:solidFill>
              <a:schemeClr val="hlink"/>
            </a:solidFill>
            <a:effectLst/>
            <a:cs typeface="Simplified Arabic" pitchFamily="2" charset="-78"/>
          </a:endParaRPr>
        </a:p>
        <a:p>
          <a:r>
            <a:rPr lang="en-US" sz="2000" b="1" dirty="0" smtClean="0">
              <a:solidFill>
                <a:schemeClr val="hlink"/>
              </a:solidFill>
              <a:effectLst/>
              <a:cs typeface="Simplified Arabic" pitchFamily="2" charset="-78"/>
            </a:rPr>
            <a:t>Applied Meteorology</a:t>
          </a:r>
          <a:endParaRPr lang="en-US" sz="2000" b="1" dirty="0">
            <a:solidFill>
              <a:schemeClr val="hlink"/>
            </a:solidFill>
            <a:effectLst/>
            <a:cs typeface="Simplified Arabic" pitchFamily="2" charset="-78"/>
          </a:endParaRPr>
        </a:p>
      </dgm:t>
    </dgm:pt>
    <dgm:pt modelId="{3F017A16-4CA0-4B24-871B-5720C4A09E45}" type="parTrans" cxnId="{CF7961FD-A29A-4087-9792-B86E62491CD0}">
      <dgm:prSet/>
      <dgm:spPr/>
      <dgm:t>
        <a:bodyPr/>
        <a:lstStyle/>
        <a:p>
          <a:endParaRPr lang="en-US"/>
        </a:p>
      </dgm:t>
    </dgm:pt>
    <dgm:pt modelId="{DFC74915-861B-47EB-AB79-77425706722D}" type="sibTrans" cxnId="{CF7961FD-A29A-4087-9792-B86E62491CD0}">
      <dgm:prSet/>
      <dgm:spPr/>
      <dgm:t>
        <a:bodyPr/>
        <a:lstStyle/>
        <a:p>
          <a:endParaRPr lang="en-US"/>
        </a:p>
      </dgm:t>
    </dgm:pt>
    <dgm:pt modelId="{AB998ED8-08DC-4638-A09C-728109D09908}" type="pres">
      <dgm:prSet presAssocID="{B7A89D8B-D2A0-491F-A0DC-EF4969B5E6F2}" presName="Name0" presStyleCnt="0">
        <dgm:presLayoutVars>
          <dgm:dir/>
          <dgm:resizeHandles val="exact"/>
        </dgm:presLayoutVars>
      </dgm:prSet>
      <dgm:spPr/>
      <dgm:t>
        <a:bodyPr/>
        <a:lstStyle/>
        <a:p>
          <a:endParaRPr lang="en-US"/>
        </a:p>
      </dgm:t>
    </dgm:pt>
    <dgm:pt modelId="{52538D01-80D3-4C2B-AC81-D967AF237C89}" type="pres">
      <dgm:prSet presAssocID="{B307ED63-8999-4422-82D1-D6682C027DEE}" presName="node" presStyleLbl="node1" presStyleIdx="0" presStyleCnt="5" custScaleX="131439" custLinFactNeighborX="921" custLinFactNeighborY="3641">
        <dgm:presLayoutVars>
          <dgm:bulletEnabled val="1"/>
        </dgm:presLayoutVars>
      </dgm:prSet>
      <dgm:spPr/>
      <dgm:t>
        <a:bodyPr/>
        <a:lstStyle/>
        <a:p>
          <a:endParaRPr lang="en-US"/>
        </a:p>
      </dgm:t>
    </dgm:pt>
    <dgm:pt modelId="{2747F022-D1E3-402B-892B-16123845713C}" type="pres">
      <dgm:prSet presAssocID="{7DC37EE0-A940-4AA4-8B4F-025FE23D6B85}" presName="sibTrans" presStyleLbl="sibTrans1D1" presStyleIdx="0" presStyleCnt="4"/>
      <dgm:spPr/>
      <dgm:t>
        <a:bodyPr/>
        <a:lstStyle/>
        <a:p>
          <a:endParaRPr lang="en-US"/>
        </a:p>
      </dgm:t>
    </dgm:pt>
    <dgm:pt modelId="{E0EC92B5-B316-4E7A-84EF-795AA0E53198}" type="pres">
      <dgm:prSet presAssocID="{7DC37EE0-A940-4AA4-8B4F-025FE23D6B85}" presName="connectorText" presStyleLbl="sibTrans1D1" presStyleIdx="0" presStyleCnt="4"/>
      <dgm:spPr/>
      <dgm:t>
        <a:bodyPr/>
        <a:lstStyle/>
        <a:p>
          <a:endParaRPr lang="en-US"/>
        </a:p>
      </dgm:t>
    </dgm:pt>
    <dgm:pt modelId="{29C63543-79C5-49CC-B61D-470C8319A52A}" type="pres">
      <dgm:prSet presAssocID="{527D93B0-DD3C-449F-8B22-5B04D0D3FF52}" presName="node" presStyleLbl="node1" presStyleIdx="1" presStyleCnt="5" custScaleX="142820">
        <dgm:presLayoutVars>
          <dgm:bulletEnabled val="1"/>
        </dgm:presLayoutVars>
      </dgm:prSet>
      <dgm:spPr/>
      <dgm:t>
        <a:bodyPr/>
        <a:lstStyle/>
        <a:p>
          <a:endParaRPr lang="en-US"/>
        </a:p>
      </dgm:t>
    </dgm:pt>
    <dgm:pt modelId="{FD366DC3-CA43-40F5-947F-FF613C196C40}" type="pres">
      <dgm:prSet presAssocID="{0825BD12-FBBE-4377-BDAF-DB53F3F40B5B}" presName="sibTrans" presStyleLbl="sibTrans1D1" presStyleIdx="1" presStyleCnt="4"/>
      <dgm:spPr/>
      <dgm:t>
        <a:bodyPr/>
        <a:lstStyle/>
        <a:p>
          <a:endParaRPr lang="en-US"/>
        </a:p>
      </dgm:t>
    </dgm:pt>
    <dgm:pt modelId="{4BC3CD5D-7493-4512-97F0-54EB89783C7F}" type="pres">
      <dgm:prSet presAssocID="{0825BD12-FBBE-4377-BDAF-DB53F3F40B5B}" presName="connectorText" presStyleLbl="sibTrans1D1" presStyleIdx="1" presStyleCnt="4"/>
      <dgm:spPr/>
      <dgm:t>
        <a:bodyPr/>
        <a:lstStyle/>
        <a:p>
          <a:endParaRPr lang="en-US"/>
        </a:p>
      </dgm:t>
    </dgm:pt>
    <dgm:pt modelId="{938FE8C0-732B-41B7-8C9D-613623B3A608}" type="pres">
      <dgm:prSet presAssocID="{49C60797-B899-4CA8-86C3-D4D3EC1FC33A}" presName="node" presStyleLbl="node1" presStyleIdx="2" presStyleCnt="5" custScaleX="131272">
        <dgm:presLayoutVars>
          <dgm:bulletEnabled val="1"/>
        </dgm:presLayoutVars>
      </dgm:prSet>
      <dgm:spPr/>
      <dgm:t>
        <a:bodyPr/>
        <a:lstStyle/>
        <a:p>
          <a:endParaRPr lang="en-US"/>
        </a:p>
      </dgm:t>
    </dgm:pt>
    <dgm:pt modelId="{A56B7509-6CAE-4A1B-8616-08E873808C60}" type="pres">
      <dgm:prSet presAssocID="{DF99D278-2721-4487-84B0-8D93C154BFC0}" presName="sibTrans" presStyleLbl="sibTrans1D1" presStyleIdx="2" presStyleCnt="4"/>
      <dgm:spPr/>
      <dgm:t>
        <a:bodyPr/>
        <a:lstStyle/>
        <a:p>
          <a:endParaRPr lang="en-US"/>
        </a:p>
      </dgm:t>
    </dgm:pt>
    <dgm:pt modelId="{6371B826-A755-459C-B459-8AAA4FB9095D}" type="pres">
      <dgm:prSet presAssocID="{DF99D278-2721-4487-84B0-8D93C154BFC0}" presName="connectorText" presStyleLbl="sibTrans1D1" presStyleIdx="2" presStyleCnt="4"/>
      <dgm:spPr/>
      <dgm:t>
        <a:bodyPr/>
        <a:lstStyle/>
        <a:p>
          <a:endParaRPr lang="en-US"/>
        </a:p>
      </dgm:t>
    </dgm:pt>
    <dgm:pt modelId="{A671D1B0-0088-4B4B-9EE4-928567FA85BA}" type="pres">
      <dgm:prSet presAssocID="{D13FEDB6-1875-4D63-829F-700670DCAA0C}" presName="node" presStyleLbl="node1" presStyleIdx="3" presStyleCnt="5" custScaleX="139131">
        <dgm:presLayoutVars>
          <dgm:bulletEnabled val="1"/>
        </dgm:presLayoutVars>
      </dgm:prSet>
      <dgm:spPr/>
      <dgm:t>
        <a:bodyPr/>
        <a:lstStyle/>
        <a:p>
          <a:endParaRPr lang="en-US"/>
        </a:p>
      </dgm:t>
    </dgm:pt>
    <dgm:pt modelId="{63CD5A28-AED7-437B-AE3A-C9E4B9ECABD3}" type="pres">
      <dgm:prSet presAssocID="{7E021784-A63B-46B0-BDF9-579FB088340F}" presName="sibTrans" presStyleLbl="sibTrans1D1" presStyleIdx="3" presStyleCnt="4"/>
      <dgm:spPr/>
      <dgm:t>
        <a:bodyPr/>
        <a:lstStyle/>
        <a:p>
          <a:endParaRPr lang="en-US"/>
        </a:p>
      </dgm:t>
    </dgm:pt>
    <dgm:pt modelId="{C9F78451-F397-42E3-9E7B-F47B4AA5C3BB}" type="pres">
      <dgm:prSet presAssocID="{7E021784-A63B-46B0-BDF9-579FB088340F}" presName="connectorText" presStyleLbl="sibTrans1D1" presStyleIdx="3" presStyleCnt="4"/>
      <dgm:spPr/>
      <dgm:t>
        <a:bodyPr/>
        <a:lstStyle/>
        <a:p>
          <a:endParaRPr lang="en-US"/>
        </a:p>
      </dgm:t>
    </dgm:pt>
    <dgm:pt modelId="{DEF98070-2316-44A5-A421-E05624D45BF7}" type="pres">
      <dgm:prSet presAssocID="{9E47FCF7-F481-45B2-8271-10A856DB1FF8}" presName="node" presStyleLbl="node1" presStyleIdx="4" presStyleCnt="5" custScaleX="133450">
        <dgm:presLayoutVars>
          <dgm:bulletEnabled val="1"/>
        </dgm:presLayoutVars>
      </dgm:prSet>
      <dgm:spPr/>
      <dgm:t>
        <a:bodyPr/>
        <a:lstStyle/>
        <a:p>
          <a:endParaRPr lang="en-US"/>
        </a:p>
      </dgm:t>
    </dgm:pt>
  </dgm:ptLst>
  <dgm:cxnLst>
    <dgm:cxn modelId="{CF7961FD-A29A-4087-9792-B86E62491CD0}" srcId="{B7A89D8B-D2A0-491F-A0DC-EF4969B5E6F2}" destId="{9E47FCF7-F481-45B2-8271-10A856DB1FF8}" srcOrd="4" destOrd="0" parTransId="{3F017A16-4CA0-4B24-871B-5720C4A09E45}" sibTransId="{DFC74915-861B-47EB-AB79-77425706722D}"/>
    <dgm:cxn modelId="{1905C634-B0BC-422C-98F3-7B75D3FD8151}" srcId="{B7A89D8B-D2A0-491F-A0DC-EF4969B5E6F2}" destId="{527D93B0-DD3C-449F-8B22-5B04D0D3FF52}" srcOrd="1" destOrd="0" parTransId="{2D28B416-BBEE-4CBE-8909-5A7AADD2D8E6}" sibTransId="{0825BD12-FBBE-4377-BDAF-DB53F3F40B5B}"/>
    <dgm:cxn modelId="{7328663E-B1A9-466D-824A-F0557669CDEC}" type="presOf" srcId="{DF99D278-2721-4487-84B0-8D93C154BFC0}" destId="{A56B7509-6CAE-4A1B-8616-08E873808C60}" srcOrd="0" destOrd="0" presId="urn:microsoft.com/office/officeart/2005/8/layout/bProcess3"/>
    <dgm:cxn modelId="{27F3DAAD-019E-4AC5-A501-742926D1CBE8}" type="presOf" srcId="{D13FEDB6-1875-4D63-829F-700670DCAA0C}" destId="{A671D1B0-0088-4B4B-9EE4-928567FA85BA}" srcOrd="0" destOrd="0" presId="urn:microsoft.com/office/officeart/2005/8/layout/bProcess3"/>
    <dgm:cxn modelId="{27F26B9D-63CD-4112-B2EA-1BAAEFBC411C}" type="presOf" srcId="{B307ED63-8999-4422-82D1-D6682C027DEE}" destId="{52538D01-80D3-4C2B-AC81-D967AF237C89}" srcOrd="0" destOrd="0" presId="urn:microsoft.com/office/officeart/2005/8/layout/bProcess3"/>
    <dgm:cxn modelId="{C0229834-0F1E-4861-A99A-B596B77D8F09}" type="presOf" srcId="{7DC37EE0-A940-4AA4-8B4F-025FE23D6B85}" destId="{2747F022-D1E3-402B-892B-16123845713C}" srcOrd="0" destOrd="0" presId="urn:microsoft.com/office/officeart/2005/8/layout/bProcess3"/>
    <dgm:cxn modelId="{CD3D7AEC-B84D-463B-B586-599CC049CCEA}" type="presOf" srcId="{DF99D278-2721-4487-84B0-8D93C154BFC0}" destId="{6371B826-A755-459C-B459-8AAA4FB9095D}" srcOrd="1" destOrd="0" presId="urn:microsoft.com/office/officeart/2005/8/layout/bProcess3"/>
    <dgm:cxn modelId="{7136C622-6474-4077-9578-1E3F034D15A0}" srcId="{B7A89D8B-D2A0-491F-A0DC-EF4969B5E6F2}" destId="{49C60797-B899-4CA8-86C3-D4D3EC1FC33A}" srcOrd="2" destOrd="0" parTransId="{8EF90DF2-049F-4021-9E2D-ABA79EC58310}" sibTransId="{DF99D278-2721-4487-84B0-8D93C154BFC0}"/>
    <dgm:cxn modelId="{0E70AD6D-6E37-4D0E-B81F-B44AE33784E4}" type="presOf" srcId="{7E021784-A63B-46B0-BDF9-579FB088340F}" destId="{C9F78451-F397-42E3-9E7B-F47B4AA5C3BB}" srcOrd="1" destOrd="0" presId="urn:microsoft.com/office/officeart/2005/8/layout/bProcess3"/>
    <dgm:cxn modelId="{6D925602-48B9-4B14-8385-52B53F3F2E31}" type="presOf" srcId="{49C60797-B899-4CA8-86C3-D4D3EC1FC33A}" destId="{938FE8C0-732B-41B7-8C9D-613623B3A608}" srcOrd="0" destOrd="0" presId="urn:microsoft.com/office/officeart/2005/8/layout/bProcess3"/>
    <dgm:cxn modelId="{A1BC7A76-64B9-4411-BA53-52D25B5274AE}" type="presOf" srcId="{B7A89D8B-D2A0-491F-A0DC-EF4969B5E6F2}" destId="{AB998ED8-08DC-4638-A09C-728109D09908}" srcOrd="0" destOrd="0" presId="urn:microsoft.com/office/officeart/2005/8/layout/bProcess3"/>
    <dgm:cxn modelId="{6B27255D-5827-4E9D-88F0-4B3A7C43B80A}" type="presOf" srcId="{527D93B0-DD3C-449F-8B22-5B04D0D3FF52}" destId="{29C63543-79C5-49CC-B61D-470C8319A52A}" srcOrd="0" destOrd="0" presId="urn:microsoft.com/office/officeart/2005/8/layout/bProcess3"/>
    <dgm:cxn modelId="{EBF073F1-285B-4B95-BEB1-7F13F75B5CC3}" type="presOf" srcId="{7E021784-A63B-46B0-BDF9-579FB088340F}" destId="{63CD5A28-AED7-437B-AE3A-C9E4B9ECABD3}" srcOrd="0" destOrd="0" presId="urn:microsoft.com/office/officeart/2005/8/layout/bProcess3"/>
    <dgm:cxn modelId="{19CA7340-9AC7-4AE1-84D9-52FEBFF2F285}" type="presOf" srcId="{9E47FCF7-F481-45B2-8271-10A856DB1FF8}" destId="{DEF98070-2316-44A5-A421-E05624D45BF7}" srcOrd="0" destOrd="0" presId="urn:microsoft.com/office/officeart/2005/8/layout/bProcess3"/>
    <dgm:cxn modelId="{30019627-BE81-41F7-B4FB-9AA7A5B728A9}" srcId="{B7A89D8B-D2A0-491F-A0DC-EF4969B5E6F2}" destId="{D13FEDB6-1875-4D63-829F-700670DCAA0C}" srcOrd="3" destOrd="0" parTransId="{832282FD-5FB1-4822-9CA2-26BCEBB27958}" sibTransId="{7E021784-A63B-46B0-BDF9-579FB088340F}"/>
    <dgm:cxn modelId="{7EFD6012-A88A-4BE0-89D7-11A89BDABDAA}" type="presOf" srcId="{0825BD12-FBBE-4377-BDAF-DB53F3F40B5B}" destId="{FD366DC3-CA43-40F5-947F-FF613C196C40}" srcOrd="0" destOrd="0" presId="urn:microsoft.com/office/officeart/2005/8/layout/bProcess3"/>
    <dgm:cxn modelId="{367CE597-D99D-433E-8E66-8CB75DF29F44}" srcId="{B7A89D8B-D2A0-491F-A0DC-EF4969B5E6F2}" destId="{B307ED63-8999-4422-82D1-D6682C027DEE}" srcOrd="0" destOrd="0" parTransId="{D50825F9-7859-41D5-BC93-CE41F4F37099}" sibTransId="{7DC37EE0-A940-4AA4-8B4F-025FE23D6B85}"/>
    <dgm:cxn modelId="{81271CE5-3CDD-4211-A761-FB9C24AD3716}" type="presOf" srcId="{7DC37EE0-A940-4AA4-8B4F-025FE23D6B85}" destId="{E0EC92B5-B316-4E7A-84EF-795AA0E53198}" srcOrd="1" destOrd="0" presId="urn:microsoft.com/office/officeart/2005/8/layout/bProcess3"/>
    <dgm:cxn modelId="{7F74C282-EB61-4DAD-9874-854E232669EB}" type="presOf" srcId="{0825BD12-FBBE-4377-BDAF-DB53F3F40B5B}" destId="{4BC3CD5D-7493-4512-97F0-54EB89783C7F}" srcOrd="1" destOrd="0" presId="urn:microsoft.com/office/officeart/2005/8/layout/bProcess3"/>
    <dgm:cxn modelId="{2BA89E1B-D2B9-484F-8789-720707060FE0}" type="presParOf" srcId="{AB998ED8-08DC-4638-A09C-728109D09908}" destId="{52538D01-80D3-4C2B-AC81-D967AF237C89}" srcOrd="0" destOrd="0" presId="urn:microsoft.com/office/officeart/2005/8/layout/bProcess3"/>
    <dgm:cxn modelId="{9432FB1E-9A19-49FB-BA4F-0839868ABED5}" type="presParOf" srcId="{AB998ED8-08DC-4638-A09C-728109D09908}" destId="{2747F022-D1E3-402B-892B-16123845713C}" srcOrd="1" destOrd="0" presId="urn:microsoft.com/office/officeart/2005/8/layout/bProcess3"/>
    <dgm:cxn modelId="{46E8423E-035B-4887-92CD-47A31476D0FA}" type="presParOf" srcId="{2747F022-D1E3-402B-892B-16123845713C}" destId="{E0EC92B5-B316-4E7A-84EF-795AA0E53198}" srcOrd="0" destOrd="0" presId="urn:microsoft.com/office/officeart/2005/8/layout/bProcess3"/>
    <dgm:cxn modelId="{5B0FBB60-1E9E-438D-A2A9-7A48B617DBEF}" type="presParOf" srcId="{AB998ED8-08DC-4638-A09C-728109D09908}" destId="{29C63543-79C5-49CC-B61D-470C8319A52A}" srcOrd="2" destOrd="0" presId="urn:microsoft.com/office/officeart/2005/8/layout/bProcess3"/>
    <dgm:cxn modelId="{07E9B95D-AB85-4D76-86D5-4023F5DDD05C}" type="presParOf" srcId="{AB998ED8-08DC-4638-A09C-728109D09908}" destId="{FD366DC3-CA43-40F5-947F-FF613C196C40}" srcOrd="3" destOrd="0" presId="urn:microsoft.com/office/officeart/2005/8/layout/bProcess3"/>
    <dgm:cxn modelId="{97AD184F-C693-452B-9535-69909D71073D}" type="presParOf" srcId="{FD366DC3-CA43-40F5-947F-FF613C196C40}" destId="{4BC3CD5D-7493-4512-97F0-54EB89783C7F}" srcOrd="0" destOrd="0" presId="urn:microsoft.com/office/officeart/2005/8/layout/bProcess3"/>
    <dgm:cxn modelId="{4679B0C5-2D3A-4982-BD34-4B423ABC0395}" type="presParOf" srcId="{AB998ED8-08DC-4638-A09C-728109D09908}" destId="{938FE8C0-732B-41B7-8C9D-613623B3A608}" srcOrd="4" destOrd="0" presId="urn:microsoft.com/office/officeart/2005/8/layout/bProcess3"/>
    <dgm:cxn modelId="{C02F3577-4F80-4C6E-80B9-2A04A65F530F}" type="presParOf" srcId="{AB998ED8-08DC-4638-A09C-728109D09908}" destId="{A56B7509-6CAE-4A1B-8616-08E873808C60}" srcOrd="5" destOrd="0" presId="urn:microsoft.com/office/officeart/2005/8/layout/bProcess3"/>
    <dgm:cxn modelId="{2D8F62BC-9EC9-49D6-A838-8CAFA1329EC2}" type="presParOf" srcId="{A56B7509-6CAE-4A1B-8616-08E873808C60}" destId="{6371B826-A755-459C-B459-8AAA4FB9095D}" srcOrd="0" destOrd="0" presId="urn:microsoft.com/office/officeart/2005/8/layout/bProcess3"/>
    <dgm:cxn modelId="{983F8943-1128-4517-B5B7-6F1028EE5278}" type="presParOf" srcId="{AB998ED8-08DC-4638-A09C-728109D09908}" destId="{A671D1B0-0088-4B4B-9EE4-928567FA85BA}" srcOrd="6" destOrd="0" presId="urn:microsoft.com/office/officeart/2005/8/layout/bProcess3"/>
    <dgm:cxn modelId="{F81035EB-A3A4-42EC-9487-3A777319DAC8}" type="presParOf" srcId="{AB998ED8-08DC-4638-A09C-728109D09908}" destId="{63CD5A28-AED7-437B-AE3A-C9E4B9ECABD3}" srcOrd="7" destOrd="0" presId="urn:microsoft.com/office/officeart/2005/8/layout/bProcess3"/>
    <dgm:cxn modelId="{58B3A809-353C-4429-9EFC-2760F18F3441}" type="presParOf" srcId="{63CD5A28-AED7-437B-AE3A-C9E4B9ECABD3}" destId="{C9F78451-F397-42E3-9E7B-F47B4AA5C3BB}" srcOrd="0" destOrd="0" presId="urn:microsoft.com/office/officeart/2005/8/layout/bProcess3"/>
    <dgm:cxn modelId="{D8490084-F2F4-4258-ADCC-291E0022D189}" type="presParOf" srcId="{AB998ED8-08DC-4638-A09C-728109D09908}" destId="{DEF98070-2316-44A5-A421-E05624D45BF7}"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47F022-D1E3-402B-892B-16123845713C}">
      <dsp:nvSpPr>
        <dsp:cNvPr id="0" name=""/>
        <dsp:cNvSpPr/>
      </dsp:nvSpPr>
      <dsp:spPr>
        <a:xfrm>
          <a:off x="3797538" y="539651"/>
          <a:ext cx="397505" cy="91440"/>
        </a:xfrm>
        <a:custGeom>
          <a:avLst/>
          <a:gdLst/>
          <a:ahLst/>
          <a:cxnLst/>
          <a:rect l="0" t="0" r="0" b="0"/>
          <a:pathLst>
            <a:path>
              <a:moveTo>
                <a:pt x="0" y="88078"/>
              </a:moveTo>
              <a:lnTo>
                <a:pt x="215852" y="88078"/>
              </a:lnTo>
              <a:lnTo>
                <a:pt x="215852" y="45720"/>
              </a:lnTo>
              <a:lnTo>
                <a:pt x="397505"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85536" y="583139"/>
        <a:ext cx="21509" cy="4463"/>
      </dsp:txXfrm>
    </dsp:sp>
    <dsp:sp modelId="{52538D01-80D3-4C2B-AC81-D967AF237C89}">
      <dsp:nvSpPr>
        <dsp:cNvPr id="0" name=""/>
        <dsp:cNvSpPr/>
      </dsp:nvSpPr>
      <dsp:spPr>
        <a:xfrm>
          <a:off x="1250773" y="46038"/>
          <a:ext cx="2548565" cy="1163383"/>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ar-SA" sz="2000" b="1" kern="1200" dirty="0" smtClean="0">
              <a:solidFill>
                <a:schemeClr val="hlink"/>
              </a:solidFill>
              <a:effectLst/>
              <a:cs typeface="Simplified Arabic" pitchFamily="2" charset="-78"/>
            </a:rPr>
            <a:t>الأرصاد الجوية الطبيعية  </a:t>
          </a:r>
          <a:endParaRPr lang="ar-EG" sz="2000" b="1" kern="1200" dirty="0" smtClean="0">
            <a:solidFill>
              <a:schemeClr val="hlink"/>
            </a:solidFill>
            <a:effectLst/>
            <a:cs typeface="Simplified Arabic" pitchFamily="2" charset="-78"/>
          </a:endParaRPr>
        </a:p>
        <a:p>
          <a:pPr lvl="0" algn="ctr" defTabSz="889000">
            <a:lnSpc>
              <a:spcPct val="90000"/>
            </a:lnSpc>
            <a:spcBef>
              <a:spcPct val="0"/>
            </a:spcBef>
            <a:spcAft>
              <a:spcPct val="35000"/>
            </a:spcAft>
          </a:pPr>
          <a:r>
            <a:rPr lang="en-US" sz="2000" b="1" kern="1200" dirty="0" smtClean="0">
              <a:solidFill>
                <a:schemeClr val="hlink"/>
              </a:solidFill>
              <a:effectLst/>
              <a:cs typeface="Simplified Arabic" pitchFamily="2" charset="-78"/>
            </a:rPr>
            <a:t>Physical Meteorology</a:t>
          </a:r>
          <a:endParaRPr lang="en-US" sz="2000" b="1" kern="1200" dirty="0">
            <a:solidFill>
              <a:schemeClr val="hlink"/>
            </a:solidFill>
            <a:effectLst/>
            <a:cs typeface="Simplified Arabic" pitchFamily="2" charset="-78"/>
          </a:endParaRPr>
        </a:p>
      </dsp:txBody>
      <dsp:txXfrm>
        <a:off x="1250773" y="46038"/>
        <a:ext cx="2548565" cy="1163383"/>
      </dsp:txXfrm>
    </dsp:sp>
    <dsp:sp modelId="{FD366DC3-CA43-40F5-947F-FF613C196C40}">
      <dsp:nvSpPr>
        <dsp:cNvPr id="0" name=""/>
        <dsp:cNvSpPr/>
      </dsp:nvSpPr>
      <dsp:spPr>
        <a:xfrm>
          <a:off x="2505579" y="1165263"/>
          <a:ext cx="3106485" cy="415363"/>
        </a:xfrm>
        <a:custGeom>
          <a:avLst/>
          <a:gdLst/>
          <a:ahLst/>
          <a:cxnLst/>
          <a:rect l="0" t="0" r="0" b="0"/>
          <a:pathLst>
            <a:path>
              <a:moveTo>
                <a:pt x="3106485" y="0"/>
              </a:moveTo>
              <a:lnTo>
                <a:pt x="3106485" y="224781"/>
              </a:lnTo>
              <a:lnTo>
                <a:pt x="0" y="224781"/>
              </a:lnTo>
              <a:lnTo>
                <a:pt x="0" y="41536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80363" y="1370713"/>
        <a:ext cx="156916" cy="4463"/>
      </dsp:txXfrm>
    </dsp:sp>
    <dsp:sp modelId="{29C63543-79C5-49CC-B61D-470C8319A52A}">
      <dsp:nvSpPr>
        <dsp:cNvPr id="0" name=""/>
        <dsp:cNvSpPr/>
      </dsp:nvSpPr>
      <dsp:spPr>
        <a:xfrm>
          <a:off x="4227444" y="3679"/>
          <a:ext cx="2769240" cy="1163383"/>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ar-SA" sz="2000" b="1" kern="1200" dirty="0" smtClean="0">
              <a:solidFill>
                <a:schemeClr val="hlink"/>
              </a:solidFill>
              <a:effectLst/>
              <a:cs typeface="Simplified Arabic" pitchFamily="2" charset="-78"/>
            </a:rPr>
            <a:t>الأرصاد الجوية الديناميكية  </a:t>
          </a:r>
          <a:r>
            <a:rPr lang="en-US" sz="2000" b="1" kern="1200" dirty="0" smtClean="0">
              <a:solidFill>
                <a:schemeClr val="hlink"/>
              </a:solidFill>
              <a:effectLst/>
              <a:cs typeface="Simplified Arabic" pitchFamily="2" charset="-78"/>
            </a:rPr>
            <a:t>Dynamical Meteorology</a:t>
          </a:r>
          <a:endParaRPr lang="en-US" sz="2000" b="1" kern="1200" dirty="0"/>
        </a:p>
      </dsp:txBody>
      <dsp:txXfrm>
        <a:off x="4227444" y="3679"/>
        <a:ext cx="2769240" cy="1163383"/>
      </dsp:txXfrm>
    </dsp:sp>
    <dsp:sp modelId="{A56B7509-6CAE-4A1B-8616-08E873808C60}">
      <dsp:nvSpPr>
        <dsp:cNvPr id="0" name=""/>
        <dsp:cNvSpPr/>
      </dsp:nvSpPr>
      <dsp:spPr>
        <a:xfrm>
          <a:off x="3776442" y="2148998"/>
          <a:ext cx="415363" cy="91440"/>
        </a:xfrm>
        <a:custGeom>
          <a:avLst/>
          <a:gdLst/>
          <a:ahLst/>
          <a:cxnLst/>
          <a:rect l="0" t="0" r="0" b="0"/>
          <a:pathLst>
            <a:path>
              <a:moveTo>
                <a:pt x="0" y="45720"/>
              </a:moveTo>
              <a:lnTo>
                <a:pt x="41536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72975" y="2192486"/>
        <a:ext cx="22298" cy="4463"/>
      </dsp:txXfrm>
    </dsp:sp>
    <dsp:sp modelId="{938FE8C0-732B-41B7-8C9D-613623B3A608}">
      <dsp:nvSpPr>
        <dsp:cNvPr id="0" name=""/>
        <dsp:cNvSpPr/>
      </dsp:nvSpPr>
      <dsp:spPr>
        <a:xfrm>
          <a:off x="1232915" y="1613026"/>
          <a:ext cx="2545327" cy="1163383"/>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ar-SA" sz="2000" b="1" kern="1200" dirty="0" smtClean="0">
              <a:solidFill>
                <a:schemeClr val="hlink"/>
              </a:solidFill>
              <a:effectLst/>
              <a:cs typeface="Simplified Arabic" pitchFamily="2" charset="-78"/>
            </a:rPr>
            <a:t>الأرصاد الجوية السينوبتيكية </a:t>
          </a:r>
          <a:r>
            <a:rPr lang="en-US" sz="2000" b="1" kern="1200" dirty="0" smtClean="0">
              <a:solidFill>
                <a:schemeClr val="hlink"/>
              </a:solidFill>
              <a:effectLst/>
              <a:cs typeface="Simplified Arabic" pitchFamily="2" charset="-78"/>
            </a:rPr>
            <a:t>Synoptic Meteorology</a:t>
          </a:r>
          <a:endParaRPr lang="en-US" sz="2000" b="1" kern="1200" dirty="0"/>
        </a:p>
      </dsp:txBody>
      <dsp:txXfrm>
        <a:off x="1232915" y="1613026"/>
        <a:ext cx="2545327" cy="1163383"/>
      </dsp:txXfrm>
    </dsp:sp>
    <dsp:sp modelId="{63CD5A28-AED7-437B-AE3A-C9E4B9ECABD3}">
      <dsp:nvSpPr>
        <dsp:cNvPr id="0" name=""/>
        <dsp:cNvSpPr/>
      </dsp:nvSpPr>
      <dsp:spPr>
        <a:xfrm>
          <a:off x="2526694" y="2774610"/>
          <a:ext cx="3046367" cy="415363"/>
        </a:xfrm>
        <a:custGeom>
          <a:avLst/>
          <a:gdLst/>
          <a:ahLst/>
          <a:cxnLst/>
          <a:rect l="0" t="0" r="0" b="0"/>
          <a:pathLst>
            <a:path>
              <a:moveTo>
                <a:pt x="3046367" y="0"/>
              </a:moveTo>
              <a:lnTo>
                <a:pt x="3046367" y="224781"/>
              </a:lnTo>
              <a:lnTo>
                <a:pt x="0" y="224781"/>
              </a:lnTo>
              <a:lnTo>
                <a:pt x="0" y="41536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72907" y="2980059"/>
        <a:ext cx="153941" cy="4463"/>
      </dsp:txXfrm>
    </dsp:sp>
    <dsp:sp modelId="{A671D1B0-0088-4B4B-9EE4-928567FA85BA}">
      <dsp:nvSpPr>
        <dsp:cNvPr id="0" name=""/>
        <dsp:cNvSpPr/>
      </dsp:nvSpPr>
      <dsp:spPr>
        <a:xfrm>
          <a:off x="4224206" y="1613026"/>
          <a:ext cx="2697711" cy="1163383"/>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ar-SA" sz="2000" b="1" kern="1200" dirty="0" smtClean="0">
              <a:solidFill>
                <a:schemeClr val="hlink"/>
              </a:solidFill>
              <a:effectLst/>
              <a:cs typeface="Simplified Arabic" pitchFamily="2" charset="-78"/>
            </a:rPr>
            <a:t>أرصاد الأقمار الصناعية </a:t>
          </a:r>
          <a:r>
            <a:rPr lang="en-US" sz="2000" b="1" kern="1200" dirty="0" smtClean="0">
              <a:solidFill>
                <a:schemeClr val="hlink"/>
              </a:solidFill>
              <a:effectLst/>
              <a:cs typeface="Simplified Arabic" pitchFamily="2" charset="-78"/>
            </a:rPr>
            <a:t>Satellite Meteorology</a:t>
          </a:r>
          <a:endParaRPr lang="en-US" sz="2000" b="1" kern="1200" dirty="0"/>
        </a:p>
      </dsp:txBody>
      <dsp:txXfrm>
        <a:off x="4224206" y="1613026"/>
        <a:ext cx="2697711" cy="1163383"/>
      </dsp:txXfrm>
    </dsp:sp>
    <dsp:sp modelId="{DEF98070-2316-44A5-A421-E05624D45BF7}">
      <dsp:nvSpPr>
        <dsp:cNvPr id="0" name=""/>
        <dsp:cNvSpPr/>
      </dsp:nvSpPr>
      <dsp:spPr>
        <a:xfrm>
          <a:off x="1232915" y="3222373"/>
          <a:ext cx="2587558" cy="1163383"/>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ar-SA" sz="2000" b="1" kern="1200" dirty="0" smtClean="0">
              <a:solidFill>
                <a:schemeClr val="hlink"/>
              </a:solidFill>
              <a:effectLst/>
              <a:cs typeface="Simplified Arabic" pitchFamily="2" charset="-78"/>
            </a:rPr>
            <a:t>الأرصاد الجوية </a:t>
          </a:r>
          <a:r>
            <a:rPr lang="ar-EG" sz="2000" b="1" kern="1200" dirty="0" smtClean="0">
              <a:solidFill>
                <a:schemeClr val="hlink"/>
              </a:solidFill>
              <a:effectLst/>
              <a:cs typeface="Simplified Arabic" pitchFamily="2" charset="-78"/>
            </a:rPr>
            <a:t> التطبيقية</a:t>
          </a:r>
          <a:endParaRPr lang="en-US" sz="2000" b="1" kern="1200" dirty="0" smtClean="0">
            <a:solidFill>
              <a:schemeClr val="hlink"/>
            </a:solidFill>
            <a:effectLst/>
            <a:cs typeface="Simplified Arabic" pitchFamily="2" charset="-78"/>
          </a:endParaRPr>
        </a:p>
        <a:p>
          <a:pPr lvl="0" algn="ctr" defTabSz="889000">
            <a:lnSpc>
              <a:spcPct val="90000"/>
            </a:lnSpc>
            <a:spcBef>
              <a:spcPct val="0"/>
            </a:spcBef>
            <a:spcAft>
              <a:spcPct val="35000"/>
            </a:spcAft>
          </a:pPr>
          <a:r>
            <a:rPr lang="en-US" sz="2000" b="1" kern="1200" dirty="0" smtClean="0">
              <a:solidFill>
                <a:schemeClr val="hlink"/>
              </a:solidFill>
              <a:effectLst/>
              <a:cs typeface="Simplified Arabic" pitchFamily="2" charset="-78"/>
            </a:rPr>
            <a:t>Applied Meteorology</a:t>
          </a:r>
          <a:endParaRPr lang="en-US" sz="2000" b="1" kern="1200" dirty="0">
            <a:solidFill>
              <a:schemeClr val="hlink"/>
            </a:solidFill>
            <a:effectLst/>
            <a:cs typeface="Simplified Arabic" pitchFamily="2" charset="-78"/>
          </a:endParaRPr>
        </a:p>
      </dsp:txBody>
      <dsp:txXfrm>
        <a:off x="1232915" y="3222373"/>
        <a:ext cx="2587558" cy="1163383"/>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extLst>
                <a:ext uri="{28A0092B-C50C-407E-A947-70E740481C1C}">
                  <a14:useLocalDpi xmlns:a14="http://schemas.microsoft.com/office/drawing/2010/main" val="0"/>
                </a:ext>
              </a:extLst>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96C0031-A767-4F7C-88D2-6B5B7284C923}" type="datetimeFigureOut">
              <a:rPr lang="en-US" smtClean="0"/>
              <a:pPr/>
              <a:t>1/16/2019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0972D17-7594-4B5E-8C28-6684245E07C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96C0031-A767-4F7C-88D2-6B5B7284C923}"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A96C0031-A767-4F7C-88D2-6B5B7284C923}" type="datetimeFigureOut">
              <a:rPr lang="en-US" smtClean="0"/>
              <a:pPr/>
              <a:t>1/16/2019</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0972D17-7594-4B5E-8C28-6684245E07C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0"/>
          </p:nvPr>
        </p:nvSpPr>
        <p:spPr>
          <a:xfrm>
            <a:off x="6553200" y="6243638"/>
            <a:ext cx="2133600" cy="457200"/>
          </a:xfrm>
        </p:spPr>
        <p:txBody>
          <a:bodyPr/>
          <a:lstStyle>
            <a:lvl1pPr>
              <a:defRPr>
                <a:ea typeface="ＭＳ Ｐゴシック" pitchFamily="34" charset="-128"/>
              </a:defRPr>
            </a:lvl1pPr>
          </a:lstStyle>
          <a:p>
            <a:pPr>
              <a:defRPr/>
            </a:pPr>
            <a:fld id="{7262E492-0524-4736-A355-AFCE57C2CFF7}" type="slidenum">
              <a:rPr lang="ar-SA"/>
              <a:pPr>
                <a:defRPr/>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ea typeface="ＭＳ Ｐゴシック" pitchFamily="34" charset="-128"/>
              </a:defRPr>
            </a:lvl1pPr>
          </a:lstStyle>
          <a:p>
            <a:pPr>
              <a:defRPr/>
            </a:pPr>
            <a:endParaRPr lang="en-US"/>
          </a:p>
        </p:txBody>
      </p:sp>
      <p:sp>
        <p:nvSpPr>
          <p:cNvPr id="5" name="Footer Placeholder 4"/>
          <p:cNvSpPr>
            <a:spLocks noGrp="1"/>
          </p:cNvSpPr>
          <p:nvPr>
            <p:ph type="ftr" sz="quarter" idx="12"/>
          </p:nvPr>
        </p:nvSpPr>
        <p:spPr>
          <a:xfrm>
            <a:off x="3124200" y="6243638"/>
            <a:ext cx="2895600" cy="457200"/>
          </a:xfrm>
        </p:spPr>
        <p:txBody>
          <a:bodyPr/>
          <a:lstStyle>
            <a:lvl1pPr>
              <a:defRPr>
                <a:ea typeface="ＭＳ Ｐゴシック" pitchFamily="34" charset="-128"/>
              </a:defRPr>
            </a:lvl1pPr>
          </a:lstStyle>
          <a:p>
            <a:pPr>
              <a:defRPr/>
            </a:pPr>
            <a:endParaRPr lang="en-US"/>
          </a:p>
        </p:txBody>
      </p:sp>
    </p:spTree>
    <p:extLst>
      <p:ext uri="{BB962C8B-B14F-4D97-AF65-F5344CB8AC3E}">
        <p14:creationId xmlns:p14="http://schemas.microsoft.com/office/powerpoint/2010/main" val="10019231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FC9986E3-4F28-4980-8D0C-76F1D10152BF}" type="datetimeFigureOut">
              <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1/16/2019</a:t>
            </a:fld>
            <a:endPar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endParaRPr>
          </a:p>
        </p:txBody>
      </p:sp>
      <p:sp>
        <p:nvSpPr>
          <p:cNvPr id="5" name="Footer Placeholder 18"/>
          <p:cNvSpPr>
            <a:spLocks noGrp="1"/>
          </p:cNvSpPr>
          <p:nvPr>
            <p:ph type="ftr" sz="quarter" idx="11"/>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D8913FE-31AB-47F0-8341-CD93453A8D5B}" type="slidenum">
              <a:rPr kumimoji="0" lang="en-US" altLang="ar-SA" sz="1200" b="0" i="0" u="none" strike="noStrike" kern="1200" cap="none" spc="0" normalizeH="0" baseline="0" noProof="0" smtClean="0">
                <a:ln>
                  <a:noFill/>
                </a:ln>
                <a:solidFill>
                  <a:srgbClr val="D1EAEE"/>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D1EAE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94691426"/>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F35CD404-82DF-40DA-8392-23E85792AC00}"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1/16/2019</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5" name="Footer Placeholder 21"/>
          <p:cNvSpPr>
            <a:spLocks noGrp="1"/>
          </p:cNvSpPr>
          <p:nvPr>
            <p:ph type="ftr" sz="quarter" idx="11"/>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Slide Number Placeholder 17"/>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99BE844-3596-48E4-BEFE-7A1248DD1981}" type="slidenum">
              <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66381857"/>
      </p:ext>
    </p:extLst>
  </p:cSld>
  <p:clrMapOvr>
    <a:masterClrMapping/>
  </p:clrMapOvr>
  <p:transition>
    <p:wedg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31D1A14E-5C73-40AF-B447-AD57B02F50F5}" type="datetimeFigureOut">
              <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1/16/2019</a:t>
            </a:fld>
            <a:endPar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endParaRPr>
          </a:p>
        </p:txBody>
      </p:sp>
      <p:sp>
        <p:nvSpPr>
          <p:cNvPr id="5" name="Footer Placeholder 4"/>
          <p:cNvSpPr>
            <a:spLocks noGrp="1"/>
          </p:cNvSpPr>
          <p:nvPr>
            <p:ph type="ftr" sz="quarter" idx="11"/>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DBF5F9">
                  <a:shade val="90000"/>
                </a:srgbClr>
              </a:solidFill>
              <a:effectLst/>
              <a:uLnTx/>
              <a:uFillTx/>
              <a:latin typeface="Arial" charset="0"/>
              <a:ea typeface="+mn-ea"/>
              <a:cs typeface="Arial" charset="0"/>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0AE7C37-625C-4AD1-96C3-0F549C318458}" type="slidenum">
              <a:rPr kumimoji="0" lang="en-US" altLang="ar-SA" sz="1200" b="0" i="0" u="none" strike="noStrike" kern="1200" cap="none" spc="0" normalizeH="0" baseline="0" noProof="0" smtClean="0">
                <a:ln>
                  <a:noFill/>
                </a:ln>
                <a:solidFill>
                  <a:srgbClr val="D1EAEE"/>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D1EAE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22240570"/>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24952770-E7A7-48DD-9BDB-B05FD4F58ECD}"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1/16/2019</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Footer Placeholder 21"/>
          <p:cNvSpPr>
            <a:spLocks noGrp="1"/>
          </p:cNvSpPr>
          <p:nvPr>
            <p:ph type="ftr" sz="quarter" idx="11"/>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7" name="Slide Number Placeholder 17"/>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41E365E-590C-4AC6-9824-1EB2A633D6CB}" type="slidenum">
              <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1482976"/>
      </p:ext>
    </p:extLst>
  </p:cSld>
  <p:clrMapOvr>
    <a:masterClrMapping/>
  </p:clrMapOvr>
  <p:transition>
    <p:wedg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2D64B6C0-79F2-42FF-A491-BDB1DDF76748}"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1/16/2019</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8" name="Footer Placeholder 21"/>
          <p:cNvSpPr>
            <a:spLocks noGrp="1"/>
          </p:cNvSpPr>
          <p:nvPr>
            <p:ph type="ftr" sz="quarter" idx="11"/>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9" name="Slide Number Placeholder 17"/>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F9D2ACD-0FC2-4FD7-A660-4A75F3B72A8A}" type="slidenum">
              <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67114928"/>
      </p:ext>
    </p:extLst>
  </p:cSld>
  <p:clrMapOvr>
    <a:masterClrMapping/>
  </p:clrMapOvr>
  <p:transition>
    <p:wedg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5510238-0365-4BFC-ABCE-DFD34E72C7F0}"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1/16/2019</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4" name="Footer Placeholder 21"/>
          <p:cNvSpPr>
            <a:spLocks noGrp="1"/>
          </p:cNvSpPr>
          <p:nvPr>
            <p:ph type="ftr" sz="quarter" idx="11"/>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5" name="Slide Number Placeholder 17"/>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00901AD-D6A8-4674-97CA-CC2D5D827C3F}" type="slidenum">
              <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01697963"/>
      </p:ext>
    </p:extLst>
  </p:cSld>
  <p:clrMapOvr>
    <a:masterClrMapping/>
  </p:clrMapOvr>
  <p:transition>
    <p:wedg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83301EBE-912F-4618-AB3D-713D40B794A5}"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1/16/2019</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3" name="Footer Placeholder 21"/>
          <p:cNvSpPr>
            <a:spLocks noGrp="1"/>
          </p:cNvSpPr>
          <p:nvPr>
            <p:ph type="ftr" sz="quarter" idx="11"/>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4" name="Slide Number Placeholder 17"/>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0540866-558B-4904-88C9-51BD43F26C4E}" type="slidenum">
              <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80232322"/>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96C0031-A767-4F7C-88D2-6B5B7284C923}" type="datetimeFigureOut">
              <a:rPr lang="en-US" smtClean="0"/>
              <a:pPr/>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68DEF33C-E439-430C-9B0F-B88F0197F02C}"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1/16/2019</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Footer Placeholder 21"/>
          <p:cNvSpPr>
            <a:spLocks noGrp="1"/>
          </p:cNvSpPr>
          <p:nvPr>
            <p:ph type="ftr" sz="quarter" idx="11"/>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7" name="Slide Number Placeholder 17"/>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028E0C9-353F-41C3-98F1-637BE7A2EABC}" type="slidenum">
              <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23942707"/>
      </p:ext>
    </p:extLst>
  </p:cSld>
  <p:clrMapOvr>
    <a:masterClrMapping/>
  </p:clrMapOvr>
  <p:transition>
    <p:wedg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anose="020B0604020202020204"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anose="020B0604020202020204"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C4F2804B-12C7-4E99-9A03-DB04E2CE7F1D}"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1/16/2019</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10" name="Footer Placeholder 5"/>
          <p:cNvSpPr>
            <a:spLocks noGrp="1"/>
          </p:cNvSpPr>
          <p:nvPr>
            <p:ph type="ftr" sz="quarter" idx="11"/>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B93D468-B8D3-4335-8C71-6893128B30A7}" type="slidenum">
              <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46787209"/>
      </p:ext>
    </p:extLst>
  </p:cSld>
  <p:clrMapOvr>
    <a:masterClrMapping/>
  </p:clrMapOvr>
  <p:transition>
    <p:wedg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2DD0AF1D-CB54-4DA1-A739-CD8FE2EC0CDA}"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1/16/2019</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5" name="Footer Placeholder 21"/>
          <p:cNvSpPr>
            <a:spLocks noGrp="1"/>
          </p:cNvSpPr>
          <p:nvPr>
            <p:ph type="ftr" sz="quarter" idx="11"/>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Slide Number Placeholder 17"/>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35A587A-90A3-48C1-ABB9-D204FC4EF8C3}" type="slidenum">
              <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86891704"/>
      </p:ext>
    </p:extLst>
  </p:cSld>
  <p:clrMapOvr>
    <a:masterClrMapping/>
  </p:clrMapOvr>
  <p:transition>
    <p:wedg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CFBA4CF-CA3F-4E03-B773-261E5CBC3624}"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1/16/2019</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5" name="Footer Placeholder 21"/>
          <p:cNvSpPr>
            <a:spLocks noGrp="1"/>
          </p:cNvSpPr>
          <p:nvPr>
            <p:ph type="ftr" sz="quarter" idx="11"/>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Slide Number Placeholder 17"/>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0AB4444-82C7-44FB-9ECC-0A3E8A1FA19C}" type="slidenum">
              <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2104766"/>
      </p:ext>
    </p:extLst>
  </p:cSld>
  <p:clrMapOvr>
    <a:masterClrMapping/>
  </p:clrMapOvr>
  <p:transition>
    <p:wedg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Footer Placeholder 5"/>
          <p:cNvSpPr>
            <a:spLocks noGrp="1" noChangeArrowheads="1"/>
          </p:cNvSpPr>
          <p:nvPr>
            <p:ph type="ftr" sz="quarter" idx="11"/>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7" name="Slide Number Placeholder 6"/>
          <p:cNvSpPr>
            <a:spLocks noGrp="1" noChangeArrowheads="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521446F-CE49-4A6B-B252-0CA671029E30}" type="slidenum">
              <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63338649"/>
      </p:ext>
    </p:extLst>
  </p:cSld>
  <p:clrMapOvr>
    <a:masterClrMapping/>
  </p:clrMapOvr>
  <p:transition>
    <p:wedg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C720E37-433E-4151-84FD-EBB52F72890C}" type="slidenum">
              <a:rPr kumimoji="0" lang="ar-SA"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endParaRPr>
          </a:p>
        </p:txBody>
      </p:sp>
      <p:sp>
        <p:nvSpPr>
          <p:cNvPr id="4" name="Date Placeholder 3"/>
          <p:cNvSpPr>
            <a:spLocks noGrp="1"/>
          </p:cNvSpPr>
          <p:nvPr>
            <p:ph type="dt" sz="half" idx="11"/>
          </p:nvPr>
        </p:nvSpPr>
        <p:spPr>
          <a:xfrm>
            <a:off x="457200" y="6243638"/>
            <a:ext cx="2133600" cy="457200"/>
          </a:xfr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5" name="Footer Placeholder 4"/>
          <p:cNvSpPr>
            <a:spLocks noGrp="1"/>
          </p:cNvSpPr>
          <p:nvPr>
            <p:ph type="ftr" sz="quarter" idx="12"/>
          </p:nvPr>
        </p:nvSpPr>
        <p:spPr>
          <a:xfrm>
            <a:off x="3124200" y="6243638"/>
            <a:ext cx="2895600" cy="457200"/>
          </a:xfr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Tree>
    <p:extLst>
      <p:ext uri="{BB962C8B-B14F-4D97-AF65-F5344CB8AC3E}">
        <p14:creationId xmlns:p14="http://schemas.microsoft.com/office/powerpoint/2010/main" val="30559393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09A1B32-21F2-45CC-A4A7-3B979968B03B}" type="slidenum">
              <a:rPr kumimoji="0" lang="ar-SA"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endParaRPr>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Tree>
    <p:extLst>
      <p:ext uri="{BB962C8B-B14F-4D97-AF65-F5344CB8AC3E}">
        <p14:creationId xmlns:p14="http://schemas.microsoft.com/office/powerpoint/2010/main" val="2269703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96C0031-A767-4F7C-88D2-6B5B7284C923}" type="datetimeFigureOut">
              <a:rPr lang="en-US" smtClean="0"/>
              <a:pPr/>
              <a:t>1/16/2019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10972D17-7594-4B5E-8C28-6684245E07C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96C0031-A767-4F7C-88D2-6B5B7284C923}"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96C0031-A767-4F7C-88D2-6B5B7284C923}" type="datetimeFigureOut">
              <a:rPr lang="en-US" smtClean="0"/>
              <a:pPr/>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96C0031-A767-4F7C-88D2-6B5B7284C923}" type="datetimeFigureOut">
              <a:rPr lang="en-US" smtClean="0"/>
              <a:pPr/>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96C0031-A767-4F7C-88D2-6B5B7284C923}" type="datetimeFigureOut">
              <a:rPr lang="en-US" smtClean="0"/>
              <a:pPr/>
              <a:t>1/16/2019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96C0031-A767-4F7C-88D2-6B5B7284C923}"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A96C0031-A767-4F7C-88D2-6B5B7284C923}" type="datetimeFigureOut">
              <a:rPr lang="en-US" smtClean="0"/>
              <a:pPr/>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72D17-7594-4B5E-8C28-6684245E07CA}"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3.jpe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4" cstate="print">
              <a:alphaModFix amt="43000"/>
              <a:extLst>
                <a:ext uri="{28A0092B-C50C-407E-A947-70E740481C1C}">
                  <a14:useLocalDpi xmlns:a14="http://schemas.microsoft.com/office/drawing/2010/main" val="0"/>
                </a:ext>
              </a:extLst>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96C0031-A767-4F7C-88D2-6B5B7284C923}" type="datetimeFigureOut">
              <a:rPr lang="en-US" smtClean="0"/>
              <a:pPr/>
              <a:t>1/16/2019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0972D17-7594-4B5E-8C28-6684245E07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anose="020B0604020202020204"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anose="020B0604020202020204"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ar-SA"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SA" smtClean="0"/>
              <a:t>Click to edit Master text styles</a:t>
            </a:r>
          </a:p>
          <a:p>
            <a:pPr lvl="1"/>
            <a:r>
              <a:rPr lang="en-US" altLang="ar-SA" smtClean="0"/>
              <a:t>Second level</a:t>
            </a:r>
          </a:p>
          <a:p>
            <a:pPr lvl="2"/>
            <a:r>
              <a:rPr lang="en-US" altLang="ar-SA" smtClean="0"/>
              <a:t>Third level</a:t>
            </a:r>
          </a:p>
          <a:p>
            <a:pPr lvl="3"/>
            <a:r>
              <a:rPr lang="en-US" altLang="ar-SA" smtClean="0"/>
              <a:t>Fourth level</a:t>
            </a:r>
          </a:p>
          <a:p>
            <a:pPr lvl="4"/>
            <a:r>
              <a:rPr lang="en-US" altLang="ar-SA"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20E466D7-9C08-4FED-9C20-A45D1AD1B858}" type="datetimeFigureOut">
              <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1/16/2019</a:t>
            </a:fld>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4617B">
                  <a:shade val="90000"/>
                </a:srgbClr>
              </a:solidFill>
              <a:effectLst/>
              <a:uLnTx/>
              <a:uFillTx/>
              <a:latin typeface="Arial" charset="0"/>
              <a:ea typeface="+mn-ea"/>
              <a:cs typeface="Arial" charset="0"/>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D0B92E7-2C8A-4AF2-A58E-7AD2D8DF796B}" type="slidenum">
              <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ar-SA" sz="1200" b="0" i="0" u="none" strike="noStrike" kern="1200" cap="none" spc="0" normalizeH="0" baseline="0" noProof="0" smtClean="0">
              <a:ln>
                <a:noFill/>
              </a:ln>
              <a:solidFill>
                <a:srgbClr val="045C75"/>
              </a:solidFill>
              <a:effectLst/>
              <a:uLnTx/>
              <a:uFillTx/>
              <a:latin typeface="Arial" panose="020B0604020202020204" pitchFamily="34" charset="0"/>
              <a:ea typeface="+mn-ea"/>
              <a:cs typeface="Arial" panose="020B0604020202020204" pitchFamily="34"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Arial" charset="0"/>
              </a:endParaRPr>
            </a:p>
          </p:txBody>
        </p:sp>
      </p:grpSp>
    </p:spTree>
    <p:extLst>
      <p:ext uri="{BB962C8B-B14F-4D97-AF65-F5344CB8AC3E}">
        <p14:creationId xmlns:p14="http://schemas.microsoft.com/office/powerpoint/2010/main" val="211399094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dr_m_hafez@hotmail.com" TargetMode="External"/><Relationship Id="rId2" Type="http://schemas.openxmlformats.org/officeDocument/2006/relationships/hyperlink" Target="mailto:mohhafez@ksu.edu.sa" TargetMode="Externa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hyperlink" Target="mailto:dr_h_mohamed@yahoo.com"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9792" y="476672"/>
            <a:ext cx="6444208" cy="3816424"/>
          </a:xfrm>
        </p:spPr>
        <p:txBody>
          <a:bodyPr/>
          <a:lstStyle/>
          <a:p>
            <a:pPr algn="ctr"/>
            <a:r>
              <a:rPr lang="ar-EG" sz="2800" b="1" dirty="0"/>
              <a:t/>
            </a:r>
            <a:br>
              <a:rPr lang="ar-EG" sz="2800" b="1" dirty="0"/>
            </a:br>
            <a:r>
              <a:rPr lang="ar-EG" sz="2800" b="1" dirty="0"/>
              <a:t>           </a:t>
            </a:r>
            <a:r>
              <a:rPr lang="ar-EG" sz="3200" b="1" dirty="0"/>
              <a:t/>
            </a:r>
            <a:br>
              <a:rPr lang="ar-EG" sz="3200" b="1" dirty="0"/>
            </a:br>
            <a:r>
              <a:rPr lang="ar-SA" sz="4800" dirty="0" smtClean="0"/>
              <a:t>خرائط الطقس والمناخ</a:t>
            </a:r>
            <a:r>
              <a:rPr lang="ar-EG" sz="6000" dirty="0"/>
              <a:t/>
            </a:r>
            <a:br>
              <a:rPr lang="ar-EG" sz="6000" dirty="0"/>
            </a:br>
            <a:r>
              <a:rPr lang="ar-EG" b="1" dirty="0"/>
              <a:t/>
            </a:r>
            <a:br>
              <a:rPr lang="ar-EG" b="1" dirty="0"/>
            </a:br>
            <a:r>
              <a:rPr lang="en-US" dirty="0"/>
              <a:t>Weather and climate maps</a:t>
            </a:r>
            <a:r>
              <a:rPr lang="en-US" dirty="0"/>
              <a:t/>
            </a:r>
            <a:br>
              <a:rPr lang="en-US" dirty="0"/>
            </a:br>
            <a:endParaRPr lang="en-US" b="1" dirty="0"/>
          </a:p>
        </p:txBody>
      </p:sp>
      <p:sp>
        <p:nvSpPr>
          <p:cNvPr id="3" name="Subtitle 2"/>
          <p:cNvSpPr>
            <a:spLocks noGrp="1"/>
          </p:cNvSpPr>
          <p:nvPr>
            <p:ph type="subTitle" idx="1"/>
          </p:nvPr>
        </p:nvSpPr>
        <p:spPr>
          <a:xfrm>
            <a:off x="2699792" y="4509120"/>
            <a:ext cx="6063208" cy="2016224"/>
          </a:xfrm>
        </p:spPr>
        <p:txBody>
          <a:bodyPr>
            <a:normAutofit/>
          </a:bodyPr>
          <a:lstStyle/>
          <a:p>
            <a:pPr algn="ctr"/>
            <a:r>
              <a:rPr lang="en-US" i="1" dirty="0"/>
              <a:t>Dr</a:t>
            </a:r>
            <a:r>
              <a:rPr lang="en-US" b="1" i="1" dirty="0"/>
              <a:t>. </a:t>
            </a:r>
            <a:r>
              <a:rPr lang="en-US" i="1" dirty="0"/>
              <a:t>Mohamed</a:t>
            </a:r>
            <a:r>
              <a:rPr lang="en-US" b="1" i="1" dirty="0"/>
              <a:t> </a:t>
            </a:r>
            <a:r>
              <a:rPr lang="en-US" i="1" dirty="0"/>
              <a:t>Hafez</a:t>
            </a:r>
            <a:endParaRPr lang="ar-EG" i="1" dirty="0"/>
          </a:p>
          <a:p>
            <a:endParaRPr lang="en-US" i="1" dirty="0"/>
          </a:p>
          <a:p>
            <a:pPr algn="ctr"/>
            <a:r>
              <a:rPr lang="ar-EG" b="1" dirty="0"/>
              <a:t>  </a:t>
            </a:r>
            <a:r>
              <a:rPr lang="en-US" b="1" dirty="0"/>
              <a:t>  </a:t>
            </a:r>
            <a:r>
              <a:rPr lang="ar-EG" b="1" dirty="0"/>
              <a: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484" y="116632"/>
            <a:ext cx="2560320" cy="3208714"/>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495" y="3501008"/>
            <a:ext cx="2560320" cy="3208714"/>
          </a:xfrm>
          <a:prstGeom prst="rect">
            <a:avLst/>
          </a:prstGeom>
        </p:spPr>
      </p:pic>
    </p:spTree>
    <p:extLst>
      <p:ext uri="{BB962C8B-B14F-4D97-AF65-F5344CB8AC3E}">
        <p14:creationId xmlns:p14="http://schemas.microsoft.com/office/powerpoint/2010/main" val="675596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836712"/>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3" name="WordArt 6"/>
          <p:cNvSpPr>
            <a:spLocks noChangeArrowheads="1" noChangeShapeType="1" noTextEdit="1"/>
          </p:cNvSpPr>
          <p:nvPr/>
        </p:nvSpPr>
        <p:spPr bwMode="auto">
          <a:xfrm>
            <a:off x="1831132" y="2088180"/>
            <a:ext cx="4572000" cy="2438400"/>
          </a:xfrm>
          <a:prstGeom prst="rect">
            <a:avLst/>
          </a:prstGeom>
        </p:spPr>
        <p:txBody>
          <a:bodyPr wrap="none" fromWordArt="1">
            <a:prstTxWarp prst="textPlain">
              <a:avLst>
                <a:gd name="adj" fmla="val 50597"/>
              </a:avLst>
            </a:prstTxWarp>
          </a:bodyPr>
          <a:lstStyle/>
          <a:p>
            <a:pPr algn="ctr" rtl="1"/>
            <a:r>
              <a:rPr lang="ar-EG"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 الوحدة الأولي</a:t>
            </a:r>
            <a:endParaRPr lang="en-US"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endParaRPr>
          </a:p>
        </p:txBody>
      </p:sp>
    </p:spTree>
    <p:extLst>
      <p:ext uri="{BB962C8B-B14F-4D97-AF65-F5344CB8AC3E}">
        <p14:creationId xmlns:p14="http://schemas.microsoft.com/office/powerpoint/2010/main" val="1554263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52400"/>
            <a:ext cx="8001000" cy="651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WordArt 6"/>
          <p:cNvSpPr>
            <a:spLocks noChangeArrowheads="1" noChangeShapeType="1" noTextEdit="1"/>
          </p:cNvSpPr>
          <p:nvPr/>
        </p:nvSpPr>
        <p:spPr bwMode="auto">
          <a:xfrm>
            <a:off x="2362200" y="990600"/>
            <a:ext cx="4495800" cy="3200400"/>
          </a:xfrm>
          <a:prstGeom prst="rect">
            <a:avLst/>
          </a:prstGeom>
        </p:spPr>
        <p:txBody>
          <a:bodyPr wrap="none" fromWordArt="1">
            <a:prstTxWarp prst="textPlain">
              <a:avLst>
                <a:gd name="adj" fmla="val 50000"/>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EG" sz="3600" b="0" i="0" u="none" strike="noStrike" kern="10" cap="none" spc="0" normalizeH="0" baseline="0" noProof="0" dirty="0">
                <a:ln w="15875">
                  <a:solidFill>
                    <a:prstClr val="black"/>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Constantia"/>
                <a:ea typeface="ＭＳ Ｐゴシック" pitchFamily="-111" charset="-128"/>
                <a:cs typeface="Simplified Arabic" pitchFamily="18" charset="-78"/>
              </a:rPr>
              <a:t> دراسات</a:t>
            </a:r>
            <a:endParaRPr kumimoji="0" lang="en-US" sz="3600" b="0" i="0" u="none" strike="noStrike" kern="10" cap="none" spc="0" normalizeH="0" baseline="0" noProof="0" dirty="0">
              <a:ln w="15875">
                <a:solidFill>
                  <a:prstClr val="black"/>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Constantia"/>
              <a:ea typeface="ＭＳ Ｐゴシック" pitchFamily="-111" charset="-128"/>
              <a:cs typeface="Simplified Arabic" pitchFamily="18" charset="-7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ar-EG" sz="3600" b="0" i="0" u="none" strike="noStrike" kern="10" cap="none" spc="0" normalizeH="0" baseline="0" noProof="0" dirty="0">
                <a:ln w="15875">
                  <a:solidFill>
                    <a:prstClr val="black"/>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Constantia"/>
                <a:ea typeface="ＭＳ Ｐゴシック" pitchFamily="-111" charset="-128"/>
                <a:cs typeface="Arial" panose="020B0604020202020204" pitchFamily="34" charset="0"/>
              </a:rPr>
              <a:t>الغلاف الجوي</a:t>
            </a:r>
            <a:endParaRPr kumimoji="0" lang="en-US" sz="3600" b="0" i="0" u="none" strike="noStrike" kern="10" cap="none" spc="0" normalizeH="0" baseline="0" noProof="0" dirty="0">
              <a:ln w="15875">
                <a:solidFill>
                  <a:prstClr val="black"/>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Constantia"/>
              <a:ea typeface="ＭＳ Ｐゴシック" pitchFamily="-111" charset="-128"/>
              <a:cs typeface="Arial" panose="020B0604020202020204" pitchFamily="34" charset="0"/>
            </a:endParaRPr>
          </a:p>
        </p:txBody>
      </p:sp>
      <p:sp>
        <p:nvSpPr>
          <p:cNvPr id="9220" name="WordArt 7"/>
          <p:cNvSpPr>
            <a:spLocks noChangeArrowheads="1" noChangeShapeType="1" noTextEdit="1"/>
          </p:cNvSpPr>
          <p:nvPr/>
        </p:nvSpPr>
        <p:spPr bwMode="auto">
          <a:xfrm>
            <a:off x="3276600" y="5943600"/>
            <a:ext cx="2628900" cy="723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0" cap="none" spc="0" normalizeH="0" baseline="0" noProof="0" smtClean="0">
                <a:ln>
                  <a:noFill/>
                </a:ln>
                <a:gradFill rotWithShape="1">
                  <a:gsLst>
                    <a:gs pos="0">
                      <a:srgbClr val="AAAAAA"/>
                    </a:gs>
                    <a:gs pos="100000">
                      <a:srgbClr val="FFFFFF"/>
                    </a:gs>
                  </a:gsLst>
                  <a:lin ang="5400000" scaled="1"/>
                </a:gradFill>
                <a:effectLst>
                  <a:outerShdw dist="45791" dir="3378596" algn="ctr" rotWithShape="0">
                    <a:srgbClr val="4D4D4D">
                      <a:alpha val="79999"/>
                    </a:srgbClr>
                  </a:outerShdw>
                </a:effectLst>
                <a:uLnTx/>
                <a:uFillTx/>
                <a:latin typeface="Arial Black" panose="020B0A04020102020204" pitchFamily="34" charset="0"/>
                <a:ea typeface="+mn-ea"/>
                <a:cs typeface="Arial" panose="020B0604020202020204" pitchFamily="34" charset="0"/>
              </a:rPr>
              <a:t>What is it?</a:t>
            </a:r>
            <a:endParaRPr kumimoji="0" lang="ar-SA" sz="3600" b="0" i="0" u="none" strike="noStrike" kern="10" cap="none" spc="0" normalizeH="0" baseline="0" noProof="0" smtClean="0">
              <a:ln>
                <a:noFill/>
              </a:ln>
              <a:gradFill rotWithShape="1">
                <a:gsLst>
                  <a:gs pos="0">
                    <a:srgbClr val="AAAAAA"/>
                  </a:gs>
                  <a:gs pos="100000">
                    <a:srgbClr val="FFFFFF"/>
                  </a:gs>
                </a:gsLst>
                <a:lin ang="5400000" scaled="1"/>
              </a:gradFill>
              <a:effectLst>
                <a:outerShdw dist="45791" dir="3378596" algn="ctr" rotWithShape="0">
                  <a:srgbClr val="4D4D4D">
                    <a:alpha val="79999"/>
                  </a:srgbClr>
                </a:outerShdw>
              </a:effectLst>
              <a:uLnTx/>
              <a:uFillTx/>
              <a:latin typeface="Arial Black" panose="020B0A04020102020204" pitchFamily="34" charset="0"/>
              <a:ea typeface="+mn-ea"/>
              <a:cs typeface="Arial" panose="020B0604020202020204" pitchFamily="34" charset="0"/>
            </a:endParaRPr>
          </a:p>
        </p:txBody>
      </p:sp>
    </p:spTree>
    <p:extLst>
      <p:ext uri="{BB962C8B-B14F-4D97-AF65-F5344CB8AC3E}">
        <p14:creationId xmlns:p14="http://schemas.microsoft.com/office/powerpoint/2010/main" val="1229227587"/>
      </p:ext>
    </p:extLst>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5" descr="hotstuff"/>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685800"/>
            <a:ext cx="3352800" cy="5334000"/>
          </a:xfrm>
          <a:noFill/>
        </p:spPr>
      </p:pic>
      <p:sp>
        <p:nvSpPr>
          <p:cNvPr id="10243" name="Rectangle 2"/>
          <p:cNvSpPr>
            <a:spLocks noGrp="1" noChangeArrowheads="1"/>
          </p:cNvSpPr>
          <p:nvPr>
            <p:ph type="title"/>
          </p:nvPr>
        </p:nvSpPr>
        <p:spPr>
          <a:xfrm>
            <a:off x="3200400" y="381000"/>
            <a:ext cx="5638800" cy="1524000"/>
          </a:xfrm>
        </p:spPr>
        <p:txBody>
          <a:bodyPr/>
          <a:lstStyle/>
          <a:p>
            <a:pPr rtl="1" eaLnBrk="1" hangingPunct="1"/>
            <a:r>
              <a:rPr lang="ar-EG" altLang="ar-SA" b="1" smtClean="0">
                <a:latin typeface="Showcard Gothic" panose="04020904020102020604" pitchFamily="82" charset="0"/>
                <a:ea typeface="MS PGothic" panose="020B0600070205080204" pitchFamily="34" charset="-128"/>
              </a:rPr>
              <a:t>أقسام دراسات الغلاف الجوي</a:t>
            </a:r>
            <a:endParaRPr lang="en-US" altLang="ar-SA" b="1" smtClean="0">
              <a:latin typeface="Showcard Gothic" panose="04020904020102020604" pitchFamily="82" charset="0"/>
              <a:ea typeface="MS PGothic" panose="020B0600070205080204" pitchFamily="34" charset="-128"/>
            </a:endParaRPr>
          </a:p>
        </p:txBody>
      </p:sp>
      <p:sp>
        <p:nvSpPr>
          <p:cNvPr id="10244" name="Rectangle 3"/>
          <p:cNvSpPr>
            <a:spLocks noGrp="1" noChangeArrowheads="1"/>
          </p:cNvSpPr>
          <p:nvPr>
            <p:ph type="body" sz="half" idx="1"/>
          </p:nvPr>
        </p:nvSpPr>
        <p:spPr>
          <a:xfrm>
            <a:off x="3505200" y="1828800"/>
            <a:ext cx="5410200" cy="4800600"/>
          </a:xfrm>
        </p:spPr>
        <p:txBody>
          <a:bodyPr/>
          <a:lstStyle/>
          <a:p>
            <a:pPr algn="just" rtl="1" eaLnBrk="1" hangingPunct="1">
              <a:lnSpc>
                <a:spcPct val="90000"/>
              </a:lnSpc>
            </a:pPr>
            <a:r>
              <a:rPr lang="ar-EG" altLang="ar-SA" sz="2800" b="1" smtClean="0">
                <a:ea typeface="MS PGothic" panose="020B0600070205080204" pitchFamily="34" charset="-128"/>
              </a:rPr>
              <a:t>علم الهواء </a:t>
            </a:r>
            <a:r>
              <a:rPr lang="en-US" altLang="ar-SA" sz="2800" b="1" smtClean="0">
                <a:ea typeface="MS PGothic" panose="020B0600070205080204" pitchFamily="34" charset="-128"/>
              </a:rPr>
              <a:t>Aerology</a:t>
            </a:r>
            <a:r>
              <a:rPr lang="ar-EG" altLang="ar-SA" sz="2800" b="1" smtClean="0">
                <a:ea typeface="MS PGothic" panose="020B0600070205080204" pitchFamily="34" charset="-128"/>
              </a:rPr>
              <a:t> ويهتم بدراسة</a:t>
            </a:r>
            <a:r>
              <a:rPr lang="en-US" altLang="ar-SA" sz="2800" b="1" smtClean="0">
                <a:ea typeface="MS PGothic" panose="020B0600070205080204" pitchFamily="34" charset="-128"/>
              </a:rPr>
              <a:t> </a:t>
            </a:r>
            <a:r>
              <a:rPr lang="ar-EG" altLang="ar-SA" sz="2800" b="1" smtClean="0">
                <a:ea typeface="Majalla UI"/>
              </a:rPr>
              <a:t>التغييرات الكيمائية والفيزيائية  للهواء على الامتداد العمودي لطبقات الغلاف الجوي.</a:t>
            </a:r>
          </a:p>
          <a:p>
            <a:pPr algn="just" rtl="1" eaLnBrk="1" hangingPunct="1">
              <a:lnSpc>
                <a:spcPct val="90000"/>
              </a:lnSpc>
            </a:pPr>
            <a:r>
              <a:rPr lang="ar-EG" altLang="ar-SA" sz="2800" b="1" smtClean="0">
                <a:ea typeface="Majalla UI"/>
              </a:rPr>
              <a:t>علم الأرصاد الجوية </a:t>
            </a:r>
            <a:r>
              <a:rPr lang="en-US" altLang="ar-SA" sz="2800" b="1" smtClean="0">
                <a:ea typeface="MS PGothic" panose="020B0600070205080204" pitchFamily="34" charset="-128"/>
              </a:rPr>
              <a:t>Meteorology</a:t>
            </a:r>
            <a:r>
              <a:rPr lang="ar-EG" altLang="ar-SA" sz="2800" b="1" smtClean="0">
                <a:ea typeface="Majalla UI"/>
              </a:rPr>
              <a:t> يهتم بدراسة الخلايا الصغري المتحركة للمظهر الجوي.</a:t>
            </a:r>
          </a:p>
          <a:p>
            <a:pPr algn="just" rtl="1" eaLnBrk="1" hangingPunct="1">
              <a:lnSpc>
                <a:spcPct val="90000"/>
              </a:lnSpc>
            </a:pPr>
            <a:r>
              <a:rPr lang="ar-EG" altLang="ar-SA" sz="2800" b="1" smtClean="0">
                <a:ea typeface="Majalla UI"/>
              </a:rPr>
              <a:t>علم المناخ </a:t>
            </a:r>
            <a:r>
              <a:rPr lang="en-US" altLang="ar-SA" sz="2800" b="1" smtClean="0">
                <a:ea typeface="MS PGothic" panose="020B0600070205080204" pitchFamily="34" charset="-128"/>
              </a:rPr>
              <a:t>Climatology</a:t>
            </a:r>
            <a:r>
              <a:rPr lang="ar-EG" altLang="ar-SA" sz="2800" b="1" smtClean="0">
                <a:ea typeface="Majalla UI"/>
              </a:rPr>
              <a:t> علم الجو الجغرافي التي يهتم بدراسة الخلايا الكبري الساكنة نسبياً للمظهر الجوي </a:t>
            </a:r>
            <a:endParaRPr lang="en-US" altLang="ar-SA" sz="2800" b="1" smtClean="0">
              <a:ea typeface="MS PGothic" panose="020B0600070205080204" pitchFamily="34" charset="-128"/>
            </a:endParaRPr>
          </a:p>
        </p:txBody>
      </p:sp>
    </p:spTree>
    <p:extLst>
      <p:ext uri="{BB962C8B-B14F-4D97-AF65-F5344CB8AC3E}">
        <p14:creationId xmlns:p14="http://schemas.microsoft.com/office/powerpoint/2010/main" val="3107381981"/>
      </p:ext>
    </p:extLst>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301625" y="381000"/>
            <a:ext cx="8510588" cy="1143000"/>
          </a:xfrm>
        </p:spPr>
        <p:txBody>
          <a:bodyPr/>
          <a:lstStyle/>
          <a:p>
            <a:pPr algn="ctr" rtl="1"/>
            <a:r>
              <a:rPr lang="ar-EG" altLang="ar-SA" sz="4800" smtClean="0">
                <a:solidFill>
                  <a:srgbClr val="0070C0"/>
                </a:solidFill>
                <a:cs typeface="Simplified Arabic" panose="02020603050405020304" pitchFamily="18" charset="-78"/>
              </a:rPr>
              <a:t>ما هو علم الأرصاد الجوية؟</a:t>
            </a:r>
            <a:endParaRPr lang="en-US" altLang="ar-SA" sz="4800" smtClean="0">
              <a:solidFill>
                <a:srgbClr val="0070C0"/>
              </a:solidFill>
              <a:cs typeface="Simplified Arabic" panose="02020603050405020304" pitchFamily="18" charset="-78"/>
            </a:endParaRPr>
          </a:p>
        </p:txBody>
      </p:sp>
      <p:sp>
        <p:nvSpPr>
          <p:cNvPr id="3075" name="Rectangle 3"/>
          <p:cNvSpPr>
            <a:spLocks noGrp="1" noRot="1" noChangeArrowheads="1"/>
          </p:cNvSpPr>
          <p:nvPr>
            <p:ph type="body" idx="1"/>
          </p:nvPr>
        </p:nvSpPr>
        <p:spPr>
          <a:xfrm>
            <a:off x="304800" y="1905000"/>
            <a:ext cx="8610600" cy="3962400"/>
          </a:xfrm>
        </p:spPr>
        <p:txBody>
          <a:bodyPr/>
          <a:lstStyle/>
          <a:p>
            <a:pPr algn="just" rtl="1">
              <a:buFont typeface="Wingdings" pitchFamily="2" charset="2"/>
              <a:buNone/>
              <a:defRPr/>
            </a:pPr>
            <a:r>
              <a:rPr lang="ar-EG" dirty="0"/>
              <a:t> </a:t>
            </a:r>
            <a:r>
              <a:rPr lang="ar-SA" dirty="0"/>
              <a:t>  </a:t>
            </a:r>
            <a:r>
              <a:rPr lang="ar-SA" sz="3200" b="1" dirty="0">
                <a:cs typeface="Simplified Arabic" pitchFamily="2" charset="-78"/>
              </a:rPr>
              <a:t>علم الأرصاد الجوية  </a:t>
            </a:r>
            <a:r>
              <a:rPr lang="en-US" sz="4000" dirty="0">
                <a:solidFill>
                  <a:srgbClr val="0070C0"/>
                </a:solidFill>
                <a:latin typeface="+mj-lt"/>
                <a:ea typeface="+mj-ea"/>
                <a:cs typeface="+mj-cs"/>
              </a:rPr>
              <a:t>Meteorology</a:t>
            </a:r>
            <a:r>
              <a:rPr lang="ar-EG" sz="3200" dirty="0">
                <a:cs typeface="Simplified Arabic" pitchFamily="2" charset="-78"/>
              </a:rPr>
              <a:t>  </a:t>
            </a:r>
            <a:r>
              <a:rPr lang="ar-SA" sz="3200" dirty="0" smtClean="0">
                <a:cs typeface="Simplified Arabic" pitchFamily="2" charset="-78"/>
              </a:rPr>
              <a:t>هو </a:t>
            </a:r>
            <a:r>
              <a:rPr lang="ar-SA" sz="3200" dirty="0">
                <a:cs typeface="Simplified Arabic" pitchFamily="2" charset="-78"/>
              </a:rPr>
              <a:t>العلم الذي يبحث في خصائص </a:t>
            </a:r>
            <a:r>
              <a:rPr lang="ar-SA" sz="3200" b="1" dirty="0">
                <a:cs typeface="Simplified Arabic" pitchFamily="2" charset="-78"/>
              </a:rPr>
              <a:t>الغلاف الجوي </a:t>
            </a:r>
            <a:r>
              <a:rPr lang="en-US" sz="3200" b="1" dirty="0">
                <a:cs typeface="Simplified Arabic" pitchFamily="2" charset="-78"/>
              </a:rPr>
              <a:t>Atmosphere</a:t>
            </a:r>
            <a:r>
              <a:rPr lang="ar-SA" sz="3200" b="1" dirty="0">
                <a:cs typeface="Simplified Arabic" pitchFamily="2" charset="-78"/>
              </a:rPr>
              <a:t> </a:t>
            </a:r>
            <a:r>
              <a:rPr lang="ar-SA" sz="3200" b="1" dirty="0" smtClean="0">
                <a:cs typeface="Simplified Arabic" pitchFamily="2" charset="-78"/>
              </a:rPr>
              <a:t>والظواهر </a:t>
            </a:r>
            <a:r>
              <a:rPr lang="ar-SA" sz="3200" b="1" dirty="0">
                <a:cs typeface="Simplified Arabic" pitchFamily="2" charset="-78"/>
              </a:rPr>
              <a:t>الجوية </a:t>
            </a:r>
            <a:r>
              <a:rPr lang="en-US" sz="3200" b="1" dirty="0">
                <a:cs typeface="Simplified Arabic" pitchFamily="2" charset="-78"/>
              </a:rPr>
              <a:t>Meteors</a:t>
            </a:r>
            <a:r>
              <a:rPr lang="ar-SA" sz="3200" dirty="0">
                <a:cs typeface="Simplified Arabic" pitchFamily="2" charset="-78"/>
              </a:rPr>
              <a:t> التي تحدث فيه وتفسير أسباب حدوث هذه </a:t>
            </a:r>
            <a:r>
              <a:rPr lang="ar-SA" sz="3200" dirty="0" smtClean="0">
                <a:cs typeface="Simplified Arabic" pitchFamily="2" charset="-78"/>
              </a:rPr>
              <a:t>الظواهر</a:t>
            </a:r>
            <a:r>
              <a:rPr lang="ar-EG" sz="3200" dirty="0" smtClean="0">
                <a:cs typeface="Simplified Arabic" pitchFamily="2" charset="-78"/>
              </a:rPr>
              <a:t>،</a:t>
            </a:r>
            <a:r>
              <a:rPr lang="ar-SA" sz="3200" dirty="0" smtClean="0">
                <a:cs typeface="Simplified Arabic" pitchFamily="2" charset="-78"/>
              </a:rPr>
              <a:t> </a:t>
            </a:r>
            <a:r>
              <a:rPr lang="ar-SA" sz="3200" dirty="0">
                <a:cs typeface="Simplified Arabic" pitchFamily="2" charset="-78"/>
              </a:rPr>
              <a:t>ودراسة مدي تأثير هذه الظواهر علي مختلف الأنشطة التي تتصل بالإنسان ويهتم علم الأرصاد الجوية أيضا بالتنبؤ بما سيحدث في الغلاف الجوي من تغيرات في المستقبل القريب (من 3 يوم إلي 6 يوم)</a:t>
            </a:r>
            <a:r>
              <a:rPr lang="ar-EG" sz="3200" dirty="0">
                <a:cs typeface="Simplified Arabic" pitchFamily="2" charset="-78"/>
              </a:rPr>
              <a:t>، وتوضيح هذه التغيرات على خرائط الطقس </a:t>
            </a:r>
            <a:r>
              <a:rPr lang="en-US" sz="3200" dirty="0">
                <a:cs typeface="Simplified Arabic" pitchFamily="2" charset="-78"/>
              </a:rPr>
              <a:t>Synoptic chart</a:t>
            </a:r>
            <a:r>
              <a:rPr lang="ar-SA" sz="3200" dirty="0">
                <a:cs typeface="Simplified Arabic" pitchFamily="2" charset="-78"/>
              </a:rPr>
              <a:t> </a:t>
            </a:r>
            <a:r>
              <a:rPr lang="ar-EG" sz="3200" dirty="0">
                <a:cs typeface="Simplified Arabic" pitchFamily="2" charset="-78"/>
              </a:rPr>
              <a:t>.</a:t>
            </a:r>
            <a:endParaRPr lang="en-US" sz="3200" dirty="0">
              <a:cs typeface="Simplified Arabic" pitchFamily="2" charset="-78"/>
            </a:endParaRPr>
          </a:p>
        </p:txBody>
      </p:sp>
    </p:spTree>
    <p:extLst>
      <p:ext uri="{BB962C8B-B14F-4D97-AF65-F5344CB8AC3E}">
        <p14:creationId xmlns:p14="http://schemas.microsoft.com/office/powerpoint/2010/main" val="3733371131"/>
      </p:ext>
    </p:extLst>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704850"/>
            <a:ext cx="8229600" cy="895350"/>
          </a:xfrm>
        </p:spPr>
        <p:txBody>
          <a:bodyPr/>
          <a:lstStyle/>
          <a:p>
            <a:pPr algn="ctr" rtl="1" eaLnBrk="1" hangingPunct="1"/>
            <a:r>
              <a:rPr lang="ar-EG" altLang="ar-SA" smtClean="0"/>
              <a:t>علم المناخ بين الأرصاد الجوية والجغرافيا</a:t>
            </a:r>
            <a:endParaRPr lang="en-US" altLang="ar-SA" smtClean="0"/>
          </a:p>
        </p:txBody>
      </p:sp>
      <p:sp>
        <p:nvSpPr>
          <p:cNvPr id="3" name="Content Placeholder 2"/>
          <p:cNvSpPr>
            <a:spLocks noGrp="1"/>
          </p:cNvSpPr>
          <p:nvPr>
            <p:ph idx="1"/>
          </p:nvPr>
        </p:nvSpPr>
        <p:spPr>
          <a:xfrm>
            <a:off x="457200" y="1676400"/>
            <a:ext cx="8229600" cy="4449763"/>
          </a:xfrm>
        </p:spPr>
        <p:txBody>
          <a:bodyPr rtlCol="0">
            <a:normAutofit lnSpcReduction="10000"/>
          </a:bodyPr>
          <a:lstStyle/>
          <a:p>
            <a:pPr marL="274320" indent="-274320" algn="just" rtl="1" eaLnBrk="1" fontAlgn="auto" hangingPunct="1">
              <a:spcAft>
                <a:spcPts val="0"/>
              </a:spcAft>
              <a:buClr>
                <a:schemeClr val="accent3"/>
              </a:buClr>
              <a:buFont typeface="Arial" pitchFamily="34" charset="0"/>
              <a:buChar char="•"/>
              <a:defRPr/>
            </a:pPr>
            <a:r>
              <a:rPr lang="ar-EG" dirty="0" smtClean="0"/>
              <a:t>يري البعض أن علم المناخ فرع من علم الأرصاد الجوية؛ حيث يختص كلاهما بدراسة الغلاف الجوى، غير أنه من المرجح أن علم المناخ فرعاً من فروع الجغرافيا الطبيعية لاهتمامه بالتوزيع المكاني للظواهر الجوية على سطح الأرض وتحليل العوامل الجغرافية المؤثرة في المناخ، ولذا يطلق عليه علم الجو الجغرافي.</a:t>
            </a:r>
          </a:p>
          <a:p>
            <a:pPr marL="274320" indent="-274320" algn="just" rtl="1" eaLnBrk="1" fontAlgn="auto" hangingPunct="1">
              <a:spcAft>
                <a:spcPts val="0"/>
              </a:spcAft>
              <a:buClr>
                <a:schemeClr val="accent3"/>
              </a:buClr>
              <a:buFont typeface="Arial" pitchFamily="34" charset="0"/>
              <a:buChar char="•"/>
              <a:defRPr/>
            </a:pPr>
            <a:r>
              <a:rPr lang="ar-EG" dirty="0" smtClean="0"/>
              <a:t>وعليه يهتم علم الأرصاد الجوية  بدراسة الطقس وهو عبارة عن حالة الجو في مكان ما لمدة يوم أو بعض يوم، وهو بذلك الخلايا الصغري المتحركة للمظهر الجوي.</a:t>
            </a:r>
          </a:p>
          <a:p>
            <a:pPr marL="274320" indent="-274320" algn="just" rtl="1" eaLnBrk="1" fontAlgn="auto" hangingPunct="1">
              <a:spcAft>
                <a:spcPts val="0"/>
              </a:spcAft>
              <a:buClr>
                <a:schemeClr val="accent3"/>
              </a:buClr>
              <a:buFont typeface="Arial" pitchFamily="34" charset="0"/>
              <a:buChar char="•"/>
              <a:defRPr/>
            </a:pPr>
            <a:r>
              <a:rPr lang="ar-EG" dirty="0" smtClean="0"/>
              <a:t>أما المناخ فهو متوسط أحوال الجو الشهرية أو الفصلية أو السنوية المتعاقبة في مكان ما خلال دورة مناخية، وهو بذلك الخلايا الكبري الساكنة نسبياً للمظهر الجوى.</a:t>
            </a:r>
            <a:endParaRPr lang="en-US" dirty="0" smtClean="0"/>
          </a:p>
        </p:txBody>
      </p:sp>
    </p:spTree>
    <p:extLst>
      <p:ext uri="{BB962C8B-B14F-4D97-AF65-F5344CB8AC3E}">
        <p14:creationId xmlns:p14="http://schemas.microsoft.com/office/powerpoint/2010/main" val="539107398"/>
      </p:ext>
    </p:extLst>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04850"/>
            <a:ext cx="8229600" cy="971550"/>
          </a:xfrm>
        </p:spPr>
        <p:txBody>
          <a:bodyPr/>
          <a:lstStyle/>
          <a:p>
            <a:pPr algn="ctr" rtl="1" eaLnBrk="1" hangingPunct="1"/>
            <a:r>
              <a:rPr lang="ar-EG" altLang="ar-SA" smtClean="0"/>
              <a:t>أفرع علم الأرصاد الجوية</a:t>
            </a:r>
            <a:endParaRPr lang="en-US" altLang="ar-SA" smtClean="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8356898"/>
      </p:ext>
    </p:extLst>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228600" y="704850"/>
            <a:ext cx="8763000" cy="1352550"/>
          </a:xfrm>
        </p:spPr>
        <p:txBody>
          <a:bodyPr/>
          <a:lstStyle/>
          <a:p>
            <a:pPr algn="ctr" rtl="1"/>
            <a:r>
              <a:rPr lang="ar-EG" altLang="ar-SA" sz="4800" smtClean="0"/>
              <a:t>أفرع علم الأرصاد الجوية</a:t>
            </a:r>
            <a:r>
              <a:rPr lang="ar-EG" altLang="ar-SA" sz="2800" smtClean="0"/>
              <a:t/>
            </a:r>
            <a:br>
              <a:rPr lang="ar-EG" altLang="ar-SA" sz="2800" smtClean="0"/>
            </a:br>
            <a:r>
              <a:rPr lang="ar-SA" altLang="ar-SA" sz="2800" b="1" smtClean="0">
                <a:solidFill>
                  <a:srgbClr val="0070C0"/>
                </a:solidFill>
                <a:cs typeface="Simplified Arabic" panose="02020603050405020304" pitchFamily="18" charset="-78"/>
              </a:rPr>
              <a:t>ينقسم علم الأرصاد الجوية إلي عدة أفرع بعضها أساسي والأخر  تطبيقي</a:t>
            </a:r>
            <a:r>
              <a:rPr lang="en-US" altLang="ar-SA" sz="2800" smtClean="0">
                <a:solidFill>
                  <a:srgbClr val="0070C0"/>
                </a:solidFill>
              </a:rPr>
              <a:t> </a:t>
            </a:r>
            <a:r>
              <a:rPr lang="ar-SA" altLang="ar-SA" sz="2800" smtClean="0">
                <a:solidFill>
                  <a:srgbClr val="0070C0"/>
                </a:solidFill>
              </a:rPr>
              <a:t> </a:t>
            </a:r>
            <a:endParaRPr lang="en-US" altLang="ar-SA" sz="2800" smtClean="0">
              <a:solidFill>
                <a:srgbClr val="0070C0"/>
              </a:solidFill>
            </a:endParaRPr>
          </a:p>
        </p:txBody>
      </p:sp>
      <p:sp>
        <p:nvSpPr>
          <p:cNvPr id="18435" name="Rectangle 3"/>
          <p:cNvSpPr>
            <a:spLocks noGrp="1" noRot="1" noChangeArrowheads="1"/>
          </p:cNvSpPr>
          <p:nvPr>
            <p:ph type="body" idx="1"/>
          </p:nvPr>
        </p:nvSpPr>
        <p:spPr>
          <a:xfrm>
            <a:off x="228600" y="2438400"/>
            <a:ext cx="8686800" cy="4419600"/>
          </a:xfrm>
        </p:spPr>
        <p:txBody>
          <a:bodyPr/>
          <a:lstStyle/>
          <a:p>
            <a:pPr marL="609600" indent="-609600" algn="r" rtl="1">
              <a:lnSpc>
                <a:spcPct val="90000"/>
              </a:lnSpc>
              <a:buFont typeface="Wingdings" panose="05000000000000000000" pitchFamily="2" charset="2"/>
              <a:buNone/>
            </a:pPr>
            <a:r>
              <a:rPr lang="ar-EG" altLang="ar-SA" smtClean="0">
                <a:ea typeface="Majalla UI"/>
              </a:rPr>
              <a:t> </a:t>
            </a:r>
            <a:r>
              <a:rPr lang="ar-SA" altLang="ar-SA" smtClean="0">
                <a:ea typeface="Majalla UI"/>
              </a:rPr>
              <a:t> </a:t>
            </a:r>
            <a:r>
              <a:rPr lang="ar-SA" altLang="ar-SA" b="1" smtClean="0">
                <a:cs typeface="Simplified Arabic" panose="02020603050405020304" pitchFamily="18" charset="-78"/>
              </a:rPr>
              <a:t>من أفرع الأرصاد الجوية الأساسية الآتى: </a:t>
            </a:r>
          </a:p>
          <a:p>
            <a:pPr marL="609600" indent="-609600" algn="just" rtl="1">
              <a:lnSpc>
                <a:spcPct val="90000"/>
              </a:lnSpc>
            </a:pPr>
            <a:r>
              <a:rPr lang="ar-SA" altLang="ar-SA" b="1" smtClean="0">
                <a:solidFill>
                  <a:srgbClr val="0070C0"/>
                </a:solidFill>
                <a:cs typeface="Simplified Arabic" panose="02020603050405020304" pitchFamily="18" charset="-78"/>
              </a:rPr>
              <a:t>الأرصاد الجوية الطبيعية  </a:t>
            </a:r>
            <a:r>
              <a:rPr lang="en-US" altLang="ar-SA" sz="2800" b="1" smtClean="0">
                <a:solidFill>
                  <a:srgbClr val="0070C0"/>
                </a:solidFill>
                <a:cs typeface="Simplified Arabic" panose="02020603050405020304" pitchFamily="18" charset="-78"/>
              </a:rPr>
              <a:t>Physical Meteorology</a:t>
            </a:r>
            <a:r>
              <a:rPr lang="ar-SA" altLang="ar-SA" sz="2800" b="1" smtClean="0">
                <a:solidFill>
                  <a:srgbClr val="0070C0"/>
                </a:solidFill>
                <a:cs typeface="Simplified Arabic" panose="02020603050405020304" pitchFamily="18" charset="-78"/>
              </a:rPr>
              <a:t>: </a:t>
            </a:r>
          </a:p>
          <a:p>
            <a:pPr marL="609600" indent="-609600" algn="just" rtl="1">
              <a:lnSpc>
                <a:spcPct val="90000"/>
              </a:lnSpc>
              <a:buFont typeface="Wingdings" panose="05000000000000000000" pitchFamily="2" charset="2"/>
              <a:buNone/>
            </a:pPr>
            <a:r>
              <a:rPr lang="ar-EG" altLang="ar-SA" sz="2800" b="1" smtClean="0">
                <a:cs typeface="Simplified Arabic" panose="02020603050405020304" pitchFamily="18" charset="-78"/>
              </a:rPr>
              <a:t>     </a:t>
            </a:r>
            <a:r>
              <a:rPr lang="ar-EG" altLang="ar-SA" sz="2800" smtClean="0">
                <a:cs typeface="Simplified Arabic" panose="02020603050405020304" pitchFamily="18" charset="-78"/>
              </a:rPr>
              <a:t>و</a:t>
            </a:r>
            <a:r>
              <a:rPr lang="ar-SA" altLang="ar-SA" sz="2800" smtClean="0">
                <a:cs typeface="Simplified Arabic" panose="02020603050405020304" pitchFamily="18" charset="-78"/>
              </a:rPr>
              <a:t>يختص بدراسة الظواهر الطبيعية التي تحدث في الغلاف الجوي مثل البخر </a:t>
            </a:r>
            <a:r>
              <a:rPr lang="en-US" altLang="ar-SA" sz="2800" smtClean="0">
                <a:cs typeface="Simplified Arabic" panose="02020603050405020304" pitchFamily="18" charset="-78"/>
              </a:rPr>
              <a:t>Evaporation </a:t>
            </a:r>
            <a:r>
              <a:rPr lang="ar-SA" altLang="ar-SA" sz="2800" smtClean="0">
                <a:cs typeface="Simplified Arabic" panose="02020603050405020304" pitchFamily="18" charset="-78"/>
              </a:rPr>
              <a:t> والتكثف </a:t>
            </a:r>
            <a:r>
              <a:rPr lang="en-US" altLang="ar-SA" sz="2800" smtClean="0">
                <a:cs typeface="Simplified Arabic" panose="02020603050405020304" pitchFamily="18" charset="-78"/>
              </a:rPr>
              <a:t>Condensation </a:t>
            </a:r>
            <a:r>
              <a:rPr lang="ar-SA" altLang="ar-SA" sz="2800" smtClean="0">
                <a:cs typeface="Simplified Arabic" panose="02020603050405020304" pitchFamily="18" charset="-78"/>
              </a:rPr>
              <a:t> والهطول </a:t>
            </a:r>
            <a:r>
              <a:rPr lang="en-US" altLang="ar-SA" sz="2800" smtClean="0">
                <a:cs typeface="Simplified Arabic" panose="02020603050405020304" pitchFamily="18" charset="-78"/>
              </a:rPr>
              <a:t>Precipitation </a:t>
            </a:r>
            <a:r>
              <a:rPr lang="ar-SA" altLang="ar-SA" sz="2800" smtClean="0">
                <a:cs typeface="Simplified Arabic" panose="02020603050405020304" pitchFamily="18" charset="-78"/>
              </a:rPr>
              <a:t> وأيضا الظواهر الصوتية والضوئية والكهربائية. </a:t>
            </a:r>
          </a:p>
          <a:p>
            <a:pPr marL="609600" indent="-609600" algn="just" rtl="1">
              <a:lnSpc>
                <a:spcPct val="90000"/>
              </a:lnSpc>
            </a:pPr>
            <a:r>
              <a:rPr lang="ar-SA" altLang="ar-SA" b="1" smtClean="0">
                <a:solidFill>
                  <a:srgbClr val="0070C0"/>
                </a:solidFill>
                <a:cs typeface="Simplified Arabic" panose="02020603050405020304" pitchFamily="18" charset="-78"/>
              </a:rPr>
              <a:t>الأرصاد الجوية الديناميكية  </a:t>
            </a:r>
            <a:r>
              <a:rPr lang="en-US" altLang="ar-SA" b="1" smtClean="0">
                <a:solidFill>
                  <a:srgbClr val="0070C0"/>
                </a:solidFill>
                <a:cs typeface="Simplified Arabic" panose="02020603050405020304" pitchFamily="18" charset="-78"/>
              </a:rPr>
              <a:t>:Dynamical Meteorology</a:t>
            </a:r>
            <a:endParaRPr lang="ar-SA" altLang="ar-SA" smtClean="0">
              <a:solidFill>
                <a:srgbClr val="0070C0"/>
              </a:solidFill>
              <a:cs typeface="Simplified Arabic" panose="02020603050405020304" pitchFamily="18" charset="-78"/>
            </a:endParaRPr>
          </a:p>
          <a:p>
            <a:pPr marL="609600" indent="-609600" algn="just" rtl="1">
              <a:lnSpc>
                <a:spcPct val="90000"/>
              </a:lnSpc>
              <a:buFont typeface="Wingdings" panose="05000000000000000000" pitchFamily="2" charset="2"/>
              <a:buNone/>
            </a:pPr>
            <a:r>
              <a:rPr lang="ar-EG" altLang="ar-SA" b="1" smtClean="0">
                <a:cs typeface="Simplified Arabic" panose="02020603050405020304" pitchFamily="18" charset="-78"/>
              </a:rPr>
              <a:t>      </a:t>
            </a:r>
            <a:r>
              <a:rPr lang="ar-EG" altLang="ar-SA" smtClean="0">
                <a:cs typeface="Simplified Arabic" panose="02020603050405020304" pitchFamily="18" charset="-78"/>
              </a:rPr>
              <a:t>و</a:t>
            </a:r>
            <a:r>
              <a:rPr lang="ar-SA" altLang="ar-SA" smtClean="0">
                <a:cs typeface="Simplified Arabic" panose="02020603050405020304" pitchFamily="18" charset="-78"/>
              </a:rPr>
              <a:t>يختص بدراسة حركة الهواء والقوي المسببة لها بالإضافة لدراسة القوي المؤثرة</a:t>
            </a:r>
            <a:r>
              <a:rPr lang="ar-EG" altLang="ar-SA" smtClean="0">
                <a:cs typeface="Simplified Arabic" panose="02020603050405020304" pitchFamily="18" charset="-78"/>
              </a:rPr>
              <a:t> </a:t>
            </a:r>
            <a:r>
              <a:rPr lang="ar-SA" altLang="ar-SA" smtClean="0">
                <a:cs typeface="Simplified Arabic" panose="02020603050405020304" pitchFamily="18" charset="-78"/>
              </a:rPr>
              <a:t>علي حركة الهواء.</a:t>
            </a:r>
            <a:endParaRPr lang="en-US" altLang="ar-SA" smtClean="0">
              <a:cs typeface="Simplified Arabic" panose="02020603050405020304" pitchFamily="18" charset="-78"/>
            </a:endParaRPr>
          </a:p>
        </p:txBody>
      </p:sp>
    </p:spTree>
    <p:extLst>
      <p:ext uri="{BB962C8B-B14F-4D97-AF65-F5344CB8AC3E}">
        <p14:creationId xmlns:p14="http://schemas.microsoft.com/office/powerpoint/2010/main" val="2548230144"/>
      </p:ext>
    </p:extLst>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Rot="1" noChangeArrowheads="1"/>
          </p:cNvSpPr>
          <p:nvPr>
            <p:ph type="body" idx="1"/>
          </p:nvPr>
        </p:nvSpPr>
        <p:spPr>
          <a:xfrm>
            <a:off x="228600" y="914400"/>
            <a:ext cx="8686800" cy="5715000"/>
          </a:xfrm>
        </p:spPr>
        <p:txBody>
          <a:bodyPr/>
          <a:lstStyle/>
          <a:p>
            <a:pPr marL="609600" indent="-609600" algn="r" rtl="1">
              <a:defRPr/>
            </a:pPr>
            <a:r>
              <a:rPr lang="ar-EG" sz="1400" dirty="0"/>
              <a:t> </a:t>
            </a:r>
            <a:r>
              <a:rPr lang="ar-SA" b="1" dirty="0">
                <a:solidFill>
                  <a:srgbClr val="0070C0"/>
                </a:solidFill>
                <a:cs typeface="Simplified Arabic" pitchFamily="2" charset="-78"/>
              </a:rPr>
              <a:t>أرصاد الأقمار الصناعية </a:t>
            </a:r>
            <a:r>
              <a:rPr lang="en-US" b="1" dirty="0">
                <a:solidFill>
                  <a:srgbClr val="0070C0"/>
                </a:solidFill>
                <a:cs typeface="Simplified Arabic" pitchFamily="2" charset="-78"/>
              </a:rPr>
              <a:t>Satellite Meteorology</a:t>
            </a:r>
            <a:r>
              <a:rPr lang="en-US" sz="2800" b="1" dirty="0">
                <a:solidFill>
                  <a:srgbClr val="0070C0"/>
                </a:solidFill>
                <a:effectLst>
                  <a:outerShdw blurRad="38100" dist="38100" dir="2700000" algn="tl">
                    <a:srgbClr val="FFFFFF"/>
                  </a:outerShdw>
                </a:effectLst>
                <a:cs typeface="Simplified Arabic" pitchFamily="2" charset="-78"/>
              </a:rPr>
              <a:t>  </a:t>
            </a:r>
            <a:endParaRPr lang="ar-SA" sz="2800" dirty="0">
              <a:solidFill>
                <a:srgbClr val="0070C0"/>
              </a:solidFill>
              <a:effectLst>
                <a:outerShdw blurRad="38100" dist="38100" dir="2700000" algn="tl">
                  <a:srgbClr val="FFFFFF"/>
                </a:outerShdw>
              </a:effectLst>
              <a:cs typeface="Simplified Arabic" pitchFamily="2" charset="-78"/>
            </a:endParaRPr>
          </a:p>
          <a:p>
            <a:pPr marL="609600" indent="-609600" algn="r" rtl="1">
              <a:buFont typeface="Wingdings" pitchFamily="2" charset="2"/>
              <a:buNone/>
              <a:defRPr/>
            </a:pPr>
            <a:r>
              <a:rPr lang="ar-EG" sz="2700" dirty="0" smtClean="0">
                <a:cs typeface="Simplified Arabic" pitchFamily="2" charset="-78"/>
              </a:rPr>
              <a:t>      و</a:t>
            </a:r>
            <a:r>
              <a:rPr lang="ar-SA" sz="2700" dirty="0" smtClean="0">
                <a:cs typeface="Simplified Arabic" pitchFamily="2" charset="-78"/>
              </a:rPr>
              <a:t>يختص </a:t>
            </a:r>
            <a:r>
              <a:rPr lang="ar-SA" sz="2700" dirty="0">
                <a:cs typeface="Simplified Arabic" pitchFamily="2" charset="-78"/>
              </a:rPr>
              <a:t>بدراسة صور الرصد الجوي بواسطة الأقمار الصناعية وتحليلها </a:t>
            </a:r>
            <a:r>
              <a:rPr lang="ar-SA" sz="2700" dirty="0" smtClean="0">
                <a:cs typeface="Simplified Arabic" pitchFamily="2" charset="-78"/>
              </a:rPr>
              <a:t>ودراسة</a:t>
            </a:r>
            <a:r>
              <a:rPr lang="ar-EG" sz="2700" dirty="0" smtClean="0">
                <a:cs typeface="Simplified Arabic" pitchFamily="2" charset="-78"/>
              </a:rPr>
              <a:t> </a:t>
            </a:r>
            <a:r>
              <a:rPr lang="ar-SA" sz="2700" dirty="0" smtClean="0">
                <a:cs typeface="Simplified Arabic" pitchFamily="2" charset="-78"/>
              </a:rPr>
              <a:t>حركة </a:t>
            </a:r>
            <a:r>
              <a:rPr lang="ar-SA" sz="2700" dirty="0">
                <a:cs typeface="Simplified Arabic" pitchFamily="2" charset="-78"/>
              </a:rPr>
              <a:t>الكتل الهوائية والأنواع المختلفة للسحاب</a:t>
            </a:r>
            <a:r>
              <a:rPr lang="ar-SA" sz="2700" dirty="0" smtClean="0">
                <a:cs typeface="Simplified Arabic" pitchFamily="2" charset="-78"/>
              </a:rPr>
              <a:t>.</a:t>
            </a:r>
            <a:endParaRPr lang="ar-SA" sz="2700" b="1" dirty="0">
              <a:cs typeface="Simplified Arabic" pitchFamily="2" charset="-78"/>
            </a:endParaRPr>
          </a:p>
          <a:p>
            <a:pPr marL="609600" indent="-609600" algn="r" rtl="1">
              <a:defRPr/>
            </a:pPr>
            <a:r>
              <a:rPr lang="ar-SA" sz="2400" b="1" dirty="0">
                <a:solidFill>
                  <a:srgbClr val="0070C0"/>
                </a:solidFill>
                <a:cs typeface="Simplified Arabic" pitchFamily="2" charset="-78"/>
              </a:rPr>
              <a:t>الأرصاد الجوية السينوبتيكية (علم التنبؤات)   </a:t>
            </a:r>
            <a:r>
              <a:rPr lang="en-US" sz="2400" b="1" dirty="0">
                <a:solidFill>
                  <a:srgbClr val="0070C0"/>
                </a:solidFill>
                <a:cs typeface="Simplified Arabic" pitchFamily="2" charset="-78"/>
              </a:rPr>
              <a:t>Synoptic Meteorology</a:t>
            </a:r>
            <a:endParaRPr lang="ar-SA" sz="2400" dirty="0">
              <a:solidFill>
                <a:srgbClr val="0070C0"/>
              </a:solidFill>
              <a:cs typeface="Simplified Arabic" pitchFamily="2" charset="-78"/>
            </a:endParaRPr>
          </a:p>
          <a:p>
            <a:pPr marL="609600" indent="-609600" algn="just" rtl="1">
              <a:buFont typeface="Wingdings" pitchFamily="2" charset="2"/>
              <a:buNone/>
              <a:defRPr/>
            </a:pPr>
            <a:r>
              <a:rPr lang="ar-SA" sz="2800" dirty="0">
                <a:solidFill>
                  <a:srgbClr val="000000"/>
                </a:solidFill>
                <a:effectLst>
                  <a:outerShdw blurRad="38100" dist="38100" dir="2700000" algn="tl">
                    <a:srgbClr val="FFFFFF"/>
                  </a:outerShdw>
                </a:effectLst>
              </a:rPr>
              <a:t>  </a:t>
            </a:r>
            <a:r>
              <a:rPr lang="ar-EG" sz="2800" dirty="0" smtClean="0">
                <a:solidFill>
                  <a:srgbClr val="000000"/>
                </a:solidFill>
                <a:effectLst>
                  <a:outerShdw blurRad="38100" dist="38100" dir="2700000" algn="tl">
                    <a:srgbClr val="FFFFFF"/>
                  </a:outerShdw>
                </a:effectLst>
              </a:rPr>
              <a:t>    </a:t>
            </a:r>
            <a:r>
              <a:rPr lang="ar-SA" sz="2700" dirty="0" smtClean="0">
                <a:cs typeface="Simplified Arabic" pitchFamily="2" charset="-78"/>
              </a:rPr>
              <a:t>والهدف </a:t>
            </a:r>
            <a:r>
              <a:rPr lang="ar-SA" sz="2700" dirty="0">
                <a:cs typeface="Simplified Arabic" pitchFamily="2" charset="-78"/>
              </a:rPr>
              <a:t>من هذا الفرع التنبؤ بالأحوال الجوية المستقبلية التي ستحدث </a:t>
            </a:r>
            <a:r>
              <a:rPr lang="ar-SA" sz="2700" dirty="0" smtClean="0">
                <a:cs typeface="Simplified Arabic" pitchFamily="2" charset="-78"/>
              </a:rPr>
              <a:t>في</a:t>
            </a:r>
            <a:r>
              <a:rPr lang="ar-EG" sz="2700" dirty="0" smtClean="0">
                <a:cs typeface="Simplified Arabic" pitchFamily="2" charset="-78"/>
              </a:rPr>
              <a:t> </a:t>
            </a:r>
            <a:r>
              <a:rPr lang="ar-SA" sz="2700" dirty="0" smtClean="0">
                <a:cs typeface="Simplified Arabic" pitchFamily="2" charset="-78"/>
              </a:rPr>
              <a:t>الغلاف </a:t>
            </a:r>
            <a:r>
              <a:rPr lang="ar-SA" sz="2700" dirty="0">
                <a:cs typeface="Simplified Arabic" pitchFamily="2" charset="-78"/>
              </a:rPr>
              <a:t>الجوي وذلك بالاستعانة بعدد كبير جدا من الرصدات الجوية التي تؤخذ في نفس الوقت علي مساحات شاسعة من الكرة الأرضية وتوقيعها علي خرائط الطقس </a:t>
            </a:r>
            <a:r>
              <a:rPr lang="en-US" sz="2700" dirty="0">
                <a:cs typeface="Simplified Arabic" pitchFamily="2" charset="-78"/>
              </a:rPr>
              <a:t>Synoptic Charts</a:t>
            </a:r>
            <a:r>
              <a:rPr lang="ar-SA" sz="2700" dirty="0">
                <a:cs typeface="Simplified Arabic" pitchFamily="2" charset="-78"/>
              </a:rPr>
              <a:t> ثم تحليل هذه الخرائط</a:t>
            </a:r>
            <a:r>
              <a:rPr lang="en-US" sz="2700" dirty="0">
                <a:cs typeface="Simplified Arabic" pitchFamily="2" charset="-78"/>
              </a:rPr>
              <a:t> </a:t>
            </a:r>
            <a:r>
              <a:rPr lang="ar-SA" sz="2700" dirty="0">
                <a:cs typeface="Simplified Arabic" pitchFamily="2" charset="-78"/>
              </a:rPr>
              <a:t>وإعداد التنبؤات الجوية </a:t>
            </a:r>
            <a:r>
              <a:rPr lang="en-US" sz="2700" dirty="0">
                <a:cs typeface="Simplified Arabic" pitchFamily="2" charset="-78"/>
              </a:rPr>
              <a:t>Weather forecasting  </a:t>
            </a:r>
            <a:r>
              <a:rPr lang="ar-SA" sz="2700" dirty="0">
                <a:cs typeface="Simplified Arabic" pitchFamily="2" charset="-78"/>
              </a:rPr>
              <a:t> ويعتمد هذا الفرع علي بعض العلوم المساعدة مثل الشفرة </a:t>
            </a:r>
            <a:r>
              <a:rPr lang="en-US" sz="2700" dirty="0">
                <a:cs typeface="Simplified Arabic" pitchFamily="2" charset="-78"/>
              </a:rPr>
              <a:t>Code and Decode</a:t>
            </a:r>
            <a:r>
              <a:rPr lang="ar-SA" sz="2700" dirty="0">
                <a:cs typeface="Simplified Arabic" pitchFamily="2" charset="-78"/>
              </a:rPr>
              <a:t> والتوقيع</a:t>
            </a:r>
            <a:r>
              <a:rPr lang="en-US" sz="2700" dirty="0">
                <a:cs typeface="Simplified Arabic" pitchFamily="2" charset="-78"/>
              </a:rPr>
              <a:t>Plotting  </a:t>
            </a:r>
            <a:r>
              <a:rPr lang="ar-SA" sz="2700" dirty="0">
                <a:cs typeface="Simplified Arabic" pitchFamily="2" charset="-78"/>
              </a:rPr>
              <a:t> والتحليل</a:t>
            </a:r>
            <a:r>
              <a:rPr lang="en-US" sz="2700" dirty="0">
                <a:cs typeface="Simplified Arabic" pitchFamily="2" charset="-78"/>
              </a:rPr>
              <a:t>Analysis </a:t>
            </a:r>
            <a:r>
              <a:rPr lang="ar-SA" sz="2700" dirty="0">
                <a:cs typeface="Simplified Arabic" pitchFamily="2" charset="-78"/>
              </a:rPr>
              <a:t>.</a:t>
            </a:r>
            <a:r>
              <a:rPr lang="ar-SA" sz="2700" dirty="0"/>
              <a:t> </a:t>
            </a:r>
            <a:endParaRPr lang="en-US" sz="2700" dirty="0"/>
          </a:p>
        </p:txBody>
      </p:sp>
    </p:spTree>
    <p:extLst>
      <p:ext uri="{BB962C8B-B14F-4D97-AF65-F5344CB8AC3E}">
        <p14:creationId xmlns:p14="http://schemas.microsoft.com/office/powerpoint/2010/main" val="3571238611"/>
      </p:ext>
    </p:extLst>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a:extLst>
              <a:ext uri="{FF2B5EF4-FFF2-40B4-BE49-F238E27FC236}">
                <a16:creationId xmlns:a16="http://schemas.microsoft.com/office/drawing/2014/main" id="{27F73574-5995-4F87-8C50-C55F930AAB4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27784" y="2190750"/>
            <a:ext cx="2495550" cy="2476500"/>
          </a:xfrm>
        </p:spPr>
      </p:pic>
    </p:spTree>
    <p:extLst>
      <p:ext uri="{BB962C8B-B14F-4D97-AF65-F5344CB8AC3E}">
        <p14:creationId xmlns:p14="http://schemas.microsoft.com/office/powerpoint/2010/main" val="2702154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توصيف المقررات\Images\17840hlmjo.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2000250"/>
            <a:ext cx="619125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55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236752"/>
          </a:xfrm>
        </p:spPr>
        <p:txBody>
          <a:bodyPr>
            <a:normAutofit/>
          </a:bodyPr>
          <a:lstStyle/>
          <a:p>
            <a:pPr algn="ctr" rtl="1"/>
            <a:r>
              <a:rPr lang="ar-EG" sz="4400" dirty="0"/>
              <a:t>الابتسامة كلمة طيبة بغير حروف</a:t>
            </a:r>
            <a:endParaRPr lang="en-US" sz="4400" dirty="0"/>
          </a:p>
        </p:txBody>
      </p:sp>
      <p:pic>
        <p:nvPicPr>
          <p:cNvPr id="8" name="Content Placeholder 7"/>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67544" y="2348880"/>
            <a:ext cx="3384375" cy="2736304"/>
          </a:xfrm>
        </p:spPr>
      </p:pic>
      <p:pic>
        <p:nvPicPr>
          <p:cNvPr id="7" name="Content Placeholder 6"/>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283968" y="2348880"/>
            <a:ext cx="3168352" cy="2664296"/>
          </a:xfrm>
        </p:spPr>
      </p:pic>
    </p:spTree>
    <p:extLst>
      <p:ext uri="{BB962C8B-B14F-4D97-AF65-F5344CB8AC3E}">
        <p14:creationId xmlns:p14="http://schemas.microsoft.com/office/powerpoint/2010/main" val="683257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عنصر نائب للمحتوى 5">
            <a:extLst>
              <a:ext uri="{FF2B5EF4-FFF2-40B4-BE49-F238E27FC236}">
                <a16:creationId xmlns:a16="http://schemas.microsoft.com/office/drawing/2014/main" id="{50610D06-E972-4826-803D-6B154730A4C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848485"/>
            <a:ext cx="7239000" cy="3161030"/>
          </a:xfrm>
        </p:spPr>
      </p:pic>
    </p:spTree>
    <p:extLst>
      <p:ext uri="{BB962C8B-B14F-4D97-AF65-F5344CB8AC3E}">
        <p14:creationId xmlns:p14="http://schemas.microsoft.com/office/powerpoint/2010/main" val="159373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04704"/>
          </a:xfrm>
        </p:spPr>
        <p:txBody>
          <a:bodyPr>
            <a:normAutofit/>
          </a:bodyPr>
          <a:lstStyle/>
          <a:p>
            <a:pPr algn="ctr"/>
            <a:r>
              <a:rPr lang="ar-EG" sz="4400" dirty="0"/>
              <a:t>الهدف من المقرر</a:t>
            </a:r>
            <a:endParaRPr lang="en-US" sz="4400" dirty="0"/>
          </a:p>
        </p:txBody>
      </p:sp>
      <p:sp>
        <p:nvSpPr>
          <p:cNvPr id="3" name="Content Placeholder 2"/>
          <p:cNvSpPr>
            <a:spLocks noGrp="1"/>
          </p:cNvSpPr>
          <p:nvPr>
            <p:ph idx="1"/>
          </p:nvPr>
        </p:nvSpPr>
        <p:spPr>
          <a:xfrm>
            <a:off x="395536" y="1412776"/>
            <a:ext cx="7560840" cy="5042960"/>
          </a:xfrm>
        </p:spPr>
        <p:txBody>
          <a:bodyPr>
            <a:normAutofit fontScale="92500" lnSpcReduction="10000"/>
          </a:bodyPr>
          <a:lstStyle/>
          <a:p>
            <a:pPr algn="just" rtl="1"/>
            <a:r>
              <a:rPr lang="ar-EG" sz="3000" b="1" dirty="0"/>
              <a:t>دعم المهارات المعرفية المتعلقة بمفاهيم </a:t>
            </a:r>
            <a:r>
              <a:rPr lang="ar-SA" sz="3000" b="1" dirty="0" smtClean="0"/>
              <a:t>خرائط الطقس والمناخ</a:t>
            </a:r>
            <a:r>
              <a:rPr lang="ar-SA" sz="3000" b="1" dirty="0" smtClean="0"/>
              <a:t>، </a:t>
            </a:r>
            <a:r>
              <a:rPr lang="ar-EG" sz="3000" b="1" dirty="0" smtClean="0"/>
              <a:t>والفرق بينهما</a:t>
            </a:r>
            <a:r>
              <a:rPr lang="ar-SA" sz="3000" b="1" dirty="0" smtClean="0"/>
              <a:t>.</a:t>
            </a:r>
            <a:r>
              <a:rPr lang="ar-EG" sz="3000" b="1" dirty="0" smtClean="0"/>
              <a:t> </a:t>
            </a:r>
            <a:endParaRPr lang="ar-SA" sz="3000" b="1" dirty="0" smtClean="0"/>
          </a:p>
          <a:p>
            <a:pPr algn="just" rtl="1"/>
            <a:r>
              <a:rPr lang="ar-EG" sz="3000" b="1" dirty="0" smtClean="0"/>
              <a:t>التعريف </a:t>
            </a:r>
            <a:r>
              <a:rPr lang="ar-SA" sz="3000" b="1" dirty="0" smtClean="0"/>
              <a:t>ب</a:t>
            </a:r>
            <a:r>
              <a:rPr lang="ar-EG" sz="3000" b="1" dirty="0" smtClean="0"/>
              <a:t>أجهزة </a:t>
            </a:r>
            <a:r>
              <a:rPr lang="ar-EG" sz="3000" b="1" dirty="0"/>
              <a:t>الرصد الجوي </a:t>
            </a:r>
            <a:r>
              <a:rPr lang="ar-EG" sz="3000" b="1" dirty="0" smtClean="0"/>
              <a:t>ووظائفها</a:t>
            </a:r>
            <a:r>
              <a:rPr lang="ar-SA" sz="3000" b="1" dirty="0" smtClean="0"/>
              <a:t>.</a:t>
            </a:r>
          </a:p>
          <a:p>
            <a:pPr algn="just" rtl="1"/>
            <a:r>
              <a:rPr lang="ar-EG" sz="3000" b="1" dirty="0" smtClean="0"/>
              <a:t>تعريف </a:t>
            </a:r>
            <a:r>
              <a:rPr lang="ar-EG" sz="3000" b="1" dirty="0"/>
              <a:t>الطالب بشفرة الطقس السنوبية وأهميتها التطبيقية وطرائق إعدادها </a:t>
            </a:r>
            <a:r>
              <a:rPr lang="ar-EG" sz="3000" b="1" dirty="0" smtClean="0"/>
              <a:t>وتحليلها.</a:t>
            </a:r>
            <a:endParaRPr lang="ar-SA" sz="3000" b="1" dirty="0" smtClean="0"/>
          </a:p>
          <a:p>
            <a:pPr algn="just" rtl="1"/>
            <a:r>
              <a:rPr lang="ar-EG" sz="3000" b="1" dirty="0"/>
              <a:t>التدريب على معالجة وتعديل البيانات الجوية المختلفة وطرق إعدادها وتحليلها وتمثيلها على الخرائط. </a:t>
            </a:r>
            <a:endParaRPr lang="ar-EG" sz="3000" b="1" dirty="0"/>
          </a:p>
          <a:p>
            <a:pPr algn="just" rtl="1"/>
            <a:r>
              <a:rPr lang="ar-EG" sz="3000" b="1" dirty="0"/>
              <a:t>إكساب الطالب مهارة إعداد خرائط الطقس والمناخ وأشكالها البيانية المختلفة </a:t>
            </a:r>
            <a:r>
              <a:rPr lang="ar-EG" sz="3000" b="1" dirty="0" smtClean="0"/>
              <a:t>وتحليلها.</a:t>
            </a:r>
            <a:endParaRPr lang="ar-EG" sz="3000" b="1" dirty="0"/>
          </a:p>
          <a:p>
            <a:pPr algn="just" rtl="1"/>
            <a:r>
              <a:rPr lang="ar-EG" sz="3000" b="1" dirty="0" smtClean="0"/>
              <a:t>إكساب </a:t>
            </a:r>
            <a:r>
              <a:rPr lang="ar-EG" sz="3000" b="1" dirty="0"/>
              <a:t>الطالب مهارة إعداد </a:t>
            </a:r>
            <a:r>
              <a:rPr lang="ar-EG" sz="3000" b="1" dirty="0" err="1"/>
              <a:t>وردات</a:t>
            </a:r>
            <a:r>
              <a:rPr lang="ar-EG" sz="3000" b="1" dirty="0"/>
              <a:t> الرياح </a:t>
            </a:r>
            <a:r>
              <a:rPr lang="ar-SA" sz="3000" b="1" dirty="0" smtClean="0"/>
              <a:t>و</a:t>
            </a:r>
            <a:r>
              <a:rPr lang="ar-EG" sz="3000" b="1" dirty="0" smtClean="0"/>
              <a:t>المنحنيات </a:t>
            </a:r>
            <a:r>
              <a:rPr lang="ar-EG" sz="3000" b="1" dirty="0"/>
              <a:t>المناخية المختلفة </a:t>
            </a:r>
            <a:r>
              <a:rPr lang="ar-SA" sz="3000" b="1" dirty="0" smtClean="0"/>
              <a:t>و</a:t>
            </a:r>
            <a:r>
              <a:rPr lang="ar-EG" sz="3000" b="1" dirty="0" smtClean="0"/>
              <a:t>تحليلها.</a:t>
            </a:r>
            <a:endParaRPr lang="en-US" sz="3000" b="1" dirty="0"/>
          </a:p>
          <a:p>
            <a:pPr algn="r" rt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88680"/>
          </a:xfrm>
        </p:spPr>
        <p:txBody>
          <a:bodyPr>
            <a:normAutofit fontScale="90000"/>
          </a:bodyPr>
          <a:lstStyle/>
          <a:p>
            <a:pPr algn="ctr"/>
            <a:r>
              <a:rPr lang="ar-EG" sz="4400" dirty="0"/>
              <a:t>وصف المقرر</a:t>
            </a:r>
            <a:endParaRPr lang="en-US" sz="4400" dirty="0"/>
          </a:p>
        </p:txBody>
      </p:sp>
      <p:sp>
        <p:nvSpPr>
          <p:cNvPr id="3" name="Content Placeholder 2"/>
          <p:cNvSpPr>
            <a:spLocks noGrp="1"/>
          </p:cNvSpPr>
          <p:nvPr>
            <p:ph idx="1"/>
          </p:nvPr>
        </p:nvSpPr>
        <p:spPr>
          <a:xfrm>
            <a:off x="179512" y="980728"/>
            <a:ext cx="7920880" cy="5616624"/>
          </a:xfrm>
        </p:spPr>
        <p:txBody>
          <a:bodyPr>
            <a:noAutofit/>
          </a:bodyPr>
          <a:lstStyle/>
          <a:p>
            <a:pPr marL="0" indent="0" algn="just" rtl="1">
              <a:buNone/>
            </a:pPr>
            <a:r>
              <a:rPr lang="ar-SA" sz="2200" b="1" dirty="0" smtClean="0"/>
              <a:t>     يحتوي المقرر على التعريف بعناصر </a:t>
            </a:r>
            <a:r>
              <a:rPr lang="ar-SA" sz="2200" b="1" dirty="0"/>
              <a:t>الطقس والمناخ وأنواع محطات الرصد الجوي، </a:t>
            </a:r>
            <a:r>
              <a:rPr lang="ar-SA" sz="2200" b="1" dirty="0" smtClean="0"/>
              <a:t>وأجهزة </a:t>
            </a:r>
            <a:r>
              <a:rPr lang="ar-SA" sz="2200" b="1" dirty="0"/>
              <a:t>وطرق قياس الظواهر </a:t>
            </a:r>
            <a:r>
              <a:rPr lang="ar-SA" sz="2200" b="1" dirty="0" smtClean="0"/>
              <a:t>الجوية، وأنواع </a:t>
            </a:r>
            <a:r>
              <a:rPr lang="ar-SA" sz="2200" b="1" dirty="0"/>
              <a:t>خرائط الطقس والمناخ </a:t>
            </a:r>
            <a:r>
              <a:rPr lang="ar-SA" sz="2200" b="1" dirty="0" smtClean="0"/>
              <a:t>المختلفة، وكيفية تمثيل الظواهر </a:t>
            </a:r>
            <a:r>
              <a:rPr lang="ar-SA" sz="2200" b="1" dirty="0"/>
              <a:t>الجوية </a:t>
            </a:r>
            <a:r>
              <a:rPr lang="ar-SA" sz="2200" b="1" dirty="0" smtClean="0"/>
              <a:t>بالرموز علـى </a:t>
            </a:r>
            <a:r>
              <a:rPr lang="ar-SA" sz="2200" b="1" dirty="0"/>
              <a:t>خريطة </a:t>
            </a:r>
            <a:r>
              <a:rPr lang="ar-SA" sz="2200" b="1" dirty="0" smtClean="0"/>
              <a:t>الطقس، وقراءة </a:t>
            </a:r>
            <a:r>
              <a:rPr lang="ar-SA" sz="2200" b="1" dirty="0"/>
              <a:t>وتحليل </a:t>
            </a:r>
            <a:r>
              <a:rPr lang="ar-SA" sz="2200" b="1" dirty="0" smtClean="0"/>
              <a:t>شفرة </a:t>
            </a:r>
            <a:r>
              <a:rPr lang="ar-SA" sz="2200" b="1" dirty="0"/>
              <a:t>الطقس و</a:t>
            </a:r>
            <a:r>
              <a:rPr lang="ar-SA" sz="2200" b="1" dirty="0" smtClean="0"/>
              <a:t>الخرائط السنوبية، واستخداماتها التطبيقية، </a:t>
            </a:r>
            <a:r>
              <a:rPr lang="ar-SA" sz="2200" b="1" dirty="0"/>
              <a:t>وعلاقتها بالدراسات المناخية والمائية والزراعية والعمرانية والاقتصادية </a:t>
            </a:r>
            <a:r>
              <a:rPr lang="ar-SA" sz="2200" b="1" dirty="0" smtClean="0"/>
              <a:t>والبيئية</a:t>
            </a:r>
            <a:r>
              <a:rPr lang="ar-SA" sz="2200" b="1" dirty="0"/>
              <a:t>،</a:t>
            </a:r>
            <a:r>
              <a:rPr lang="ar-SA" sz="2200" b="1" dirty="0" smtClean="0"/>
              <a:t> بالإضافة إلى تحليل البيانات </a:t>
            </a:r>
            <a:r>
              <a:rPr lang="ar-SA" sz="2200" b="1" dirty="0"/>
              <a:t>المناخية وطرق معالجتها، وتمثيلها </a:t>
            </a:r>
            <a:r>
              <a:rPr lang="ar-SA" sz="2200" b="1" dirty="0" err="1" smtClean="0"/>
              <a:t>بوردات</a:t>
            </a:r>
            <a:r>
              <a:rPr lang="ar-SA" sz="2200" b="1" dirty="0" smtClean="0"/>
              <a:t> </a:t>
            </a:r>
            <a:r>
              <a:rPr lang="ar-SA" sz="2200" b="1" dirty="0"/>
              <a:t>الرياح، والمنحنيات المناخية، والأشكال البيانية </a:t>
            </a:r>
            <a:r>
              <a:rPr lang="ar-SA" sz="2200" b="1" dirty="0" smtClean="0"/>
              <a:t>الأخرى. ذلك وعرض</a:t>
            </a:r>
            <a:r>
              <a:rPr lang="ar-EG" sz="2200" b="1" dirty="0" smtClean="0"/>
              <a:t> </a:t>
            </a:r>
            <a:r>
              <a:rPr lang="ar-EG" sz="2200" b="1" dirty="0"/>
              <a:t>طرائق </a:t>
            </a:r>
            <a:r>
              <a:rPr lang="ar-EG" sz="2200" b="1" dirty="0" smtClean="0"/>
              <a:t>إعداد</a:t>
            </a:r>
            <a:r>
              <a:rPr lang="ar-SA" sz="2200" b="1" dirty="0" smtClean="0"/>
              <a:t> خرائط الطقس والمناخ</a:t>
            </a:r>
            <a:r>
              <a:rPr lang="ar-EG" sz="2200" b="1" dirty="0" smtClean="0"/>
              <a:t> </a:t>
            </a:r>
            <a:r>
              <a:rPr lang="ar-EG" sz="2200" b="1" dirty="0"/>
              <a:t>وتحليلها وتفسيرها باستخدام القوانين </a:t>
            </a:r>
            <a:r>
              <a:rPr lang="ar-SA" sz="2200" b="1" dirty="0" smtClean="0"/>
              <a:t>الطبيعية </a:t>
            </a:r>
            <a:r>
              <a:rPr lang="ar-EG" sz="2200" b="1" dirty="0" smtClean="0"/>
              <a:t>والعلاقات </a:t>
            </a:r>
            <a:r>
              <a:rPr lang="ar-SA" sz="2200" b="1" dirty="0" smtClean="0"/>
              <a:t>الكمية</a:t>
            </a:r>
            <a:r>
              <a:rPr lang="ar-EG" sz="2200" b="1" dirty="0" smtClean="0"/>
              <a:t> </a:t>
            </a:r>
            <a:r>
              <a:rPr lang="ar-EG" sz="2200" b="1" dirty="0"/>
              <a:t>والوسائل والأجهزة العلمية الحديثة</a:t>
            </a:r>
            <a:r>
              <a:rPr lang="ar-EG" sz="2200" b="1" dirty="0" smtClean="0"/>
              <a:t>.</a:t>
            </a:r>
            <a:endParaRPr lang="ar-SA" sz="2200" b="1" dirty="0" smtClean="0"/>
          </a:p>
          <a:p>
            <a:pPr marL="0" indent="0" algn="just" rtl="1">
              <a:buNone/>
            </a:pPr>
            <a:endParaRPr lang="ar-EG" sz="2200" b="1" dirty="0"/>
          </a:p>
          <a:p>
            <a:pPr algn="just" rtl="1"/>
            <a:r>
              <a:rPr lang="ar-EG" sz="2200" b="1" dirty="0"/>
              <a:t>طرق التقويم: تحريري وشفهي وحضور المحاضرات  </a:t>
            </a:r>
            <a:r>
              <a:rPr lang="ar-SA" sz="2200" b="1" dirty="0" smtClean="0"/>
              <a:t>وتطبيقات </a:t>
            </a:r>
            <a:r>
              <a:rPr lang="ar-EG" sz="2200" b="1" dirty="0" smtClean="0"/>
              <a:t>عم</a:t>
            </a:r>
            <a:r>
              <a:rPr lang="ar-SA" sz="2200" b="1" dirty="0" smtClean="0"/>
              <a:t>ل</a:t>
            </a:r>
            <a:r>
              <a:rPr lang="ar-EG" sz="2200" b="1" dirty="0" smtClean="0"/>
              <a:t>ي</a:t>
            </a:r>
            <a:r>
              <a:rPr lang="ar-SA" sz="2200" b="1" dirty="0" smtClean="0"/>
              <a:t>ة</a:t>
            </a:r>
            <a:r>
              <a:rPr lang="ar-EG" sz="2200" b="1" dirty="0" smtClean="0"/>
              <a:t>.</a:t>
            </a:r>
            <a:endParaRPr lang="ar-EG" sz="2200" b="1" dirty="0"/>
          </a:p>
          <a:p>
            <a:pPr algn="just" rtl="1"/>
            <a:r>
              <a:rPr lang="ar-EG" sz="2200" b="1" dirty="0"/>
              <a:t>الكتب والمراجع : </a:t>
            </a:r>
            <a:endParaRPr lang="ar-SA" sz="2200" b="1" dirty="0" smtClean="0"/>
          </a:p>
          <a:p>
            <a:pPr algn="just" rtl="1"/>
            <a:r>
              <a:rPr lang="ar-SA" sz="2200" b="1" dirty="0" smtClean="0"/>
              <a:t>شرف</a:t>
            </a:r>
            <a:r>
              <a:rPr lang="ar-SA" sz="2200" b="1" dirty="0"/>
              <a:t>، محمد إبراهيم، خرائط الطقس والمناخ، دار المعرفة الجامعية –الاسكندرية</a:t>
            </a:r>
            <a:r>
              <a:rPr lang="ar-EG" sz="2200" b="1" dirty="0" smtClean="0"/>
              <a:t>.</a:t>
            </a:r>
            <a:endParaRPr lang="ar-EG" sz="2200" b="1" dirty="0"/>
          </a:p>
          <a:p>
            <a:pPr algn="just" rtl="1"/>
            <a:r>
              <a:rPr lang="ar-EG" sz="2200" b="1" dirty="0"/>
              <a:t>درجات التقويم:  </a:t>
            </a:r>
            <a:r>
              <a:rPr lang="ar-SA" sz="2200" b="1" dirty="0" smtClean="0"/>
              <a:t>15</a:t>
            </a:r>
            <a:r>
              <a:rPr lang="ar-EG" sz="2200" b="1" dirty="0" smtClean="0"/>
              <a:t>% </a:t>
            </a:r>
            <a:r>
              <a:rPr lang="ar-EG" sz="2200" b="1" dirty="0"/>
              <a:t>اختبار أول- </a:t>
            </a:r>
            <a:r>
              <a:rPr lang="ar-SA" sz="2200" b="1" dirty="0" smtClean="0"/>
              <a:t>15</a:t>
            </a:r>
            <a:r>
              <a:rPr lang="ar-EG" sz="2200" b="1" dirty="0" smtClean="0"/>
              <a:t>% </a:t>
            </a:r>
            <a:r>
              <a:rPr lang="ar-EG" sz="2200" b="1" dirty="0"/>
              <a:t>اختبار ثان- 10% حضور- </a:t>
            </a:r>
            <a:r>
              <a:rPr lang="ar-SA" sz="2200" b="1" dirty="0" smtClean="0"/>
              <a:t>2</a:t>
            </a:r>
            <a:r>
              <a:rPr lang="ar-EG" sz="2200" b="1" dirty="0" smtClean="0"/>
              <a:t>0</a:t>
            </a:r>
            <a:r>
              <a:rPr lang="ar-EG" sz="2200" b="1" dirty="0"/>
              <a:t>% </a:t>
            </a:r>
            <a:r>
              <a:rPr lang="ar-SA" sz="2200" b="1" dirty="0" smtClean="0"/>
              <a:t>التطبيقات</a:t>
            </a:r>
            <a:r>
              <a:rPr lang="ar-EG" sz="2200" b="1" dirty="0" smtClean="0"/>
              <a:t> العلمي</a:t>
            </a:r>
            <a:r>
              <a:rPr lang="ar-SA" sz="2200" b="1" dirty="0" smtClean="0"/>
              <a:t>ة</a:t>
            </a:r>
            <a:r>
              <a:rPr lang="ar-EG" sz="2200" b="1" dirty="0" smtClean="0"/>
              <a:t>- </a:t>
            </a:r>
            <a:r>
              <a:rPr lang="ar-EG" sz="2200" b="1" dirty="0"/>
              <a:t>40% الاختبار النهائي.</a:t>
            </a:r>
          </a:p>
          <a:p>
            <a:pPr marL="0" indent="0" algn="r" rtl="1">
              <a:buNone/>
            </a:pPr>
            <a:endParaRPr lang="en-US" sz="2200" dirty="0"/>
          </a:p>
        </p:txBody>
      </p:sp>
    </p:spTree>
    <p:extLst>
      <p:ext uri="{BB962C8B-B14F-4D97-AF65-F5344CB8AC3E}">
        <p14:creationId xmlns:p14="http://schemas.microsoft.com/office/powerpoint/2010/main" val="3311701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457200" y="704850"/>
            <a:ext cx="7643192" cy="895350"/>
          </a:xfrm>
        </p:spPr>
        <p:txBody>
          <a:bodyPr/>
          <a:lstStyle/>
          <a:p>
            <a:pPr algn="ctr" rtl="1"/>
            <a:r>
              <a:rPr lang="ar-EG" sz="4800" b="1" dirty="0"/>
              <a:t>معلومات المحاضر ووسائل التواصل</a:t>
            </a:r>
            <a:endParaRPr lang="en-US" sz="4800" b="1" dirty="0"/>
          </a:p>
        </p:txBody>
      </p:sp>
      <p:sp>
        <p:nvSpPr>
          <p:cNvPr id="3" name="Content Placeholder 2"/>
          <p:cNvSpPr>
            <a:spLocks noGrp="1"/>
          </p:cNvSpPr>
          <p:nvPr>
            <p:ph idx="1"/>
          </p:nvPr>
        </p:nvSpPr>
        <p:spPr>
          <a:xfrm>
            <a:off x="457200" y="1828800"/>
            <a:ext cx="6172200" cy="4495800"/>
          </a:xfrm>
        </p:spPr>
        <p:txBody>
          <a:bodyPr/>
          <a:lstStyle/>
          <a:p>
            <a:pPr algn="just">
              <a:spcAft>
                <a:spcPts val="0"/>
              </a:spcAft>
              <a:defRPr/>
            </a:pPr>
            <a:r>
              <a:rPr lang="en-US" sz="2000" b="1" dirty="0">
                <a:solidFill>
                  <a:srgbClr val="FF0000"/>
                </a:solidFill>
                <a:latin typeface="Times New Roman"/>
                <a:ea typeface="Times New Roman"/>
              </a:rPr>
              <a:t>Dr. Mohamed E. Hafez</a:t>
            </a:r>
            <a:r>
              <a:rPr lang="en-US" sz="2000" dirty="0">
                <a:latin typeface="Times New Roman"/>
                <a:ea typeface="Times New Roman"/>
              </a:rPr>
              <a:t> </a:t>
            </a:r>
          </a:p>
          <a:p>
            <a:pPr>
              <a:lnSpc>
                <a:spcPct val="115000"/>
              </a:lnSpc>
              <a:spcAft>
                <a:spcPts val="0"/>
              </a:spcAft>
              <a:defRPr/>
            </a:pPr>
            <a:r>
              <a:rPr lang="en-US" sz="2000" b="1" dirty="0">
                <a:solidFill>
                  <a:srgbClr val="0000FF"/>
                </a:solidFill>
                <a:latin typeface="Times New Roman"/>
                <a:ea typeface="Times New Roman"/>
                <a:cs typeface="Arial"/>
              </a:rPr>
              <a:t>Associate professor of Applied Climatology</a:t>
            </a:r>
            <a:r>
              <a:rPr lang="en-US" sz="2000" b="1" dirty="0">
                <a:solidFill>
                  <a:srgbClr val="000000"/>
                </a:solidFill>
                <a:latin typeface="Times New Roman"/>
                <a:ea typeface="Times New Roman"/>
                <a:cs typeface="Arial"/>
              </a:rPr>
              <a:t> </a:t>
            </a:r>
            <a:br>
              <a:rPr lang="en-US" sz="2000" b="1" dirty="0">
                <a:solidFill>
                  <a:srgbClr val="000000"/>
                </a:solidFill>
                <a:latin typeface="Times New Roman"/>
                <a:ea typeface="Times New Roman"/>
                <a:cs typeface="Arial"/>
              </a:rPr>
            </a:br>
            <a:r>
              <a:rPr lang="en-US" sz="2000" b="1" dirty="0">
                <a:solidFill>
                  <a:srgbClr val="0000FF"/>
                </a:solidFill>
                <a:latin typeface="Times New Roman"/>
                <a:ea typeface="Times New Roman"/>
                <a:cs typeface="Arial"/>
              </a:rPr>
              <a:t>Geography Department, </a:t>
            </a:r>
            <a:r>
              <a:rPr lang="en-US" sz="2000" b="1" dirty="0">
                <a:solidFill>
                  <a:srgbClr val="002060"/>
                </a:solidFill>
                <a:latin typeface="Times New Roman"/>
                <a:ea typeface="Times New Roman"/>
                <a:cs typeface="Arial"/>
              </a:rPr>
              <a:t>Faculty of Arts,</a:t>
            </a:r>
            <a:r>
              <a:rPr lang="en-US" sz="2000" dirty="0">
                <a:latin typeface="Times New Roman"/>
                <a:ea typeface="Times New Roman"/>
                <a:cs typeface="Arial"/>
              </a:rPr>
              <a:t> </a:t>
            </a:r>
            <a:endParaRPr lang="en-US" sz="2000" dirty="0">
              <a:latin typeface="Calibri"/>
              <a:ea typeface="Calibri"/>
              <a:cs typeface="Arial"/>
            </a:endParaRPr>
          </a:p>
          <a:p>
            <a:pPr marL="0" indent="0">
              <a:lnSpc>
                <a:spcPct val="115000"/>
              </a:lnSpc>
              <a:spcAft>
                <a:spcPts val="0"/>
              </a:spcAft>
              <a:buFont typeface="Wingdings 2" pitchFamily="18" charset="2"/>
              <a:buNone/>
              <a:defRPr/>
            </a:pPr>
            <a:r>
              <a:rPr lang="ar-EG" sz="2000" b="1" dirty="0">
                <a:solidFill>
                  <a:srgbClr val="7030A0"/>
                </a:solidFill>
                <a:latin typeface="Times New Roman"/>
                <a:ea typeface="Times New Roman"/>
                <a:cs typeface="Arial"/>
              </a:rPr>
              <a:t>   </a:t>
            </a:r>
            <a:r>
              <a:rPr lang="en-US" sz="2000" b="1" dirty="0">
                <a:solidFill>
                  <a:srgbClr val="7030A0"/>
                </a:solidFill>
                <a:latin typeface="Times New Roman"/>
                <a:ea typeface="Times New Roman"/>
                <a:cs typeface="Arial"/>
              </a:rPr>
              <a:t>King Saud University, Riyadh, Saudi Arabia.</a:t>
            </a:r>
            <a:endParaRPr lang="en-US" sz="2000" dirty="0">
              <a:latin typeface="Calibri"/>
              <a:ea typeface="Calibri"/>
              <a:cs typeface="Arial"/>
            </a:endParaRPr>
          </a:p>
          <a:p>
            <a:pPr>
              <a:lnSpc>
                <a:spcPct val="115000"/>
              </a:lnSpc>
              <a:spcAft>
                <a:spcPts val="0"/>
              </a:spcAft>
              <a:defRPr/>
            </a:pPr>
            <a:r>
              <a:rPr lang="en-US" sz="2000" b="1" dirty="0">
                <a:solidFill>
                  <a:srgbClr val="000000"/>
                </a:solidFill>
                <a:latin typeface="Times New Roman"/>
                <a:ea typeface="Times New Roman"/>
                <a:cs typeface="Arial"/>
              </a:rPr>
              <a:t>E-mail </a:t>
            </a:r>
            <a:r>
              <a:rPr lang="en-US" sz="2000" b="1" u="sng" dirty="0">
                <a:solidFill>
                  <a:srgbClr val="0000FF"/>
                </a:solidFill>
                <a:latin typeface="Times New Roman"/>
                <a:ea typeface="Times New Roman"/>
                <a:cs typeface="Arial"/>
                <a:hlinkClick r:id="rId2"/>
              </a:rPr>
              <a:t>mohhafez@ksu.edu.sa</a:t>
            </a:r>
            <a:r>
              <a:rPr lang="en-US" sz="2000" dirty="0">
                <a:latin typeface="Times New Roman"/>
                <a:ea typeface="Times New Roman"/>
                <a:cs typeface="Arial"/>
              </a:rPr>
              <a:t> </a:t>
            </a:r>
            <a:endParaRPr lang="en-US" sz="2000" dirty="0">
              <a:latin typeface="Calibri"/>
              <a:ea typeface="Calibri"/>
              <a:cs typeface="Arial"/>
            </a:endParaRPr>
          </a:p>
          <a:p>
            <a:pPr marL="0" indent="0">
              <a:lnSpc>
                <a:spcPct val="115000"/>
              </a:lnSpc>
              <a:spcAft>
                <a:spcPts val="0"/>
              </a:spcAft>
              <a:buFont typeface="Wingdings 2" pitchFamily="18" charset="2"/>
              <a:buNone/>
              <a:defRPr/>
            </a:pPr>
            <a:r>
              <a:rPr lang="ar-EG" sz="2000" b="1" dirty="0">
                <a:solidFill>
                  <a:srgbClr val="0000FF"/>
                </a:solidFill>
                <a:latin typeface="Calibri"/>
                <a:ea typeface="Times New Roman"/>
                <a:cs typeface="Times New Roman"/>
              </a:rPr>
              <a:t>    </a:t>
            </a:r>
            <a:r>
              <a:rPr lang="ar-SA" sz="2000" b="1" dirty="0">
                <a:solidFill>
                  <a:srgbClr val="0000FF"/>
                </a:solidFill>
                <a:latin typeface="Calibri"/>
                <a:ea typeface="Times New Roman"/>
                <a:cs typeface="Times New Roman"/>
              </a:rPr>
              <a:t>            </a:t>
            </a:r>
            <a:r>
              <a:rPr lang="en-US" sz="2000" b="1" u="sng" dirty="0">
                <a:solidFill>
                  <a:srgbClr val="0000FF"/>
                </a:solidFill>
                <a:latin typeface="Times New Roman"/>
                <a:ea typeface="Times New Roman"/>
                <a:cs typeface="Arial"/>
                <a:hlinkClick r:id="rId3"/>
              </a:rPr>
              <a:t>dr_m_hafez@hotmail.com</a:t>
            </a:r>
            <a:endParaRPr lang="en-US" sz="2000" dirty="0">
              <a:latin typeface="Calibri"/>
              <a:ea typeface="Calibri"/>
              <a:cs typeface="Arial"/>
            </a:endParaRPr>
          </a:p>
          <a:p>
            <a:pPr marL="0" indent="0">
              <a:lnSpc>
                <a:spcPct val="115000"/>
              </a:lnSpc>
              <a:spcAft>
                <a:spcPts val="0"/>
              </a:spcAft>
              <a:buFont typeface="Wingdings 2" pitchFamily="18" charset="2"/>
              <a:buNone/>
              <a:defRPr/>
            </a:pPr>
            <a:r>
              <a:rPr lang="ar-EG" sz="2000" b="1" dirty="0">
                <a:solidFill>
                  <a:srgbClr val="0000FF"/>
                </a:solidFill>
                <a:latin typeface="Times New Roman"/>
                <a:ea typeface="Times New Roman"/>
                <a:cs typeface="Arial"/>
              </a:rPr>
              <a:t>   </a:t>
            </a:r>
            <a:r>
              <a:rPr lang="en-US" sz="2000" b="1" dirty="0">
                <a:solidFill>
                  <a:srgbClr val="0000FF"/>
                </a:solidFill>
                <a:latin typeface="Times New Roman"/>
                <a:ea typeface="Times New Roman"/>
                <a:cs typeface="Arial"/>
              </a:rPr>
              <a:t>            </a:t>
            </a:r>
            <a:r>
              <a:rPr lang="en-US" sz="2000" b="1" u="sng" dirty="0">
                <a:solidFill>
                  <a:srgbClr val="0000FF"/>
                </a:solidFill>
                <a:latin typeface="Times New Roman"/>
                <a:ea typeface="Times New Roman"/>
                <a:cs typeface="Arial"/>
                <a:hlinkClick r:id="rId4"/>
              </a:rPr>
              <a:t>dr_h_mohamed@yahoo.com</a:t>
            </a:r>
            <a:endParaRPr lang="en-US" sz="2000" dirty="0">
              <a:latin typeface="Calibri"/>
              <a:ea typeface="Calibri"/>
              <a:cs typeface="Arial"/>
            </a:endParaRPr>
          </a:p>
          <a:p>
            <a:pPr>
              <a:lnSpc>
                <a:spcPct val="115000"/>
              </a:lnSpc>
              <a:spcAft>
                <a:spcPts val="0"/>
              </a:spcAft>
              <a:defRPr/>
            </a:pPr>
            <a:r>
              <a:rPr lang="en-US" sz="2000" dirty="0">
                <a:latin typeface="Times New Roman"/>
                <a:ea typeface="Times New Roman"/>
                <a:cs typeface="Arial"/>
              </a:rPr>
              <a:t> </a:t>
            </a:r>
            <a:r>
              <a:rPr lang="en-US" sz="2000" b="1" dirty="0">
                <a:solidFill>
                  <a:srgbClr val="000000"/>
                </a:solidFill>
                <a:latin typeface="Times New Roman"/>
                <a:ea typeface="Calibri"/>
                <a:cs typeface="Arial"/>
              </a:rPr>
              <a:t>Mobil: 0966599388523</a:t>
            </a:r>
            <a:endParaRPr lang="en-US" sz="2000" dirty="0">
              <a:latin typeface="Calibri"/>
              <a:ea typeface="Calibri"/>
              <a:cs typeface="Arial"/>
            </a:endParaRPr>
          </a:p>
          <a:p>
            <a:pPr>
              <a:defRPr/>
            </a:pPr>
            <a:r>
              <a:rPr lang="en-US" sz="2000" b="1" dirty="0">
                <a:latin typeface="Times New Roman"/>
                <a:ea typeface="Calibri"/>
              </a:rPr>
              <a:t> </a:t>
            </a:r>
            <a:r>
              <a:rPr lang="en-US" sz="2000" b="1" dirty="0">
                <a:solidFill>
                  <a:srgbClr val="000000"/>
                </a:solidFill>
                <a:latin typeface="Times New Roman"/>
                <a:ea typeface="Calibri"/>
                <a:cs typeface="Arial"/>
              </a:rPr>
              <a:t>Office: 0966114675373</a:t>
            </a:r>
            <a:r>
              <a:rPr lang="en-US" sz="2000" b="1" dirty="0">
                <a:latin typeface="Times New Roman"/>
                <a:ea typeface="Calibri"/>
              </a:rPr>
              <a:t> </a:t>
            </a:r>
            <a:endParaRPr lang="ar-EG" sz="2000" b="1" dirty="0">
              <a:latin typeface="Times New Roman"/>
              <a:ea typeface="Calibri"/>
            </a:endParaRPr>
          </a:p>
          <a:p>
            <a:pPr>
              <a:defRPr/>
            </a:pPr>
            <a:r>
              <a:rPr lang="ar-EG" sz="2000" b="1" dirty="0">
                <a:solidFill>
                  <a:srgbClr val="111111"/>
                </a:solidFill>
                <a:latin typeface="Droid Arabic Kufi"/>
              </a:rPr>
              <a:t>الدور الأرضي، قسم الجغرافيا، مكتب رقم </a:t>
            </a:r>
            <a:r>
              <a:rPr lang="ar-EG" sz="2000" b="1" dirty="0" err="1">
                <a:solidFill>
                  <a:srgbClr val="111111"/>
                </a:solidFill>
                <a:latin typeface="Droid Arabic Kufi"/>
              </a:rPr>
              <a:t>أأ</a:t>
            </a:r>
            <a:r>
              <a:rPr lang="ar-EG" sz="2000" b="1" dirty="0">
                <a:solidFill>
                  <a:srgbClr val="111111"/>
                </a:solidFill>
                <a:latin typeface="Droid Arabic Kufi"/>
              </a:rPr>
              <a:t> 118</a:t>
            </a:r>
          </a:p>
          <a:p>
            <a:pPr algn="r" rtl="1">
              <a:defRPr/>
            </a:pPr>
            <a:endParaRPr lang="en-US" sz="2000" dirty="0"/>
          </a:p>
        </p:txBody>
      </p:sp>
      <p:pic>
        <p:nvPicPr>
          <p:cNvPr id="68612" name="Picture 2" descr="E:\توصيف المقررات\Images\وسائل التواصل.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2725" y="3645024"/>
            <a:ext cx="2735659" cy="2146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6452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Content Placeholder 2"/>
          <p:cNvPicPr>
            <a:picLocks noGrp="1" noChangeAspect="1"/>
          </p:cNvPicPr>
          <p:nvPr>
            <p:ph/>
          </p:nvPr>
        </p:nvPicPr>
        <p:blipFill>
          <a:blip r:embed="rId2">
            <a:extLst>
              <a:ext uri="{28A0092B-C50C-407E-A947-70E740481C1C}">
                <a14:useLocalDpi xmlns:a14="http://schemas.microsoft.com/office/drawing/2010/main" val="0"/>
              </a:ext>
            </a:extLst>
          </a:blip>
          <a:srcRect/>
          <a:stretch>
            <a:fillRect/>
          </a:stretch>
        </p:blipFill>
        <p:spPr>
          <a:xfrm>
            <a:off x="665163" y="274638"/>
            <a:ext cx="7363221" cy="5859462"/>
          </a:xfrm>
        </p:spPr>
      </p:pic>
    </p:spTree>
    <p:extLst>
      <p:ext uri="{BB962C8B-B14F-4D97-AF65-F5344CB8AC3E}">
        <p14:creationId xmlns:p14="http://schemas.microsoft.com/office/powerpoint/2010/main" val="3491724770"/>
      </p:ext>
    </p:extLst>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755650" y="908050"/>
            <a:ext cx="7128718" cy="5257800"/>
          </a:xfrm>
        </p:spPr>
      </p:pic>
    </p:spTree>
    <p:extLst>
      <p:ext uri="{BB962C8B-B14F-4D97-AF65-F5344CB8AC3E}">
        <p14:creationId xmlns:p14="http://schemas.microsoft.com/office/powerpoint/2010/main" val="42279106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Opulent</Template>
  <TotalTime>2074</TotalTime>
  <Words>690</Words>
  <Application>Microsoft Office PowerPoint</Application>
  <PresentationFormat>On-screen Show (4:3)</PresentationFormat>
  <Paragraphs>61</Paragraphs>
  <Slides>18</Slides>
  <Notes>0</Notes>
  <HiddenSlides>0</HiddenSlides>
  <MMClips>0</MMClips>
  <ScaleCrop>false</ScaleCrop>
  <HeadingPairs>
    <vt:vector size="6" baseType="variant">
      <vt:variant>
        <vt:lpstr>Fonts Used</vt:lpstr>
      </vt:variant>
      <vt:variant>
        <vt:i4>15</vt:i4>
      </vt:variant>
      <vt:variant>
        <vt:lpstr>Theme</vt:lpstr>
      </vt:variant>
      <vt:variant>
        <vt:i4>2</vt:i4>
      </vt:variant>
      <vt:variant>
        <vt:lpstr>Slide Titles</vt:lpstr>
      </vt:variant>
      <vt:variant>
        <vt:i4>18</vt:i4>
      </vt:variant>
    </vt:vector>
  </HeadingPairs>
  <TitlesOfParts>
    <vt:vector size="35" baseType="lpstr">
      <vt:lpstr>MS PGothic</vt:lpstr>
      <vt:lpstr>MS PGothic</vt:lpstr>
      <vt:lpstr>Arial</vt:lpstr>
      <vt:lpstr>Arial Black</vt:lpstr>
      <vt:lpstr>Calibri</vt:lpstr>
      <vt:lpstr>Constantia</vt:lpstr>
      <vt:lpstr>Droid Arabic Kufi</vt:lpstr>
      <vt:lpstr>Georgia</vt:lpstr>
      <vt:lpstr>Majalla UI</vt:lpstr>
      <vt:lpstr>Showcard Gothic</vt:lpstr>
      <vt:lpstr>Simplified Arabic</vt:lpstr>
      <vt:lpstr>Times New Roman</vt:lpstr>
      <vt:lpstr>Traditional Arabic</vt:lpstr>
      <vt:lpstr>Wingdings</vt:lpstr>
      <vt:lpstr>Wingdings 2</vt:lpstr>
      <vt:lpstr>Opulent</vt:lpstr>
      <vt:lpstr>Flow</vt:lpstr>
      <vt:lpstr>             خرائط الطقس والمناخ  Weather and climate maps </vt:lpstr>
      <vt:lpstr>PowerPoint Presentation</vt:lpstr>
      <vt:lpstr>الابتسامة كلمة طيبة بغير حروف</vt:lpstr>
      <vt:lpstr>PowerPoint Presentation</vt:lpstr>
      <vt:lpstr>الهدف من المقرر</vt:lpstr>
      <vt:lpstr>وصف المقرر</vt:lpstr>
      <vt:lpstr>معلومات المحاضر ووسائل التواصل</vt:lpstr>
      <vt:lpstr>PowerPoint Presentation</vt:lpstr>
      <vt:lpstr>PowerPoint Presentation</vt:lpstr>
      <vt:lpstr>PowerPoint Presentation</vt:lpstr>
      <vt:lpstr>PowerPoint Presentation</vt:lpstr>
      <vt:lpstr>أقسام دراسات الغلاف الجوي</vt:lpstr>
      <vt:lpstr>ما هو علم الأرصاد الجوية؟</vt:lpstr>
      <vt:lpstr>علم المناخ بين الأرصاد الجوية والجغرافيا</vt:lpstr>
      <vt:lpstr>أفرع علم الأرصاد الجوية</vt:lpstr>
      <vt:lpstr>أفرع علم الأرصاد الجوية ينقسم علم الأرصاد الجوية إلي عدة أفرع بعضها أساسي والأخر  تطبيقي  </vt:lpstr>
      <vt:lpstr>PowerPoint Presentation</vt:lpstr>
      <vt:lpstr>PowerPoint Presentation</vt:lpstr>
    </vt:vector>
  </TitlesOfParts>
  <Company>NONE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Readings In Geography</dc:title>
  <dc:creator>CHANGE_ME</dc:creator>
  <cp:lastModifiedBy>user</cp:lastModifiedBy>
  <cp:revision>213</cp:revision>
  <dcterms:created xsi:type="dcterms:W3CDTF">2007-11-11T20:59:57Z</dcterms:created>
  <dcterms:modified xsi:type="dcterms:W3CDTF">2019-01-16T20:54:40Z</dcterms:modified>
</cp:coreProperties>
</file>