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notesSlides/notesSlide3.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notesSlides/notesSlide4.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notesSlides/notesSlide5.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notesSlides/notesSlide6.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notesSlides/notesSlide7.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notesSlides/notesSlide8.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notesSlides/notesSlide9.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notesSlides/notesSlide10.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notesSlides/notesSlide11.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notesSlides/notesSlide12.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notesSlides/notesSlide13.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notesSlides/notesSlide14.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notesSlides/notesSlide15.xml" ContentType="application/vnd.openxmlformats-officedocument.presentationml.notesSlide+xml"/>
  <Override PartName="/ppt/tags/tag30.xml" ContentType="application/vnd.openxmlformats-officedocument.presentationml.tags+xml"/>
  <Override PartName="/ppt/tags/tag31.xml" ContentType="application/vnd.openxmlformats-officedocument.presentationml.tags+xml"/>
  <Override PartName="/ppt/notesSlides/notesSlide16.xml" ContentType="application/vnd.openxmlformats-officedocument.presentationml.notesSlide+xml"/>
  <Override PartName="/ppt/tags/tag3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83" r:id="rId3"/>
    <p:sldId id="284" r:id="rId4"/>
    <p:sldId id="285" r:id="rId5"/>
    <p:sldId id="286" r:id="rId6"/>
    <p:sldId id="287" r:id="rId7"/>
    <p:sldId id="288" r:id="rId8"/>
    <p:sldId id="289" r:id="rId9"/>
    <p:sldId id="290" r:id="rId10"/>
    <p:sldId id="291" r:id="rId11"/>
    <p:sldId id="292" r:id="rId12"/>
    <p:sldId id="293" r:id="rId13"/>
    <p:sldId id="262" r:id="rId14"/>
    <p:sldId id="263" r:id="rId15"/>
    <p:sldId id="264" r:id="rId16"/>
    <p:sldId id="273" r:id="rId17"/>
    <p:sldId id="274" r:id="rId18"/>
    <p:sldId id="280" r:id="rId19"/>
    <p:sldId id="266" r:id="rId20"/>
    <p:sldId id="267" r:id="rId21"/>
    <p:sldId id="281" r:id="rId22"/>
    <p:sldId id="268" r:id="rId23"/>
    <p:sldId id="269" r:id="rId24"/>
    <p:sldId id="275" r:id="rId25"/>
    <p:sldId id="276"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990099"/>
    <a:srgbClr val="660066"/>
    <a:srgbClr val="CC3300"/>
    <a:srgbClr val="006600"/>
    <a:srgbClr val="003217"/>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34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34E479-E466-450E-875A-A7269C4497D3}" type="datetimeFigureOut">
              <a:rPr lang="en-US" smtClean="0"/>
              <a:pPr/>
              <a:t>2/14/2018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01B244-0A1C-4023-A360-688FC451195F}" type="slidenum">
              <a:rPr lang="en-US" smtClean="0"/>
              <a:pPr/>
              <a:t>‹#›</a:t>
            </a:fld>
            <a:endParaRPr lang="en-US"/>
          </a:p>
        </p:txBody>
      </p:sp>
    </p:spTree>
    <p:extLst>
      <p:ext uri="{BB962C8B-B14F-4D97-AF65-F5344CB8AC3E}">
        <p14:creationId xmlns:p14="http://schemas.microsoft.com/office/powerpoint/2010/main" val="10042907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notesMaster" Target="../notesMasters/notesMaster1.xml"/><Relationship Id="rId1" Type="http://schemas.openxmlformats.org/officeDocument/2006/relationships/tags" Target="../tags/tag2.xml"/></Relationships>
</file>

<file path=ppt/notesSlides/_rels/notesSlide10.xml.rels><?xml version="1.0" encoding="UTF-8" standalone="yes"?>
<Relationships xmlns="http://schemas.openxmlformats.org/package/2006/relationships"><Relationship Id="rId3" Type="http://schemas.openxmlformats.org/officeDocument/2006/relationships/slide" Target="../slides/slide19.xml"/><Relationship Id="rId2" Type="http://schemas.openxmlformats.org/officeDocument/2006/relationships/notesMaster" Target="../notesMasters/notesMaster1.xml"/><Relationship Id="rId1" Type="http://schemas.openxmlformats.org/officeDocument/2006/relationships/tags" Target="../tags/tag20.xml"/></Relationships>
</file>

<file path=ppt/notesSlides/_rels/notesSlide11.xml.rels><?xml version="1.0" encoding="UTF-8" standalone="yes"?>
<Relationships xmlns="http://schemas.openxmlformats.org/package/2006/relationships"><Relationship Id="rId3" Type="http://schemas.openxmlformats.org/officeDocument/2006/relationships/slide" Target="../slides/slide20.xml"/><Relationship Id="rId2" Type="http://schemas.openxmlformats.org/officeDocument/2006/relationships/notesMaster" Target="../notesMasters/notesMaster1.xml"/><Relationship Id="rId1" Type="http://schemas.openxmlformats.org/officeDocument/2006/relationships/tags" Target="../tags/tag22.xml"/></Relationships>
</file>

<file path=ppt/notesSlides/_rels/notesSlide12.xml.rels><?xml version="1.0" encoding="UTF-8" standalone="yes"?>
<Relationships xmlns="http://schemas.openxmlformats.org/package/2006/relationships"><Relationship Id="rId3" Type="http://schemas.openxmlformats.org/officeDocument/2006/relationships/slide" Target="../slides/slide21.xml"/><Relationship Id="rId2" Type="http://schemas.openxmlformats.org/officeDocument/2006/relationships/notesMaster" Target="../notesMasters/notesMaster1.xml"/><Relationship Id="rId1" Type="http://schemas.openxmlformats.org/officeDocument/2006/relationships/tags" Target="../tags/tag24.xml"/></Relationships>
</file>

<file path=ppt/notesSlides/_rels/notesSlide13.xml.rels><?xml version="1.0" encoding="UTF-8" standalone="yes"?>
<Relationships xmlns="http://schemas.openxmlformats.org/package/2006/relationships"><Relationship Id="rId3" Type="http://schemas.openxmlformats.org/officeDocument/2006/relationships/slide" Target="../slides/slide22.xml"/><Relationship Id="rId2" Type="http://schemas.openxmlformats.org/officeDocument/2006/relationships/notesMaster" Target="../notesMasters/notesMaster1.xml"/><Relationship Id="rId1" Type="http://schemas.openxmlformats.org/officeDocument/2006/relationships/tags" Target="../tags/tag26.xml"/></Relationships>
</file>

<file path=ppt/notesSlides/_rels/notesSlide14.xml.rels><?xml version="1.0" encoding="UTF-8" standalone="yes"?>
<Relationships xmlns="http://schemas.openxmlformats.org/package/2006/relationships"><Relationship Id="rId3" Type="http://schemas.openxmlformats.org/officeDocument/2006/relationships/slide" Target="../slides/slide23.xml"/><Relationship Id="rId2" Type="http://schemas.openxmlformats.org/officeDocument/2006/relationships/notesMaster" Target="../notesMasters/notesMaster1.xml"/><Relationship Id="rId1" Type="http://schemas.openxmlformats.org/officeDocument/2006/relationships/tags" Target="../tags/tag28.xml"/></Relationships>
</file>

<file path=ppt/notesSlides/_rels/notesSlide15.xml.rels><?xml version="1.0" encoding="UTF-8" standalone="yes"?>
<Relationships xmlns="http://schemas.openxmlformats.org/package/2006/relationships"><Relationship Id="rId3" Type="http://schemas.openxmlformats.org/officeDocument/2006/relationships/slide" Target="../slides/slide24.xml"/><Relationship Id="rId2" Type="http://schemas.openxmlformats.org/officeDocument/2006/relationships/notesMaster" Target="../notesMasters/notesMaster1.xml"/><Relationship Id="rId1" Type="http://schemas.openxmlformats.org/officeDocument/2006/relationships/tags" Target="../tags/tag30.xml"/></Relationships>
</file>

<file path=ppt/notesSlides/_rels/notesSlide16.xml.rels><?xml version="1.0" encoding="UTF-8" standalone="yes"?>
<Relationships xmlns="http://schemas.openxmlformats.org/package/2006/relationships"><Relationship Id="rId3" Type="http://schemas.openxmlformats.org/officeDocument/2006/relationships/slide" Target="../slides/slide25.xml"/><Relationship Id="rId2" Type="http://schemas.openxmlformats.org/officeDocument/2006/relationships/notesMaster" Target="../notesMasters/notesMaster1.xml"/><Relationship Id="rId1" Type="http://schemas.openxmlformats.org/officeDocument/2006/relationships/tags" Target="../tags/tag32.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notesMaster" Target="../notesMasters/notesMaster1.xml"/><Relationship Id="rId1" Type="http://schemas.openxmlformats.org/officeDocument/2006/relationships/tags" Target="../tags/tag4.xml"/></Relationships>
</file>

<file path=ppt/notesSlides/_rels/notesSlide3.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notesMaster" Target="../notesMasters/notesMaster1.xml"/><Relationship Id="rId1" Type="http://schemas.openxmlformats.org/officeDocument/2006/relationships/tags" Target="../tags/tag6.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13.xml"/><Relationship Id="rId2" Type="http://schemas.openxmlformats.org/officeDocument/2006/relationships/notesMaster" Target="../notesMasters/notesMaster1.xml"/><Relationship Id="rId1" Type="http://schemas.openxmlformats.org/officeDocument/2006/relationships/tags" Target="../tags/tag8.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14.xml"/><Relationship Id="rId2" Type="http://schemas.openxmlformats.org/officeDocument/2006/relationships/notesMaster" Target="../notesMasters/notesMaster1.xml"/><Relationship Id="rId1" Type="http://schemas.openxmlformats.org/officeDocument/2006/relationships/tags" Target="../tags/tag10.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15.xml"/><Relationship Id="rId2" Type="http://schemas.openxmlformats.org/officeDocument/2006/relationships/notesMaster" Target="../notesMasters/notesMaster1.xml"/><Relationship Id="rId1" Type="http://schemas.openxmlformats.org/officeDocument/2006/relationships/tags" Target="../tags/tag12.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16.xml"/><Relationship Id="rId2" Type="http://schemas.openxmlformats.org/officeDocument/2006/relationships/notesMaster" Target="../notesMasters/notesMaster1.xml"/><Relationship Id="rId1" Type="http://schemas.openxmlformats.org/officeDocument/2006/relationships/tags" Target="../tags/tag14.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17.xml"/><Relationship Id="rId2" Type="http://schemas.openxmlformats.org/officeDocument/2006/relationships/notesMaster" Target="../notesMasters/notesMaster1.xml"/><Relationship Id="rId1" Type="http://schemas.openxmlformats.org/officeDocument/2006/relationships/tags" Target="../tags/tag16.xm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18.xml"/><Relationship Id="rId2" Type="http://schemas.openxmlformats.org/officeDocument/2006/relationships/notesMaster" Target="../notesMasters/notesMaster1.xml"/><Relationship Id="rId1" Type="http://schemas.openxmlformats.org/officeDocument/2006/relationships/tags" Target="../tags/tag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19</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20</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21</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22</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23</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24</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25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13</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14</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15</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16</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17</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32D8171-C865-4002-A645-72D1AEE9906F}" type="datetime1">
              <a:rPr lang="en-US" smtClean="0"/>
              <a:pPr/>
              <a:t>2/14/2018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CB24399-1A6F-41FB-A0B4-F38486D35ED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2B612E2-71A4-4739-A041-ADCA414FBC35}" type="datetime1">
              <a:rPr lang="en-US" smtClean="0"/>
              <a:pPr/>
              <a:t>2/14/2018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CB24399-1A6F-41FB-A0B4-F38486D35ED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5503AC9-217E-4FC9-8859-F1A33B024148}" type="datetime1">
              <a:rPr lang="en-US" smtClean="0"/>
              <a:pPr/>
              <a:t>2/14/2018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CB24399-1A6F-41FB-A0B4-F38486D35ED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509D791-D72B-44F0-B14A-B1012C62C1F7}" type="datetime1">
              <a:rPr lang="en-US" smtClean="0"/>
              <a:pPr/>
              <a:t>2/14/2018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CB24399-1A6F-41FB-A0B4-F38486D35EDD}"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57936E6-27F5-4C64-85DF-AF0D2EC7A54B}" type="datetime1">
              <a:rPr lang="en-US" smtClean="0"/>
              <a:pPr/>
              <a:t>2/14/2018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CB24399-1A6F-41FB-A0B4-F38486D35EDD}"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840CC19-2F8F-49BD-BBDD-D64DB6A2F0FB}" type="datetime1">
              <a:rPr lang="en-US" smtClean="0"/>
              <a:pPr/>
              <a:t>2/14/2018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CB24399-1A6F-41FB-A0B4-F38486D35EDD}"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22C0C7B-1C52-4460-9ED9-FC18FE475353}" type="datetime1">
              <a:rPr lang="en-US" smtClean="0"/>
              <a:pPr/>
              <a:t>2/14/2018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CB24399-1A6F-41FB-A0B4-F38486D35ED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6871DD1-83F1-4D39-AD86-B8E97EE93BA3}" type="datetime1">
              <a:rPr lang="en-US" smtClean="0"/>
              <a:pPr/>
              <a:t>2/14/2018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CB24399-1A6F-41FB-A0B4-F38486D35EDD}"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64CD091-F32C-449E-8982-522FB1D2F781}" type="datetime1">
              <a:rPr lang="en-US" smtClean="0"/>
              <a:pPr/>
              <a:t>2/14/2018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CB24399-1A6F-41FB-A0B4-F38486D35ED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FCA8F23-7BCE-41C7-884B-6EDA03E39A81}" type="datetime1">
              <a:rPr lang="en-US" smtClean="0"/>
              <a:pPr/>
              <a:t>2/14/2018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CB24399-1A6F-41FB-A0B4-F38486D35ED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350638B-B780-451D-9EFA-03F538C4DC5A}" type="datetime1">
              <a:rPr lang="en-US" smtClean="0"/>
              <a:pPr/>
              <a:t>2/14/2018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CB24399-1A6F-41FB-A0B4-F38486D35EDD}"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CA45A66-38FC-4876-8C12-BEAB22805659}" type="datetime1">
              <a:rPr lang="en-US" smtClean="0"/>
              <a:pPr/>
              <a:t>2/14/2018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CB24399-1A6F-41FB-A0B4-F38486D35ED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p:cNvSpPr>
          <p:nvPr>
            <p:ph type="ctrTitle"/>
          </p:nvPr>
        </p:nvSpPr>
        <p:spPr>
          <a:xfrm>
            <a:off x="251521" y="2708920"/>
            <a:ext cx="8640960" cy="1152128"/>
          </a:xfrm>
          <a:ln w="28575">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anchor="b">
            <a:normAutofit fontScale="90000"/>
            <a:scene3d>
              <a:camera prst="orthographicFront"/>
              <a:lightRig rig="soft" dir="t"/>
            </a:scene3d>
            <a:sp3d prstMaterial="softEdge">
              <a:bevelT w="25400" h="25400"/>
            </a:sp3d>
          </a:bodyPr>
          <a:lstStyle/>
          <a:p>
            <a:pPr algn="ctr"/>
            <a:r>
              <a:rPr lang="en-US" sz="5400" dirty="0">
                <a:solidFill>
                  <a:srgbClr val="C00000"/>
                </a:solidFill>
              </a:rPr>
              <a:t/>
            </a:r>
            <a:br>
              <a:rPr lang="en-US" sz="5400" dirty="0">
                <a:solidFill>
                  <a:srgbClr val="C00000"/>
                </a:solidFill>
              </a:rPr>
            </a:br>
            <a:r>
              <a:rPr lang="en-US" sz="5400" dirty="0">
                <a:solidFill>
                  <a:srgbClr val="C00000"/>
                </a:solidFill>
              </a:rPr>
              <a:t/>
            </a:r>
            <a:br>
              <a:rPr lang="en-US" sz="5400" dirty="0">
                <a:solidFill>
                  <a:srgbClr val="C00000"/>
                </a:solidFill>
              </a:rPr>
            </a:br>
            <a:r>
              <a:rPr lang="en-US" sz="5400" dirty="0" smtClean="0">
                <a:solidFill>
                  <a:srgbClr val="C00000"/>
                </a:solidFill>
              </a:rPr>
              <a:t>Control Statement Examples</a:t>
            </a:r>
            <a:endParaRPr lang="en-US" sz="5400" dirty="0">
              <a:solidFill>
                <a:srgbClr val="C00000"/>
              </a:solidFill>
            </a:endParaRPr>
          </a:p>
        </p:txBody>
      </p:sp>
      <p:sp>
        <p:nvSpPr>
          <p:cNvPr id="5" name="PPTShape_0"/>
          <p:cNvSpPr txBox="1">
            <a:spLocks/>
          </p:cNvSpPr>
          <p:nvPr/>
        </p:nvSpPr>
        <p:spPr>
          <a:xfrm>
            <a:off x="72008" y="5949280"/>
            <a:ext cx="1669047" cy="646331"/>
          </a:xfrm>
          <a:prstGeom prst="rect">
            <a:avLst/>
          </a:prstGeom>
          <a:noFill/>
          <a:effectLst>
            <a:outerShdw blurRad="50800" dist="38100" dir="10800000" algn="r" rotWithShape="0">
              <a:prstClr val="black">
                <a:alpha val="40000"/>
              </a:prstClr>
            </a:outerShdw>
          </a:effectLst>
        </p:spPr>
        <p:txBody>
          <a:bodyPr wrap="none" rtlCol="0">
            <a:spAutoFit/>
            <a:scene3d>
              <a:camera prst="orthographicFront"/>
              <a:lightRig rig="threePt" dir="t"/>
            </a:scene3d>
            <a:sp3d extrusionH="57150">
              <a:bevelT w="38100" h="38100"/>
            </a:sp3d>
          </a:bodyPr>
          <a:lstStyle>
            <a:defPPr>
              <a:defRPr lang="en-US"/>
            </a:defPPr>
            <a:lvl1pPr fontAlgn="base">
              <a:spcBef>
                <a:spcPct val="0"/>
              </a:spcBef>
              <a:spcAft>
                <a:spcPct val="0"/>
              </a:spcAft>
              <a:defRPr sz="3600">
                <a:solidFill>
                  <a:schemeClr val="bg1"/>
                </a:solidFill>
                <a:effectLst>
                  <a:reflection blurRad="6350" stA="55000" endA="300" endPos="45500" dir="5400000" sy="-100000" algn="bl" rotWithShape="0"/>
                </a:effectLst>
                <a:latin typeface="Tahoma" charset="0"/>
                <a:ea typeface="ＭＳ Ｐゴシック" charset="0"/>
                <a:cs typeface="Arial" charset="0"/>
              </a:defRPr>
            </a:lvl1pPr>
            <a:lvl2pPr fontAlgn="base">
              <a:spcBef>
                <a:spcPct val="0"/>
              </a:spcBef>
              <a:spcAft>
                <a:spcPct val="0"/>
              </a:spcAft>
              <a:defRPr>
                <a:latin typeface="Tahoma" charset="0"/>
                <a:ea typeface="ＭＳ Ｐゴシック" charset="0"/>
                <a:cs typeface="Arial" charset="0"/>
              </a:defRPr>
            </a:lvl2pPr>
            <a:lvl3pPr fontAlgn="base">
              <a:spcBef>
                <a:spcPct val="0"/>
              </a:spcBef>
              <a:spcAft>
                <a:spcPct val="0"/>
              </a:spcAft>
              <a:defRPr>
                <a:latin typeface="Tahoma" charset="0"/>
                <a:ea typeface="ＭＳ Ｐゴシック" charset="0"/>
                <a:cs typeface="Arial" charset="0"/>
              </a:defRPr>
            </a:lvl3pPr>
            <a:lvl4pPr fontAlgn="base">
              <a:spcBef>
                <a:spcPct val="0"/>
              </a:spcBef>
              <a:spcAft>
                <a:spcPct val="0"/>
              </a:spcAft>
              <a:defRPr>
                <a:latin typeface="Tahoma" charset="0"/>
                <a:ea typeface="ＭＳ Ｐゴシック" charset="0"/>
                <a:cs typeface="Arial" charset="0"/>
              </a:defRPr>
            </a:lvl4pPr>
            <a:lvl5pPr fontAlgn="base">
              <a:spcBef>
                <a:spcPct val="0"/>
              </a:spcBef>
              <a:spcAft>
                <a:spcPct val="0"/>
              </a:spcAft>
              <a:defRPr>
                <a:latin typeface="Tahoma" charset="0"/>
                <a:ea typeface="ＭＳ Ｐゴシック" charset="0"/>
                <a:cs typeface="Arial" charset="0"/>
              </a:defRPr>
            </a:lvl5pPr>
            <a:lvl6pPr defTabSz="457200">
              <a:defRPr>
                <a:latin typeface="Tahoma" charset="0"/>
                <a:ea typeface="ＭＳ Ｐゴシック" charset="0"/>
                <a:cs typeface="Arial" charset="0"/>
              </a:defRPr>
            </a:lvl6pPr>
            <a:lvl7pPr defTabSz="457200">
              <a:defRPr>
                <a:latin typeface="Tahoma" charset="0"/>
                <a:ea typeface="ＭＳ Ｐゴシック" charset="0"/>
                <a:cs typeface="Arial" charset="0"/>
              </a:defRPr>
            </a:lvl7pPr>
            <a:lvl8pPr defTabSz="457200">
              <a:defRPr>
                <a:latin typeface="Tahoma" charset="0"/>
                <a:ea typeface="ＭＳ Ｐゴシック" charset="0"/>
                <a:cs typeface="Arial" charset="0"/>
              </a:defRPr>
            </a:lvl8pPr>
            <a:lvl9pPr defTabSz="457200">
              <a:defRPr>
                <a:latin typeface="Tahoma" charset="0"/>
                <a:ea typeface="ＭＳ Ｐゴシック" charset="0"/>
                <a:cs typeface="Arial" charset="0"/>
              </a:defRPr>
            </a:lvl9pPr>
          </a:lstStyle>
          <a:p>
            <a:r>
              <a:rPr lang="en-US"/>
              <a:t>GC 201</a:t>
            </a:r>
            <a:endParaRPr lang="en-US" dirty="0"/>
          </a:p>
        </p:txBody>
      </p:sp>
      <p:sp>
        <p:nvSpPr>
          <p:cNvPr id="2" name="Slide Number Placeholder 1"/>
          <p:cNvSpPr>
            <a:spLocks noGrp="1"/>
          </p:cNvSpPr>
          <p:nvPr>
            <p:ph type="sldNum" sz="quarter" idx="12"/>
          </p:nvPr>
        </p:nvSpPr>
        <p:spPr/>
        <p:txBody>
          <a:bodyPr/>
          <a:lstStyle/>
          <a:p>
            <a:fld id="{FCB24399-1A6F-41FB-A0B4-F38486D35EDD}" type="slidenum">
              <a:rPr lang="en-US" smtClean="0"/>
              <a:pPr/>
              <a:t>1</a:t>
            </a:fld>
            <a:endParaRPr lang="en-US"/>
          </a:p>
        </p:txBody>
      </p:sp>
    </p:spTree>
    <p:extLst>
      <p:ext uri="{BB962C8B-B14F-4D97-AF65-F5344CB8AC3E}">
        <p14:creationId xmlns:p14="http://schemas.microsoft.com/office/powerpoint/2010/main" val="6327853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0" y="836712"/>
            <a:ext cx="9144000" cy="36004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With a single statement - PROGRAM  : CODE</a:t>
            </a:r>
            <a:endParaRPr lang="en-US" b="1" dirty="0"/>
          </a:p>
        </p:txBody>
      </p:sp>
      <p:cxnSp>
        <p:nvCxnSpPr>
          <p:cNvPr id="16" name="Straight Connector 15"/>
          <p:cNvCxnSpPr/>
          <p:nvPr/>
        </p:nvCxnSpPr>
        <p:spPr>
          <a:xfrm>
            <a:off x="0" y="1196752"/>
            <a:ext cx="9144000"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grpSp>
        <p:nvGrpSpPr>
          <p:cNvPr id="2" name="Group 19"/>
          <p:cNvGrpSpPr/>
          <p:nvPr/>
        </p:nvGrpSpPr>
        <p:grpSpPr>
          <a:xfrm>
            <a:off x="179512" y="1324500"/>
            <a:ext cx="8784976" cy="4832092"/>
            <a:chOff x="323528" y="1236822"/>
            <a:chExt cx="7848872" cy="4543731"/>
          </a:xfrm>
        </p:grpSpPr>
        <p:sp>
          <p:nvSpPr>
            <p:cNvPr id="21" name="TextBox 20"/>
            <p:cNvSpPr txBox="1"/>
            <p:nvPr/>
          </p:nvSpPr>
          <p:spPr>
            <a:xfrm>
              <a:off x="971600" y="1236822"/>
              <a:ext cx="7200800" cy="4543731"/>
            </a:xfrm>
            <a:prstGeom prst="rect">
              <a:avLst/>
            </a:prstGeom>
            <a:solidFill>
              <a:schemeClr val="bg2"/>
            </a:solidFill>
            <a:ln w="28575" cap="rnd" cmpd="thickThin">
              <a:solidFill>
                <a:srgbClr val="0000FF"/>
              </a:solidFill>
            </a:ln>
          </p:spPr>
          <p:txBody>
            <a:bodyPr wrap="square" rtlCol="0">
              <a:spAutoFit/>
            </a:bodyPr>
            <a:lstStyle/>
            <a:p>
              <a:r>
                <a:rPr lang="en-US" sz="1400" dirty="0" smtClean="0"/>
                <a:t>// import necessary libraries</a:t>
              </a:r>
            </a:p>
            <a:p>
              <a:r>
                <a:rPr lang="en-US" sz="1400" dirty="0" smtClean="0">
                  <a:solidFill>
                    <a:srgbClr val="00B0F0"/>
                  </a:solidFill>
                </a:rPr>
                <a:t>import</a:t>
              </a:r>
              <a:r>
                <a:rPr lang="en-US" sz="1400" dirty="0" smtClean="0">
                  <a:solidFill>
                    <a:srgbClr val="0000FF"/>
                  </a:solidFill>
                </a:rPr>
                <a:t> </a:t>
              </a:r>
              <a:r>
                <a:rPr lang="en-US" sz="1400" dirty="0" err="1" smtClean="0">
                  <a:solidFill>
                    <a:srgbClr val="0000FF"/>
                  </a:solidFill>
                </a:rPr>
                <a:t>java.util</a:t>
              </a:r>
              <a:r>
                <a:rPr lang="en-US" sz="1400" dirty="0" smtClean="0">
                  <a:solidFill>
                    <a:srgbClr val="0000FF"/>
                  </a:solidFill>
                </a:rPr>
                <a:t>.*;		</a:t>
              </a:r>
              <a:r>
                <a:rPr lang="en-US" sz="1400" dirty="0" smtClean="0">
                  <a:solidFill>
                    <a:srgbClr val="00B050"/>
                  </a:solidFill>
                </a:rPr>
                <a:t>//contains the class Scanner</a:t>
              </a:r>
            </a:p>
            <a:p>
              <a:r>
                <a:rPr lang="en-US" sz="1400" dirty="0" smtClean="0">
                  <a:solidFill>
                    <a:srgbClr val="00B0F0"/>
                  </a:solidFill>
                </a:rPr>
                <a:t>public class</a:t>
              </a:r>
              <a:r>
                <a:rPr lang="en-US" sz="1400" dirty="0" smtClean="0">
                  <a:solidFill>
                    <a:srgbClr val="0000FF"/>
                  </a:solidFill>
                </a:rPr>
                <a:t> ifElseStatement1</a:t>
              </a:r>
            </a:p>
            <a:p>
              <a:r>
                <a:rPr lang="en-US" sz="1400" dirty="0" smtClean="0">
                  <a:solidFill>
                    <a:srgbClr val="0000FF"/>
                  </a:solidFill>
                </a:rPr>
                <a:t>{</a:t>
              </a:r>
            </a:p>
            <a:p>
              <a:r>
                <a:rPr lang="en-US" sz="1400" dirty="0" smtClean="0">
                  <a:solidFill>
                    <a:srgbClr val="00B050"/>
                  </a:solidFill>
                </a:rPr>
                <a:t>   // instantiate the object console from the class Scanner</a:t>
              </a:r>
            </a:p>
            <a:p>
              <a:r>
                <a:rPr lang="en-US" sz="1400" dirty="0" smtClean="0">
                  <a:solidFill>
                    <a:srgbClr val="00B0F0"/>
                  </a:solidFill>
                </a:rPr>
                <a:t>   static </a:t>
              </a:r>
              <a:r>
                <a:rPr lang="en-US" sz="1400" dirty="0" smtClean="0">
                  <a:solidFill>
                    <a:srgbClr val="0000FF"/>
                  </a:solidFill>
                </a:rPr>
                <a:t>Scanner console = </a:t>
              </a:r>
              <a:r>
                <a:rPr lang="en-US" sz="1400" dirty="0" smtClean="0">
                  <a:solidFill>
                    <a:srgbClr val="00B0F0"/>
                  </a:solidFill>
                </a:rPr>
                <a:t>new</a:t>
              </a:r>
              <a:r>
                <a:rPr lang="en-US" sz="1400" dirty="0" smtClean="0">
                  <a:solidFill>
                    <a:srgbClr val="0000FF"/>
                  </a:solidFill>
                </a:rPr>
                <a:t> Scanner (System.in);</a:t>
              </a:r>
            </a:p>
            <a:p>
              <a:r>
                <a:rPr lang="en-US" sz="1400" dirty="0" smtClean="0">
                  <a:solidFill>
                    <a:srgbClr val="00B0F0"/>
                  </a:solidFill>
                </a:rPr>
                <a:t>   public static void</a:t>
              </a:r>
              <a:r>
                <a:rPr lang="en-US" sz="1400" dirty="0" smtClean="0">
                  <a:solidFill>
                    <a:srgbClr val="0000FF"/>
                  </a:solidFill>
                </a:rPr>
                <a:t> main (String[] </a:t>
              </a:r>
              <a:r>
                <a:rPr lang="en-US" sz="1400" dirty="0" err="1" smtClean="0">
                  <a:solidFill>
                    <a:srgbClr val="0000FF"/>
                  </a:solidFill>
                </a:rPr>
                <a:t>args</a:t>
              </a:r>
              <a:r>
                <a:rPr lang="en-US" sz="1400" dirty="0" smtClean="0">
                  <a:solidFill>
                    <a:srgbClr val="0000FF"/>
                  </a:solidFill>
                </a:rPr>
                <a:t>)</a:t>
              </a:r>
            </a:p>
            <a:p>
              <a:r>
                <a:rPr lang="en-US" sz="1400" dirty="0">
                  <a:solidFill>
                    <a:srgbClr val="0000FF"/>
                  </a:solidFill>
                </a:rPr>
                <a:t> </a:t>
              </a:r>
              <a:r>
                <a:rPr lang="en-US" sz="1400" dirty="0" smtClean="0">
                  <a:solidFill>
                    <a:srgbClr val="0000FF"/>
                  </a:solidFill>
                </a:rPr>
                <a:t>     {</a:t>
              </a:r>
            </a:p>
            <a:p>
              <a:r>
                <a:rPr lang="en-US" sz="1400" dirty="0">
                  <a:solidFill>
                    <a:srgbClr val="0000FF"/>
                  </a:solidFill>
                </a:rPr>
                <a:t> </a:t>
              </a:r>
              <a:r>
                <a:rPr lang="en-US" sz="1400" dirty="0" smtClean="0">
                  <a:solidFill>
                    <a:srgbClr val="0000FF"/>
                  </a:solidFill>
                </a:rPr>
                <a:t>        </a:t>
              </a:r>
              <a:r>
                <a:rPr lang="en-US" sz="1400" dirty="0" smtClean="0"/>
                <a:t>// Declaration section: to declare needed variables</a:t>
              </a:r>
            </a:p>
            <a:p>
              <a:r>
                <a:rPr lang="en-US" sz="1400" dirty="0"/>
                <a:t>	</a:t>
              </a:r>
              <a:r>
                <a:rPr lang="en-US" sz="1400" dirty="0" smtClean="0">
                  <a:solidFill>
                    <a:srgbClr val="00B0F0"/>
                  </a:solidFill>
                </a:rPr>
                <a:t>double</a:t>
              </a:r>
              <a:r>
                <a:rPr lang="en-US" sz="1400" dirty="0" smtClean="0">
                  <a:solidFill>
                    <a:srgbClr val="0000FF"/>
                  </a:solidFill>
                </a:rPr>
                <a:t> salary, </a:t>
              </a:r>
              <a:r>
                <a:rPr lang="en-US" sz="1400" dirty="0" err="1" smtClean="0">
                  <a:solidFill>
                    <a:srgbClr val="0000FF"/>
                  </a:solidFill>
                </a:rPr>
                <a:t>netSalary</a:t>
              </a:r>
              <a:r>
                <a:rPr lang="en-US" sz="1400" dirty="0" smtClean="0">
                  <a:solidFill>
                    <a:srgbClr val="0000FF"/>
                  </a:solidFill>
                </a:rPr>
                <a:t>;</a:t>
              </a:r>
            </a:p>
            <a:p>
              <a:r>
                <a:rPr lang="en-US" sz="1400" dirty="0" smtClean="0"/>
                <a:t>         // Input section: to enter values of used variables</a:t>
              </a:r>
            </a:p>
            <a:p>
              <a:r>
                <a:rPr lang="en-US" sz="1400" dirty="0"/>
                <a:t>	</a:t>
              </a:r>
              <a:r>
                <a:rPr lang="en-US" sz="1400" dirty="0" err="1" smtClean="0">
                  <a:solidFill>
                    <a:srgbClr val="0000FF"/>
                  </a:solidFill>
                </a:rPr>
                <a:t>System.out.println</a:t>
              </a:r>
              <a:r>
                <a:rPr lang="en-US" sz="1400" dirty="0" smtClean="0">
                  <a:solidFill>
                    <a:srgbClr val="0000FF"/>
                  </a:solidFill>
                </a:rPr>
                <a:t> (“Enter employee’s salary”);   </a:t>
              </a:r>
              <a:r>
                <a:rPr lang="en-US" sz="1400" dirty="0" smtClean="0">
                  <a:solidFill>
                    <a:srgbClr val="00B050"/>
                  </a:solidFill>
                </a:rPr>
                <a:t>//prompt</a:t>
              </a:r>
            </a:p>
            <a:p>
              <a:r>
                <a:rPr lang="en-US" sz="1400" dirty="0">
                  <a:solidFill>
                    <a:srgbClr val="0000FF"/>
                  </a:solidFill>
                </a:rPr>
                <a:t>	</a:t>
              </a:r>
              <a:r>
                <a:rPr lang="en-US" sz="1400" dirty="0" smtClean="0">
                  <a:solidFill>
                    <a:srgbClr val="0000FF"/>
                  </a:solidFill>
                </a:rPr>
                <a:t>salary = </a:t>
              </a:r>
              <a:r>
                <a:rPr lang="en-US" sz="1400" dirty="0" err="1" smtClean="0">
                  <a:solidFill>
                    <a:srgbClr val="0000FF"/>
                  </a:solidFill>
                </a:rPr>
                <a:t>console.</a:t>
              </a:r>
              <a:r>
                <a:rPr lang="en-US" sz="1400" dirty="0" err="1" smtClean="0">
                  <a:solidFill>
                    <a:srgbClr val="00B050"/>
                  </a:solidFill>
                </a:rPr>
                <a:t>nextDouble</a:t>
              </a:r>
              <a:r>
                <a:rPr lang="en-US" sz="1400" dirty="0" smtClean="0">
                  <a:solidFill>
                    <a:srgbClr val="00B050"/>
                  </a:solidFill>
                </a:rPr>
                <a:t>()</a:t>
              </a:r>
              <a:r>
                <a:rPr lang="en-US" sz="1400" dirty="0" smtClean="0">
                  <a:solidFill>
                    <a:srgbClr val="0000FF"/>
                  </a:solidFill>
                </a:rPr>
                <a:t>;</a:t>
              </a:r>
            </a:p>
            <a:p>
              <a:r>
                <a:rPr lang="en-US" sz="1400" dirty="0" smtClean="0"/>
                <a:t>         // Processing section: processing statements</a:t>
              </a:r>
            </a:p>
            <a:p>
              <a:r>
                <a:rPr lang="en-US" sz="1400" dirty="0">
                  <a:solidFill>
                    <a:srgbClr val="0000FF"/>
                  </a:solidFill>
                </a:rPr>
                <a:t>	</a:t>
              </a:r>
              <a:r>
                <a:rPr lang="en-US" sz="1400" dirty="0" smtClean="0">
                  <a:solidFill>
                    <a:srgbClr val="00B0F0"/>
                  </a:solidFill>
                </a:rPr>
                <a:t>if</a:t>
              </a:r>
              <a:r>
                <a:rPr lang="en-US" sz="1400" dirty="0" smtClean="0">
                  <a:solidFill>
                    <a:srgbClr val="0000FF"/>
                  </a:solidFill>
                </a:rPr>
                <a:t> (salary &gt; 5000.0)		</a:t>
              </a:r>
              <a:r>
                <a:rPr lang="en-US" sz="1400" dirty="0" smtClean="0">
                  <a:solidFill>
                    <a:srgbClr val="00B050"/>
                  </a:solidFill>
                </a:rPr>
                <a:t>// salary is double</a:t>
              </a:r>
              <a:r>
                <a:rPr lang="en-US" sz="1400" dirty="0" smtClean="0">
                  <a:solidFill>
                    <a:srgbClr val="0000FF"/>
                  </a:solidFill>
                </a:rPr>
                <a:t> </a:t>
              </a:r>
            </a:p>
            <a:p>
              <a:r>
                <a:rPr lang="en-US" sz="1400" dirty="0">
                  <a:solidFill>
                    <a:srgbClr val="0000FF"/>
                  </a:solidFill>
                </a:rPr>
                <a:t>	</a:t>
              </a:r>
              <a:r>
                <a:rPr lang="en-US" sz="1400" dirty="0" smtClean="0">
                  <a:solidFill>
                    <a:srgbClr val="0000FF"/>
                  </a:solidFill>
                </a:rPr>
                <a:t>    </a:t>
              </a:r>
              <a:r>
                <a:rPr lang="en-US" sz="1400" dirty="0" err="1" smtClean="0">
                  <a:solidFill>
                    <a:srgbClr val="0000FF"/>
                  </a:solidFill>
                </a:rPr>
                <a:t>netSalary</a:t>
              </a:r>
              <a:r>
                <a:rPr lang="en-US" sz="1400" dirty="0" smtClean="0">
                  <a:solidFill>
                    <a:srgbClr val="0000FF"/>
                  </a:solidFill>
                </a:rPr>
                <a:t> = 0.8 * salary;</a:t>
              </a:r>
            </a:p>
            <a:p>
              <a:r>
                <a:rPr lang="en-US" sz="1400" dirty="0">
                  <a:solidFill>
                    <a:srgbClr val="0000FF"/>
                  </a:solidFill>
                </a:rPr>
                <a:t> </a:t>
              </a:r>
              <a:r>
                <a:rPr lang="en-US" sz="1400" dirty="0" smtClean="0">
                  <a:solidFill>
                    <a:srgbClr val="0000FF"/>
                  </a:solidFill>
                </a:rPr>
                <a:t>                </a:t>
              </a:r>
              <a:r>
                <a:rPr lang="en-US" sz="1400" dirty="0" smtClean="0">
                  <a:solidFill>
                    <a:srgbClr val="00B0F0"/>
                  </a:solidFill>
                </a:rPr>
                <a:t>else</a:t>
              </a:r>
            </a:p>
            <a:p>
              <a:r>
                <a:rPr lang="en-US" sz="1400" dirty="0">
                  <a:solidFill>
                    <a:srgbClr val="0000FF"/>
                  </a:solidFill>
                </a:rPr>
                <a:t>	</a:t>
              </a:r>
              <a:r>
                <a:rPr lang="en-US" sz="1400" dirty="0" smtClean="0">
                  <a:solidFill>
                    <a:srgbClr val="0000FF"/>
                  </a:solidFill>
                </a:rPr>
                <a:t>    </a:t>
              </a:r>
              <a:r>
                <a:rPr lang="en-US" sz="1400" dirty="0" err="1" smtClean="0">
                  <a:solidFill>
                    <a:srgbClr val="0000FF"/>
                  </a:solidFill>
                </a:rPr>
                <a:t>netSalary</a:t>
              </a:r>
              <a:r>
                <a:rPr lang="en-US" sz="1400" dirty="0" smtClean="0">
                  <a:solidFill>
                    <a:srgbClr val="0000FF"/>
                  </a:solidFill>
                </a:rPr>
                <a:t> = 0.75 * salary;</a:t>
              </a:r>
            </a:p>
            <a:p>
              <a:r>
                <a:rPr lang="en-US" sz="1400" dirty="0" smtClean="0"/>
                <a:t>         // Output section: display program output</a:t>
              </a:r>
            </a:p>
            <a:p>
              <a:r>
                <a:rPr lang="en-US" sz="1400" dirty="0">
                  <a:solidFill>
                    <a:srgbClr val="0000FF"/>
                  </a:solidFill>
                </a:rPr>
                <a:t>	</a:t>
              </a:r>
              <a:r>
                <a:rPr lang="en-US" sz="1400" dirty="0" err="1" smtClean="0">
                  <a:solidFill>
                    <a:srgbClr val="0000FF"/>
                  </a:solidFill>
                </a:rPr>
                <a:t>System.out.printf</a:t>
              </a:r>
              <a:r>
                <a:rPr lang="en-US" sz="1400" dirty="0" smtClean="0">
                  <a:solidFill>
                    <a:srgbClr val="0000FF"/>
                  </a:solidFill>
                </a:rPr>
                <a:t> (“Net Salary = %.2f“, </a:t>
              </a:r>
              <a:r>
                <a:rPr lang="en-US" sz="1400" dirty="0" err="1" smtClean="0">
                  <a:solidFill>
                    <a:srgbClr val="0000FF"/>
                  </a:solidFill>
                </a:rPr>
                <a:t>netSalary</a:t>
              </a:r>
              <a:r>
                <a:rPr lang="en-US" sz="1400" dirty="0" smtClean="0">
                  <a:solidFill>
                    <a:srgbClr val="0000FF"/>
                  </a:solidFill>
                </a:rPr>
                <a:t>); </a:t>
              </a:r>
              <a:r>
                <a:rPr lang="en-US" sz="1400" dirty="0" smtClean="0">
                  <a:solidFill>
                    <a:srgbClr val="00B050"/>
                  </a:solidFill>
                </a:rPr>
                <a:t>//2 digits after decimal point</a:t>
              </a:r>
            </a:p>
            <a:p>
              <a:r>
                <a:rPr lang="en-US" sz="1400" dirty="0" smtClean="0">
                  <a:solidFill>
                    <a:srgbClr val="0000FF"/>
                  </a:solidFill>
                </a:rPr>
                <a:t>      } </a:t>
              </a:r>
              <a:r>
                <a:rPr lang="en-US" sz="1400" dirty="0" smtClean="0"/>
                <a:t>// end main</a:t>
              </a:r>
            </a:p>
            <a:p>
              <a:r>
                <a:rPr lang="en-US" sz="1400" dirty="0" smtClean="0">
                  <a:solidFill>
                    <a:srgbClr val="0000FF"/>
                  </a:solidFill>
                </a:rPr>
                <a:t>} </a:t>
              </a:r>
              <a:r>
                <a:rPr lang="en-US" sz="1400" dirty="0" smtClean="0"/>
                <a:t>// end class</a:t>
              </a:r>
              <a:endParaRPr lang="en-US" sz="1400" dirty="0"/>
            </a:p>
          </p:txBody>
        </p:sp>
        <p:sp>
          <p:nvSpPr>
            <p:cNvPr id="22" name="TextBox 21"/>
            <p:cNvSpPr txBox="1"/>
            <p:nvPr/>
          </p:nvSpPr>
          <p:spPr>
            <a:xfrm>
              <a:off x="323528" y="1236822"/>
              <a:ext cx="576064" cy="4543731"/>
            </a:xfrm>
            <a:prstGeom prst="rect">
              <a:avLst/>
            </a:prstGeom>
            <a:noFill/>
          </p:spPr>
          <p:txBody>
            <a:bodyPr wrap="square" rtlCol="0">
              <a:spAutoFit/>
            </a:bodyPr>
            <a:lstStyle/>
            <a:p>
              <a:pPr algn="r"/>
              <a:r>
                <a:rPr lang="en-US" sz="1400" dirty="0" smtClean="0">
                  <a:solidFill>
                    <a:srgbClr val="FF0000"/>
                  </a:solidFill>
                </a:rPr>
                <a:t>1</a:t>
              </a:r>
            </a:p>
            <a:p>
              <a:pPr algn="r"/>
              <a:r>
                <a:rPr lang="en-US" sz="1400" dirty="0" smtClean="0">
                  <a:solidFill>
                    <a:srgbClr val="FF0000"/>
                  </a:solidFill>
                </a:rPr>
                <a:t>2</a:t>
              </a:r>
            </a:p>
            <a:p>
              <a:pPr algn="r"/>
              <a:r>
                <a:rPr lang="en-US" sz="1400" dirty="0" smtClean="0">
                  <a:solidFill>
                    <a:srgbClr val="FF0000"/>
                  </a:solidFill>
                </a:rPr>
                <a:t>3</a:t>
              </a:r>
            </a:p>
            <a:p>
              <a:pPr algn="r"/>
              <a:r>
                <a:rPr lang="en-US" sz="1400" dirty="0" smtClean="0">
                  <a:solidFill>
                    <a:srgbClr val="FF0000"/>
                  </a:solidFill>
                </a:rPr>
                <a:t>4</a:t>
              </a:r>
            </a:p>
            <a:p>
              <a:pPr algn="r"/>
              <a:r>
                <a:rPr lang="en-US" sz="1400" dirty="0" smtClean="0">
                  <a:solidFill>
                    <a:srgbClr val="FF0000"/>
                  </a:solidFill>
                </a:rPr>
                <a:t>5</a:t>
              </a:r>
            </a:p>
            <a:p>
              <a:pPr algn="r"/>
              <a:r>
                <a:rPr lang="en-US" sz="1400" dirty="0" smtClean="0">
                  <a:solidFill>
                    <a:srgbClr val="FF0000"/>
                  </a:solidFill>
                </a:rPr>
                <a:t>6</a:t>
              </a:r>
            </a:p>
            <a:p>
              <a:pPr algn="r"/>
              <a:r>
                <a:rPr lang="en-US" sz="1400" dirty="0" smtClean="0">
                  <a:solidFill>
                    <a:srgbClr val="FF0000"/>
                  </a:solidFill>
                </a:rPr>
                <a:t>7</a:t>
              </a:r>
            </a:p>
            <a:p>
              <a:pPr algn="r"/>
              <a:r>
                <a:rPr lang="en-US" sz="1400" dirty="0" smtClean="0">
                  <a:solidFill>
                    <a:srgbClr val="FF0000"/>
                  </a:solidFill>
                </a:rPr>
                <a:t>8</a:t>
              </a:r>
            </a:p>
            <a:p>
              <a:pPr algn="r"/>
              <a:r>
                <a:rPr lang="en-US" sz="1400" dirty="0" smtClean="0">
                  <a:solidFill>
                    <a:srgbClr val="FF0000"/>
                  </a:solidFill>
                </a:rPr>
                <a:t>9</a:t>
              </a:r>
            </a:p>
            <a:p>
              <a:pPr algn="r"/>
              <a:r>
                <a:rPr lang="en-US" sz="1400" dirty="0" smtClean="0">
                  <a:solidFill>
                    <a:srgbClr val="FF0000"/>
                  </a:solidFill>
                </a:rPr>
                <a:t>10</a:t>
              </a:r>
            </a:p>
            <a:p>
              <a:pPr algn="r"/>
              <a:r>
                <a:rPr lang="en-US" sz="1400" dirty="0" smtClean="0">
                  <a:solidFill>
                    <a:srgbClr val="FF0000"/>
                  </a:solidFill>
                </a:rPr>
                <a:t>11</a:t>
              </a:r>
            </a:p>
            <a:p>
              <a:pPr algn="r"/>
              <a:r>
                <a:rPr lang="en-US" sz="1400" dirty="0" smtClean="0">
                  <a:solidFill>
                    <a:srgbClr val="FF0000"/>
                  </a:solidFill>
                </a:rPr>
                <a:t>12</a:t>
              </a:r>
            </a:p>
            <a:p>
              <a:pPr algn="r"/>
              <a:r>
                <a:rPr lang="en-US" sz="1400" dirty="0" smtClean="0">
                  <a:solidFill>
                    <a:srgbClr val="FF0000"/>
                  </a:solidFill>
                </a:rPr>
                <a:t>13</a:t>
              </a:r>
            </a:p>
            <a:p>
              <a:pPr algn="r"/>
              <a:r>
                <a:rPr lang="en-US" sz="1400" dirty="0" smtClean="0">
                  <a:solidFill>
                    <a:srgbClr val="FF0000"/>
                  </a:solidFill>
                </a:rPr>
                <a:t>14</a:t>
              </a:r>
            </a:p>
            <a:p>
              <a:pPr algn="r"/>
              <a:r>
                <a:rPr lang="en-US" sz="1400" dirty="0" smtClean="0">
                  <a:solidFill>
                    <a:srgbClr val="FF0000"/>
                  </a:solidFill>
                </a:rPr>
                <a:t>15</a:t>
              </a:r>
            </a:p>
            <a:p>
              <a:pPr algn="r"/>
              <a:r>
                <a:rPr lang="en-US" sz="1400" dirty="0" smtClean="0">
                  <a:solidFill>
                    <a:srgbClr val="FF0000"/>
                  </a:solidFill>
                </a:rPr>
                <a:t>16</a:t>
              </a:r>
            </a:p>
            <a:p>
              <a:pPr algn="r"/>
              <a:r>
                <a:rPr lang="en-US" sz="1400" dirty="0" smtClean="0">
                  <a:solidFill>
                    <a:srgbClr val="FF0000"/>
                  </a:solidFill>
                </a:rPr>
                <a:t>17</a:t>
              </a:r>
            </a:p>
            <a:p>
              <a:pPr algn="r"/>
              <a:r>
                <a:rPr lang="en-US" sz="1400" dirty="0" smtClean="0">
                  <a:solidFill>
                    <a:srgbClr val="FF0000"/>
                  </a:solidFill>
                </a:rPr>
                <a:t>18</a:t>
              </a:r>
            </a:p>
            <a:p>
              <a:pPr algn="r"/>
              <a:r>
                <a:rPr lang="en-US" sz="1400" dirty="0" smtClean="0">
                  <a:solidFill>
                    <a:srgbClr val="FF0000"/>
                  </a:solidFill>
                </a:rPr>
                <a:t>19</a:t>
              </a:r>
            </a:p>
            <a:p>
              <a:pPr algn="r"/>
              <a:r>
                <a:rPr lang="en-US" sz="1400" dirty="0" smtClean="0">
                  <a:solidFill>
                    <a:srgbClr val="FF0000"/>
                  </a:solidFill>
                </a:rPr>
                <a:t>20</a:t>
              </a:r>
            </a:p>
            <a:p>
              <a:pPr algn="r"/>
              <a:r>
                <a:rPr lang="en-US" sz="1400" dirty="0" smtClean="0">
                  <a:solidFill>
                    <a:srgbClr val="FF0000"/>
                  </a:solidFill>
                </a:rPr>
                <a:t>21</a:t>
              </a:r>
            </a:p>
            <a:p>
              <a:pPr algn="r"/>
              <a:r>
                <a:rPr lang="en-US" sz="1400" dirty="0" smtClean="0">
                  <a:solidFill>
                    <a:srgbClr val="FF0000"/>
                  </a:solidFill>
                </a:rPr>
                <a:t>22</a:t>
              </a:r>
            </a:p>
          </p:txBody>
        </p:sp>
      </p:grpSp>
      <p:cxnSp>
        <p:nvCxnSpPr>
          <p:cNvPr id="4" name="Straight Connector 3"/>
          <p:cNvCxnSpPr/>
          <p:nvPr/>
        </p:nvCxnSpPr>
        <p:spPr>
          <a:xfrm>
            <a:off x="0" y="764704"/>
            <a:ext cx="9144000"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
        <p:nvSpPr>
          <p:cNvPr id="5" name="Rectangle 2"/>
          <p:cNvSpPr>
            <a:spLocks noGrp="1" noChangeArrowheads="1"/>
          </p:cNvSpPr>
          <p:nvPr>
            <p:ph type="title"/>
          </p:nvPr>
        </p:nvSpPr>
        <p:spPr>
          <a:xfrm>
            <a:off x="228600" y="152400"/>
            <a:ext cx="8663880" cy="598488"/>
          </a:xfrm>
        </p:spPr>
        <p:txBody>
          <a:bodyPr>
            <a:noAutofit/>
          </a:bodyPr>
          <a:lstStyle/>
          <a:p>
            <a:pPr eaLnBrk="1" hangingPunct="1"/>
            <a:r>
              <a:rPr lang="en-US" sz="4000" dirty="0" smtClean="0">
                <a:solidFill>
                  <a:schemeClr val="accent2"/>
                </a:solidFill>
                <a:latin typeface="Tahoma" charset="0"/>
                <a:cs typeface="Arial" charset="0"/>
              </a:rPr>
              <a:t>  The </a:t>
            </a:r>
            <a:r>
              <a:rPr lang="en-US" sz="4000" dirty="0" smtClean="0">
                <a:solidFill>
                  <a:srgbClr val="00B0F0"/>
                </a:solidFill>
                <a:latin typeface="Tahoma" charset="0"/>
                <a:cs typeface="Arial" charset="0"/>
              </a:rPr>
              <a:t>if…else </a:t>
            </a:r>
            <a:r>
              <a:rPr lang="en-US" sz="4000" dirty="0" smtClean="0">
                <a:solidFill>
                  <a:schemeClr val="accent2"/>
                </a:solidFill>
                <a:latin typeface="Tahoma" charset="0"/>
                <a:cs typeface="Arial" charset="0"/>
              </a:rPr>
              <a:t>Statement</a:t>
            </a:r>
            <a:endParaRPr lang="en-US" sz="4000" dirty="0">
              <a:solidFill>
                <a:schemeClr val="accent2"/>
              </a:solidFill>
              <a:latin typeface="Tahoma" charset="0"/>
              <a:cs typeface="Arial" charset="0"/>
            </a:endParaRPr>
          </a:p>
        </p:txBody>
      </p:sp>
      <p:sp>
        <p:nvSpPr>
          <p:cNvPr id="17" name="Slide Number Placeholder 16"/>
          <p:cNvSpPr>
            <a:spLocks noGrp="1"/>
          </p:cNvSpPr>
          <p:nvPr>
            <p:ph type="sldNum" sz="quarter" idx="12"/>
          </p:nvPr>
        </p:nvSpPr>
        <p:spPr/>
        <p:txBody>
          <a:bodyPr/>
          <a:lstStyle/>
          <a:p>
            <a:fld id="{DA934484-767D-4C48-AF0E-A1438A969E59}" type="slidenum">
              <a:rPr lang="en-US" smtClean="0"/>
              <a:pPr/>
              <a:t>10</a:t>
            </a:fld>
            <a:endParaRPr lang="en-US"/>
          </a:p>
        </p:txBody>
      </p:sp>
      <p:sp>
        <p:nvSpPr>
          <p:cNvPr id="14" name="Rectangle 13"/>
          <p:cNvSpPr/>
          <p:nvPr/>
        </p:nvSpPr>
        <p:spPr>
          <a:xfrm>
            <a:off x="899592" y="4365104"/>
            <a:ext cx="8064896" cy="216024"/>
          </a:xfrm>
          <a:prstGeom prst="rect">
            <a:avLst/>
          </a:prstGeom>
          <a:solidFill>
            <a:schemeClr val="accent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899592" y="4581128"/>
            <a:ext cx="8064896" cy="216024"/>
          </a:xfrm>
          <a:prstGeom prst="rect">
            <a:avLst/>
          </a:prstGeom>
          <a:solidFill>
            <a:schemeClr val="accent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899592" y="4797152"/>
            <a:ext cx="8064896" cy="216024"/>
          </a:xfrm>
          <a:prstGeom prst="rect">
            <a:avLst/>
          </a:prstGeom>
          <a:solidFill>
            <a:schemeClr val="accent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899592" y="5013176"/>
            <a:ext cx="8064896" cy="216024"/>
          </a:xfrm>
          <a:prstGeom prst="rect">
            <a:avLst/>
          </a:prstGeom>
          <a:solidFill>
            <a:schemeClr val="accent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9407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par>
                                <p:cTn id="8" presetID="22" presetClass="entr" presetSubtype="2"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right)">
                                      <p:cBhvr>
                                        <p:cTn id="10" dur="500"/>
                                        <p:tgtEl>
                                          <p:spTgt spid="2"/>
                                        </p:tgtEl>
                                      </p:cBhvr>
                                    </p:animEffect>
                                  </p:childTnLst>
                                </p:cTn>
                              </p:par>
                            </p:childTnLst>
                          </p:cTn>
                        </p:par>
                        <p:par>
                          <p:cTn id="11" fill="hold">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wipe(left)">
                                      <p:cBhvr>
                                        <p:cTn id="14" dur="500"/>
                                        <p:tgtEl>
                                          <p:spTgt spid="14"/>
                                        </p:tgtEl>
                                      </p:cBhvr>
                                    </p:animEffec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wipe(left)">
                                      <p:cBhvr>
                                        <p:cTn id="18" dur="500"/>
                                        <p:tgtEl>
                                          <p:spTgt spid="18"/>
                                        </p:tgtEl>
                                      </p:cBhvr>
                                    </p:animEffect>
                                  </p:childTnLst>
                                </p:cTn>
                              </p:par>
                            </p:childTnLst>
                          </p:cTn>
                        </p:par>
                        <p:par>
                          <p:cTn id="19" fill="hold">
                            <p:stCondLst>
                              <p:cond delay="1500"/>
                            </p:stCondLst>
                            <p:childTnLst>
                              <p:par>
                                <p:cTn id="20" presetID="22" presetClass="entr" presetSubtype="8" fill="hold" grpId="0" nodeType="after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wipe(left)">
                                      <p:cBhvr>
                                        <p:cTn id="22" dur="500"/>
                                        <p:tgtEl>
                                          <p:spTgt spid="19"/>
                                        </p:tgtEl>
                                      </p:cBhvr>
                                    </p:animEffect>
                                  </p:childTnLst>
                                </p:cTn>
                              </p:par>
                            </p:childTnLst>
                          </p:cTn>
                        </p:par>
                        <p:par>
                          <p:cTn id="23" fill="hold">
                            <p:stCondLst>
                              <p:cond delay="2000"/>
                            </p:stCondLst>
                            <p:childTnLst>
                              <p:par>
                                <p:cTn id="24" presetID="22" presetClass="entr" presetSubtype="8" fill="hold" grpId="0" nodeType="afterEffect">
                                  <p:stCondLst>
                                    <p:cond delay="0"/>
                                  </p:stCondLst>
                                  <p:childTnLst>
                                    <p:set>
                                      <p:cBhvr>
                                        <p:cTn id="25" dur="1" fill="hold">
                                          <p:stCondLst>
                                            <p:cond delay="0"/>
                                          </p:stCondLst>
                                        </p:cTn>
                                        <p:tgtEl>
                                          <p:spTgt spid="23"/>
                                        </p:tgtEl>
                                        <p:attrNameLst>
                                          <p:attrName>style.visibility</p:attrName>
                                        </p:attrNameLst>
                                      </p:cBhvr>
                                      <p:to>
                                        <p:strVal val="visible"/>
                                      </p:to>
                                    </p:set>
                                    <p:animEffect transition="in" filter="wipe(left)">
                                      <p:cBhvr>
                                        <p:cTn id="26"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4" grpId="0" animBg="1"/>
      <p:bldP spid="18" grpId="0" animBg="1"/>
      <p:bldP spid="19" grpId="0" animBg="1"/>
      <p:bldP spid="2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0" y="836712"/>
            <a:ext cx="9144000" cy="36004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With a single statement - PROGRAM  : CASE 1 (TRUE)</a:t>
            </a:r>
            <a:endParaRPr lang="en-US" b="1" dirty="0"/>
          </a:p>
        </p:txBody>
      </p:sp>
      <p:cxnSp>
        <p:nvCxnSpPr>
          <p:cNvPr id="16" name="Straight Connector 15"/>
          <p:cNvCxnSpPr/>
          <p:nvPr/>
        </p:nvCxnSpPr>
        <p:spPr>
          <a:xfrm>
            <a:off x="0" y="1196752"/>
            <a:ext cx="9144000"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a:off x="0" y="764704"/>
            <a:ext cx="9144000"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
        <p:nvSpPr>
          <p:cNvPr id="5" name="Rectangle 2"/>
          <p:cNvSpPr>
            <a:spLocks noGrp="1" noChangeArrowheads="1"/>
          </p:cNvSpPr>
          <p:nvPr>
            <p:ph type="title"/>
          </p:nvPr>
        </p:nvSpPr>
        <p:spPr>
          <a:xfrm>
            <a:off x="228600" y="152400"/>
            <a:ext cx="8663880" cy="598488"/>
          </a:xfrm>
        </p:spPr>
        <p:txBody>
          <a:bodyPr>
            <a:noAutofit/>
          </a:bodyPr>
          <a:lstStyle/>
          <a:p>
            <a:pPr eaLnBrk="1" hangingPunct="1"/>
            <a:r>
              <a:rPr lang="en-US" sz="4000" dirty="0" smtClean="0">
                <a:solidFill>
                  <a:schemeClr val="accent2"/>
                </a:solidFill>
                <a:latin typeface="Tahoma" charset="0"/>
                <a:cs typeface="Arial" charset="0"/>
              </a:rPr>
              <a:t>  The </a:t>
            </a:r>
            <a:r>
              <a:rPr lang="en-US" sz="4000" dirty="0" smtClean="0">
                <a:solidFill>
                  <a:srgbClr val="00B0F0"/>
                </a:solidFill>
                <a:latin typeface="Tahoma" charset="0"/>
                <a:cs typeface="Arial" charset="0"/>
              </a:rPr>
              <a:t>if…else </a:t>
            </a:r>
            <a:r>
              <a:rPr lang="en-US" sz="4000" dirty="0" smtClean="0">
                <a:solidFill>
                  <a:schemeClr val="accent2"/>
                </a:solidFill>
                <a:latin typeface="Tahoma" charset="0"/>
                <a:cs typeface="Arial" charset="0"/>
              </a:rPr>
              <a:t>Statement</a:t>
            </a:r>
            <a:endParaRPr lang="en-US" sz="4000" dirty="0">
              <a:solidFill>
                <a:schemeClr val="accent2"/>
              </a:solidFill>
              <a:latin typeface="Tahoma" charset="0"/>
              <a:cs typeface="Arial" charset="0"/>
            </a:endParaRPr>
          </a:p>
        </p:txBody>
      </p:sp>
      <p:sp>
        <p:nvSpPr>
          <p:cNvPr id="17" name="Slide Number Placeholder 16"/>
          <p:cNvSpPr>
            <a:spLocks noGrp="1"/>
          </p:cNvSpPr>
          <p:nvPr>
            <p:ph type="sldNum" sz="quarter" idx="12"/>
          </p:nvPr>
        </p:nvSpPr>
        <p:spPr/>
        <p:txBody>
          <a:bodyPr/>
          <a:lstStyle/>
          <a:p>
            <a:fld id="{DA934484-767D-4C48-AF0E-A1438A969E59}" type="slidenum">
              <a:rPr lang="en-US" smtClean="0"/>
              <a:pPr/>
              <a:t>11</a:t>
            </a:fld>
            <a:endParaRPr lang="en-US"/>
          </a:p>
        </p:txBody>
      </p:sp>
      <p:grpSp>
        <p:nvGrpSpPr>
          <p:cNvPr id="2" name="Group 9"/>
          <p:cNvGrpSpPr/>
          <p:nvPr/>
        </p:nvGrpSpPr>
        <p:grpSpPr>
          <a:xfrm>
            <a:off x="650334" y="1925541"/>
            <a:ext cx="8314155" cy="523220"/>
            <a:chOff x="1029207" y="1236822"/>
            <a:chExt cx="7143193" cy="523220"/>
          </a:xfrm>
        </p:grpSpPr>
        <p:sp>
          <p:nvSpPr>
            <p:cNvPr id="11" name="TextBox 10"/>
            <p:cNvSpPr txBox="1"/>
            <p:nvPr/>
          </p:nvSpPr>
          <p:spPr>
            <a:xfrm>
              <a:off x="1249811" y="1236822"/>
              <a:ext cx="6922589" cy="523220"/>
            </a:xfrm>
            <a:prstGeom prst="rect">
              <a:avLst/>
            </a:prstGeom>
            <a:solidFill>
              <a:srgbClr val="0000FF"/>
            </a:solidFill>
            <a:ln w="28575" cap="rnd" cmpd="thickThin">
              <a:solidFill>
                <a:srgbClr val="0000FF"/>
              </a:solidFill>
            </a:ln>
          </p:spPr>
          <p:txBody>
            <a:bodyPr wrap="square" rtlCol="0">
              <a:spAutoFit/>
            </a:bodyPr>
            <a:lstStyle/>
            <a:p>
              <a:r>
                <a:rPr lang="en-US" sz="1400" dirty="0" smtClean="0">
                  <a:solidFill>
                    <a:schemeClr val="bg1"/>
                  </a:solidFill>
                </a:rPr>
                <a:t>Enter employee’s salary</a:t>
              </a:r>
            </a:p>
            <a:p>
              <a:r>
                <a:rPr lang="en-US" sz="1400" dirty="0" smtClean="0">
                  <a:solidFill>
                    <a:srgbClr val="FFC000"/>
                  </a:solidFill>
                </a:rPr>
                <a:t>6000</a:t>
              </a:r>
              <a:r>
                <a:rPr lang="en-US" sz="1400" dirty="0" smtClean="0">
                  <a:solidFill>
                    <a:schemeClr val="bg1"/>
                  </a:solidFill>
                </a:rPr>
                <a:t>_</a:t>
              </a:r>
            </a:p>
          </p:txBody>
        </p:sp>
        <p:sp>
          <p:nvSpPr>
            <p:cNvPr id="12" name="TextBox 11"/>
            <p:cNvSpPr txBox="1"/>
            <p:nvPr/>
          </p:nvSpPr>
          <p:spPr>
            <a:xfrm>
              <a:off x="1029207" y="1236822"/>
              <a:ext cx="216024" cy="523220"/>
            </a:xfrm>
            <a:prstGeom prst="rect">
              <a:avLst/>
            </a:prstGeom>
            <a:noFill/>
          </p:spPr>
          <p:txBody>
            <a:bodyPr wrap="square" rtlCol="0">
              <a:spAutoFit/>
            </a:bodyPr>
            <a:lstStyle/>
            <a:p>
              <a:r>
                <a:rPr lang="en-US" sz="1400" dirty="0" smtClean="0">
                  <a:solidFill>
                    <a:srgbClr val="FF0000"/>
                  </a:solidFill>
                </a:rPr>
                <a:t>1</a:t>
              </a:r>
            </a:p>
            <a:p>
              <a:r>
                <a:rPr lang="en-US" sz="1400" dirty="0">
                  <a:solidFill>
                    <a:srgbClr val="FF0000"/>
                  </a:solidFill>
                </a:rPr>
                <a:t>2</a:t>
              </a:r>
              <a:endParaRPr lang="en-US" sz="1400" dirty="0" smtClean="0">
                <a:solidFill>
                  <a:srgbClr val="FF0000"/>
                </a:solidFill>
              </a:endParaRPr>
            </a:p>
          </p:txBody>
        </p:sp>
      </p:grpSp>
      <p:grpSp>
        <p:nvGrpSpPr>
          <p:cNvPr id="3" name="Group 35"/>
          <p:cNvGrpSpPr/>
          <p:nvPr/>
        </p:nvGrpSpPr>
        <p:grpSpPr>
          <a:xfrm>
            <a:off x="254823" y="1268760"/>
            <a:ext cx="8709665" cy="614972"/>
            <a:chOff x="390814" y="2665859"/>
            <a:chExt cx="7781586" cy="578273"/>
          </a:xfrm>
        </p:grpSpPr>
        <p:sp>
          <p:nvSpPr>
            <p:cNvPr id="37" name="TextBox 36"/>
            <p:cNvSpPr txBox="1"/>
            <p:nvPr/>
          </p:nvSpPr>
          <p:spPr>
            <a:xfrm>
              <a:off x="971600" y="2665859"/>
              <a:ext cx="7200800" cy="549878"/>
            </a:xfrm>
            <a:prstGeom prst="rect">
              <a:avLst/>
            </a:prstGeom>
            <a:solidFill>
              <a:schemeClr val="bg2"/>
            </a:solidFill>
            <a:ln w="28575" cap="rnd" cmpd="thickThin">
              <a:solidFill>
                <a:srgbClr val="0000FF"/>
              </a:solidFill>
            </a:ln>
          </p:spPr>
          <p:txBody>
            <a:bodyPr wrap="square" rtlCol="0">
              <a:spAutoFit/>
            </a:bodyPr>
            <a:lstStyle/>
            <a:p>
              <a:r>
                <a:rPr lang="en-US" sz="1600" dirty="0"/>
                <a:t>	</a:t>
              </a:r>
              <a:r>
                <a:rPr lang="en-US" sz="1600" dirty="0" err="1" smtClean="0">
                  <a:solidFill>
                    <a:srgbClr val="0000FF"/>
                  </a:solidFill>
                </a:rPr>
                <a:t>System.out.println</a:t>
              </a:r>
              <a:r>
                <a:rPr lang="en-US" sz="1600" dirty="0" smtClean="0">
                  <a:solidFill>
                    <a:srgbClr val="0000FF"/>
                  </a:solidFill>
                </a:rPr>
                <a:t> (“Enter employee’s salary”);   </a:t>
              </a:r>
              <a:r>
                <a:rPr lang="en-US" sz="1600" dirty="0" smtClean="0">
                  <a:solidFill>
                    <a:srgbClr val="00B050"/>
                  </a:solidFill>
                </a:rPr>
                <a:t>//prompt</a:t>
              </a:r>
            </a:p>
            <a:p>
              <a:r>
                <a:rPr lang="en-US" sz="1600" dirty="0">
                  <a:solidFill>
                    <a:srgbClr val="0000FF"/>
                  </a:solidFill>
                </a:rPr>
                <a:t>	</a:t>
              </a:r>
              <a:r>
                <a:rPr lang="en-US" sz="1600" dirty="0" smtClean="0">
                  <a:solidFill>
                    <a:srgbClr val="0000FF"/>
                  </a:solidFill>
                </a:rPr>
                <a:t>score = </a:t>
              </a:r>
              <a:r>
                <a:rPr lang="en-US" sz="1600" dirty="0" err="1" smtClean="0">
                  <a:solidFill>
                    <a:srgbClr val="0000FF"/>
                  </a:solidFill>
                </a:rPr>
                <a:t>console.</a:t>
              </a:r>
              <a:r>
                <a:rPr lang="en-US" sz="1600" dirty="0" err="1" smtClean="0">
                  <a:solidFill>
                    <a:srgbClr val="00B050"/>
                  </a:solidFill>
                </a:rPr>
                <a:t>nextDouble</a:t>
              </a:r>
              <a:r>
                <a:rPr lang="en-US" sz="1600" dirty="0" smtClean="0">
                  <a:solidFill>
                    <a:srgbClr val="00B050"/>
                  </a:solidFill>
                </a:rPr>
                <a:t>()</a:t>
              </a:r>
              <a:r>
                <a:rPr lang="en-US" sz="1600" dirty="0" smtClean="0">
                  <a:solidFill>
                    <a:srgbClr val="0000FF"/>
                  </a:solidFill>
                </a:rPr>
                <a:t>;</a:t>
              </a:r>
            </a:p>
          </p:txBody>
        </p:sp>
        <p:sp>
          <p:nvSpPr>
            <p:cNvPr id="38" name="TextBox 37"/>
            <p:cNvSpPr txBox="1"/>
            <p:nvPr/>
          </p:nvSpPr>
          <p:spPr>
            <a:xfrm>
              <a:off x="390814" y="2694254"/>
              <a:ext cx="576064" cy="549878"/>
            </a:xfrm>
            <a:prstGeom prst="rect">
              <a:avLst/>
            </a:prstGeom>
            <a:noFill/>
          </p:spPr>
          <p:txBody>
            <a:bodyPr wrap="square" rtlCol="0">
              <a:spAutoFit/>
            </a:bodyPr>
            <a:lstStyle/>
            <a:p>
              <a:pPr algn="r"/>
              <a:r>
                <a:rPr lang="en-US" sz="1600" dirty="0" smtClean="0">
                  <a:solidFill>
                    <a:srgbClr val="FF0000"/>
                  </a:solidFill>
                </a:rPr>
                <a:t>12</a:t>
              </a:r>
            </a:p>
            <a:p>
              <a:pPr algn="r"/>
              <a:r>
                <a:rPr lang="en-US" sz="1600" dirty="0" smtClean="0">
                  <a:solidFill>
                    <a:srgbClr val="FF0000"/>
                  </a:solidFill>
                </a:rPr>
                <a:t>13</a:t>
              </a:r>
            </a:p>
          </p:txBody>
        </p:sp>
      </p:grpSp>
      <p:grpSp>
        <p:nvGrpSpPr>
          <p:cNvPr id="6" name="Group 29"/>
          <p:cNvGrpSpPr/>
          <p:nvPr/>
        </p:nvGrpSpPr>
        <p:grpSpPr>
          <a:xfrm>
            <a:off x="254823" y="2537608"/>
            <a:ext cx="8709665" cy="1077219"/>
            <a:chOff x="390814" y="1236822"/>
            <a:chExt cx="7781586" cy="1012934"/>
          </a:xfrm>
        </p:grpSpPr>
        <p:sp>
          <p:nvSpPr>
            <p:cNvPr id="31" name="TextBox 30"/>
            <p:cNvSpPr txBox="1"/>
            <p:nvPr/>
          </p:nvSpPr>
          <p:spPr>
            <a:xfrm>
              <a:off x="971600" y="1236823"/>
              <a:ext cx="7200800" cy="1012933"/>
            </a:xfrm>
            <a:prstGeom prst="rect">
              <a:avLst/>
            </a:prstGeom>
            <a:solidFill>
              <a:schemeClr val="bg2"/>
            </a:solidFill>
            <a:ln w="28575" cap="rnd" cmpd="thickThin">
              <a:solidFill>
                <a:srgbClr val="0000FF"/>
              </a:solidFill>
            </a:ln>
          </p:spPr>
          <p:txBody>
            <a:bodyPr wrap="square" rtlCol="0">
              <a:spAutoFit/>
            </a:bodyPr>
            <a:lstStyle/>
            <a:p>
              <a:r>
                <a:rPr lang="en-US" sz="1600" dirty="0">
                  <a:solidFill>
                    <a:srgbClr val="0000FF"/>
                  </a:solidFill>
                </a:rPr>
                <a:t>	</a:t>
              </a:r>
              <a:r>
                <a:rPr lang="en-US" sz="1600" dirty="0" smtClean="0">
                  <a:solidFill>
                    <a:srgbClr val="00B0F0"/>
                  </a:solidFill>
                </a:rPr>
                <a:t>if</a:t>
              </a:r>
              <a:r>
                <a:rPr lang="en-US" sz="1600" dirty="0" smtClean="0">
                  <a:solidFill>
                    <a:srgbClr val="0000FF"/>
                  </a:solidFill>
                </a:rPr>
                <a:t> (salary &gt; 5000.0)		</a:t>
              </a:r>
              <a:r>
                <a:rPr lang="en-US" sz="1600" dirty="0" smtClean="0">
                  <a:solidFill>
                    <a:srgbClr val="00B050"/>
                  </a:solidFill>
                </a:rPr>
                <a:t>// salary is double</a:t>
              </a:r>
              <a:r>
                <a:rPr lang="en-US" sz="1600" dirty="0" smtClean="0">
                  <a:solidFill>
                    <a:srgbClr val="0000FF"/>
                  </a:solidFill>
                </a:rPr>
                <a:t> </a:t>
              </a:r>
            </a:p>
            <a:p>
              <a:r>
                <a:rPr lang="en-US" sz="1600" dirty="0">
                  <a:solidFill>
                    <a:srgbClr val="0000FF"/>
                  </a:solidFill>
                </a:rPr>
                <a:t>	</a:t>
              </a:r>
              <a:r>
                <a:rPr lang="en-US" sz="1600" dirty="0" smtClean="0">
                  <a:solidFill>
                    <a:srgbClr val="0000FF"/>
                  </a:solidFill>
                </a:rPr>
                <a:t>    </a:t>
              </a:r>
              <a:r>
                <a:rPr lang="en-US" sz="1600" dirty="0" err="1" smtClean="0">
                  <a:solidFill>
                    <a:srgbClr val="0000FF"/>
                  </a:solidFill>
                </a:rPr>
                <a:t>netSalary</a:t>
              </a:r>
              <a:r>
                <a:rPr lang="en-US" sz="1600" dirty="0" smtClean="0">
                  <a:solidFill>
                    <a:srgbClr val="0000FF"/>
                  </a:solidFill>
                </a:rPr>
                <a:t> = 0.8 * salary;		</a:t>
              </a:r>
              <a:r>
                <a:rPr lang="en-US" sz="1600" dirty="0" smtClean="0">
                  <a:solidFill>
                    <a:srgbClr val="00B050"/>
                  </a:solidFill>
                </a:rPr>
                <a:t>//condition is true</a:t>
              </a:r>
            </a:p>
            <a:p>
              <a:r>
                <a:rPr lang="en-US" sz="1600" dirty="0">
                  <a:solidFill>
                    <a:srgbClr val="0000FF"/>
                  </a:solidFill>
                </a:rPr>
                <a:t>	</a:t>
              </a:r>
              <a:r>
                <a:rPr lang="en-US" sz="1600" dirty="0" smtClean="0">
                  <a:solidFill>
                    <a:srgbClr val="00B0F0"/>
                  </a:solidFill>
                </a:rPr>
                <a:t>else</a:t>
              </a:r>
            </a:p>
            <a:p>
              <a:r>
                <a:rPr lang="en-US" sz="1600" dirty="0">
                  <a:solidFill>
                    <a:srgbClr val="0000FF"/>
                  </a:solidFill>
                </a:rPr>
                <a:t>	</a:t>
              </a:r>
              <a:r>
                <a:rPr lang="en-US" sz="1600" dirty="0" smtClean="0">
                  <a:solidFill>
                    <a:srgbClr val="0000FF"/>
                  </a:solidFill>
                </a:rPr>
                <a:t>    </a:t>
              </a:r>
              <a:r>
                <a:rPr lang="en-US" sz="1600" dirty="0" err="1" smtClean="0">
                  <a:solidFill>
                    <a:srgbClr val="0000FF"/>
                  </a:solidFill>
                </a:rPr>
                <a:t>netSalary</a:t>
              </a:r>
              <a:r>
                <a:rPr lang="en-US" sz="1600" dirty="0" smtClean="0">
                  <a:solidFill>
                    <a:srgbClr val="0000FF"/>
                  </a:solidFill>
                </a:rPr>
                <a:t> = 0.75 * salary;</a:t>
              </a:r>
              <a:endParaRPr lang="en-US" sz="1600" dirty="0" smtClean="0">
                <a:solidFill>
                  <a:srgbClr val="00B050"/>
                </a:solidFill>
              </a:endParaRPr>
            </a:p>
          </p:txBody>
        </p:sp>
        <p:sp>
          <p:nvSpPr>
            <p:cNvPr id="33" name="TextBox 32"/>
            <p:cNvSpPr txBox="1"/>
            <p:nvPr/>
          </p:nvSpPr>
          <p:spPr>
            <a:xfrm>
              <a:off x="390814" y="1236822"/>
              <a:ext cx="576064" cy="1012933"/>
            </a:xfrm>
            <a:prstGeom prst="rect">
              <a:avLst/>
            </a:prstGeom>
            <a:noFill/>
          </p:spPr>
          <p:txBody>
            <a:bodyPr wrap="square" rtlCol="0">
              <a:spAutoFit/>
            </a:bodyPr>
            <a:lstStyle/>
            <a:p>
              <a:pPr algn="r"/>
              <a:r>
                <a:rPr lang="en-US" sz="1600" dirty="0" smtClean="0">
                  <a:solidFill>
                    <a:srgbClr val="FF0000"/>
                  </a:solidFill>
                </a:rPr>
                <a:t>15</a:t>
              </a:r>
            </a:p>
            <a:p>
              <a:pPr algn="r"/>
              <a:r>
                <a:rPr lang="en-US" sz="1600" dirty="0" smtClean="0">
                  <a:solidFill>
                    <a:srgbClr val="FF0000"/>
                  </a:solidFill>
                </a:rPr>
                <a:t>16</a:t>
              </a:r>
            </a:p>
            <a:p>
              <a:pPr algn="r"/>
              <a:r>
                <a:rPr lang="en-US" sz="1600" dirty="0" smtClean="0">
                  <a:solidFill>
                    <a:srgbClr val="FF0000"/>
                  </a:solidFill>
                </a:rPr>
                <a:t>17</a:t>
              </a:r>
            </a:p>
            <a:p>
              <a:pPr algn="r"/>
              <a:r>
                <a:rPr lang="en-US" sz="1600" dirty="0" smtClean="0">
                  <a:solidFill>
                    <a:srgbClr val="FF0000"/>
                  </a:solidFill>
                </a:rPr>
                <a:t>18</a:t>
              </a:r>
            </a:p>
          </p:txBody>
        </p:sp>
      </p:grpSp>
      <p:grpSp>
        <p:nvGrpSpPr>
          <p:cNvPr id="7" name="Group 33"/>
          <p:cNvGrpSpPr/>
          <p:nvPr/>
        </p:nvGrpSpPr>
        <p:grpSpPr>
          <a:xfrm>
            <a:off x="650333" y="3645024"/>
            <a:ext cx="8314155" cy="523220"/>
            <a:chOff x="1029207" y="1236822"/>
            <a:chExt cx="7143193" cy="523220"/>
          </a:xfrm>
        </p:grpSpPr>
        <p:sp>
          <p:nvSpPr>
            <p:cNvPr id="39" name="TextBox 38"/>
            <p:cNvSpPr txBox="1"/>
            <p:nvPr/>
          </p:nvSpPr>
          <p:spPr>
            <a:xfrm>
              <a:off x="1249811" y="1236822"/>
              <a:ext cx="6922589" cy="523220"/>
            </a:xfrm>
            <a:prstGeom prst="rect">
              <a:avLst/>
            </a:prstGeom>
            <a:solidFill>
              <a:srgbClr val="0000FF"/>
            </a:solidFill>
            <a:ln w="28575" cap="rnd" cmpd="thickThin">
              <a:solidFill>
                <a:srgbClr val="0000FF"/>
              </a:solidFill>
            </a:ln>
          </p:spPr>
          <p:txBody>
            <a:bodyPr wrap="square" rtlCol="0">
              <a:spAutoFit/>
            </a:bodyPr>
            <a:lstStyle/>
            <a:p>
              <a:r>
                <a:rPr lang="en-US" sz="1400" dirty="0" smtClean="0">
                  <a:solidFill>
                    <a:schemeClr val="bg1"/>
                  </a:solidFill>
                </a:rPr>
                <a:t>Enter employee’s salary</a:t>
              </a:r>
            </a:p>
            <a:p>
              <a:r>
                <a:rPr lang="en-US" sz="1400" dirty="0" smtClean="0">
                  <a:solidFill>
                    <a:srgbClr val="FFC000"/>
                  </a:solidFill>
                </a:rPr>
                <a:t>6000</a:t>
              </a:r>
              <a:r>
                <a:rPr lang="en-US" sz="1400" dirty="0" smtClean="0">
                  <a:solidFill>
                    <a:schemeClr val="bg1"/>
                  </a:solidFill>
                </a:rPr>
                <a:t>_</a:t>
              </a:r>
            </a:p>
          </p:txBody>
        </p:sp>
        <p:sp>
          <p:nvSpPr>
            <p:cNvPr id="40" name="TextBox 39"/>
            <p:cNvSpPr txBox="1"/>
            <p:nvPr/>
          </p:nvSpPr>
          <p:spPr>
            <a:xfrm>
              <a:off x="1029207" y="1236822"/>
              <a:ext cx="216024" cy="523220"/>
            </a:xfrm>
            <a:prstGeom prst="rect">
              <a:avLst/>
            </a:prstGeom>
            <a:noFill/>
          </p:spPr>
          <p:txBody>
            <a:bodyPr wrap="square" rtlCol="0">
              <a:spAutoFit/>
            </a:bodyPr>
            <a:lstStyle/>
            <a:p>
              <a:r>
                <a:rPr lang="en-US" sz="1400" dirty="0" smtClean="0">
                  <a:solidFill>
                    <a:srgbClr val="FF0000"/>
                  </a:solidFill>
                </a:rPr>
                <a:t>1</a:t>
              </a:r>
            </a:p>
            <a:p>
              <a:r>
                <a:rPr lang="en-US" sz="1400" dirty="0">
                  <a:solidFill>
                    <a:srgbClr val="FF0000"/>
                  </a:solidFill>
                </a:rPr>
                <a:t>2</a:t>
              </a:r>
              <a:endParaRPr lang="en-US" sz="1400" dirty="0" smtClean="0">
                <a:solidFill>
                  <a:srgbClr val="FF0000"/>
                </a:solidFill>
              </a:endParaRPr>
            </a:p>
          </p:txBody>
        </p:sp>
      </p:grpSp>
      <p:grpSp>
        <p:nvGrpSpPr>
          <p:cNvPr id="8" name="Group 40"/>
          <p:cNvGrpSpPr/>
          <p:nvPr/>
        </p:nvGrpSpPr>
        <p:grpSpPr>
          <a:xfrm>
            <a:off x="260108" y="4221088"/>
            <a:ext cx="8632371" cy="338554"/>
            <a:chOff x="396131" y="1236822"/>
            <a:chExt cx="7776269" cy="318351"/>
          </a:xfrm>
        </p:grpSpPr>
        <p:sp>
          <p:nvSpPr>
            <p:cNvPr id="48" name="TextBox 47"/>
            <p:cNvSpPr txBox="1"/>
            <p:nvPr/>
          </p:nvSpPr>
          <p:spPr>
            <a:xfrm>
              <a:off x="971600" y="1236822"/>
              <a:ext cx="7200800" cy="318351"/>
            </a:xfrm>
            <a:prstGeom prst="rect">
              <a:avLst/>
            </a:prstGeom>
            <a:solidFill>
              <a:schemeClr val="bg2"/>
            </a:solidFill>
            <a:ln w="28575" cap="rnd" cmpd="thickThin">
              <a:solidFill>
                <a:srgbClr val="0000FF"/>
              </a:solidFill>
            </a:ln>
          </p:spPr>
          <p:txBody>
            <a:bodyPr wrap="square" rtlCol="0">
              <a:spAutoFit/>
            </a:bodyPr>
            <a:lstStyle/>
            <a:p>
              <a:r>
                <a:rPr lang="en-US" sz="1600" dirty="0">
                  <a:solidFill>
                    <a:srgbClr val="0000FF"/>
                  </a:solidFill>
                </a:rPr>
                <a:t>	</a:t>
              </a:r>
              <a:r>
                <a:rPr lang="en-US" sz="1600" dirty="0" err="1" smtClean="0">
                  <a:solidFill>
                    <a:srgbClr val="0000FF"/>
                  </a:solidFill>
                </a:rPr>
                <a:t>System.out.printf</a:t>
              </a:r>
              <a:r>
                <a:rPr lang="en-US" sz="1600" dirty="0" smtClean="0">
                  <a:solidFill>
                    <a:srgbClr val="0000FF"/>
                  </a:solidFill>
                </a:rPr>
                <a:t> (“Net Salary = %.2f“, </a:t>
              </a:r>
              <a:r>
                <a:rPr lang="en-US" sz="1600" dirty="0" err="1" smtClean="0">
                  <a:solidFill>
                    <a:srgbClr val="0000FF"/>
                  </a:solidFill>
                </a:rPr>
                <a:t>netSalary</a:t>
              </a:r>
              <a:r>
                <a:rPr lang="en-US" sz="1600" dirty="0" smtClean="0">
                  <a:solidFill>
                    <a:srgbClr val="0000FF"/>
                  </a:solidFill>
                </a:rPr>
                <a:t>); </a:t>
              </a:r>
              <a:r>
                <a:rPr lang="en-US" sz="1600" dirty="0" smtClean="0">
                  <a:solidFill>
                    <a:srgbClr val="00B050"/>
                  </a:solidFill>
                </a:rPr>
                <a:t>//output line 3</a:t>
              </a:r>
              <a:r>
                <a:rPr lang="en-US" sz="1600" dirty="0" smtClean="0">
                  <a:solidFill>
                    <a:srgbClr val="0000FF"/>
                  </a:solidFill>
                </a:rPr>
                <a:t> </a:t>
              </a:r>
              <a:endParaRPr lang="en-US" sz="1600" dirty="0" smtClean="0">
                <a:solidFill>
                  <a:srgbClr val="00B050"/>
                </a:solidFill>
              </a:endParaRPr>
            </a:p>
          </p:txBody>
        </p:sp>
        <p:sp>
          <p:nvSpPr>
            <p:cNvPr id="49" name="TextBox 48"/>
            <p:cNvSpPr txBox="1"/>
            <p:nvPr/>
          </p:nvSpPr>
          <p:spPr>
            <a:xfrm>
              <a:off x="396131" y="1236822"/>
              <a:ext cx="576064" cy="318350"/>
            </a:xfrm>
            <a:prstGeom prst="rect">
              <a:avLst/>
            </a:prstGeom>
            <a:noFill/>
          </p:spPr>
          <p:txBody>
            <a:bodyPr wrap="square" rtlCol="0">
              <a:spAutoFit/>
            </a:bodyPr>
            <a:lstStyle/>
            <a:p>
              <a:pPr algn="r"/>
              <a:r>
                <a:rPr lang="en-US" sz="1600" dirty="0" smtClean="0">
                  <a:solidFill>
                    <a:srgbClr val="FF0000"/>
                  </a:solidFill>
                </a:rPr>
                <a:t>20</a:t>
              </a:r>
            </a:p>
          </p:txBody>
        </p:sp>
      </p:grpSp>
      <p:grpSp>
        <p:nvGrpSpPr>
          <p:cNvPr id="9" name="Group 49"/>
          <p:cNvGrpSpPr/>
          <p:nvPr/>
        </p:nvGrpSpPr>
        <p:grpSpPr>
          <a:xfrm>
            <a:off x="650335" y="4631649"/>
            <a:ext cx="8242144" cy="760151"/>
            <a:chOff x="650335" y="4055585"/>
            <a:chExt cx="8242144" cy="760151"/>
          </a:xfrm>
        </p:grpSpPr>
        <p:sp>
          <p:nvSpPr>
            <p:cNvPr id="51" name="TextBox 50"/>
            <p:cNvSpPr txBox="1"/>
            <p:nvPr/>
          </p:nvSpPr>
          <p:spPr>
            <a:xfrm>
              <a:off x="904877" y="4055585"/>
              <a:ext cx="7987602" cy="738664"/>
            </a:xfrm>
            <a:prstGeom prst="rect">
              <a:avLst/>
            </a:prstGeom>
            <a:solidFill>
              <a:srgbClr val="0000FF"/>
            </a:solidFill>
            <a:ln w="28575" cap="rnd" cmpd="thickThin">
              <a:solidFill>
                <a:srgbClr val="0000FF"/>
              </a:solidFill>
            </a:ln>
          </p:spPr>
          <p:txBody>
            <a:bodyPr wrap="square" rtlCol="0">
              <a:spAutoFit/>
            </a:bodyPr>
            <a:lstStyle/>
            <a:p>
              <a:r>
                <a:rPr lang="en-US" sz="1400" dirty="0" smtClean="0">
                  <a:solidFill>
                    <a:schemeClr val="bg1"/>
                  </a:solidFill>
                </a:rPr>
                <a:t>Enter employee’s salary</a:t>
              </a:r>
            </a:p>
            <a:p>
              <a:r>
                <a:rPr lang="en-US" sz="1400" dirty="0" smtClean="0">
                  <a:solidFill>
                    <a:srgbClr val="FFC000"/>
                  </a:solidFill>
                </a:rPr>
                <a:t>6000</a:t>
              </a:r>
              <a:endParaRPr lang="en-US" sz="1400" dirty="0">
                <a:solidFill>
                  <a:schemeClr val="bg1"/>
                </a:solidFill>
              </a:endParaRPr>
            </a:p>
            <a:p>
              <a:r>
                <a:rPr lang="en-US" sz="1400" dirty="0" smtClean="0">
                  <a:solidFill>
                    <a:schemeClr val="bg1"/>
                  </a:solidFill>
                </a:rPr>
                <a:t>Net Salary = 4800.00_</a:t>
              </a:r>
            </a:p>
          </p:txBody>
        </p:sp>
        <p:sp>
          <p:nvSpPr>
            <p:cNvPr id="52" name="TextBox 51"/>
            <p:cNvSpPr txBox="1"/>
            <p:nvPr/>
          </p:nvSpPr>
          <p:spPr>
            <a:xfrm>
              <a:off x="650335" y="4077072"/>
              <a:ext cx="251436" cy="738664"/>
            </a:xfrm>
            <a:prstGeom prst="rect">
              <a:avLst/>
            </a:prstGeom>
            <a:noFill/>
          </p:spPr>
          <p:txBody>
            <a:bodyPr wrap="square" rtlCol="0">
              <a:spAutoFit/>
            </a:bodyPr>
            <a:lstStyle/>
            <a:p>
              <a:r>
                <a:rPr lang="en-US" sz="1400" dirty="0" smtClean="0">
                  <a:solidFill>
                    <a:srgbClr val="FF0000"/>
                  </a:solidFill>
                </a:rPr>
                <a:t>1</a:t>
              </a:r>
            </a:p>
            <a:p>
              <a:r>
                <a:rPr lang="en-US" sz="1400" dirty="0" smtClean="0">
                  <a:solidFill>
                    <a:srgbClr val="FF0000"/>
                  </a:solidFill>
                </a:rPr>
                <a:t>2</a:t>
              </a:r>
            </a:p>
            <a:p>
              <a:r>
                <a:rPr lang="en-US" sz="1400" dirty="0" smtClean="0">
                  <a:solidFill>
                    <a:srgbClr val="FF0000"/>
                  </a:solidFill>
                </a:rPr>
                <a:t>3</a:t>
              </a:r>
            </a:p>
          </p:txBody>
        </p:sp>
      </p:grpSp>
    </p:spTree>
    <p:extLst>
      <p:ext uri="{BB962C8B-B14F-4D97-AF65-F5344CB8AC3E}">
        <p14:creationId xmlns:p14="http://schemas.microsoft.com/office/powerpoint/2010/main" val="1391986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par>
                                <p:cTn id="8" presetID="22" presetClass="entr" presetSubtype="2"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right)">
                                      <p:cBhvr>
                                        <p:cTn id="10" dur="500"/>
                                        <p:tgtEl>
                                          <p:spTgt spid="3"/>
                                        </p:tgtEl>
                                      </p:cBhvr>
                                    </p:animEffect>
                                  </p:childTnLst>
                                </p:cTn>
                              </p:par>
                              <p:par>
                                <p:cTn id="11" presetID="22" presetClass="entr" presetSubtype="8" fill="hold"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left)">
                                      <p:cBhvr>
                                        <p:cTn id="13" dur="5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2" fill="hold"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right)">
                                      <p:cBhvr>
                                        <p:cTn id="18" dur="500"/>
                                        <p:tgtEl>
                                          <p:spTgt spid="6"/>
                                        </p:tgtEl>
                                      </p:cBhvr>
                                    </p:animEffect>
                                  </p:childTnLst>
                                </p:cTn>
                              </p:par>
                              <p:par>
                                <p:cTn id="19" presetID="22" presetClass="entr" presetSubtype="8" fill="hold" nodeType="with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wipe(left)">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2" fill="hold"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wipe(right)">
                                      <p:cBhvr>
                                        <p:cTn id="26" dur="500"/>
                                        <p:tgtEl>
                                          <p:spTgt spid="8"/>
                                        </p:tgtEl>
                                      </p:cBhvr>
                                    </p:animEffect>
                                  </p:childTnLst>
                                </p:cTn>
                              </p:par>
                              <p:par>
                                <p:cTn id="27" presetID="22" presetClass="entr" presetSubtype="8" fill="hold" nodeType="with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wipe(left)">
                                      <p:cBhvr>
                                        <p:cTn id="2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0" y="836712"/>
            <a:ext cx="9144000" cy="36004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With a single statement - PROGRAM  : CASE 2 (FALSE)</a:t>
            </a:r>
            <a:endParaRPr lang="en-US" b="1" dirty="0"/>
          </a:p>
        </p:txBody>
      </p:sp>
      <p:cxnSp>
        <p:nvCxnSpPr>
          <p:cNvPr id="16" name="Straight Connector 15"/>
          <p:cNvCxnSpPr/>
          <p:nvPr/>
        </p:nvCxnSpPr>
        <p:spPr>
          <a:xfrm>
            <a:off x="0" y="1196752"/>
            <a:ext cx="9144000"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a:off x="0" y="764704"/>
            <a:ext cx="9144000"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
        <p:nvSpPr>
          <p:cNvPr id="5" name="Rectangle 2"/>
          <p:cNvSpPr>
            <a:spLocks noGrp="1" noChangeArrowheads="1"/>
          </p:cNvSpPr>
          <p:nvPr>
            <p:ph type="title"/>
          </p:nvPr>
        </p:nvSpPr>
        <p:spPr>
          <a:xfrm>
            <a:off x="228600" y="152400"/>
            <a:ext cx="8663880" cy="598488"/>
          </a:xfrm>
        </p:spPr>
        <p:txBody>
          <a:bodyPr>
            <a:noAutofit/>
          </a:bodyPr>
          <a:lstStyle/>
          <a:p>
            <a:pPr eaLnBrk="1" hangingPunct="1"/>
            <a:r>
              <a:rPr lang="en-US" sz="4000" dirty="0" smtClean="0">
                <a:solidFill>
                  <a:schemeClr val="accent2"/>
                </a:solidFill>
                <a:latin typeface="Tahoma" charset="0"/>
                <a:cs typeface="Arial" charset="0"/>
              </a:rPr>
              <a:t>  The </a:t>
            </a:r>
            <a:r>
              <a:rPr lang="en-US" sz="4000" dirty="0" smtClean="0">
                <a:solidFill>
                  <a:srgbClr val="00B0F0"/>
                </a:solidFill>
                <a:latin typeface="Tahoma" charset="0"/>
                <a:cs typeface="Arial" charset="0"/>
              </a:rPr>
              <a:t>if…else </a:t>
            </a:r>
            <a:r>
              <a:rPr lang="en-US" sz="4000" dirty="0" smtClean="0">
                <a:solidFill>
                  <a:schemeClr val="accent2"/>
                </a:solidFill>
                <a:latin typeface="Tahoma" charset="0"/>
                <a:cs typeface="Arial" charset="0"/>
              </a:rPr>
              <a:t>Statement</a:t>
            </a:r>
            <a:endParaRPr lang="en-US" sz="4000" dirty="0">
              <a:solidFill>
                <a:schemeClr val="accent2"/>
              </a:solidFill>
              <a:latin typeface="Tahoma" charset="0"/>
              <a:cs typeface="Arial" charset="0"/>
            </a:endParaRPr>
          </a:p>
        </p:txBody>
      </p:sp>
      <p:sp>
        <p:nvSpPr>
          <p:cNvPr id="17" name="Slide Number Placeholder 16"/>
          <p:cNvSpPr>
            <a:spLocks noGrp="1"/>
          </p:cNvSpPr>
          <p:nvPr>
            <p:ph type="sldNum" sz="quarter" idx="12"/>
          </p:nvPr>
        </p:nvSpPr>
        <p:spPr/>
        <p:txBody>
          <a:bodyPr/>
          <a:lstStyle/>
          <a:p>
            <a:fld id="{DA934484-767D-4C48-AF0E-A1438A969E59}" type="slidenum">
              <a:rPr lang="en-US" smtClean="0"/>
              <a:pPr/>
              <a:t>12</a:t>
            </a:fld>
            <a:endParaRPr lang="en-US"/>
          </a:p>
        </p:txBody>
      </p:sp>
      <p:grpSp>
        <p:nvGrpSpPr>
          <p:cNvPr id="2" name="Group 9"/>
          <p:cNvGrpSpPr/>
          <p:nvPr/>
        </p:nvGrpSpPr>
        <p:grpSpPr>
          <a:xfrm>
            <a:off x="650334" y="1925541"/>
            <a:ext cx="8314155" cy="523220"/>
            <a:chOff x="1029207" y="1236822"/>
            <a:chExt cx="7143193" cy="523220"/>
          </a:xfrm>
        </p:grpSpPr>
        <p:sp>
          <p:nvSpPr>
            <p:cNvPr id="11" name="TextBox 10"/>
            <p:cNvSpPr txBox="1"/>
            <p:nvPr/>
          </p:nvSpPr>
          <p:spPr>
            <a:xfrm>
              <a:off x="1249811" y="1236822"/>
              <a:ext cx="6922589" cy="523220"/>
            </a:xfrm>
            <a:prstGeom prst="rect">
              <a:avLst/>
            </a:prstGeom>
            <a:solidFill>
              <a:srgbClr val="0000FF"/>
            </a:solidFill>
            <a:ln w="28575" cap="rnd" cmpd="thickThin">
              <a:solidFill>
                <a:srgbClr val="0000FF"/>
              </a:solidFill>
            </a:ln>
          </p:spPr>
          <p:txBody>
            <a:bodyPr wrap="square" rtlCol="0">
              <a:spAutoFit/>
            </a:bodyPr>
            <a:lstStyle/>
            <a:p>
              <a:r>
                <a:rPr lang="en-US" sz="1400" dirty="0" smtClean="0">
                  <a:solidFill>
                    <a:schemeClr val="bg1"/>
                  </a:solidFill>
                </a:rPr>
                <a:t>Enter employee’s salary</a:t>
              </a:r>
            </a:p>
            <a:p>
              <a:r>
                <a:rPr lang="en-US" sz="1400" dirty="0" smtClean="0">
                  <a:solidFill>
                    <a:srgbClr val="FFC000"/>
                  </a:solidFill>
                </a:rPr>
                <a:t>2500.0</a:t>
              </a:r>
              <a:r>
                <a:rPr lang="en-US" sz="1400" dirty="0" smtClean="0">
                  <a:solidFill>
                    <a:schemeClr val="bg1"/>
                  </a:solidFill>
                </a:rPr>
                <a:t>_</a:t>
              </a:r>
            </a:p>
          </p:txBody>
        </p:sp>
        <p:sp>
          <p:nvSpPr>
            <p:cNvPr id="12" name="TextBox 11"/>
            <p:cNvSpPr txBox="1"/>
            <p:nvPr/>
          </p:nvSpPr>
          <p:spPr>
            <a:xfrm>
              <a:off x="1029207" y="1236822"/>
              <a:ext cx="216024" cy="523220"/>
            </a:xfrm>
            <a:prstGeom prst="rect">
              <a:avLst/>
            </a:prstGeom>
            <a:noFill/>
          </p:spPr>
          <p:txBody>
            <a:bodyPr wrap="square" rtlCol="0">
              <a:spAutoFit/>
            </a:bodyPr>
            <a:lstStyle/>
            <a:p>
              <a:r>
                <a:rPr lang="en-US" sz="1400" dirty="0" smtClean="0">
                  <a:solidFill>
                    <a:srgbClr val="FF0000"/>
                  </a:solidFill>
                </a:rPr>
                <a:t>1</a:t>
              </a:r>
            </a:p>
            <a:p>
              <a:r>
                <a:rPr lang="en-US" sz="1400" dirty="0">
                  <a:solidFill>
                    <a:srgbClr val="FF0000"/>
                  </a:solidFill>
                </a:rPr>
                <a:t>2</a:t>
              </a:r>
              <a:endParaRPr lang="en-US" sz="1400" dirty="0" smtClean="0">
                <a:solidFill>
                  <a:srgbClr val="FF0000"/>
                </a:solidFill>
              </a:endParaRPr>
            </a:p>
          </p:txBody>
        </p:sp>
      </p:grpSp>
      <p:grpSp>
        <p:nvGrpSpPr>
          <p:cNvPr id="3" name="Group 35"/>
          <p:cNvGrpSpPr/>
          <p:nvPr/>
        </p:nvGrpSpPr>
        <p:grpSpPr>
          <a:xfrm>
            <a:off x="254823" y="1268760"/>
            <a:ext cx="8709665" cy="614972"/>
            <a:chOff x="390814" y="2665859"/>
            <a:chExt cx="7781586" cy="578273"/>
          </a:xfrm>
        </p:grpSpPr>
        <p:sp>
          <p:nvSpPr>
            <p:cNvPr id="37" name="TextBox 36"/>
            <p:cNvSpPr txBox="1"/>
            <p:nvPr/>
          </p:nvSpPr>
          <p:spPr>
            <a:xfrm>
              <a:off x="971600" y="2665859"/>
              <a:ext cx="7200800" cy="549878"/>
            </a:xfrm>
            <a:prstGeom prst="rect">
              <a:avLst/>
            </a:prstGeom>
            <a:solidFill>
              <a:schemeClr val="bg2"/>
            </a:solidFill>
            <a:ln w="28575" cap="rnd" cmpd="thickThin">
              <a:solidFill>
                <a:srgbClr val="0000FF"/>
              </a:solidFill>
            </a:ln>
          </p:spPr>
          <p:txBody>
            <a:bodyPr wrap="square" rtlCol="0">
              <a:spAutoFit/>
            </a:bodyPr>
            <a:lstStyle/>
            <a:p>
              <a:r>
                <a:rPr lang="en-US" sz="1600" dirty="0"/>
                <a:t>	</a:t>
              </a:r>
              <a:r>
                <a:rPr lang="en-US" sz="1600" dirty="0" err="1" smtClean="0">
                  <a:solidFill>
                    <a:srgbClr val="0000FF"/>
                  </a:solidFill>
                </a:rPr>
                <a:t>System.out.println</a:t>
              </a:r>
              <a:r>
                <a:rPr lang="en-US" sz="1600" dirty="0" smtClean="0">
                  <a:solidFill>
                    <a:srgbClr val="0000FF"/>
                  </a:solidFill>
                </a:rPr>
                <a:t> (“Enter employee’s salary”);   </a:t>
              </a:r>
              <a:r>
                <a:rPr lang="en-US" sz="1600" dirty="0" smtClean="0">
                  <a:solidFill>
                    <a:srgbClr val="00B050"/>
                  </a:solidFill>
                </a:rPr>
                <a:t>//prompt</a:t>
              </a:r>
            </a:p>
            <a:p>
              <a:r>
                <a:rPr lang="en-US" sz="1600" dirty="0">
                  <a:solidFill>
                    <a:srgbClr val="0000FF"/>
                  </a:solidFill>
                </a:rPr>
                <a:t>	</a:t>
              </a:r>
              <a:r>
                <a:rPr lang="en-US" sz="1600" dirty="0" smtClean="0">
                  <a:solidFill>
                    <a:srgbClr val="0000FF"/>
                  </a:solidFill>
                </a:rPr>
                <a:t>score = </a:t>
              </a:r>
              <a:r>
                <a:rPr lang="en-US" sz="1600" dirty="0" err="1" smtClean="0">
                  <a:solidFill>
                    <a:srgbClr val="0000FF"/>
                  </a:solidFill>
                </a:rPr>
                <a:t>console.</a:t>
              </a:r>
              <a:r>
                <a:rPr lang="en-US" sz="1600" dirty="0" err="1" smtClean="0">
                  <a:solidFill>
                    <a:srgbClr val="00B050"/>
                  </a:solidFill>
                </a:rPr>
                <a:t>nextDouble</a:t>
              </a:r>
              <a:r>
                <a:rPr lang="en-US" sz="1600" dirty="0" smtClean="0">
                  <a:solidFill>
                    <a:srgbClr val="00B050"/>
                  </a:solidFill>
                </a:rPr>
                <a:t>()</a:t>
              </a:r>
              <a:r>
                <a:rPr lang="en-US" sz="1600" dirty="0" smtClean="0">
                  <a:solidFill>
                    <a:srgbClr val="0000FF"/>
                  </a:solidFill>
                </a:rPr>
                <a:t>;</a:t>
              </a:r>
            </a:p>
          </p:txBody>
        </p:sp>
        <p:sp>
          <p:nvSpPr>
            <p:cNvPr id="38" name="TextBox 37"/>
            <p:cNvSpPr txBox="1"/>
            <p:nvPr/>
          </p:nvSpPr>
          <p:spPr>
            <a:xfrm>
              <a:off x="390814" y="2694254"/>
              <a:ext cx="576064" cy="549878"/>
            </a:xfrm>
            <a:prstGeom prst="rect">
              <a:avLst/>
            </a:prstGeom>
            <a:noFill/>
          </p:spPr>
          <p:txBody>
            <a:bodyPr wrap="square" rtlCol="0">
              <a:spAutoFit/>
            </a:bodyPr>
            <a:lstStyle/>
            <a:p>
              <a:pPr algn="r"/>
              <a:r>
                <a:rPr lang="en-US" sz="1600" dirty="0" smtClean="0">
                  <a:solidFill>
                    <a:srgbClr val="FF0000"/>
                  </a:solidFill>
                </a:rPr>
                <a:t>12</a:t>
              </a:r>
            </a:p>
            <a:p>
              <a:pPr algn="r"/>
              <a:r>
                <a:rPr lang="en-US" sz="1600" dirty="0" smtClean="0">
                  <a:solidFill>
                    <a:srgbClr val="FF0000"/>
                  </a:solidFill>
                </a:rPr>
                <a:t>13</a:t>
              </a:r>
            </a:p>
          </p:txBody>
        </p:sp>
      </p:grpSp>
      <p:grpSp>
        <p:nvGrpSpPr>
          <p:cNvPr id="6" name="Group 29"/>
          <p:cNvGrpSpPr/>
          <p:nvPr/>
        </p:nvGrpSpPr>
        <p:grpSpPr>
          <a:xfrm>
            <a:off x="254823" y="2537608"/>
            <a:ext cx="8709665" cy="1323440"/>
            <a:chOff x="390814" y="1236822"/>
            <a:chExt cx="7781586" cy="1244461"/>
          </a:xfrm>
        </p:grpSpPr>
        <p:sp>
          <p:nvSpPr>
            <p:cNvPr id="31" name="TextBox 30"/>
            <p:cNvSpPr txBox="1"/>
            <p:nvPr/>
          </p:nvSpPr>
          <p:spPr>
            <a:xfrm>
              <a:off x="971600" y="1236823"/>
              <a:ext cx="7200800" cy="1244460"/>
            </a:xfrm>
            <a:prstGeom prst="rect">
              <a:avLst/>
            </a:prstGeom>
            <a:solidFill>
              <a:schemeClr val="bg2"/>
            </a:solidFill>
            <a:ln w="28575" cap="rnd" cmpd="thickThin">
              <a:solidFill>
                <a:srgbClr val="0000FF"/>
              </a:solidFill>
            </a:ln>
          </p:spPr>
          <p:txBody>
            <a:bodyPr wrap="square" rtlCol="0">
              <a:spAutoFit/>
            </a:bodyPr>
            <a:lstStyle/>
            <a:p>
              <a:r>
                <a:rPr lang="en-US" sz="1600" dirty="0">
                  <a:solidFill>
                    <a:srgbClr val="0000FF"/>
                  </a:solidFill>
                </a:rPr>
                <a:t>	</a:t>
              </a:r>
              <a:r>
                <a:rPr lang="en-US" sz="1600" dirty="0" smtClean="0">
                  <a:solidFill>
                    <a:srgbClr val="00B0F0"/>
                  </a:solidFill>
                </a:rPr>
                <a:t>if</a:t>
              </a:r>
              <a:r>
                <a:rPr lang="en-US" sz="1600" dirty="0" smtClean="0">
                  <a:solidFill>
                    <a:srgbClr val="0000FF"/>
                  </a:solidFill>
                </a:rPr>
                <a:t> (salary &gt; 5000.0)		</a:t>
              </a:r>
              <a:r>
                <a:rPr lang="en-US" sz="1600" dirty="0" smtClean="0">
                  <a:solidFill>
                    <a:srgbClr val="00B050"/>
                  </a:solidFill>
                </a:rPr>
                <a:t>// salary is double</a:t>
              </a:r>
              <a:r>
                <a:rPr lang="en-US" sz="1600" dirty="0" smtClean="0">
                  <a:solidFill>
                    <a:srgbClr val="0000FF"/>
                  </a:solidFill>
                </a:rPr>
                <a:t> </a:t>
              </a:r>
            </a:p>
            <a:p>
              <a:r>
                <a:rPr lang="en-US" sz="1600" dirty="0">
                  <a:solidFill>
                    <a:srgbClr val="0000FF"/>
                  </a:solidFill>
                </a:rPr>
                <a:t>	</a:t>
              </a:r>
              <a:r>
                <a:rPr lang="en-US" sz="1600" dirty="0" smtClean="0">
                  <a:solidFill>
                    <a:srgbClr val="0000FF"/>
                  </a:solidFill>
                </a:rPr>
                <a:t>    </a:t>
              </a:r>
              <a:r>
                <a:rPr lang="en-US" sz="1600" dirty="0" err="1" smtClean="0">
                  <a:solidFill>
                    <a:srgbClr val="0000FF"/>
                  </a:solidFill>
                </a:rPr>
                <a:t>netSalary</a:t>
              </a:r>
              <a:r>
                <a:rPr lang="en-US" sz="1600" dirty="0" smtClean="0">
                  <a:solidFill>
                    <a:srgbClr val="0000FF"/>
                  </a:solidFill>
                </a:rPr>
                <a:t> = 0.8 * salary;		</a:t>
              </a:r>
            </a:p>
            <a:p>
              <a:r>
                <a:rPr lang="en-US" sz="1600" dirty="0">
                  <a:solidFill>
                    <a:srgbClr val="0000FF"/>
                  </a:solidFill>
                </a:rPr>
                <a:t>	</a:t>
              </a:r>
              <a:r>
                <a:rPr lang="en-US" sz="1600" dirty="0" smtClean="0">
                  <a:solidFill>
                    <a:srgbClr val="00B0F0"/>
                  </a:solidFill>
                </a:rPr>
                <a:t>else</a:t>
              </a:r>
            </a:p>
            <a:p>
              <a:r>
                <a:rPr lang="en-US" sz="1600" dirty="0">
                  <a:solidFill>
                    <a:srgbClr val="0000FF"/>
                  </a:solidFill>
                </a:rPr>
                <a:t>	</a:t>
              </a:r>
              <a:r>
                <a:rPr lang="en-US" sz="1600" dirty="0" smtClean="0">
                  <a:solidFill>
                    <a:srgbClr val="0000FF"/>
                  </a:solidFill>
                </a:rPr>
                <a:t>    </a:t>
              </a:r>
              <a:r>
                <a:rPr lang="en-US" sz="1600" dirty="0" err="1" smtClean="0">
                  <a:solidFill>
                    <a:srgbClr val="0000FF"/>
                  </a:solidFill>
                </a:rPr>
                <a:t>netSalary</a:t>
              </a:r>
              <a:r>
                <a:rPr lang="en-US" sz="1600" dirty="0" smtClean="0">
                  <a:solidFill>
                    <a:srgbClr val="0000FF"/>
                  </a:solidFill>
                </a:rPr>
                <a:t> = 0.75 * salary;	</a:t>
              </a:r>
              <a:r>
                <a:rPr lang="en-US" sz="1600" dirty="0" smtClean="0">
                  <a:solidFill>
                    <a:srgbClr val="00B050"/>
                  </a:solidFill>
                </a:rPr>
                <a:t>//condition is false</a:t>
              </a:r>
            </a:p>
            <a:p>
              <a:endParaRPr lang="en-US" sz="1600" dirty="0" smtClean="0">
                <a:solidFill>
                  <a:srgbClr val="00B050"/>
                </a:solidFill>
              </a:endParaRPr>
            </a:p>
          </p:txBody>
        </p:sp>
        <p:sp>
          <p:nvSpPr>
            <p:cNvPr id="33" name="TextBox 32"/>
            <p:cNvSpPr txBox="1"/>
            <p:nvPr/>
          </p:nvSpPr>
          <p:spPr>
            <a:xfrm>
              <a:off x="390814" y="1236822"/>
              <a:ext cx="576064" cy="1012933"/>
            </a:xfrm>
            <a:prstGeom prst="rect">
              <a:avLst/>
            </a:prstGeom>
            <a:noFill/>
          </p:spPr>
          <p:txBody>
            <a:bodyPr wrap="square" rtlCol="0">
              <a:spAutoFit/>
            </a:bodyPr>
            <a:lstStyle/>
            <a:p>
              <a:pPr algn="r"/>
              <a:r>
                <a:rPr lang="en-US" sz="1600" dirty="0" smtClean="0">
                  <a:solidFill>
                    <a:srgbClr val="FF0000"/>
                  </a:solidFill>
                </a:rPr>
                <a:t>15</a:t>
              </a:r>
            </a:p>
            <a:p>
              <a:pPr algn="r"/>
              <a:r>
                <a:rPr lang="en-US" sz="1600" dirty="0" smtClean="0">
                  <a:solidFill>
                    <a:srgbClr val="FF0000"/>
                  </a:solidFill>
                </a:rPr>
                <a:t>16</a:t>
              </a:r>
            </a:p>
            <a:p>
              <a:pPr algn="r"/>
              <a:r>
                <a:rPr lang="en-US" sz="1600" dirty="0" smtClean="0">
                  <a:solidFill>
                    <a:srgbClr val="FF0000"/>
                  </a:solidFill>
                </a:rPr>
                <a:t>17</a:t>
              </a:r>
            </a:p>
            <a:p>
              <a:pPr algn="r"/>
              <a:r>
                <a:rPr lang="en-US" sz="1600" dirty="0" smtClean="0">
                  <a:solidFill>
                    <a:srgbClr val="FF0000"/>
                  </a:solidFill>
                </a:rPr>
                <a:t>18</a:t>
              </a:r>
            </a:p>
          </p:txBody>
        </p:sp>
      </p:grpSp>
      <p:grpSp>
        <p:nvGrpSpPr>
          <p:cNvPr id="7" name="Group 33"/>
          <p:cNvGrpSpPr/>
          <p:nvPr/>
        </p:nvGrpSpPr>
        <p:grpSpPr>
          <a:xfrm>
            <a:off x="650333" y="3645024"/>
            <a:ext cx="8314155" cy="523220"/>
            <a:chOff x="1029207" y="1236822"/>
            <a:chExt cx="7143193" cy="523220"/>
          </a:xfrm>
        </p:grpSpPr>
        <p:sp>
          <p:nvSpPr>
            <p:cNvPr id="39" name="TextBox 38"/>
            <p:cNvSpPr txBox="1"/>
            <p:nvPr/>
          </p:nvSpPr>
          <p:spPr>
            <a:xfrm>
              <a:off x="1249811" y="1236822"/>
              <a:ext cx="6922589" cy="523220"/>
            </a:xfrm>
            <a:prstGeom prst="rect">
              <a:avLst/>
            </a:prstGeom>
            <a:solidFill>
              <a:srgbClr val="0000FF"/>
            </a:solidFill>
            <a:ln w="28575" cap="rnd" cmpd="thickThin">
              <a:solidFill>
                <a:srgbClr val="0000FF"/>
              </a:solidFill>
            </a:ln>
          </p:spPr>
          <p:txBody>
            <a:bodyPr wrap="square" rtlCol="0">
              <a:spAutoFit/>
            </a:bodyPr>
            <a:lstStyle/>
            <a:p>
              <a:r>
                <a:rPr lang="en-US" sz="1400" dirty="0" smtClean="0">
                  <a:solidFill>
                    <a:schemeClr val="bg1"/>
                  </a:solidFill>
                </a:rPr>
                <a:t>Enter employee’s salary</a:t>
              </a:r>
            </a:p>
            <a:p>
              <a:r>
                <a:rPr lang="en-US" sz="1400" dirty="0" smtClean="0">
                  <a:solidFill>
                    <a:srgbClr val="FFC000"/>
                  </a:solidFill>
                </a:rPr>
                <a:t>2500.0</a:t>
              </a:r>
              <a:r>
                <a:rPr lang="en-US" sz="1400" dirty="0" smtClean="0">
                  <a:solidFill>
                    <a:schemeClr val="bg1"/>
                  </a:solidFill>
                </a:rPr>
                <a:t>_</a:t>
              </a:r>
            </a:p>
          </p:txBody>
        </p:sp>
        <p:sp>
          <p:nvSpPr>
            <p:cNvPr id="40" name="TextBox 39"/>
            <p:cNvSpPr txBox="1"/>
            <p:nvPr/>
          </p:nvSpPr>
          <p:spPr>
            <a:xfrm>
              <a:off x="1029207" y="1236822"/>
              <a:ext cx="216024" cy="523220"/>
            </a:xfrm>
            <a:prstGeom prst="rect">
              <a:avLst/>
            </a:prstGeom>
            <a:noFill/>
          </p:spPr>
          <p:txBody>
            <a:bodyPr wrap="square" rtlCol="0">
              <a:spAutoFit/>
            </a:bodyPr>
            <a:lstStyle/>
            <a:p>
              <a:r>
                <a:rPr lang="en-US" sz="1400" dirty="0" smtClean="0">
                  <a:solidFill>
                    <a:srgbClr val="FF0000"/>
                  </a:solidFill>
                </a:rPr>
                <a:t>1</a:t>
              </a:r>
            </a:p>
            <a:p>
              <a:r>
                <a:rPr lang="en-US" sz="1400" dirty="0">
                  <a:solidFill>
                    <a:srgbClr val="FF0000"/>
                  </a:solidFill>
                </a:rPr>
                <a:t>2</a:t>
              </a:r>
              <a:endParaRPr lang="en-US" sz="1400" dirty="0" smtClean="0">
                <a:solidFill>
                  <a:srgbClr val="FF0000"/>
                </a:solidFill>
              </a:endParaRPr>
            </a:p>
          </p:txBody>
        </p:sp>
      </p:grpSp>
      <p:grpSp>
        <p:nvGrpSpPr>
          <p:cNvPr id="8" name="Group 40"/>
          <p:cNvGrpSpPr/>
          <p:nvPr/>
        </p:nvGrpSpPr>
        <p:grpSpPr>
          <a:xfrm>
            <a:off x="260108" y="4221088"/>
            <a:ext cx="8632371" cy="338554"/>
            <a:chOff x="396131" y="1236822"/>
            <a:chExt cx="7776269" cy="318351"/>
          </a:xfrm>
        </p:grpSpPr>
        <p:sp>
          <p:nvSpPr>
            <p:cNvPr id="48" name="TextBox 47"/>
            <p:cNvSpPr txBox="1"/>
            <p:nvPr/>
          </p:nvSpPr>
          <p:spPr>
            <a:xfrm>
              <a:off x="971600" y="1236822"/>
              <a:ext cx="7200800" cy="318351"/>
            </a:xfrm>
            <a:prstGeom prst="rect">
              <a:avLst/>
            </a:prstGeom>
            <a:solidFill>
              <a:schemeClr val="bg2"/>
            </a:solidFill>
            <a:ln w="28575" cap="rnd" cmpd="thickThin">
              <a:solidFill>
                <a:srgbClr val="0000FF"/>
              </a:solidFill>
            </a:ln>
          </p:spPr>
          <p:txBody>
            <a:bodyPr wrap="square" rtlCol="0">
              <a:spAutoFit/>
            </a:bodyPr>
            <a:lstStyle/>
            <a:p>
              <a:r>
                <a:rPr lang="en-US" sz="1600" dirty="0">
                  <a:solidFill>
                    <a:srgbClr val="0000FF"/>
                  </a:solidFill>
                </a:rPr>
                <a:t>	</a:t>
              </a:r>
              <a:r>
                <a:rPr lang="en-US" sz="1600" dirty="0" err="1" smtClean="0">
                  <a:solidFill>
                    <a:srgbClr val="0000FF"/>
                  </a:solidFill>
                </a:rPr>
                <a:t>System.out.printf</a:t>
              </a:r>
              <a:r>
                <a:rPr lang="en-US" sz="1600" dirty="0" smtClean="0">
                  <a:solidFill>
                    <a:srgbClr val="0000FF"/>
                  </a:solidFill>
                </a:rPr>
                <a:t> (“Net Salary = %.2f“, </a:t>
              </a:r>
              <a:r>
                <a:rPr lang="en-US" sz="1600" dirty="0" err="1" smtClean="0">
                  <a:solidFill>
                    <a:srgbClr val="0000FF"/>
                  </a:solidFill>
                </a:rPr>
                <a:t>netSalary</a:t>
              </a:r>
              <a:r>
                <a:rPr lang="en-US" sz="1600" dirty="0" smtClean="0">
                  <a:solidFill>
                    <a:srgbClr val="0000FF"/>
                  </a:solidFill>
                </a:rPr>
                <a:t>); </a:t>
              </a:r>
              <a:r>
                <a:rPr lang="en-US" sz="1600" dirty="0" smtClean="0">
                  <a:solidFill>
                    <a:srgbClr val="00B050"/>
                  </a:solidFill>
                </a:rPr>
                <a:t>//output line 3</a:t>
              </a:r>
              <a:r>
                <a:rPr lang="en-US" sz="1600" dirty="0" smtClean="0">
                  <a:solidFill>
                    <a:srgbClr val="0000FF"/>
                  </a:solidFill>
                </a:rPr>
                <a:t> </a:t>
              </a:r>
              <a:endParaRPr lang="en-US" sz="1600" dirty="0" smtClean="0">
                <a:solidFill>
                  <a:srgbClr val="00B050"/>
                </a:solidFill>
              </a:endParaRPr>
            </a:p>
          </p:txBody>
        </p:sp>
        <p:sp>
          <p:nvSpPr>
            <p:cNvPr id="49" name="TextBox 48"/>
            <p:cNvSpPr txBox="1"/>
            <p:nvPr/>
          </p:nvSpPr>
          <p:spPr>
            <a:xfrm>
              <a:off x="396131" y="1236822"/>
              <a:ext cx="576064" cy="318350"/>
            </a:xfrm>
            <a:prstGeom prst="rect">
              <a:avLst/>
            </a:prstGeom>
            <a:noFill/>
          </p:spPr>
          <p:txBody>
            <a:bodyPr wrap="square" rtlCol="0">
              <a:spAutoFit/>
            </a:bodyPr>
            <a:lstStyle/>
            <a:p>
              <a:pPr algn="r"/>
              <a:r>
                <a:rPr lang="en-US" sz="1600" dirty="0" smtClean="0">
                  <a:solidFill>
                    <a:srgbClr val="FF0000"/>
                  </a:solidFill>
                </a:rPr>
                <a:t>20</a:t>
              </a:r>
            </a:p>
          </p:txBody>
        </p:sp>
      </p:grpSp>
      <p:grpSp>
        <p:nvGrpSpPr>
          <p:cNvPr id="9" name="Group 49"/>
          <p:cNvGrpSpPr/>
          <p:nvPr/>
        </p:nvGrpSpPr>
        <p:grpSpPr>
          <a:xfrm>
            <a:off x="650335" y="4631649"/>
            <a:ext cx="8242144" cy="760151"/>
            <a:chOff x="650335" y="4055585"/>
            <a:chExt cx="8242144" cy="760151"/>
          </a:xfrm>
        </p:grpSpPr>
        <p:sp>
          <p:nvSpPr>
            <p:cNvPr id="51" name="TextBox 50"/>
            <p:cNvSpPr txBox="1"/>
            <p:nvPr/>
          </p:nvSpPr>
          <p:spPr>
            <a:xfrm>
              <a:off x="904877" y="4055585"/>
              <a:ext cx="7987602" cy="738664"/>
            </a:xfrm>
            <a:prstGeom prst="rect">
              <a:avLst/>
            </a:prstGeom>
            <a:solidFill>
              <a:srgbClr val="0000FF"/>
            </a:solidFill>
            <a:ln w="28575" cap="rnd" cmpd="thickThin">
              <a:solidFill>
                <a:srgbClr val="0000FF"/>
              </a:solidFill>
            </a:ln>
          </p:spPr>
          <p:txBody>
            <a:bodyPr wrap="square" rtlCol="0">
              <a:spAutoFit/>
            </a:bodyPr>
            <a:lstStyle/>
            <a:p>
              <a:r>
                <a:rPr lang="en-US" sz="1400" dirty="0" smtClean="0">
                  <a:solidFill>
                    <a:schemeClr val="bg1"/>
                  </a:solidFill>
                </a:rPr>
                <a:t>Enter employee’s salary</a:t>
              </a:r>
            </a:p>
            <a:p>
              <a:r>
                <a:rPr lang="en-US" sz="1400" dirty="0" smtClean="0">
                  <a:solidFill>
                    <a:srgbClr val="FFC000"/>
                  </a:solidFill>
                </a:rPr>
                <a:t>2500.0</a:t>
              </a:r>
              <a:endParaRPr lang="en-US" sz="1400" dirty="0">
                <a:solidFill>
                  <a:schemeClr val="bg1"/>
                </a:solidFill>
              </a:endParaRPr>
            </a:p>
            <a:p>
              <a:r>
                <a:rPr lang="en-US" sz="1400" dirty="0" smtClean="0">
                  <a:solidFill>
                    <a:schemeClr val="bg1"/>
                  </a:solidFill>
                </a:rPr>
                <a:t>Net Salary = 1875.00_</a:t>
              </a:r>
            </a:p>
          </p:txBody>
        </p:sp>
        <p:sp>
          <p:nvSpPr>
            <p:cNvPr id="52" name="TextBox 51"/>
            <p:cNvSpPr txBox="1"/>
            <p:nvPr/>
          </p:nvSpPr>
          <p:spPr>
            <a:xfrm>
              <a:off x="650335" y="4077072"/>
              <a:ext cx="251436" cy="738664"/>
            </a:xfrm>
            <a:prstGeom prst="rect">
              <a:avLst/>
            </a:prstGeom>
            <a:noFill/>
          </p:spPr>
          <p:txBody>
            <a:bodyPr wrap="square" rtlCol="0">
              <a:spAutoFit/>
            </a:bodyPr>
            <a:lstStyle/>
            <a:p>
              <a:r>
                <a:rPr lang="en-US" sz="1400" dirty="0" smtClean="0">
                  <a:solidFill>
                    <a:srgbClr val="FF0000"/>
                  </a:solidFill>
                </a:rPr>
                <a:t>1</a:t>
              </a:r>
            </a:p>
            <a:p>
              <a:r>
                <a:rPr lang="en-US" sz="1400" dirty="0" smtClean="0">
                  <a:solidFill>
                    <a:srgbClr val="FF0000"/>
                  </a:solidFill>
                </a:rPr>
                <a:t>2</a:t>
              </a:r>
            </a:p>
            <a:p>
              <a:r>
                <a:rPr lang="en-US" sz="1400" dirty="0" smtClean="0">
                  <a:solidFill>
                    <a:srgbClr val="FF0000"/>
                  </a:solidFill>
                </a:rPr>
                <a:t>3</a:t>
              </a:r>
            </a:p>
          </p:txBody>
        </p:sp>
      </p:grpSp>
    </p:spTree>
    <p:extLst>
      <p:ext uri="{BB962C8B-B14F-4D97-AF65-F5344CB8AC3E}">
        <p14:creationId xmlns:p14="http://schemas.microsoft.com/office/powerpoint/2010/main" val="229361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par>
                                <p:cTn id="8" presetID="22" presetClass="entr" presetSubtype="2"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right)">
                                      <p:cBhvr>
                                        <p:cTn id="10" dur="500"/>
                                        <p:tgtEl>
                                          <p:spTgt spid="3"/>
                                        </p:tgtEl>
                                      </p:cBhvr>
                                    </p:animEffect>
                                  </p:childTnLst>
                                </p:cTn>
                              </p:par>
                              <p:par>
                                <p:cTn id="11" presetID="22" presetClass="entr" presetSubtype="8" fill="hold"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left)">
                                      <p:cBhvr>
                                        <p:cTn id="13" dur="5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2" fill="hold"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right)">
                                      <p:cBhvr>
                                        <p:cTn id="18" dur="500"/>
                                        <p:tgtEl>
                                          <p:spTgt spid="6"/>
                                        </p:tgtEl>
                                      </p:cBhvr>
                                    </p:animEffect>
                                  </p:childTnLst>
                                </p:cTn>
                              </p:par>
                              <p:par>
                                <p:cTn id="19" presetID="22" presetClass="entr" presetSubtype="8" fill="hold" nodeType="with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wipe(left)">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2" fill="hold"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wipe(right)">
                                      <p:cBhvr>
                                        <p:cTn id="26" dur="500"/>
                                        <p:tgtEl>
                                          <p:spTgt spid="8"/>
                                        </p:tgtEl>
                                      </p:cBhvr>
                                    </p:animEffect>
                                  </p:childTnLst>
                                </p:cTn>
                              </p:par>
                              <p:par>
                                <p:cTn id="27" presetID="22" presetClass="entr" presetSubtype="8" fill="hold" nodeType="with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wipe(left)">
                                      <p:cBhvr>
                                        <p:cTn id="2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normAutofit/>
          </a:bodyPr>
          <a:lstStyle/>
          <a:p>
            <a:fld id="{125A1C68-F048-4C66-8544-2D3BD35A5879}" type="slidenum">
              <a:rPr lang="en-US" smtClean="0"/>
              <a:pPr/>
              <a:t>13</a:t>
            </a:fld>
            <a:endParaRPr lang="en-US"/>
          </a:p>
        </p:txBody>
      </p:sp>
      <p:sp>
        <p:nvSpPr>
          <p:cNvPr id="2" name="Title 1"/>
          <p:cNvSpPr>
            <a:spLocks noGrp="1"/>
          </p:cNvSpPr>
          <p:nvPr>
            <p:ph type="title"/>
          </p:nvPr>
        </p:nvSpPr>
        <p:spPr>
          <a:xfrm>
            <a:off x="251520" y="116632"/>
            <a:ext cx="8153400" cy="774576"/>
          </a:xfrm>
        </p:spPr>
        <p:txBody>
          <a:bodyPr vert="horz" rtlCol="0" anchor="ctr">
            <a:noAutofit/>
            <a:scene3d>
              <a:camera prst="orthographicFront"/>
              <a:lightRig rig="soft" dir="t"/>
            </a:scene3d>
            <a:sp3d prstMaterial="softEdge">
              <a:bevelT w="25400" h="25400"/>
            </a:sp3d>
          </a:bodyPr>
          <a:lstStyle/>
          <a:p>
            <a:r>
              <a:rPr lang="en-US" sz="4000" dirty="0" smtClean="0">
                <a:solidFill>
                  <a:schemeClr val="accent2"/>
                </a:solidFill>
                <a:latin typeface="Tahoma" charset="0"/>
                <a:cs typeface="Arial" charset="0"/>
              </a:rPr>
              <a:t> The </a:t>
            </a:r>
            <a:r>
              <a:rPr lang="en-US" sz="4000" dirty="0" smtClean="0">
                <a:solidFill>
                  <a:srgbClr val="00B0F0"/>
                </a:solidFill>
                <a:latin typeface="Tahoma" charset="0"/>
                <a:cs typeface="Arial" charset="0"/>
              </a:rPr>
              <a:t>switch </a:t>
            </a:r>
            <a:r>
              <a:rPr lang="en-US" sz="4000" dirty="0" smtClean="0">
                <a:solidFill>
                  <a:schemeClr val="accent2"/>
                </a:solidFill>
                <a:latin typeface="Tahoma" charset="0"/>
                <a:cs typeface="Arial" charset="0"/>
              </a:rPr>
              <a:t>Statement</a:t>
            </a:r>
            <a:endParaRPr lang="en-US" sz="2800" dirty="0">
              <a:solidFill>
                <a:schemeClr val="accent2"/>
              </a:solidFill>
              <a:latin typeface="Tahoma" charset="0"/>
              <a:cs typeface="Arial" charset="0"/>
            </a:endParaRPr>
          </a:p>
        </p:txBody>
      </p:sp>
      <p:cxnSp>
        <p:nvCxnSpPr>
          <p:cNvPr id="8" name="Straight Connector 7"/>
          <p:cNvCxnSpPr/>
          <p:nvPr/>
        </p:nvCxnSpPr>
        <p:spPr>
          <a:xfrm>
            <a:off x="0" y="836712"/>
            <a:ext cx="9144000"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0" y="908720"/>
            <a:ext cx="9144000" cy="36004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EXAMPLE 2</a:t>
            </a:r>
            <a:endParaRPr lang="en-US" b="1" dirty="0"/>
          </a:p>
        </p:txBody>
      </p:sp>
      <p:cxnSp>
        <p:nvCxnSpPr>
          <p:cNvPr id="10" name="Straight Connector 9"/>
          <p:cNvCxnSpPr/>
          <p:nvPr/>
        </p:nvCxnSpPr>
        <p:spPr>
          <a:xfrm>
            <a:off x="0" y="1268760"/>
            <a:ext cx="9144000"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
        <p:nvSpPr>
          <p:cNvPr id="11" name="Rounded Rectangle 10"/>
          <p:cNvSpPr/>
          <p:nvPr/>
        </p:nvSpPr>
        <p:spPr>
          <a:xfrm>
            <a:off x="251520" y="1412776"/>
            <a:ext cx="8712968" cy="2664296"/>
          </a:xfrm>
          <a:prstGeom prst="roundRect">
            <a:avLst>
              <a:gd name="adj" fmla="val 4976"/>
            </a:avLst>
          </a:prstGeom>
          <a:solidFill>
            <a:srgbClr val="0070C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dirty="0" smtClean="0"/>
              <a:t>Write a program that displays the following menu, then acts accordingly:</a:t>
            </a:r>
          </a:p>
          <a:p>
            <a:endParaRPr lang="en-US" i="1" dirty="0" smtClean="0"/>
          </a:p>
          <a:p>
            <a:r>
              <a:rPr lang="en-US" b="1" i="1" dirty="0" smtClean="0">
                <a:solidFill>
                  <a:srgbClr val="FFFF00"/>
                </a:solidFill>
              </a:rPr>
              <a:t>Enter your choice:</a:t>
            </a:r>
          </a:p>
          <a:p>
            <a:pPr marL="342900" indent="-342900">
              <a:buAutoNum type="arabicPeriod"/>
            </a:pPr>
            <a:r>
              <a:rPr lang="en-US" b="1" i="1" dirty="0" smtClean="0">
                <a:solidFill>
                  <a:srgbClr val="FFFF00"/>
                </a:solidFill>
              </a:rPr>
              <a:t>Add two positive numbers</a:t>
            </a:r>
          </a:p>
          <a:p>
            <a:pPr marL="342900" indent="-342900">
              <a:buAutoNum type="arabicPeriod"/>
            </a:pPr>
            <a:r>
              <a:rPr lang="en-US" b="1" i="1" dirty="0" smtClean="0">
                <a:solidFill>
                  <a:srgbClr val="FFFF00"/>
                </a:solidFill>
              </a:rPr>
              <a:t>Get the double of a positive number</a:t>
            </a:r>
          </a:p>
          <a:p>
            <a:pPr marL="342900" indent="-342900">
              <a:buAutoNum type="arabicPeriod"/>
            </a:pPr>
            <a:r>
              <a:rPr lang="en-US" b="1" i="1" dirty="0" smtClean="0">
                <a:solidFill>
                  <a:srgbClr val="FFFF00"/>
                </a:solidFill>
              </a:rPr>
              <a:t>Get the square of a number</a:t>
            </a:r>
          </a:p>
          <a:p>
            <a:endParaRPr lang="en-US" i="1" dirty="0"/>
          </a:p>
          <a:p>
            <a:r>
              <a:rPr lang="en-US" dirty="0" smtClean="0"/>
              <a:t>The program should give an error message for invalid inputs.</a:t>
            </a:r>
            <a:endParaRPr lang="en-US" dirty="0"/>
          </a:p>
        </p:txBody>
      </p:sp>
    </p:spTree>
    <p:custDataLst>
      <p:tags r:id="rId1"/>
    </p:custDataLst>
    <p:extLst>
      <p:ext uri="{BB962C8B-B14F-4D97-AF65-F5344CB8AC3E}">
        <p14:creationId xmlns:p14="http://schemas.microsoft.com/office/powerpoint/2010/main" val="54434979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wipe(right)">
                                      <p:cBhvr>
                                        <p:cTn id="1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normAutofit/>
          </a:bodyPr>
          <a:lstStyle/>
          <a:p>
            <a:fld id="{125A1C68-F048-4C66-8544-2D3BD35A5879}" type="slidenum">
              <a:rPr lang="en-US" smtClean="0"/>
              <a:pPr/>
              <a:t>14</a:t>
            </a:fld>
            <a:endParaRPr lang="en-US"/>
          </a:p>
        </p:txBody>
      </p:sp>
      <p:sp>
        <p:nvSpPr>
          <p:cNvPr id="2" name="Title 1"/>
          <p:cNvSpPr>
            <a:spLocks noGrp="1"/>
          </p:cNvSpPr>
          <p:nvPr>
            <p:ph type="title"/>
          </p:nvPr>
        </p:nvSpPr>
        <p:spPr>
          <a:xfrm>
            <a:off x="251520" y="116632"/>
            <a:ext cx="8153400" cy="774576"/>
          </a:xfrm>
        </p:spPr>
        <p:txBody>
          <a:bodyPr vert="horz" rtlCol="0" anchor="ctr">
            <a:noAutofit/>
            <a:scene3d>
              <a:camera prst="orthographicFront"/>
              <a:lightRig rig="soft" dir="t"/>
            </a:scene3d>
            <a:sp3d prstMaterial="softEdge">
              <a:bevelT w="25400" h="25400"/>
            </a:sp3d>
          </a:bodyPr>
          <a:lstStyle/>
          <a:p>
            <a:r>
              <a:rPr lang="en-US" sz="4000" dirty="0" smtClean="0">
                <a:solidFill>
                  <a:schemeClr val="accent2"/>
                </a:solidFill>
                <a:latin typeface="Tahoma" charset="0"/>
                <a:cs typeface="Arial" charset="0"/>
              </a:rPr>
              <a:t> The </a:t>
            </a:r>
            <a:r>
              <a:rPr lang="en-US" sz="4000" dirty="0" smtClean="0">
                <a:solidFill>
                  <a:srgbClr val="00B0F0"/>
                </a:solidFill>
                <a:latin typeface="Tahoma" charset="0"/>
                <a:cs typeface="Arial" charset="0"/>
              </a:rPr>
              <a:t>switch </a:t>
            </a:r>
            <a:r>
              <a:rPr lang="en-US" sz="4000" dirty="0" smtClean="0">
                <a:solidFill>
                  <a:schemeClr val="accent2"/>
                </a:solidFill>
                <a:latin typeface="Tahoma" charset="0"/>
                <a:cs typeface="Arial" charset="0"/>
              </a:rPr>
              <a:t>Statement</a:t>
            </a:r>
            <a:endParaRPr lang="en-US" sz="2800" dirty="0">
              <a:solidFill>
                <a:schemeClr val="accent2"/>
              </a:solidFill>
              <a:latin typeface="Tahoma" charset="0"/>
              <a:cs typeface="Arial" charset="0"/>
            </a:endParaRPr>
          </a:p>
        </p:txBody>
      </p:sp>
      <p:cxnSp>
        <p:nvCxnSpPr>
          <p:cNvPr id="8" name="Straight Connector 7"/>
          <p:cNvCxnSpPr/>
          <p:nvPr/>
        </p:nvCxnSpPr>
        <p:spPr>
          <a:xfrm>
            <a:off x="0" y="836712"/>
            <a:ext cx="9144000"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0" y="908720"/>
            <a:ext cx="9144000" cy="36004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EXAMPLE 2</a:t>
            </a:r>
            <a:endParaRPr lang="en-US" b="1" dirty="0"/>
          </a:p>
        </p:txBody>
      </p:sp>
      <p:cxnSp>
        <p:nvCxnSpPr>
          <p:cNvPr id="10" name="Straight Connector 9"/>
          <p:cNvCxnSpPr/>
          <p:nvPr/>
        </p:nvCxnSpPr>
        <p:spPr>
          <a:xfrm>
            <a:off x="0" y="1268760"/>
            <a:ext cx="9144000"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grpSp>
        <p:nvGrpSpPr>
          <p:cNvPr id="12" name="Group 11"/>
          <p:cNvGrpSpPr/>
          <p:nvPr/>
        </p:nvGrpSpPr>
        <p:grpSpPr>
          <a:xfrm>
            <a:off x="179512" y="1400577"/>
            <a:ext cx="8784976" cy="3108543"/>
            <a:chOff x="323528" y="1236822"/>
            <a:chExt cx="7848872" cy="3007747"/>
          </a:xfrm>
        </p:grpSpPr>
        <p:sp>
          <p:nvSpPr>
            <p:cNvPr id="13" name="TextBox 12"/>
            <p:cNvSpPr txBox="1"/>
            <p:nvPr/>
          </p:nvSpPr>
          <p:spPr>
            <a:xfrm>
              <a:off x="971600" y="1236822"/>
              <a:ext cx="7200800" cy="3007746"/>
            </a:xfrm>
            <a:prstGeom prst="rect">
              <a:avLst/>
            </a:prstGeom>
            <a:solidFill>
              <a:schemeClr val="bg2"/>
            </a:solidFill>
            <a:ln w="28575" cap="rnd" cmpd="thickThin">
              <a:solidFill>
                <a:srgbClr val="0000FF"/>
              </a:solidFill>
            </a:ln>
          </p:spPr>
          <p:txBody>
            <a:bodyPr wrap="square" rtlCol="0">
              <a:spAutoFit/>
            </a:bodyPr>
            <a:lstStyle/>
            <a:p>
              <a:r>
                <a:rPr lang="en-US" sz="1400" dirty="0" smtClean="0">
                  <a:solidFill>
                    <a:srgbClr val="00B0F0"/>
                  </a:solidFill>
                </a:rPr>
                <a:t>public static void </a:t>
              </a:r>
              <a:r>
                <a:rPr lang="en-US" sz="1400" dirty="0" smtClean="0">
                  <a:solidFill>
                    <a:srgbClr val="0000FF"/>
                  </a:solidFill>
                </a:rPr>
                <a:t>main (String[] </a:t>
              </a:r>
              <a:r>
                <a:rPr lang="en-US" sz="1400" dirty="0" err="1" smtClean="0">
                  <a:solidFill>
                    <a:srgbClr val="0000FF"/>
                  </a:solidFill>
                </a:rPr>
                <a:t>args</a:t>
              </a:r>
              <a:r>
                <a:rPr lang="en-US" sz="1400" dirty="0" smtClean="0">
                  <a:solidFill>
                    <a:srgbClr val="0000FF"/>
                  </a:solidFill>
                </a:rPr>
                <a:t>)</a:t>
              </a:r>
            </a:p>
            <a:p>
              <a:r>
                <a:rPr lang="en-US" sz="1400" dirty="0" smtClean="0">
                  <a:solidFill>
                    <a:srgbClr val="0000FF"/>
                  </a:solidFill>
                </a:rPr>
                <a:t>{</a:t>
              </a:r>
            </a:p>
            <a:p>
              <a:r>
                <a:rPr lang="en-US" sz="1400" dirty="0"/>
                <a:t> </a:t>
              </a:r>
              <a:r>
                <a:rPr lang="en-US" sz="1400" dirty="0" smtClean="0"/>
                <a:t>  //Declaration section</a:t>
              </a:r>
            </a:p>
            <a:p>
              <a:r>
                <a:rPr lang="en-US" sz="1400" dirty="0" smtClean="0">
                  <a:solidFill>
                    <a:srgbClr val="0000FF"/>
                  </a:solidFill>
                </a:rPr>
                <a:t>   Scanner read = </a:t>
              </a:r>
              <a:r>
                <a:rPr lang="en-US" sz="1400" dirty="0" smtClean="0">
                  <a:solidFill>
                    <a:srgbClr val="00B0F0"/>
                  </a:solidFill>
                </a:rPr>
                <a:t>new </a:t>
              </a:r>
              <a:r>
                <a:rPr lang="en-US" sz="1400" dirty="0" smtClean="0">
                  <a:solidFill>
                    <a:srgbClr val="0000FF"/>
                  </a:solidFill>
                </a:rPr>
                <a:t>Scanner (System.in);</a:t>
              </a:r>
            </a:p>
            <a:p>
              <a:r>
                <a:rPr lang="en-US" sz="1400" dirty="0">
                  <a:solidFill>
                    <a:srgbClr val="0000FF"/>
                  </a:solidFill>
                </a:rPr>
                <a:t> </a:t>
              </a:r>
              <a:r>
                <a:rPr lang="en-US" sz="1400" dirty="0" smtClean="0">
                  <a:solidFill>
                    <a:srgbClr val="0000FF"/>
                  </a:solidFill>
                </a:rPr>
                <a:t>  </a:t>
              </a:r>
              <a:r>
                <a:rPr lang="en-US" sz="1400" dirty="0" err="1" smtClean="0">
                  <a:solidFill>
                    <a:srgbClr val="00B0F0"/>
                  </a:solidFill>
                </a:rPr>
                <a:t>int</a:t>
              </a:r>
              <a:r>
                <a:rPr lang="en-US" sz="1400" dirty="0" smtClean="0">
                  <a:solidFill>
                    <a:srgbClr val="00B0F0"/>
                  </a:solidFill>
                </a:rPr>
                <a:t> </a:t>
              </a:r>
              <a:r>
                <a:rPr lang="en-US" sz="1400" dirty="0" smtClean="0">
                  <a:solidFill>
                    <a:srgbClr val="0000FF"/>
                  </a:solidFill>
                </a:rPr>
                <a:t>choice, num1, num2, result = -1;</a:t>
              </a:r>
            </a:p>
            <a:p>
              <a:r>
                <a:rPr lang="en-US" sz="1400" dirty="0">
                  <a:solidFill>
                    <a:srgbClr val="0000FF"/>
                  </a:solidFill>
                </a:rPr>
                <a:t> </a:t>
              </a:r>
              <a:r>
                <a:rPr lang="en-US" sz="1400" dirty="0" smtClean="0">
                  <a:solidFill>
                    <a:srgbClr val="0000FF"/>
                  </a:solidFill>
                </a:rPr>
                <a:t>  </a:t>
              </a:r>
              <a:r>
                <a:rPr lang="en-US" sz="1400" dirty="0" smtClean="0">
                  <a:solidFill>
                    <a:srgbClr val="00B0F0"/>
                  </a:solidFill>
                </a:rPr>
                <a:t>String</a:t>
              </a:r>
              <a:r>
                <a:rPr lang="en-US" sz="1400" dirty="0" smtClean="0">
                  <a:solidFill>
                    <a:srgbClr val="0000FF"/>
                  </a:solidFill>
                </a:rPr>
                <a:t> message = “Invalid input”;</a:t>
              </a:r>
            </a:p>
            <a:p>
              <a:r>
                <a:rPr lang="en-US" sz="1400" dirty="0" smtClean="0"/>
                <a:t>   //input section</a:t>
              </a:r>
            </a:p>
            <a:p>
              <a:r>
                <a:rPr lang="en-US" sz="1400" dirty="0"/>
                <a:t> </a:t>
              </a:r>
              <a:r>
                <a:rPr lang="en-US" sz="1400" dirty="0" smtClean="0"/>
                <a:t>     //Display menu</a:t>
              </a:r>
            </a:p>
            <a:p>
              <a:r>
                <a:rPr lang="en-US" sz="1400" dirty="0">
                  <a:solidFill>
                    <a:srgbClr val="0000FF"/>
                  </a:solidFill>
                </a:rPr>
                <a:t> </a:t>
              </a:r>
              <a:r>
                <a:rPr lang="en-US" sz="1400" dirty="0" smtClean="0">
                  <a:solidFill>
                    <a:srgbClr val="0000FF"/>
                  </a:solidFill>
                </a:rPr>
                <a:t>  </a:t>
              </a:r>
              <a:r>
                <a:rPr lang="en-US" sz="1400" dirty="0" err="1" smtClean="0">
                  <a:solidFill>
                    <a:srgbClr val="0000FF"/>
                  </a:solidFill>
                </a:rPr>
                <a:t>System.out.println</a:t>
              </a:r>
              <a:r>
                <a:rPr lang="en-US" sz="1400" dirty="0" smtClean="0">
                  <a:solidFill>
                    <a:srgbClr val="0000FF"/>
                  </a:solidFill>
                </a:rPr>
                <a:t> (“Enter your choice:”);</a:t>
              </a:r>
            </a:p>
            <a:p>
              <a:r>
                <a:rPr lang="en-US" sz="1400" dirty="0">
                  <a:solidFill>
                    <a:srgbClr val="0000FF"/>
                  </a:solidFill>
                </a:rPr>
                <a:t> </a:t>
              </a:r>
              <a:r>
                <a:rPr lang="en-US" sz="1400" dirty="0" smtClean="0">
                  <a:solidFill>
                    <a:srgbClr val="0000FF"/>
                  </a:solidFill>
                </a:rPr>
                <a:t>  </a:t>
              </a:r>
              <a:r>
                <a:rPr lang="en-US" sz="1400" dirty="0" err="1" smtClean="0">
                  <a:solidFill>
                    <a:srgbClr val="0000FF"/>
                  </a:solidFill>
                </a:rPr>
                <a:t>System.out.println</a:t>
              </a:r>
              <a:r>
                <a:rPr lang="en-US" sz="1400" dirty="0" smtClean="0">
                  <a:solidFill>
                    <a:srgbClr val="0000FF"/>
                  </a:solidFill>
                </a:rPr>
                <a:t> (“1. Add two positive numbers”);</a:t>
              </a:r>
            </a:p>
            <a:p>
              <a:r>
                <a:rPr lang="en-US" sz="1400" dirty="0">
                  <a:solidFill>
                    <a:srgbClr val="0000FF"/>
                  </a:solidFill>
                </a:rPr>
                <a:t> </a:t>
              </a:r>
              <a:r>
                <a:rPr lang="en-US" sz="1400" dirty="0" smtClean="0">
                  <a:solidFill>
                    <a:srgbClr val="0000FF"/>
                  </a:solidFill>
                </a:rPr>
                <a:t>  </a:t>
              </a:r>
              <a:r>
                <a:rPr lang="en-US" sz="1400" dirty="0" err="1" smtClean="0">
                  <a:solidFill>
                    <a:srgbClr val="0000FF"/>
                  </a:solidFill>
                </a:rPr>
                <a:t>System.out.println</a:t>
              </a:r>
              <a:r>
                <a:rPr lang="en-US" sz="1400" dirty="0" smtClean="0">
                  <a:solidFill>
                    <a:srgbClr val="0000FF"/>
                  </a:solidFill>
                </a:rPr>
                <a:t> (“2. Get the double of a positive number”);</a:t>
              </a:r>
            </a:p>
            <a:p>
              <a:r>
                <a:rPr lang="en-US" sz="1400" dirty="0">
                  <a:solidFill>
                    <a:srgbClr val="0000FF"/>
                  </a:solidFill>
                </a:rPr>
                <a:t> </a:t>
              </a:r>
              <a:r>
                <a:rPr lang="en-US" sz="1400" dirty="0" smtClean="0">
                  <a:solidFill>
                    <a:srgbClr val="0000FF"/>
                  </a:solidFill>
                </a:rPr>
                <a:t>  </a:t>
              </a:r>
              <a:r>
                <a:rPr lang="en-US" sz="1400" dirty="0" err="1" smtClean="0">
                  <a:solidFill>
                    <a:srgbClr val="0000FF"/>
                  </a:solidFill>
                </a:rPr>
                <a:t>System.out.println</a:t>
              </a:r>
              <a:r>
                <a:rPr lang="en-US" sz="1400" dirty="0" smtClean="0">
                  <a:solidFill>
                    <a:srgbClr val="0000FF"/>
                  </a:solidFill>
                </a:rPr>
                <a:t> (“3. Get the square of a number”);</a:t>
              </a:r>
            </a:p>
            <a:p>
              <a:r>
                <a:rPr lang="en-US" sz="1400" dirty="0" smtClean="0">
                  <a:solidFill>
                    <a:srgbClr val="0000FF"/>
                  </a:solidFill>
                </a:rPr>
                <a:t>   choice = </a:t>
              </a:r>
              <a:r>
                <a:rPr lang="en-US" sz="1400" dirty="0" err="1" smtClean="0">
                  <a:solidFill>
                    <a:srgbClr val="0000FF"/>
                  </a:solidFill>
                </a:rPr>
                <a:t>read.</a:t>
              </a:r>
              <a:r>
                <a:rPr lang="en-US" sz="1400" dirty="0" err="1" smtClean="0">
                  <a:solidFill>
                    <a:srgbClr val="00B050"/>
                  </a:solidFill>
                </a:rPr>
                <a:t>nextInt</a:t>
              </a:r>
              <a:r>
                <a:rPr lang="en-US" sz="1400" dirty="0" smtClean="0">
                  <a:solidFill>
                    <a:srgbClr val="00B050"/>
                  </a:solidFill>
                </a:rPr>
                <a:t>()</a:t>
              </a:r>
              <a:r>
                <a:rPr lang="en-US" sz="1400" dirty="0" smtClean="0">
                  <a:solidFill>
                    <a:srgbClr val="0000FF"/>
                  </a:solidFill>
                </a:rPr>
                <a:t>;</a:t>
              </a:r>
            </a:p>
            <a:p>
              <a:r>
                <a:rPr lang="en-US" sz="1400" dirty="0" smtClean="0"/>
                <a:t>   //processing section</a:t>
              </a:r>
            </a:p>
          </p:txBody>
        </p:sp>
        <p:sp>
          <p:nvSpPr>
            <p:cNvPr id="14" name="TextBox 13"/>
            <p:cNvSpPr txBox="1"/>
            <p:nvPr/>
          </p:nvSpPr>
          <p:spPr>
            <a:xfrm>
              <a:off x="323528" y="1236822"/>
              <a:ext cx="576064" cy="3007747"/>
            </a:xfrm>
            <a:prstGeom prst="rect">
              <a:avLst/>
            </a:prstGeom>
            <a:noFill/>
          </p:spPr>
          <p:txBody>
            <a:bodyPr wrap="square" rtlCol="0">
              <a:spAutoFit/>
            </a:bodyPr>
            <a:lstStyle/>
            <a:p>
              <a:pPr algn="r"/>
              <a:r>
                <a:rPr lang="en-US" sz="1400" dirty="0" smtClean="0">
                  <a:solidFill>
                    <a:srgbClr val="FF0000"/>
                  </a:solidFill>
                </a:rPr>
                <a:t>1</a:t>
              </a:r>
            </a:p>
            <a:p>
              <a:pPr algn="r"/>
              <a:r>
                <a:rPr lang="en-US" sz="1400" dirty="0" smtClean="0">
                  <a:solidFill>
                    <a:srgbClr val="FF0000"/>
                  </a:solidFill>
                </a:rPr>
                <a:t>2</a:t>
              </a:r>
            </a:p>
            <a:p>
              <a:pPr algn="r"/>
              <a:r>
                <a:rPr lang="en-US" sz="1400" dirty="0" smtClean="0">
                  <a:solidFill>
                    <a:srgbClr val="FF0000"/>
                  </a:solidFill>
                </a:rPr>
                <a:t>3</a:t>
              </a:r>
            </a:p>
            <a:p>
              <a:pPr algn="r"/>
              <a:r>
                <a:rPr lang="en-US" sz="1400" dirty="0" smtClean="0">
                  <a:solidFill>
                    <a:srgbClr val="FF0000"/>
                  </a:solidFill>
                </a:rPr>
                <a:t>4</a:t>
              </a:r>
            </a:p>
            <a:p>
              <a:pPr algn="r"/>
              <a:r>
                <a:rPr lang="en-US" sz="1400" dirty="0" smtClean="0">
                  <a:solidFill>
                    <a:srgbClr val="FF0000"/>
                  </a:solidFill>
                </a:rPr>
                <a:t>5</a:t>
              </a:r>
            </a:p>
            <a:p>
              <a:pPr algn="r"/>
              <a:r>
                <a:rPr lang="en-US" sz="1400" dirty="0" smtClean="0">
                  <a:solidFill>
                    <a:srgbClr val="FF0000"/>
                  </a:solidFill>
                </a:rPr>
                <a:t>6</a:t>
              </a:r>
            </a:p>
            <a:p>
              <a:pPr algn="r"/>
              <a:r>
                <a:rPr lang="en-US" sz="1400" dirty="0" smtClean="0">
                  <a:solidFill>
                    <a:srgbClr val="FF0000"/>
                  </a:solidFill>
                </a:rPr>
                <a:t>7</a:t>
              </a:r>
            </a:p>
            <a:p>
              <a:pPr algn="r"/>
              <a:r>
                <a:rPr lang="en-US" sz="1400" dirty="0" smtClean="0">
                  <a:solidFill>
                    <a:srgbClr val="FF0000"/>
                  </a:solidFill>
                </a:rPr>
                <a:t>8</a:t>
              </a:r>
            </a:p>
            <a:p>
              <a:pPr algn="r"/>
              <a:r>
                <a:rPr lang="en-US" sz="1400" dirty="0" smtClean="0">
                  <a:solidFill>
                    <a:srgbClr val="FF0000"/>
                  </a:solidFill>
                </a:rPr>
                <a:t>9</a:t>
              </a:r>
            </a:p>
            <a:p>
              <a:pPr algn="r"/>
              <a:r>
                <a:rPr lang="en-US" sz="1400" dirty="0" smtClean="0">
                  <a:solidFill>
                    <a:srgbClr val="FF0000"/>
                  </a:solidFill>
                </a:rPr>
                <a:t>10</a:t>
              </a:r>
            </a:p>
            <a:p>
              <a:pPr algn="r"/>
              <a:r>
                <a:rPr lang="en-US" sz="1400" dirty="0" smtClean="0">
                  <a:solidFill>
                    <a:srgbClr val="FF0000"/>
                  </a:solidFill>
                </a:rPr>
                <a:t>11</a:t>
              </a:r>
            </a:p>
            <a:p>
              <a:pPr algn="r"/>
              <a:r>
                <a:rPr lang="en-US" sz="1400" dirty="0" smtClean="0">
                  <a:solidFill>
                    <a:srgbClr val="FF0000"/>
                  </a:solidFill>
                </a:rPr>
                <a:t>12</a:t>
              </a:r>
            </a:p>
            <a:p>
              <a:pPr algn="r"/>
              <a:r>
                <a:rPr lang="en-US" sz="1400" dirty="0" smtClean="0">
                  <a:solidFill>
                    <a:srgbClr val="FF0000"/>
                  </a:solidFill>
                </a:rPr>
                <a:t>13</a:t>
              </a:r>
            </a:p>
            <a:p>
              <a:pPr algn="r"/>
              <a:r>
                <a:rPr lang="en-US" sz="1400" dirty="0" smtClean="0">
                  <a:solidFill>
                    <a:srgbClr val="FF0000"/>
                  </a:solidFill>
                </a:rPr>
                <a:t>14</a:t>
              </a:r>
            </a:p>
          </p:txBody>
        </p:sp>
      </p:grpSp>
      <p:sp>
        <p:nvSpPr>
          <p:cNvPr id="11" name="Rectangle 10"/>
          <p:cNvSpPr/>
          <p:nvPr/>
        </p:nvSpPr>
        <p:spPr>
          <a:xfrm>
            <a:off x="3275857" y="2276872"/>
            <a:ext cx="1008112" cy="216024"/>
          </a:xfrm>
          <a:prstGeom prst="rect">
            <a:avLst/>
          </a:prstGeom>
          <a:solidFill>
            <a:srgbClr val="FF000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1691680" y="2492896"/>
            <a:ext cx="2232248" cy="216024"/>
          </a:xfrm>
          <a:prstGeom prst="rect">
            <a:avLst/>
          </a:prstGeom>
          <a:solidFill>
            <a:srgbClr val="FF000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260026565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par>
                                <p:cTn id="8" presetID="22" presetClass="entr" presetSubtype="2" fill="hold"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wipe(right)">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left)">
                                      <p:cBhvr>
                                        <p:cTn id="15" dur="500"/>
                                        <p:tgtEl>
                                          <p:spTgt spid="11"/>
                                        </p:tgtEl>
                                      </p:cBhvr>
                                    </p:animEffect>
                                  </p:childTnLst>
                                </p:cTn>
                              </p:par>
                            </p:childTnLst>
                          </p:cTn>
                        </p:par>
                        <p:par>
                          <p:cTn id="16" fill="hold">
                            <p:stCondLst>
                              <p:cond delay="500"/>
                            </p:stCondLst>
                            <p:childTnLst>
                              <p:par>
                                <p:cTn id="17" presetID="22" presetClass="entr" presetSubtype="8" fill="hold" grpId="0" nodeType="after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wipe(left)">
                                      <p:cBhvr>
                                        <p:cTn id="19"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normAutofit/>
          </a:bodyPr>
          <a:lstStyle/>
          <a:p>
            <a:fld id="{125A1C68-F048-4C66-8544-2D3BD35A5879}" type="slidenum">
              <a:rPr lang="en-US" smtClean="0"/>
              <a:pPr/>
              <a:t>15</a:t>
            </a:fld>
            <a:endParaRPr lang="en-US"/>
          </a:p>
        </p:txBody>
      </p:sp>
      <p:sp>
        <p:nvSpPr>
          <p:cNvPr id="2" name="Title 1"/>
          <p:cNvSpPr>
            <a:spLocks noGrp="1"/>
          </p:cNvSpPr>
          <p:nvPr>
            <p:ph type="title"/>
          </p:nvPr>
        </p:nvSpPr>
        <p:spPr>
          <a:xfrm>
            <a:off x="251520" y="116632"/>
            <a:ext cx="8153400" cy="774576"/>
          </a:xfrm>
        </p:spPr>
        <p:txBody>
          <a:bodyPr vert="horz" rtlCol="0" anchor="ctr">
            <a:noAutofit/>
            <a:scene3d>
              <a:camera prst="orthographicFront"/>
              <a:lightRig rig="soft" dir="t"/>
            </a:scene3d>
            <a:sp3d prstMaterial="softEdge">
              <a:bevelT w="25400" h="25400"/>
            </a:sp3d>
          </a:bodyPr>
          <a:lstStyle/>
          <a:p>
            <a:r>
              <a:rPr lang="en-US" sz="4000" dirty="0" smtClean="0">
                <a:solidFill>
                  <a:schemeClr val="accent2"/>
                </a:solidFill>
                <a:latin typeface="Tahoma" charset="0"/>
                <a:cs typeface="Arial" charset="0"/>
              </a:rPr>
              <a:t> The </a:t>
            </a:r>
            <a:r>
              <a:rPr lang="en-US" sz="4000" dirty="0" smtClean="0">
                <a:solidFill>
                  <a:srgbClr val="00B0F0"/>
                </a:solidFill>
                <a:latin typeface="Tahoma" charset="0"/>
                <a:cs typeface="Arial" charset="0"/>
              </a:rPr>
              <a:t>switch </a:t>
            </a:r>
            <a:r>
              <a:rPr lang="en-US" sz="4000" dirty="0" smtClean="0">
                <a:solidFill>
                  <a:schemeClr val="accent2"/>
                </a:solidFill>
                <a:latin typeface="Tahoma" charset="0"/>
                <a:cs typeface="Arial" charset="0"/>
              </a:rPr>
              <a:t>Statement</a:t>
            </a:r>
            <a:endParaRPr lang="en-US" sz="2800" dirty="0">
              <a:solidFill>
                <a:schemeClr val="accent2"/>
              </a:solidFill>
              <a:latin typeface="Tahoma" charset="0"/>
              <a:cs typeface="Arial" charset="0"/>
            </a:endParaRPr>
          </a:p>
        </p:txBody>
      </p:sp>
      <p:cxnSp>
        <p:nvCxnSpPr>
          <p:cNvPr id="8" name="Straight Connector 7"/>
          <p:cNvCxnSpPr/>
          <p:nvPr/>
        </p:nvCxnSpPr>
        <p:spPr>
          <a:xfrm>
            <a:off x="0" y="836712"/>
            <a:ext cx="9144000"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0" y="908720"/>
            <a:ext cx="9144000" cy="36004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EXAMPLE 2 (cont’d)</a:t>
            </a:r>
            <a:endParaRPr lang="en-US" b="1" dirty="0"/>
          </a:p>
        </p:txBody>
      </p:sp>
      <p:cxnSp>
        <p:nvCxnSpPr>
          <p:cNvPr id="10" name="Straight Connector 9"/>
          <p:cNvCxnSpPr/>
          <p:nvPr/>
        </p:nvCxnSpPr>
        <p:spPr>
          <a:xfrm>
            <a:off x="0" y="1268760"/>
            <a:ext cx="9144000"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grpSp>
        <p:nvGrpSpPr>
          <p:cNvPr id="12" name="Group 11"/>
          <p:cNvGrpSpPr/>
          <p:nvPr/>
        </p:nvGrpSpPr>
        <p:grpSpPr>
          <a:xfrm>
            <a:off x="179512" y="1340768"/>
            <a:ext cx="8784976" cy="5262979"/>
            <a:chOff x="323528" y="1236822"/>
            <a:chExt cx="7848872" cy="5092323"/>
          </a:xfrm>
        </p:grpSpPr>
        <p:sp>
          <p:nvSpPr>
            <p:cNvPr id="13" name="TextBox 12"/>
            <p:cNvSpPr txBox="1"/>
            <p:nvPr/>
          </p:nvSpPr>
          <p:spPr>
            <a:xfrm>
              <a:off x="971600" y="1236822"/>
              <a:ext cx="7200800" cy="5092323"/>
            </a:xfrm>
            <a:prstGeom prst="rect">
              <a:avLst/>
            </a:prstGeom>
            <a:solidFill>
              <a:schemeClr val="bg2"/>
            </a:solidFill>
            <a:ln w="28575" cap="rnd" cmpd="thickThin">
              <a:solidFill>
                <a:srgbClr val="0000FF"/>
              </a:solidFill>
            </a:ln>
          </p:spPr>
          <p:txBody>
            <a:bodyPr wrap="square" rtlCol="0">
              <a:spAutoFit/>
            </a:bodyPr>
            <a:lstStyle/>
            <a:p>
              <a:r>
                <a:rPr lang="en-US" sz="1400" dirty="0" smtClean="0"/>
                <a:t>//processing section</a:t>
              </a:r>
            </a:p>
            <a:p>
              <a:r>
                <a:rPr lang="en-US" sz="1400" dirty="0" smtClean="0">
                  <a:solidFill>
                    <a:srgbClr val="0000FF"/>
                  </a:solidFill>
                </a:rPr>
                <a:t>   </a:t>
              </a:r>
              <a:r>
                <a:rPr lang="en-US" sz="1400" dirty="0" smtClean="0">
                  <a:solidFill>
                    <a:srgbClr val="00B0F0"/>
                  </a:solidFill>
                </a:rPr>
                <a:t>switch </a:t>
              </a:r>
              <a:r>
                <a:rPr lang="en-US" sz="1400" dirty="0" smtClean="0">
                  <a:solidFill>
                    <a:srgbClr val="0000FF"/>
                  </a:solidFill>
                </a:rPr>
                <a:t>(choice)</a:t>
              </a:r>
            </a:p>
            <a:p>
              <a:r>
                <a:rPr lang="en-US" sz="1400" dirty="0" smtClean="0">
                  <a:solidFill>
                    <a:srgbClr val="0000FF"/>
                  </a:solidFill>
                </a:rPr>
                <a:t>   {</a:t>
              </a:r>
            </a:p>
            <a:p>
              <a:r>
                <a:rPr lang="en-US" sz="1400" dirty="0" smtClean="0">
                  <a:solidFill>
                    <a:srgbClr val="0000FF"/>
                  </a:solidFill>
                </a:rPr>
                <a:t>      </a:t>
              </a:r>
              <a:r>
                <a:rPr lang="en-US" sz="1400" dirty="0" smtClean="0">
                  <a:solidFill>
                    <a:srgbClr val="00B0F0"/>
                  </a:solidFill>
                </a:rPr>
                <a:t>case </a:t>
              </a:r>
              <a:r>
                <a:rPr lang="en-US" sz="1400" dirty="0">
                  <a:solidFill>
                    <a:srgbClr val="0000FF"/>
                  </a:solidFill>
                </a:rPr>
                <a:t>1</a:t>
              </a:r>
              <a:r>
                <a:rPr lang="en-US" sz="1400" dirty="0" smtClean="0">
                  <a:solidFill>
                    <a:srgbClr val="0000FF"/>
                  </a:solidFill>
                </a:rPr>
                <a:t>: </a:t>
              </a:r>
              <a:r>
                <a:rPr lang="en-US" sz="1400" dirty="0" err="1" smtClean="0">
                  <a:solidFill>
                    <a:srgbClr val="0000FF"/>
                  </a:solidFill>
                </a:rPr>
                <a:t>System.out.println</a:t>
              </a:r>
              <a:r>
                <a:rPr lang="en-US" sz="1400" dirty="0" smtClean="0">
                  <a:solidFill>
                    <a:srgbClr val="0000FF"/>
                  </a:solidFill>
                </a:rPr>
                <a:t> (“Enter two positive integers”);	</a:t>
              </a:r>
              <a:r>
                <a:rPr lang="en-US" sz="1400" dirty="0" smtClean="0">
                  <a:solidFill>
                    <a:srgbClr val="00B050"/>
                  </a:solidFill>
                </a:rPr>
                <a:t>//prompt</a:t>
              </a:r>
            </a:p>
            <a:p>
              <a:r>
                <a:rPr lang="en-US" sz="1400" dirty="0">
                  <a:solidFill>
                    <a:srgbClr val="0000FF"/>
                  </a:solidFill>
                </a:rPr>
                <a:t>	</a:t>
              </a:r>
              <a:r>
                <a:rPr lang="en-US" sz="1400" dirty="0" smtClean="0">
                  <a:solidFill>
                    <a:srgbClr val="0000FF"/>
                  </a:solidFill>
                </a:rPr>
                <a:t> num1 = </a:t>
              </a:r>
              <a:r>
                <a:rPr lang="en-US" sz="1400" dirty="0" err="1" smtClean="0">
                  <a:solidFill>
                    <a:srgbClr val="0000FF"/>
                  </a:solidFill>
                </a:rPr>
                <a:t>read.</a:t>
              </a:r>
              <a:r>
                <a:rPr lang="en-US" sz="1400" dirty="0" err="1" smtClean="0">
                  <a:solidFill>
                    <a:srgbClr val="00B050"/>
                  </a:solidFill>
                </a:rPr>
                <a:t>nextInt</a:t>
              </a:r>
              <a:r>
                <a:rPr lang="en-US" sz="1400" dirty="0" smtClean="0">
                  <a:solidFill>
                    <a:srgbClr val="00B050"/>
                  </a:solidFill>
                </a:rPr>
                <a:t>()</a:t>
              </a:r>
              <a:r>
                <a:rPr lang="en-US" sz="1400" dirty="0" smtClean="0">
                  <a:solidFill>
                    <a:srgbClr val="0000FF"/>
                  </a:solidFill>
                </a:rPr>
                <a:t>;</a:t>
              </a:r>
            </a:p>
            <a:p>
              <a:r>
                <a:rPr lang="en-US" sz="1400" dirty="0">
                  <a:solidFill>
                    <a:srgbClr val="0000FF"/>
                  </a:solidFill>
                </a:rPr>
                <a:t>	</a:t>
              </a:r>
              <a:r>
                <a:rPr lang="en-US" sz="1400" dirty="0" smtClean="0">
                  <a:solidFill>
                    <a:srgbClr val="0000FF"/>
                  </a:solidFill>
                </a:rPr>
                <a:t> num2 = </a:t>
              </a:r>
              <a:r>
                <a:rPr lang="en-US" sz="1400" dirty="0" err="1" smtClean="0">
                  <a:solidFill>
                    <a:srgbClr val="0000FF"/>
                  </a:solidFill>
                </a:rPr>
                <a:t>read.</a:t>
              </a:r>
              <a:r>
                <a:rPr lang="en-US" sz="1400" dirty="0" err="1" smtClean="0">
                  <a:solidFill>
                    <a:srgbClr val="00B050"/>
                  </a:solidFill>
                </a:rPr>
                <a:t>nextInt</a:t>
              </a:r>
              <a:r>
                <a:rPr lang="en-US" sz="1400" dirty="0" smtClean="0">
                  <a:solidFill>
                    <a:srgbClr val="00B050"/>
                  </a:solidFill>
                </a:rPr>
                <a:t>()</a:t>
              </a:r>
              <a:r>
                <a:rPr lang="en-US" sz="1400" dirty="0" smtClean="0">
                  <a:solidFill>
                    <a:srgbClr val="0000FF"/>
                  </a:solidFill>
                </a:rPr>
                <a:t>;</a:t>
              </a:r>
            </a:p>
            <a:p>
              <a:r>
                <a:rPr lang="en-US" sz="1400" dirty="0">
                  <a:solidFill>
                    <a:srgbClr val="0000FF"/>
                  </a:solidFill>
                </a:rPr>
                <a:t>	</a:t>
              </a:r>
              <a:r>
                <a:rPr lang="en-US" sz="1400" dirty="0" smtClean="0">
                  <a:solidFill>
                    <a:srgbClr val="0000FF"/>
                  </a:solidFill>
                </a:rPr>
                <a:t> result = num1 + num2;  </a:t>
              </a:r>
              <a:r>
                <a:rPr lang="en-US" sz="1400" dirty="0" smtClean="0">
                  <a:solidFill>
                    <a:srgbClr val="00B050"/>
                  </a:solidFill>
                </a:rPr>
                <a:t>// the value of result is no more equal to  -1</a:t>
              </a:r>
            </a:p>
            <a:p>
              <a:r>
                <a:rPr lang="en-US" sz="1400" dirty="0" smtClean="0">
                  <a:solidFill>
                    <a:srgbClr val="0000FF"/>
                  </a:solidFill>
                </a:rPr>
                <a:t>  	 </a:t>
              </a:r>
              <a:r>
                <a:rPr lang="en-US" sz="1400" dirty="0" smtClean="0">
                  <a:solidFill>
                    <a:srgbClr val="00B0F0"/>
                  </a:solidFill>
                </a:rPr>
                <a:t>break</a:t>
              </a:r>
              <a:r>
                <a:rPr lang="en-US" sz="1400" dirty="0" smtClean="0">
                  <a:solidFill>
                    <a:srgbClr val="0000FF"/>
                  </a:solidFill>
                </a:rPr>
                <a:t>;</a:t>
              </a:r>
            </a:p>
            <a:p>
              <a:r>
                <a:rPr lang="en-US" sz="1400" dirty="0" smtClean="0">
                  <a:solidFill>
                    <a:srgbClr val="0000FF"/>
                  </a:solidFill>
                </a:rPr>
                <a:t>      </a:t>
              </a:r>
              <a:r>
                <a:rPr lang="en-US" sz="1400" dirty="0" smtClean="0">
                  <a:solidFill>
                    <a:srgbClr val="00B0F0"/>
                  </a:solidFill>
                </a:rPr>
                <a:t>case </a:t>
              </a:r>
              <a:r>
                <a:rPr lang="en-US" sz="1400" dirty="0">
                  <a:solidFill>
                    <a:srgbClr val="0000FF"/>
                  </a:solidFill>
                </a:rPr>
                <a:t>2</a:t>
              </a:r>
              <a:r>
                <a:rPr lang="en-US" sz="1400" dirty="0" smtClean="0">
                  <a:solidFill>
                    <a:srgbClr val="0000FF"/>
                  </a:solidFill>
                </a:rPr>
                <a:t>: </a:t>
              </a:r>
              <a:r>
                <a:rPr lang="en-US" sz="1400" dirty="0" err="1" smtClean="0">
                  <a:solidFill>
                    <a:srgbClr val="0000FF"/>
                  </a:solidFill>
                </a:rPr>
                <a:t>System.out.println</a:t>
              </a:r>
              <a:r>
                <a:rPr lang="en-US" sz="1400" dirty="0" smtClean="0">
                  <a:solidFill>
                    <a:srgbClr val="0000FF"/>
                  </a:solidFill>
                </a:rPr>
                <a:t> (“Enter a positive integer”);	</a:t>
              </a:r>
              <a:r>
                <a:rPr lang="en-US" sz="1400" dirty="0" smtClean="0">
                  <a:solidFill>
                    <a:srgbClr val="00B050"/>
                  </a:solidFill>
                </a:rPr>
                <a:t>//prompt</a:t>
              </a:r>
            </a:p>
            <a:p>
              <a:r>
                <a:rPr lang="en-US" sz="1400" dirty="0">
                  <a:solidFill>
                    <a:srgbClr val="0000FF"/>
                  </a:solidFill>
                </a:rPr>
                <a:t>	</a:t>
              </a:r>
              <a:r>
                <a:rPr lang="en-US" sz="1400" dirty="0" smtClean="0">
                  <a:solidFill>
                    <a:srgbClr val="0000FF"/>
                  </a:solidFill>
                </a:rPr>
                <a:t>  num1 = </a:t>
              </a:r>
              <a:r>
                <a:rPr lang="en-US" sz="1400" dirty="0" err="1" smtClean="0">
                  <a:solidFill>
                    <a:srgbClr val="0000FF"/>
                  </a:solidFill>
                </a:rPr>
                <a:t>read.</a:t>
              </a:r>
              <a:r>
                <a:rPr lang="en-US" sz="1400" dirty="0" err="1" smtClean="0">
                  <a:solidFill>
                    <a:srgbClr val="00B050"/>
                  </a:solidFill>
                </a:rPr>
                <a:t>nextInt</a:t>
              </a:r>
              <a:r>
                <a:rPr lang="en-US" sz="1400" dirty="0" smtClean="0">
                  <a:solidFill>
                    <a:srgbClr val="00B050"/>
                  </a:solidFill>
                </a:rPr>
                <a:t>()</a:t>
              </a:r>
              <a:r>
                <a:rPr lang="en-US" sz="1400" dirty="0" smtClean="0">
                  <a:solidFill>
                    <a:srgbClr val="0000FF"/>
                  </a:solidFill>
                </a:rPr>
                <a:t>;</a:t>
              </a:r>
            </a:p>
            <a:p>
              <a:r>
                <a:rPr lang="en-US" sz="1400" dirty="0">
                  <a:solidFill>
                    <a:srgbClr val="0000FF"/>
                  </a:solidFill>
                </a:rPr>
                <a:t>	</a:t>
              </a:r>
              <a:r>
                <a:rPr lang="en-US" sz="1400" dirty="0" smtClean="0">
                  <a:solidFill>
                    <a:srgbClr val="0000FF"/>
                  </a:solidFill>
                </a:rPr>
                <a:t>  result = num1 * 2;        </a:t>
              </a:r>
              <a:r>
                <a:rPr lang="en-US" sz="1400" dirty="0" smtClean="0">
                  <a:solidFill>
                    <a:srgbClr val="00B050"/>
                  </a:solidFill>
                </a:rPr>
                <a:t>// </a:t>
              </a:r>
              <a:r>
                <a:rPr lang="en-US" sz="1400" dirty="0">
                  <a:solidFill>
                    <a:srgbClr val="00B050"/>
                  </a:solidFill>
                </a:rPr>
                <a:t>the value of result is no more equal to  -1</a:t>
              </a:r>
              <a:endParaRPr lang="en-US" sz="1400" dirty="0" smtClean="0">
                <a:solidFill>
                  <a:srgbClr val="0000FF"/>
                </a:solidFill>
              </a:endParaRPr>
            </a:p>
            <a:p>
              <a:r>
                <a:rPr lang="en-US" sz="1400" dirty="0">
                  <a:solidFill>
                    <a:srgbClr val="0000FF"/>
                  </a:solidFill>
                </a:rPr>
                <a:t>	</a:t>
              </a:r>
              <a:r>
                <a:rPr lang="en-US" sz="1400" dirty="0" smtClean="0">
                  <a:solidFill>
                    <a:srgbClr val="0000FF"/>
                  </a:solidFill>
                </a:rPr>
                <a:t>  </a:t>
              </a:r>
              <a:r>
                <a:rPr lang="en-US" sz="1400" dirty="0" smtClean="0">
                  <a:solidFill>
                    <a:srgbClr val="00B0F0"/>
                  </a:solidFill>
                </a:rPr>
                <a:t>break</a:t>
              </a:r>
              <a:r>
                <a:rPr lang="en-US" sz="1400" dirty="0" smtClean="0">
                  <a:solidFill>
                    <a:srgbClr val="0000FF"/>
                  </a:solidFill>
                </a:rPr>
                <a:t>;</a:t>
              </a:r>
            </a:p>
            <a:p>
              <a:r>
                <a:rPr lang="en-US" sz="1400" dirty="0" smtClean="0">
                  <a:solidFill>
                    <a:srgbClr val="0000FF"/>
                  </a:solidFill>
                </a:rPr>
                <a:t>      </a:t>
              </a:r>
              <a:r>
                <a:rPr lang="en-US" sz="1400" dirty="0" smtClean="0">
                  <a:solidFill>
                    <a:srgbClr val="00B0F0"/>
                  </a:solidFill>
                </a:rPr>
                <a:t>case </a:t>
              </a:r>
              <a:r>
                <a:rPr lang="en-US" sz="1400" dirty="0">
                  <a:solidFill>
                    <a:srgbClr val="0000FF"/>
                  </a:solidFill>
                </a:rPr>
                <a:t>3:  </a:t>
              </a:r>
              <a:r>
                <a:rPr lang="en-US" sz="1400" dirty="0" err="1">
                  <a:solidFill>
                    <a:srgbClr val="0000FF"/>
                  </a:solidFill>
                </a:rPr>
                <a:t>System.out.println</a:t>
              </a:r>
              <a:r>
                <a:rPr lang="en-US" sz="1400" dirty="0">
                  <a:solidFill>
                    <a:srgbClr val="0000FF"/>
                  </a:solidFill>
                </a:rPr>
                <a:t> (“Enter an integer”);		</a:t>
              </a:r>
              <a:r>
                <a:rPr lang="en-US" sz="1400" dirty="0">
                  <a:solidFill>
                    <a:srgbClr val="00B050"/>
                  </a:solidFill>
                </a:rPr>
                <a:t>//prompt</a:t>
              </a:r>
              <a:endParaRPr lang="en-US" sz="1400" dirty="0" smtClean="0">
                <a:solidFill>
                  <a:srgbClr val="0000FF"/>
                </a:solidFill>
              </a:endParaRPr>
            </a:p>
            <a:p>
              <a:r>
                <a:rPr lang="en-US" sz="1400" dirty="0">
                  <a:solidFill>
                    <a:srgbClr val="0000FF"/>
                  </a:solidFill>
                </a:rPr>
                <a:t>	</a:t>
              </a:r>
              <a:r>
                <a:rPr lang="en-US" sz="1400" dirty="0" smtClean="0">
                  <a:solidFill>
                    <a:srgbClr val="0000FF"/>
                  </a:solidFill>
                </a:rPr>
                <a:t>  num1 = </a:t>
              </a:r>
              <a:r>
                <a:rPr lang="en-US" sz="1400" dirty="0" err="1" smtClean="0">
                  <a:solidFill>
                    <a:srgbClr val="0000FF"/>
                  </a:solidFill>
                </a:rPr>
                <a:t>read.</a:t>
              </a:r>
              <a:r>
                <a:rPr lang="en-US" sz="1400" dirty="0" err="1" smtClean="0">
                  <a:solidFill>
                    <a:srgbClr val="00B050"/>
                  </a:solidFill>
                </a:rPr>
                <a:t>nextInt</a:t>
              </a:r>
              <a:r>
                <a:rPr lang="en-US" sz="1400" dirty="0" smtClean="0">
                  <a:solidFill>
                    <a:srgbClr val="00B050"/>
                  </a:solidFill>
                </a:rPr>
                <a:t>()</a:t>
              </a:r>
              <a:r>
                <a:rPr lang="en-US" sz="1400" dirty="0" smtClean="0">
                  <a:solidFill>
                    <a:srgbClr val="0000FF"/>
                  </a:solidFill>
                </a:rPr>
                <a:t>;</a:t>
              </a:r>
            </a:p>
            <a:p>
              <a:r>
                <a:rPr lang="en-US" sz="1400" dirty="0">
                  <a:solidFill>
                    <a:srgbClr val="0000FF"/>
                  </a:solidFill>
                </a:rPr>
                <a:t>	 </a:t>
              </a:r>
              <a:r>
                <a:rPr lang="en-US" sz="1400" dirty="0" smtClean="0">
                  <a:solidFill>
                    <a:srgbClr val="0000FF"/>
                  </a:solidFill>
                </a:rPr>
                <a:t> result = num1 * num1;</a:t>
              </a:r>
              <a:r>
                <a:rPr lang="en-US" sz="1400" dirty="0">
                  <a:solidFill>
                    <a:srgbClr val="00B050"/>
                  </a:solidFill>
                </a:rPr>
                <a:t> // the value of result is no more equal to  -1</a:t>
              </a:r>
              <a:endParaRPr lang="en-US" sz="1400" dirty="0" smtClean="0">
                <a:solidFill>
                  <a:srgbClr val="0000FF"/>
                </a:solidFill>
              </a:endParaRPr>
            </a:p>
            <a:p>
              <a:r>
                <a:rPr lang="en-US" sz="1400" dirty="0">
                  <a:solidFill>
                    <a:srgbClr val="0000FF"/>
                  </a:solidFill>
                </a:rPr>
                <a:t>	</a:t>
              </a:r>
              <a:r>
                <a:rPr lang="en-US" sz="1400" dirty="0" smtClean="0">
                  <a:solidFill>
                    <a:srgbClr val="0000FF"/>
                  </a:solidFill>
                </a:rPr>
                <a:t>  </a:t>
              </a:r>
              <a:r>
                <a:rPr lang="en-US" sz="1400" dirty="0" smtClean="0">
                  <a:solidFill>
                    <a:srgbClr val="00B0F0"/>
                  </a:solidFill>
                </a:rPr>
                <a:t>break</a:t>
              </a:r>
              <a:r>
                <a:rPr lang="en-US" sz="1400" dirty="0" smtClean="0">
                  <a:solidFill>
                    <a:srgbClr val="0000FF"/>
                  </a:solidFill>
                </a:rPr>
                <a:t>;</a:t>
              </a:r>
            </a:p>
            <a:p>
              <a:r>
                <a:rPr lang="en-US" sz="1400" dirty="0" smtClean="0">
                  <a:solidFill>
                    <a:srgbClr val="00B0F0"/>
                  </a:solidFill>
                </a:rPr>
                <a:t>      default</a:t>
              </a:r>
              <a:r>
                <a:rPr lang="en-US" sz="1400" dirty="0" smtClean="0">
                  <a:solidFill>
                    <a:srgbClr val="0000FF"/>
                  </a:solidFill>
                </a:rPr>
                <a:t>: message =“Invalid value of choice”;   </a:t>
              </a:r>
              <a:r>
                <a:rPr lang="en-US" sz="1400" dirty="0" smtClean="0">
                  <a:solidFill>
                    <a:srgbClr val="00B050"/>
                  </a:solidFill>
                </a:rPr>
                <a:t>//no change to  “result” </a:t>
              </a:r>
              <a:r>
                <a:rPr lang="en-US" sz="1400" dirty="0" smtClean="0">
                  <a:solidFill>
                    <a:srgbClr val="00B050"/>
                  </a:solidFill>
                  <a:sym typeface="Wingdings" panose="05000000000000000000" pitchFamily="2" charset="2"/>
                </a:rPr>
                <a:t> result=-1</a:t>
              </a:r>
              <a:endParaRPr lang="en-US" sz="1400" dirty="0" smtClean="0">
                <a:solidFill>
                  <a:srgbClr val="00B050"/>
                </a:solidFill>
              </a:endParaRPr>
            </a:p>
            <a:p>
              <a:r>
                <a:rPr lang="en-US" sz="1400" dirty="0" smtClean="0">
                  <a:solidFill>
                    <a:srgbClr val="0000FF"/>
                  </a:solidFill>
                </a:rPr>
                <a:t>   } </a:t>
              </a:r>
              <a:r>
                <a:rPr lang="en-US" sz="1400" dirty="0" smtClean="0">
                  <a:solidFill>
                    <a:srgbClr val="00B050"/>
                  </a:solidFill>
                </a:rPr>
                <a:t>//end switch</a:t>
              </a:r>
            </a:p>
            <a:p>
              <a:r>
                <a:rPr lang="en-US" sz="1400" dirty="0"/>
                <a:t> </a:t>
              </a:r>
              <a:r>
                <a:rPr lang="en-US" sz="1400" dirty="0" smtClean="0"/>
                <a:t>  //output section</a:t>
              </a:r>
            </a:p>
            <a:p>
              <a:r>
                <a:rPr lang="en-US" sz="1400" dirty="0">
                  <a:solidFill>
                    <a:srgbClr val="0000FF"/>
                  </a:solidFill>
                </a:rPr>
                <a:t> </a:t>
              </a:r>
              <a:r>
                <a:rPr lang="en-US" sz="1400" dirty="0" smtClean="0">
                  <a:solidFill>
                    <a:srgbClr val="0000FF"/>
                  </a:solidFill>
                </a:rPr>
                <a:t>  if (result !=-1)</a:t>
              </a:r>
            </a:p>
            <a:p>
              <a:r>
                <a:rPr lang="en-US" sz="1400" dirty="0" smtClean="0">
                  <a:solidFill>
                    <a:srgbClr val="0000FF"/>
                  </a:solidFill>
                </a:rPr>
                <a:t>      </a:t>
              </a:r>
              <a:r>
                <a:rPr lang="en-US" sz="1400" dirty="0" err="1" smtClean="0">
                  <a:solidFill>
                    <a:srgbClr val="0000FF"/>
                  </a:solidFill>
                </a:rPr>
                <a:t>System.out.println</a:t>
              </a:r>
              <a:r>
                <a:rPr lang="en-US" sz="1400" dirty="0" smtClean="0">
                  <a:solidFill>
                    <a:srgbClr val="0000FF"/>
                  </a:solidFill>
                </a:rPr>
                <a:t> (result);		</a:t>
              </a:r>
              <a:r>
                <a:rPr lang="en-US" sz="1400" dirty="0" smtClean="0">
                  <a:solidFill>
                    <a:srgbClr val="00B050"/>
                  </a:solidFill>
                </a:rPr>
                <a:t>//result is modified (!= -1)</a:t>
              </a:r>
            </a:p>
            <a:p>
              <a:r>
                <a:rPr lang="en-US" sz="1400" dirty="0">
                  <a:solidFill>
                    <a:srgbClr val="0000FF"/>
                  </a:solidFill>
                </a:rPr>
                <a:t> </a:t>
              </a:r>
              <a:r>
                <a:rPr lang="en-US" sz="1400" dirty="0" smtClean="0">
                  <a:solidFill>
                    <a:srgbClr val="0000FF"/>
                  </a:solidFill>
                </a:rPr>
                <a:t>  else</a:t>
              </a:r>
            </a:p>
            <a:p>
              <a:r>
                <a:rPr lang="en-US" sz="1400" dirty="0" smtClean="0">
                  <a:solidFill>
                    <a:srgbClr val="0000FF"/>
                  </a:solidFill>
                </a:rPr>
                <a:t>      </a:t>
              </a:r>
              <a:r>
                <a:rPr lang="en-US" sz="1400" dirty="0" err="1" smtClean="0">
                  <a:solidFill>
                    <a:srgbClr val="0000FF"/>
                  </a:solidFill>
                </a:rPr>
                <a:t>System.out.println</a:t>
              </a:r>
              <a:r>
                <a:rPr lang="en-US" sz="1400" dirty="0" smtClean="0">
                  <a:solidFill>
                    <a:srgbClr val="0000FF"/>
                  </a:solidFill>
                </a:rPr>
                <a:t> (message);	</a:t>
              </a:r>
              <a:r>
                <a:rPr lang="en-US" sz="1400" dirty="0" smtClean="0">
                  <a:solidFill>
                    <a:srgbClr val="00B050"/>
                  </a:solidFill>
                </a:rPr>
                <a:t>//result is not modified (equals -1)</a:t>
              </a:r>
            </a:p>
            <a:p>
              <a:r>
                <a:rPr lang="en-US" sz="1400" dirty="0" smtClean="0">
                  <a:solidFill>
                    <a:srgbClr val="0000FF"/>
                  </a:solidFill>
                </a:rPr>
                <a:t>} </a:t>
              </a:r>
              <a:r>
                <a:rPr lang="en-US" sz="1400" dirty="0" smtClean="0">
                  <a:solidFill>
                    <a:srgbClr val="00B050"/>
                  </a:solidFill>
                </a:rPr>
                <a:t>//end main</a:t>
              </a:r>
            </a:p>
          </p:txBody>
        </p:sp>
        <p:sp>
          <p:nvSpPr>
            <p:cNvPr id="14" name="TextBox 13"/>
            <p:cNvSpPr txBox="1"/>
            <p:nvPr/>
          </p:nvSpPr>
          <p:spPr>
            <a:xfrm>
              <a:off x="323528" y="1236822"/>
              <a:ext cx="576064" cy="5092323"/>
            </a:xfrm>
            <a:prstGeom prst="rect">
              <a:avLst/>
            </a:prstGeom>
            <a:noFill/>
          </p:spPr>
          <p:txBody>
            <a:bodyPr wrap="square" rtlCol="0">
              <a:spAutoFit/>
            </a:bodyPr>
            <a:lstStyle/>
            <a:p>
              <a:pPr algn="r"/>
              <a:r>
                <a:rPr lang="en-US" sz="1400" dirty="0" smtClean="0">
                  <a:solidFill>
                    <a:srgbClr val="FF0000"/>
                  </a:solidFill>
                </a:rPr>
                <a:t>14</a:t>
              </a:r>
            </a:p>
            <a:p>
              <a:pPr algn="r"/>
              <a:r>
                <a:rPr lang="en-US" sz="1400" dirty="0" smtClean="0">
                  <a:solidFill>
                    <a:srgbClr val="FF0000"/>
                  </a:solidFill>
                </a:rPr>
                <a:t>15</a:t>
              </a:r>
            </a:p>
            <a:p>
              <a:pPr algn="r"/>
              <a:r>
                <a:rPr lang="en-US" sz="1400" dirty="0" smtClean="0">
                  <a:solidFill>
                    <a:srgbClr val="FF0000"/>
                  </a:solidFill>
                </a:rPr>
                <a:t>16</a:t>
              </a:r>
            </a:p>
            <a:p>
              <a:pPr algn="r"/>
              <a:r>
                <a:rPr lang="en-US" sz="1400" dirty="0" smtClean="0">
                  <a:solidFill>
                    <a:srgbClr val="FF0000"/>
                  </a:solidFill>
                </a:rPr>
                <a:t>17</a:t>
              </a:r>
            </a:p>
            <a:p>
              <a:pPr algn="r"/>
              <a:r>
                <a:rPr lang="en-US" sz="1400" dirty="0" smtClean="0">
                  <a:solidFill>
                    <a:srgbClr val="FF0000"/>
                  </a:solidFill>
                </a:rPr>
                <a:t>18</a:t>
              </a:r>
            </a:p>
            <a:p>
              <a:pPr algn="r"/>
              <a:r>
                <a:rPr lang="en-US" sz="1400" dirty="0" smtClean="0">
                  <a:solidFill>
                    <a:srgbClr val="FF0000"/>
                  </a:solidFill>
                </a:rPr>
                <a:t>19</a:t>
              </a:r>
            </a:p>
            <a:p>
              <a:pPr algn="r"/>
              <a:r>
                <a:rPr lang="en-US" sz="1400" dirty="0" smtClean="0">
                  <a:solidFill>
                    <a:srgbClr val="FF0000"/>
                  </a:solidFill>
                </a:rPr>
                <a:t>20</a:t>
              </a:r>
            </a:p>
            <a:p>
              <a:pPr algn="r"/>
              <a:r>
                <a:rPr lang="en-US" sz="1400" dirty="0" smtClean="0">
                  <a:solidFill>
                    <a:srgbClr val="FF0000"/>
                  </a:solidFill>
                </a:rPr>
                <a:t>21</a:t>
              </a:r>
            </a:p>
            <a:p>
              <a:pPr algn="r"/>
              <a:r>
                <a:rPr lang="en-US" sz="1400" dirty="0" smtClean="0">
                  <a:solidFill>
                    <a:srgbClr val="FF0000"/>
                  </a:solidFill>
                </a:rPr>
                <a:t>22</a:t>
              </a:r>
            </a:p>
            <a:p>
              <a:pPr algn="r"/>
              <a:r>
                <a:rPr lang="en-US" sz="1400" dirty="0" smtClean="0">
                  <a:solidFill>
                    <a:srgbClr val="FF0000"/>
                  </a:solidFill>
                </a:rPr>
                <a:t>23</a:t>
              </a:r>
            </a:p>
            <a:p>
              <a:pPr algn="r"/>
              <a:r>
                <a:rPr lang="en-US" sz="1400" dirty="0" smtClean="0">
                  <a:solidFill>
                    <a:srgbClr val="FF0000"/>
                  </a:solidFill>
                </a:rPr>
                <a:t>24</a:t>
              </a:r>
            </a:p>
            <a:p>
              <a:pPr algn="r"/>
              <a:r>
                <a:rPr lang="en-US" sz="1400" dirty="0" smtClean="0">
                  <a:solidFill>
                    <a:srgbClr val="FF0000"/>
                  </a:solidFill>
                </a:rPr>
                <a:t>25</a:t>
              </a:r>
            </a:p>
            <a:p>
              <a:pPr algn="r"/>
              <a:r>
                <a:rPr lang="en-US" sz="1400" dirty="0" smtClean="0">
                  <a:solidFill>
                    <a:srgbClr val="FF0000"/>
                  </a:solidFill>
                </a:rPr>
                <a:t>26</a:t>
              </a:r>
            </a:p>
            <a:p>
              <a:pPr algn="r"/>
              <a:r>
                <a:rPr lang="en-US" sz="1400" dirty="0" smtClean="0">
                  <a:solidFill>
                    <a:srgbClr val="FF0000"/>
                  </a:solidFill>
                </a:rPr>
                <a:t>27</a:t>
              </a:r>
            </a:p>
            <a:p>
              <a:pPr algn="r"/>
              <a:r>
                <a:rPr lang="en-US" sz="1400" dirty="0" smtClean="0">
                  <a:solidFill>
                    <a:srgbClr val="FF0000"/>
                  </a:solidFill>
                </a:rPr>
                <a:t>28</a:t>
              </a:r>
            </a:p>
            <a:p>
              <a:pPr algn="r"/>
              <a:r>
                <a:rPr lang="en-US" sz="1400" dirty="0" smtClean="0">
                  <a:solidFill>
                    <a:srgbClr val="FF0000"/>
                  </a:solidFill>
                </a:rPr>
                <a:t>29</a:t>
              </a:r>
            </a:p>
            <a:p>
              <a:pPr algn="r"/>
              <a:r>
                <a:rPr lang="en-US" sz="1400" dirty="0" smtClean="0">
                  <a:solidFill>
                    <a:srgbClr val="FF0000"/>
                  </a:solidFill>
                </a:rPr>
                <a:t>30</a:t>
              </a:r>
            </a:p>
            <a:p>
              <a:pPr algn="r"/>
              <a:r>
                <a:rPr lang="en-US" sz="1400" dirty="0" smtClean="0">
                  <a:solidFill>
                    <a:srgbClr val="FF0000"/>
                  </a:solidFill>
                </a:rPr>
                <a:t>31</a:t>
              </a:r>
            </a:p>
            <a:p>
              <a:pPr algn="r"/>
              <a:r>
                <a:rPr lang="en-US" sz="1400" dirty="0" smtClean="0">
                  <a:solidFill>
                    <a:srgbClr val="FF0000"/>
                  </a:solidFill>
                </a:rPr>
                <a:t>32</a:t>
              </a:r>
            </a:p>
            <a:p>
              <a:pPr algn="r"/>
              <a:r>
                <a:rPr lang="en-US" sz="1400" dirty="0" smtClean="0">
                  <a:solidFill>
                    <a:srgbClr val="FF0000"/>
                  </a:solidFill>
                </a:rPr>
                <a:t>33</a:t>
              </a:r>
            </a:p>
            <a:p>
              <a:pPr algn="r"/>
              <a:r>
                <a:rPr lang="en-US" sz="1400" dirty="0" smtClean="0">
                  <a:solidFill>
                    <a:srgbClr val="FF0000"/>
                  </a:solidFill>
                </a:rPr>
                <a:t>34</a:t>
              </a:r>
            </a:p>
            <a:p>
              <a:pPr algn="r"/>
              <a:r>
                <a:rPr lang="en-US" sz="1400" dirty="0" smtClean="0">
                  <a:solidFill>
                    <a:srgbClr val="FF0000"/>
                  </a:solidFill>
                </a:rPr>
                <a:t>35</a:t>
              </a:r>
            </a:p>
            <a:p>
              <a:pPr algn="r"/>
              <a:r>
                <a:rPr lang="en-US" sz="1400" dirty="0" smtClean="0">
                  <a:solidFill>
                    <a:srgbClr val="FF0000"/>
                  </a:solidFill>
                </a:rPr>
                <a:t>36</a:t>
              </a:r>
            </a:p>
            <a:p>
              <a:pPr algn="r"/>
              <a:r>
                <a:rPr lang="en-US" sz="1400" dirty="0" smtClean="0">
                  <a:solidFill>
                    <a:srgbClr val="FF0000"/>
                  </a:solidFill>
                </a:rPr>
                <a:t>37</a:t>
              </a:r>
            </a:p>
          </p:txBody>
        </p:sp>
      </p:grpSp>
      <p:sp>
        <p:nvSpPr>
          <p:cNvPr id="11" name="Rectangle 10"/>
          <p:cNvSpPr/>
          <p:nvPr/>
        </p:nvSpPr>
        <p:spPr>
          <a:xfrm>
            <a:off x="1403648" y="5445224"/>
            <a:ext cx="1008112" cy="216024"/>
          </a:xfrm>
          <a:prstGeom prst="rect">
            <a:avLst/>
          </a:prstGeom>
          <a:solidFill>
            <a:srgbClr val="FF000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145128802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par>
                                <p:cTn id="8" presetID="22" presetClass="entr" presetSubtype="2" fill="hold"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wipe(right)">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left)">
                                      <p:cBhvr>
                                        <p:cTn id="1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normAutofit/>
          </a:bodyPr>
          <a:lstStyle/>
          <a:p>
            <a:fld id="{125A1C68-F048-4C66-8544-2D3BD35A5879}" type="slidenum">
              <a:rPr lang="en-US" smtClean="0"/>
              <a:pPr/>
              <a:t>16</a:t>
            </a:fld>
            <a:endParaRPr lang="en-US"/>
          </a:p>
        </p:txBody>
      </p:sp>
      <p:sp>
        <p:nvSpPr>
          <p:cNvPr id="2" name="Title 1"/>
          <p:cNvSpPr>
            <a:spLocks noGrp="1"/>
          </p:cNvSpPr>
          <p:nvPr>
            <p:ph type="title"/>
          </p:nvPr>
        </p:nvSpPr>
        <p:spPr>
          <a:xfrm>
            <a:off x="251520" y="116632"/>
            <a:ext cx="8153400" cy="774576"/>
          </a:xfrm>
        </p:spPr>
        <p:txBody>
          <a:bodyPr vert="horz" rtlCol="0" anchor="ctr">
            <a:noAutofit/>
            <a:scene3d>
              <a:camera prst="orthographicFront"/>
              <a:lightRig rig="soft" dir="t"/>
            </a:scene3d>
            <a:sp3d prstMaterial="softEdge">
              <a:bevelT w="25400" h="25400"/>
            </a:sp3d>
          </a:bodyPr>
          <a:lstStyle/>
          <a:p>
            <a:r>
              <a:rPr lang="en-US" sz="4000" dirty="0" smtClean="0">
                <a:solidFill>
                  <a:schemeClr val="accent2"/>
                </a:solidFill>
                <a:latin typeface="Tahoma" charset="0"/>
                <a:cs typeface="Arial" charset="0"/>
              </a:rPr>
              <a:t>  Without </a:t>
            </a:r>
            <a:r>
              <a:rPr lang="en-US" sz="4000" dirty="0" smtClean="0">
                <a:solidFill>
                  <a:srgbClr val="00B0F0"/>
                </a:solidFill>
                <a:latin typeface="Tahoma" charset="0"/>
                <a:cs typeface="Arial" charset="0"/>
              </a:rPr>
              <a:t>default </a:t>
            </a:r>
            <a:r>
              <a:rPr lang="en-US" sz="4000" dirty="0" smtClean="0">
                <a:solidFill>
                  <a:schemeClr val="accent2"/>
                </a:solidFill>
                <a:latin typeface="Tahoma" charset="0"/>
                <a:cs typeface="Arial" charset="0"/>
              </a:rPr>
              <a:t>Statement</a:t>
            </a:r>
            <a:endParaRPr lang="en-US" sz="2800" dirty="0">
              <a:solidFill>
                <a:schemeClr val="accent2"/>
              </a:solidFill>
              <a:latin typeface="Tahoma" charset="0"/>
              <a:cs typeface="Arial" charset="0"/>
            </a:endParaRPr>
          </a:p>
        </p:txBody>
      </p:sp>
      <p:cxnSp>
        <p:nvCxnSpPr>
          <p:cNvPr id="8" name="Straight Connector 7"/>
          <p:cNvCxnSpPr/>
          <p:nvPr/>
        </p:nvCxnSpPr>
        <p:spPr>
          <a:xfrm>
            <a:off x="0" y="836712"/>
            <a:ext cx="9144000"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0" y="908720"/>
            <a:ext cx="9144000" cy="36004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EXAMPLE 2</a:t>
            </a:r>
            <a:endParaRPr lang="en-US" b="1" dirty="0">
              <a:solidFill>
                <a:srgbClr val="0000FF"/>
              </a:solidFill>
            </a:endParaRPr>
          </a:p>
        </p:txBody>
      </p:sp>
      <p:cxnSp>
        <p:nvCxnSpPr>
          <p:cNvPr id="10" name="Straight Connector 9"/>
          <p:cNvCxnSpPr/>
          <p:nvPr/>
        </p:nvCxnSpPr>
        <p:spPr>
          <a:xfrm>
            <a:off x="0" y="1268760"/>
            <a:ext cx="9144000"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
        <p:nvSpPr>
          <p:cNvPr id="15" name="Content Placeholder 4"/>
          <p:cNvSpPr txBox="1">
            <a:spLocks/>
          </p:cNvSpPr>
          <p:nvPr/>
        </p:nvSpPr>
        <p:spPr>
          <a:xfrm>
            <a:off x="251520" y="1340768"/>
            <a:ext cx="8640960" cy="648072"/>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342900" indent="-342900" algn="just">
              <a:lnSpc>
                <a:spcPct val="90000"/>
              </a:lnSpc>
              <a:buClr>
                <a:srgbClr val="FF0000"/>
              </a:buClr>
              <a:buFont typeface="Wingdings" panose="05000000000000000000" pitchFamily="2" charset="2"/>
              <a:buChar char="Ø"/>
            </a:pPr>
            <a:r>
              <a:rPr lang="en-US" sz="2000" dirty="0" smtClean="0">
                <a:latin typeface="Tahoma" panose="020B0604030504040204" pitchFamily="34" charset="0"/>
                <a:ea typeface="Tahoma" panose="020B0604030504040204" pitchFamily="34" charset="0"/>
                <a:cs typeface="Tahoma" panose="020B0604030504040204" pitchFamily="34" charset="0"/>
              </a:rPr>
              <a:t>In fact, line 30 in slide 10 adds nothing to the program. Note that the variable </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message </a:t>
            </a:r>
            <a:r>
              <a:rPr lang="en-US" sz="2000" dirty="0" smtClean="0">
                <a:latin typeface="Tahoma" panose="020B0604030504040204" pitchFamily="34" charset="0"/>
                <a:ea typeface="Tahoma" panose="020B0604030504040204" pitchFamily="34" charset="0"/>
                <a:cs typeface="Tahoma" panose="020B0604030504040204" pitchFamily="34" charset="0"/>
              </a:rPr>
              <a:t>is already initialized to </a:t>
            </a:r>
            <a:r>
              <a:rPr lang="en-US" sz="2000" dirty="0" smtClean="0">
                <a:solidFill>
                  <a:srgbClr val="FF3399"/>
                </a:solidFill>
                <a:latin typeface="Tahoma" panose="020B0604030504040204" pitchFamily="34" charset="0"/>
                <a:ea typeface="Tahoma" panose="020B0604030504040204" pitchFamily="34" charset="0"/>
                <a:cs typeface="Tahoma" panose="020B0604030504040204" pitchFamily="34" charset="0"/>
              </a:rPr>
              <a:t>“Invalid input”</a:t>
            </a:r>
            <a:r>
              <a:rPr lang="en-US" sz="2000" dirty="0" smtClean="0">
                <a:latin typeface="Tahoma" panose="020B0604030504040204" pitchFamily="34" charset="0"/>
                <a:ea typeface="Tahoma" panose="020B0604030504040204" pitchFamily="34" charset="0"/>
                <a:cs typeface="Tahoma" panose="020B0604030504040204" pitchFamily="34" charset="0"/>
              </a:rPr>
              <a:t> in line 6. </a:t>
            </a:r>
            <a:endParaRPr lang="en-US" sz="1800" dirty="0" smtClean="0">
              <a:solidFill>
                <a:srgbClr val="FF3399"/>
              </a:solidFill>
              <a:latin typeface="Tahoma" panose="020B0604030504040204" pitchFamily="34" charset="0"/>
              <a:ea typeface="Tahoma" panose="020B0604030504040204" pitchFamily="34" charset="0"/>
              <a:cs typeface="Tahoma" panose="020B0604030504040204" pitchFamily="34" charset="0"/>
            </a:endParaRPr>
          </a:p>
        </p:txBody>
      </p:sp>
      <p:sp>
        <p:nvSpPr>
          <p:cNvPr id="16" name="Content Placeholder 4"/>
          <p:cNvSpPr txBox="1">
            <a:spLocks/>
          </p:cNvSpPr>
          <p:nvPr/>
        </p:nvSpPr>
        <p:spPr>
          <a:xfrm>
            <a:off x="251520" y="2060848"/>
            <a:ext cx="8640960" cy="936104"/>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342900" indent="-342900" algn="just">
              <a:lnSpc>
                <a:spcPct val="90000"/>
              </a:lnSpc>
              <a:buClr>
                <a:srgbClr val="FF0000"/>
              </a:buClr>
              <a:buFont typeface="Wingdings" panose="05000000000000000000" pitchFamily="2" charset="2"/>
              <a:buChar char="Ø"/>
            </a:pPr>
            <a:r>
              <a:rPr lang="en-US" sz="2000" dirty="0" smtClean="0">
                <a:latin typeface="Tahoma" panose="020B0604030504040204" pitchFamily="34" charset="0"/>
                <a:ea typeface="Tahoma" panose="020B0604030504040204" pitchFamily="34" charset="0"/>
                <a:cs typeface="Tahoma" panose="020B0604030504040204" pitchFamily="34" charset="0"/>
              </a:rPr>
              <a:t>In addition, the </a:t>
            </a:r>
            <a:r>
              <a:rPr lang="en-US" sz="2000" dirty="0" smtClean="0">
                <a:solidFill>
                  <a:srgbClr val="00B0F0"/>
                </a:solidFill>
                <a:latin typeface="Tahoma" panose="020B0604030504040204" pitchFamily="34" charset="0"/>
                <a:ea typeface="Tahoma" panose="020B0604030504040204" pitchFamily="34" charset="0"/>
                <a:cs typeface="Tahoma" panose="020B0604030504040204" pitchFamily="34" charset="0"/>
              </a:rPr>
              <a:t>default</a:t>
            </a:r>
            <a:r>
              <a:rPr lang="en-US" sz="2000" dirty="0" smtClean="0">
                <a:latin typeface="Tahoma" panose="020B0604030504040204" pitchFamily="34" charset="0"/>
                <a:ea typeface="Tahoma" panose="020B0604030504040204" pitchFamily="34" charset="0"/>
                <a:cs typeface="Tahoma" panose="020B0604030504040204" pitchFamily="34" charset="0"/>
              </a:rPr>
              <a:t> is optional in the switch statement. In other words, it may be omitted from the </a:t>
            </a:r>
            <a:r>
              <a:rPr lang="en-US" sz="2000" dirty="0" smtClean="0">
                <a:solidFill>
                  <a:srgbClr val="00B0F0"/>
                </a:solidFill>
                <a:latin typeface="Tahoma" panose="020B0604030504040204" pitchFamily="34" charset="0"/>
                <a:ea typeface="Tahoma" panose="020B0604030504040204" pitchFamily="34" charset="0"/>
                <a:cs typeface="Tahoma" panose="020B0604030504040204" pitchFamily="34" charset="0"/>
              </a:rPr>
              <a:t>switch </a:t>
            </a:r>
            <a:r>
              <a:rPr lang="en-US" sz="2000" dirty="0" smtClean="0">
                <a:latin typeface="Tahoma" panose="020B0604030504040204" pitchFamily="34" charset="0"/>
                <a:ea typeface="Tahoma" panose="020B0604030504040204" pitchFamily="34" charset="0"/>
                <a:cs typeface="Tahoma" panose="020B0604030504040204" pitchFamily="34" charset="0"/>
              </a:rPr>
              <a:t>statement if it is useless </a:t>
            </a:r>
            <a:r>
              <a:rPr lang="en-US" sz="2000" dirty="0" smtClean="0">
                <a:latin typeface="Tahoma" panose="020B0604030504040204" pitchFamily="34" charset="0"/>
                <a:ea typeface="Tahoma" panose="020B0604030504040204" pitchFamily="34" charset="0"/>
                <a:cs typeface="Tahoma" panose="020B0604030504040204" pitchFamily="34" charset="0"/>
                <a:sym typeface="Wingdings" panose="05000000000000000000" pitchFamily="2" charset="2"/>
              </a:rPr>
              <a:t> </a:t>
            </a:r>
            <a:r>
              <a:rPr lang="en-US" sz="2000" dirty="0" smtClean="0">
                <a:solidFill>
                  <a:srgbClr val="FF0000"/>
                </a:solidFill>
                <a:latin typeface="Tahoma" panose="020B0604030504040204" pitchFamily="34" charset="0"/>
                <a:ea typeface="Tahoma" panose="020B0604030504040204" pitchFamily="34" charset="0"/>
                <a:cs typeface="Tahoma" panose="020B0604030504040204" pitchFamily="34" charset="0"/>
                <a:sym typeface="Wingdings" panose="05000000000000000000" pitchFamily="2" charset="2"/>
              </a:rPr>
              <a:t>Therefore, line 30 may be omitted.</a:t>
            </a:r>
            <a:endParaRPr lang="en-US" sz="1800"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29" name="Content Placeholder 4"/>
          <p:cNvSpPr txBox="1">
            <a:spLocks/>
          </p:cNvSpPr>
          <p:nvPr/>
        </p:nvSpPr>
        <p:spPr>
          <a:xfrm>
            <a:off x="251520" y="2996952"/>
            <a:ext cx="8640960" cy="936104"/>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342900" indent="-342900" algn="just">
              <a:lnSpc>
                <a:spcPct val="90000"/>
              </a:lnSpc>
              <a:buClr>
                <a:srgbClr val="FF0000"/>
              </a:buClr>
              <a:buFont typeface="Wingdings" panose="05000000000000000000" pitchFamily="2" charset="2"/>
              <a:buChar char="Ø"/>
            </a:pPr>
            <a:r>
              <a:rPr lang="en-US" sz="2000" dirty="0" smtClean="0">
                <a:latin typeface="Tahoma" panose="020B0604030504040204" pitchFamily="34" charset="0"/>
                <a:ea typeface="Tahoma" panose="020B0604030504040204" pitchFamily="34" charset="0"/>
                <a:cs typeface="Tahoma" panose="020B0604030504040204" pitchFamily="34" charset="0"/>
              </a:rPr>
              <a:t>The modified “Processing section” of the program is shown in the next slide:</a:t>
            </a:r>
            <a:endParaRPr lang="en-US" sz="1800"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Tree>
    <p:custDataLst>
      <p:tags r:id="rId1"/>
    </p:custDataLst>
    <p:extLst>
      <p:ext uri="{BB962C8B-B14F-4D97-AF65-F5344CB8AC3E}">
        <p14:creationId xmlns:p14="http://schemas.microsoft.com/office/powerpoint/2010/main" val="368523239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
                                            <p:txEl>
                                              <p:pRg st="0" end="0"/>
                                            </p:txEl>
                                          </p:spTgt>
                                        </p:tgtEl>
                                        <p:attrNameLst>
                                          <p:attrName>style.visibility</p:attrName>
                                        </p:attrNameLst>
                                      </p:cBhvr>
                                      <p:to>
                                        <p:strVal val="visible"/>
                                      </p:to>
                                    </p:set>
                                    <p:animEffect transition="in" filter="wipe(left)">
                                      <p:cBhvr>
                                        <p:cTn id="12" dur="500"/>
                                        <p:tgtEl>
                                          <p:spTgt spid="1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6">
                                            <p:txEl>
                                              <p:pRg st="0" end="0"/>
                                            </p:txEl>
                                          </p:spTgt>
                                        </p:tgtEl>
                                        <p:attrNameLst>
                                          <p:attrName>style.visibility</p:attrName>
                                        </p:attrNameLst>
                                      </p:cBhvr>
                                      <p:to>
                                        <p:strVal val="visible"/>
                                      </p:to>
                                    </p:set>
                                    <p:animEffect transition="in" filter="wipe(left)">
                                      <p:cBhvr>
                                        <p:cTn id="17" dur="500"/>
                                        <p:tgtEl>
                                          <p:spTgt spid="1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9">
                                            <p:txEl>
                                              <p:pRg st="0" end="0"/>
                                            </p:txEl>
                                          </p:spTgt>
                                        </p:tgtEl>
                                        <p:attrNameLst>
                                          <p:attrName>style.visibility</p:attrName>
                                        </p:attrNameLst>
                                      </p:cBhvr>
                                      <p:to>
                                        <p:strVal val="visible"/>
                                      </p:to>
                                    </p:set>
                                    <p:animEffect transition="in" filter="wipe(left)">
                                      <p:cBhvr>
                                        <p:cTn id="22" dur="500"/>
                                        <p:tgtEl>
                                          <p:spTgt spid="2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5" grpId="0" build="p"/>
      <p:bldP spid="16" grpId="0" build="p"/>
      <p:bldP spid="29"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normAutofit/>
          </a:bodyPr>
          <a:lstStyle/>
          <a:p>
            <a:fld id="{125A1C68-F048-4C66-8544-2D3BD35A5879}" type="slidenum">
              <a:rPr lang="en-US" smtClean="0"/>
              <a:pPr/>
              <a:t>17</a:t>
            </a:fld>
            <a:endParaRPr lang="en-US"/>
          </a:p>
        </p:txBody>
      </p:sp>
      <p:sp>
        <p:nvSpPr>
          <p:cNvPr id="2" name="Title 1"/>
          <p:cNvSpPr>
            <a:spLocks noGrp="1"/>
          </p:cNvSpPr>
          <p:nvPr>
            <p:ph type="title"/>
          </p:nvPr>
        </p:nvSpPr>
        <p:spPr>
          <a:xfrm>
            <a:off x="251520" y="116632"/>
            <a:ext cx="8153400" cy="774576"/>
          </a:xfrm>
        </p:spPr>
        <p:txBody>
          <a:bodyPr vert="horz" rtlCol="0" anchor="ctr">
            <a:noAutofit/>
            <a:scene3d>
              <a:camera prst="orthographicFront"/>
              <a:lightRig rig="soft" dir="t"/>
            </a:scene3d>
            <a:sp3d prstMaterial="softEdge">
              <a:bevelT w="25400" h="25400"/>
            </a:sp3d>
          </a:bodyPr>
          <a:lstStyle/>
          <a:p>
            <a:r>
              <a:rPr lang="en-US" sz="4000" dirty="0" smtClean="0">
                <a:solidFill>
                  <a:schemeClr val="accent2"/>
                </a:solidFill>
                <a:latin typeface="Tahoma" charset="0"/>
                <a:cs typeface="Arial" charset="0"/>
              </a:rPr>
              <a:t>  Without </a:t>
            </a:r>
            <a:r>
              <a:rPr lang="en-US" sz="4000" dirty="0" smtClean="0">
                <a:solidFill>
                  <a:srgbClr val="00B0F0"/>
                </a:solidFill>
                <a:latin typeface="Tahoma" charset="0"/>
                <a:cs typeface="Arial" charset="0"/>
              </a:rPr>
              <a:t>default </a:t>
            </a:r>
            <a:r>
              <a:rPr lang="en-US" sz="4000" dirty="0" smtClean="0">
                <a:solidFill>
                  <a:schemeClr val="accent2"/>
                </a:solidFill>
                <a:latin typeface="Tahoma" charset="0"/>
                <a:cs typeface="Arial" charset="0"/>
              </a:rPr>
              <a:t>Statement</a:t>
            </a:r>
            <a:endParaRPr lang="en-US" sz="2800" dirty="0">
              <a:solidFill>
                <a:schemeClr val="accent2"/>
              </a:solidFill>
              <a:latin typeface="Tahoma" charset="0"/>
              <a:cs typeface="Arial" charset="0"/>
            </a:endParaRPr>
          </a:p>
        </p:txBody>
      </p:sp>
      <p:cxnSp>
        <p:nvCxnSpPr>
          <p:cNvPr id="8" name="Straight Connector 7"/>
          <p:cNvCxnSpPr/>
          <p:nvPr/>
        </p:nvCxnSpPr>
        <p:spPr>
          <a:xfrm>
            <a:off x="0" y="836712"/>
            <a:ext cx="9144000"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0" y="908720"/>
            <a:ext cx="9144000" cy="36004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EXAMPLE 2</a:t>
            </a:r>
            <a:endParaRPr lang="en-US" b="1" dirty="0">
              <a:solidFill>
                <a:srgbClr val="0000FF"/>
              </a:solidFill>
            </a:endParaRPr>
          </a:p>
        </p:txBody>
      </p:sp>
      <p:cxnSp>
        <p:nvCxnSpPr>
          <p:cNvPr id="10" name="Straight Connector 9"/>
          <p:cNvCxnSpPr/>
          <p:nvPr/>
        </p:nvCxnSpPr>
        <p:spPr>
          <a:xfrm>
            <a:off x="0" y="1268760"/>
            <a:ext cx="9144000"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grpSp>
        <p:nvGrpSpPr>
          <p:cNvPr id="26" name="Group 25"/>
          <p:cNvGrpSpPr/>
          <p:nvPr/>
        </p:nvGrpSpPr>
        <p:grpSpPr>
          <a:xfrm>
            <a:off x="179512" y="1412776"/>
            <a:ext cx="8784976" cy="5047536"/>
            <a:chOff x="323528" y="1236822"/>
            <a:chExt cx="7848872" cy="4883866"/>
          </a:xfrm>
        </p:grpSpPr>
        <p:sp>
          <p:nvSpPr>
            <p:cNvPr id="27" name="TextBox 26"/>
            <p:cNvSpPr txBox="1"/>
            <p:nvPr/>
          </p:nvSpPr>
          <p:spPr>
            <a:xfrm>
              <a:off x="971600" y="1236822"/>
              <a:ext cx="7200800" cy="4883866"/>
            </a:xfrm>
            <a:prstGeom prst="rect">
              <a:avLst/>
            </a:prstGeom>
            <a:solidFill>
              <a:schemeClr val="bg2"/>
            </a:solidFill>
            <a:ln w="28575" cap="rnd" cmpd="thickThin">
              <a:solidFill>
                <a:srgbClr val="0000FF"/>
              </a:solidFill>
            </a:ln>
          </p:spPr>
          <p:txBody>
            <a:bodyPr wrap="square" rtlCol="0">
              <a:spAutoFit/>
            </a:bodyPr>
            <a:lstStyle/>
            <a:p>
              <a:r>
                <a:rPr lang="en-US" sz="1400" dirty="0" smtClean="0"/>
                <a:t>//processing section</a:t>
              </a:r>
            </a:p>
            <a:p>
              <a:r>
                <a:rPr lang="en-US" sz="1400" dirty="0" smtClean="0">
                  <a:solidFill>
                    <a:srgbClr val="0000FF"/>
                  </a:solidFill>
                </a:rPr>
                <a:t>   </a:t>
              </a:r>
              <a:r>
                <a:rPr lang="en-US" sz="1400" dirty="0" smtClean="0">
                  <a:solidFill>
                    <a:srgbClr val="00B0F0"/>
                  </a:solidFill>
                </a:rPr>
                <a:t>switch </a:t>
              </a:r>
              <a:r>
                <a:rPr lang="en-US" sz="1400" dirty="0" smtClean="0">
                  <a:solidFill>
                    <a:srgbClr val="0000FF"/>
                  </a:solidFill>
                </a:rPr>
                <a:t>(choice)</a:t>
              </a:r>
            </a:p>
            <a:p>
              <a:r>
                <a:rPr lang="en-US" sz="1400" dirty="0" smtClean="0">
                  <a:solidFill>
                    <a:srgbClr val="0000FF"/>
                  </a:solidFill>
                </a:rPr>
                <a:t>   {</a:t>
              </a:r>
            </a:p>
            <a:p>
              <a:r>
                <a:rPr lang="en-US" sz="1400" dirty="0" smtClean="0">
                  <a:solidFill>
                    <a:srgbClr val="0000FF"/>
                  </a:solidFill>
                </a:rPr>
                <a:t>      </a:t>
              </a:r>
              <a:r>
                <a:rPr lang="en-US" sz="1400" dirty="0" smtClean="0">
                  <a:solidFill>
                    <a:srgbClr val="00B0F0"/>
                  </a:solidFill>
                </a:rPr>
                <a:t>case </a:t>
              </a:r>
              <a:r>
                <a:rPr lang="en-US" sz="1400" dirty="0">
                  <a:solidFill>
                    <a:srgbClr val="0000FF"/>
                  </a:solidFill>
                </a:rPr>
                <a:t>1</a:t>
              </a:r>
              <a:r>
                <a:rPr lang="en-US" sz="1400" dirty="0" smtClean="0">
                  <a:solidFill>
                    <a:srgbClr val="0000FF"/>
                  </a:solidFill>
                </a:rPr>
                <a:t>: </a:t>
              </a:r>
              <a:r>
                <a:rPr lang="en-US" sz="1400" dirty="0" err="1" smtClean="0">
                  <a:solidFill>
                    <a:srgbClr val="0000FF"/>
                  </a:solidFill>
                </a:rPr>
                <a:t>System.out.println</a:t>
              </a:r>
              <a:r>
                <a:rPr lang="en-US" sz="1400" dirty="0" smtClean="0">
                  <a:solidFill>
                    <a:srgbClr val="0000FF"/>
                  </a:solidFill>
                </a:rPr>
                <a:t> (“Enter two positive integers”);	</a:t>
              </a:r>
              <a:r>
                <a:rPr lang="en-US" sz="1400" dirty="0" smtClean="0">
                  <a:solidFill>
                    <a:srgbClr val="00B050"/>
                  </a:solidFill>
                </a:rPr>
                <a:t>//prompt</a:t>
              </a:r>
            </a:p>
            <a:p>
              <a:r>
                <a:rPr lang="en-US" sz="1400" dirty="0">
                  <a:solidFill>
                    <a:srgbClr val="0000FF"/>
                  </a:solidFill>
                </a:rPr>
                <a:t>	</a:t>
              </a:r>
              <a:r>
                <a:rPr lang="en-US" sz="1400" dirty="0" smtClean="0">
                  <a:solidFill>
                    <a:srgbClr val="0000FF"/>
                  </a:solidFill>
                </a:rPr>
                <a:t> num1 = </a:t>
              </a:r>
              <a:r>
                <a:rPr lang="en-US" sz="1400" dirty="0" err="1" smtClean="0">
                  <a:solidFill>
                    <a:srgbClr val="0000FF"/>
                  </a:solidFill>
                </a:rPr>
                <a:t>read.</a:t>
              </a:r>
              <a:r>
                <a:rPr lang="en-US" sz="1400" dirty="0" err="1" smtClean="0">
                  <a:solidFill>
                    <a:srgbClr val="00B050"/>
                  </a:solidFill>
                </a:rPr>
                <a:t>nextInt</a:t>
              </a:r>
              <a:r>
                <a:rPr lang="en-US" sz="1400" dirty="0" smtClean="0">
                  <a:solidFill>
                    <a:srgbClr val="00B050"/>
                  </a:solidFill>
                </a:rPr>
                <a:t>()</a:t>
              </a:r>
              <a:r>
                <a:rPr lang="en-US" sz="1400" dirty="0" smtClean="0">
                  <a:solidFill>
                    <a:srgbClr val="0000FF"/>
                  </a:solidFill>
                </a:rPr>
                <a:t>;</a:t>
              </a:r>
            </a:p>
            <a:p>
              <a:r>
                <a:rPr lang="en-US" sz="1400" dirty="0">
                  <a:solidFill>
                    <a:srgbClr val="0000FF"/>
                  </a:solidFill>
                </a:rPr>
                <a:t>	</a:t>
              </a:r>
              <a:r>
                <a:rPr lang="en-US" sz="1400" dirty="0" smtClean="0">
                  <a:solidFill>
                    <a:srgbClr val="0000FF"/>
                  </a:solidFill>
                </a:rPr>
                <a:t> num2 = </a:t>
              </a:r>
              <a:r>
                <a:rPr lang="en-US" sz="1400" dirty="0" err="1" smtClean="0">
                  <a:solidFill>
                    <a:srgbClr val="0000FF"/>
                  </a:solidFill>
                </a:rPr>
                <a:t>read.</a:t>
              </a:r>
              <a:r>
                <a:rPr lang="en-US" sz="1400" dirty="0" err="1" smtClean="0">
                  <a:solidFill>
                    <a:srgbClr val="00B050"/>
                  </a:solidFill>
                </a:rPr>
                <a:t>nextInt</a:t>
              </a:r>
              <a:r>
                <a:rPr lang="en-US" sz="1400" dirty="0" smtClean="0">
                  <a:solidFill>
                    <a:srgbClr val="00B050"/>
                  </a:solidFill>
                </a:rPr>
                <a:t>()</a:t>
              </a:r>
              <a:r>
                <a:rPr lang="en-US" sz="1400" dirty="0" smtClean="0">
                  <a:solidFill>
                    <a:srgbClr val="0000FF"/>
                  </a:solidFill>
                </a:rPr>
                <a:t>;</a:t>
              </a:r>
            </a:p>
            <a:p>
              <a:r>
                <a:rPr lang="en-US" sz="1400" dirty="0">
                  <a:solidFill>
                    <a:srgbClr val="0000FF"/>
                  </a:solidFill>
                </a:rPr>
                <a:t>	</a:t>
              </a:r>
              <a:r>
                <a:rPr lang="en-US" sz="1400" dirty="0" smtClean="0">
                  <a:solidFill>
                    <a:srgbClr val="0000FF"/>
                  </a:solidFill>
                </a:rPr>
                <a:t> result = num1 + num2;  </a:t>
              </a:r>
              <a:r>
                <a:rPr lang="en-US" sz="1400" dirty="0" smtClean="0">
                  <a:solidFill>
                    <a:srgbClr val="00B050"/>
                  </a:solidFill>
                </a:rPr>
                <a:t>// the value of result is no more equal to  -1</a:t>
              </a:r>
            </a:p>
            <a:p>
              <a:r>
                <a:rPr lang="en-US" sz="1400" dirty="0" smtClean="0">
                  <a:solidFill>
                    <a:srgbClr val="0000FF"/>
                  </a:solidFill>
                </a:rPr>
                <a:t>  	 </a:t>
              </a:r>
              <a:r>
                <a:rPr lang="en-US" sz="1400" dirty="0" smtClean="0">
                  <a:solidFill>
                    <a:srgbClr val="00B0F0"/>
                  </a:solidFill>
                </a:rPr>
                <a:t>break</a:t>
              </a:r>
              <a:r>
                <a:rPr lang="en-US" sz="1400" dirty="0" smtClean="0">
                  <a:solidFill>
                    <a:srgbClr val="0000FF"/>
                  </a:solidFill>
                </a:rPr>
                <a:t>;</a:t>
              </a:r>
            </a:p>
            <a:p>
              <a:r>
                <a:rPr lang="en-US" sz="1400" dirty="0" smtClean="0">
                  <a:solidFill>
                    <a:srgbClr val="0000FF"/>
                  </a:solidFill>
                </a:rPr>
                <a:t>      </a:t>
              </a:r>
              <a:r>
                <a:rPr lang="en-US" sz="1400" dirty="0" smtClean="0">
                  <a:solidFill>
                    <a:srgbClr val="00B0F0"/>
                  </a:solidFill>
                </a:rPr>
                <a:t>case </a:t>
              </a:r>
              <a:r>
                <a:rPr lang="en-US" sz="1400" dirty="0">
                  <a:solidFill>
                    <a:srgbClr val="0000FF"/>
                  </a:solidFill>
                </a:rPr>
                <a:t>2</a:t>
              </a:r>
              <a:r>
                <a:rPr lang="en-US" sz="1400" dirty="0" smtClean="0">
                  <a:solidFill>
                    <a:srgbClr val="0000FF"/>
                  </a:solidFill>
                </a:rPr>
                <a:t>: </a:t>
              </a:r>
              <a:r>
                <a:rPr lang="en-US" sz="1400" dirty="0" err="1" smtClean="0">
                  <a:solidFill>
                    <a:srgbClr val="0000FF"/>
                  </a:solidFill>
                </a:rPr>
                <a:t>System.out.println</a:t>
              </a:r>
              <a:r>
                <a:rPr lang="en-US" sz="1400" dirty="0" smtClean="0">
                  <a:solidFill>
                    <a:srgbClr val="0000FF"/>
                  </a:solidFill>
                </a:rPr>
                <a:t> (“Enter a positive integer”);	</a:t>
              </a:r>
              <a:r>
                <a:rPr lang="en-US" sz="1400" dirty="0" smtClean="0">
                  <a:solidFill>
                    <a:srgbClr val="00B050"/>
                  </a:solidFill>
                </a:rPr>
                <a:t>//prompt</a:t>
              </a:r>
            </a:p>
            <a:p>
              <a:r>
                <a:rPr lang="en-US" sz="1400" dirty="0">
                  <a:solidFill>
                    <a:srgbClr val="0000FF"/>
                  </a:solidFill>
                </a:rPr>
                <a:t>	</a:t>
              </a:r>
              <a:r>
                <a:rPr lang="en-US" sz="1400" dirty="0" smtClean="0">
                  <a:solidFill>
                    <a:srgbClr val="0000FF"/>
                  </a:solidFill>
                </a:rPr>
                <a:t>  num1 = </a:t>
              </a:r>
              <a:r>
                <a:rPr lang="en-US" sz="1400" dirty="0" err="1" smtClean="0">
                  <a:solidFill>
                    <a:srgbClr val="0000FF"/>
                  </a:solidFill>
                </a:rPr>
                <a:t>read.</a:t>
              </a:r>
              <a:r>
                <a:rPr lang="en-US" sz="1400" dirty="0" err="1" smtClean="0">
                  <a:solidFill>
                    <a:srgbClr val="00B050"/>
                  </a:solidFill>
                </a:rPr>
                <a:t>nextInt</a:t>
              </a:r>
              <a:r>
                <a:rPr lang="en-US" sz="1400" dirty="0" smtClean="0">
                  <a:solidFill>
                    <a:srgbClr val="00B050"/>
                  </a:solidFill>
                </a:rPr>
                <a:t>()</a:t>
              </a:r>
              <a:r>
                <a:rPr lang="en-US" sz="1400" dirty="0" smtClean="0">
                  <a:solidFill>
                    <a:srgbClr val="0000FF"/>
                  </a:solidFill>
                </a:rPr>
                <a:t>;</a:t>
              </a:r>
            </a:p>
            <a:p>
              <a:r>
                <a:rPr lang="en-US" sz="1400" dirty="0">
                  <a:solidFill>
                    <a:srgbClr val="0000FF"/>
                  </a:solidFill>
                </a:rPr>
                <a:t>	</a:t>
              </a:r>
              <a:r>
                <a:rPr lang="en-US" sz="1400" dirty="0" smtClean="0">
                  <a:solidFill>
                    <a:srgbClr val="0000FF"/>
                  </a:solidFill>
                </a:rPr>
                <a:t>  result = num1 * 2;        </a:t>
              </a:r>
              <a:r>
                <a:rPr lang="en-US" sz="1400" dirty="0" smtClean="0">
                  <a:solidFill>
                    <a:srgbClr val="00B050"/>
                  </a:solidFill>
                </a:rPr>
                <a:t>// </a:t>
              </a:r>
              <a:r>
                <a:rPr lang="en-US" sz="1400" dirty="0">
                  <a:solidFill>
                    <a:srgbClr val="00B050"/>
                  </a:solidFill>
                </a:rPr>
                <a:t>the value of result is no more equal to  -1</a:t>
              </a:r>
              <a:endParaRPr lang="en-US" sz="1400" dirty="0" smtClean="0">
                <a:solidFill>
                  <a:srgbClr val="0000FF"/>
                </a:solidFill>
              </a:endParaRPr>
            </a:p>
            <a:p>
              <a:r>
                <a:rPr lang="en-US" sz="1400" dirty="0">
                  <a:solidFill>
                    <a:srgbClr val="0000FF"/>
                  </a:solidFill>
                </a:rPr>
                <a:t>	</a:t>
              </a:r>
              <a:r>
                <a:rPr lang="en-US" sz="1400" dirty="0" smtClean="0">
                  <a:solidFill>
                    <a:srgbClr val="0000FF"/>
                  </a:solidFill>
                </a:rPr>
                <a:t>  </a:t>
              </a:r>
              <a:r>
                <a:rPr lang="en-US" sz="1400" dirty="0" smtClean="0">
                  <a:solidFill>
                    <a:srgbClr val="00B0F0"/>
                  </a:solidFill>
                </a:rPr>
                <a:t>break</a:t>
              </a:r>
              <a:r>
                <a:rPr lang="en-US" sz="1400" dirty="0" smtClean="0">
                  <a:solidFill>
                    <a:srgbClr val="0000FF"/>
                  </a:solidFill>
                </a:rPr>
                <a:t>;</a:t>
              </a:r>
            </a:p>
            <a:p>
              <a:r>
                <a:rPr lang="en-US" sz="1400" dirty="0" smtClean="0">
                  <a:solidFill>
                    <a:srgbClr val="0000FF"/>
                  </a:solidFill>
                </a:rPr>
                <a:t>      </a:t>
              </a:r>
              <a:r>
                <a:rPr lang="en-US" sz="1400" dirty="0" smtClean="0">
                  <a:solidFill>
                    <a:srgbClr val="00B0F0"/>
                  </a:solidFill>
                </a:rPr>
                <a:t>case </a:t>
              </a:r>
              <a:r>
                <a:rPr lang="en-US" sz="1400" dirty="0">
                  <a:solidFill>
                    <a:srgbClr val="0000FF"/>
                  </a:solidFill>
                </a:rPr>
                <a:t>3:  </a:t>
              </a:r>
              <a:r>
                <a:rPr lang="en-US" sz="1400" dirty="0" err="1">
                  <a:solidFill>
                    <a:srgbClr val="0000FF"/>
                  </a:solidFill>
                </a:rPr>
                <a:t>System.out.println</a:t>
              </a:r>
              <a:r>
                <a:rPr lang="en-US" sz="1400" dirty="0">
                  <a:solidFill>
                    <a:srgbClr val="0000FF"/>
                  </a:solidFill>
                </a:rPr>
                <a:t> (“Enter an integer”);		</a:t>
              </a:r>
              <a:r>
                <a:rPr lang="en-US" sz="1400" dirty="0">
                  <a:solidFill>
                    <a:srgbClr val="00B050"/>
                  </a:solidFill>
                </a:rPr>
                <a:t>//prompt</a:t>
              </a:r>
              <a:endParaRPr lang="en-US" sz="1400" dirty="0" smtClean="0">
                <a:solidFill>
                  <a:srgbClr val="0000FF"/>
                </a:solidFill>
              </a:endParaRPr>
            </a:p>
            <a:p>
              <a:r>
                <a:rPr lang="en-US" sz="1400" dirty="0">
                  <a:solidFill>
                    <a:srgbClr val="0000FF"/>
                  </a:solidFill>
                </a:rPr>
                <a:t>	</a:t>
              </a:r>
              <a:r>
                <a:rPr lang="en-US" sz="1400" dirty="0" smtClean="0">
                  <a:solidFill>
                    <a:srgbClr val="0000FF"/>
                  </a:solidFill>
                </a:rPr>
                <a:t>  num1 = </a:t>
              </a:r>
              <a:r>
                <a:rPr lang="en-US" sz="1400" dirty="0" err="1" smtClean="0">
                  <a:solidFill>
                    <a:srgbClr val="0000FF"/>
                  </a:solidFill>
                </a:rPr>
                <a:t>read.</a:t>
              </a:r>
              <a:r>
                <a:rPr lang="en-US" sz="1400" dirty="0" err="1" smtClean="0">
                  <a:solidFill>
                    <a:srgbClr val="00B050"/>
                  </a:solidFill>
                </a:rPr>
                <a:t>nextInt</a:t>
              </a:r>
              <a:r>
                <a:rPr lang="en-US" sz="1400" dirty="0" smtClean="0">
                  <a:solidFill>
                    <a:srgbClr val="00B050"/>
                  </a:solidFill>
                </a:rPr>
                <a:t>()</a:t>
              </a:r>
              <a:r>
                <a:rPr lang="en-US" sz="1400" dirty="0" smtClean="0">
                  <a:solidFill>
                    <a:srgbClr val="0000FF"/>
                  </a:solidFill>
                </a:rPr>
                <a:t>;</a:t>
              </a:r>
            </a:p>
            <a:p>
              <a:r>
                <a:rPr lang="en-US" sz="1400" dirty="0">
                  <a:solidFill>
                    <a:srgbClr val="0000FF"/>
                  </a:solidFill>
                </a:rPr>
                <a:t>	 </a:t>
              </a:r>
              <a:r>
                <a:rPr lang="en-US" sz="1400" dirty="0" smtClean="0">
                  <a:solidFill>
                    <a:srgbClr val="0000FF"/>
                  </a:solidFill>
                </a:rPr>
                <a:t> result = num1 * num1;</a:t>
              </a:r>
              <a:r>
                <a:rPr lang="en-US" sz="1400" dirty="0">
                  <a:solidFill>
                    <a:srgbClr val="00B050"/>
                  </a:solidFill>
                </a:rPr>
                <a:t> // the value of result is no more equal to  -1</a:t>
              </a:r>
              <a:endParaRPr lang="en-US" sz="1400" dirty="0" smtClean="0">
                <a:solidFill>
                  <a:srgbClr val="0000FF"/>
                </a:solidFill>
              </a:endParaRPr>
            </a:p>
            <a:p>
              <a:r>
                <a:rPr lang="en-US" sz="1400" dirty="0">
                  <a:solidFill>
                    <a:srgbClr val="0000FF"/>
                  </a:solidFill>
                </a:rPr>
                <a:t>	</a:t>
              </a:r>
              <a:r>
                <a:rPr lang="en-US" sz="1400" dirty="0" smtClean="0">
                  <a:solidFill>
                    <a:srgbClr val="0000FF"/>
                  </a:solidFill>
                </a:rPr>
                <a:t>  </a:t>
              </a:r>
              <a:r>
                <a:rPr lang="en-US" sz="1400" dirty="0" smtClean="0">
                  <a:solidFill>
                    <a:srgbClr val="00B0F0"/>
                  </a:solidFill>
                </a:rPr>
                <a:t>break</a:t>
              </a:r>
              <a:r>
                <a:rPr lang="en-US" sz="1400" dirty="0" smtClean="0">
                  <a:solidFill>
                    <a:srgbClr val="0000FF"/>
                  </a:solidFill>
                </a:rPr>
                <a:t>;</a:t>
              </a:r>
            </a:p>
            <a:p>
              <a:r>
                <a:rPr lang="en-US" sz="1400" dirty="0" smtClean="0">
                  <a:solidFill>
                    <a:srgbClr val="0000FF"/>
                  </a:solidFill>
                </a:rPr>
                <a:t>} </a:t>
              </a:r>
              <a:r>
                <a:rPr lang="en-US" sz="1400" dirty="0" smtClean="0">
                  <a:solidFill>
                    <a:srgbClr val="00B050"/>
                  </a:solidFill>
                </a:rPr>
                <a:t>//end switch</a:t>
              </a:r>
            </a:p>
            <a:p>
              <a:r>
                <a:rPr lang="en-US" sz="1400" dirty="0"/>
                <a:t> </a:t>
              </a:r>
              <a:r>
                <a:rPr lang="en-US" sz="1400" dirty="0" smtClean="0"/>
                <a:t>  //output section</a:t>
              </a:r>
            </a:p>
            <a:p>
              <a:r>
                <a:rPr lang="en-US" sz="1400" dirty="0">
                  <a:solidFill>
                    <a:srgbClr val="0000FF"/>
                  </a:solidFill>
                </a:rPr>
                <a:t> </a:t>
              </a:r>
              <a:r>
                <a:rPr lang="en-US" sz="1400" dirty="0" smtClean="0">
                  <a:solidFill>
                    <a:srgbClr val="0000FF"/>
                  </a:solidFill>
                </a:rPr>
                <a:t>  if (result !=-1)</a:t>
              </a:r>
            </a:p>
            <a:p>
              <a:r>
                <a:rPr lang="en-US" sz="1400" dirty="0" smtClean="0">
                  <a:solidFill>
                    <a:srgbClr val="0000FF"/>
                  </a:solidFill>
                </a:rPr>
                <a:t>      </a:t>
              </a:r>
              <a:r>
                <a:rPr lang="en-US" sz="1400" dirty="0" err="1" smtClean="0">
                  <a:solidFill>
                    <a:srgbClr val="0000FF"/>
                  </a:solidFill>
                </a:rPr>
                <a:t>System.out.println</a:t>
              </a:r>
              <a:r>
                <a:rPr lang="en-US" sz="1400" dirty="0" smtClean="0">
                  <a:solidFill>
                    <a:srgbClr val="0000FF"/>
                  </a:solidFill>
                </a:rPr>
                <a:t> (result);</a:t>
              </a:r>
            </a:p>
            <a:p>
              <a:r>
                <a:rPr lang="en-US" sz="1400" dirty="0">
                  <a:solidFill>
                    <a:srgbClr val="0000FF"/>
                  </a:solidFill>
                </a:rPr>
                <a:t> </a:t>
              </a:r>
              <a:r>
                <a:rPr lang="en-US" sz="1400" dirty="0" smtClean="0">
                  <a:solidFill>
                    <a:srgbClr val="0000FF"/>
                  </a:solidFill>
                </a:rPr>
                <a:t>  else</a:t>
              </a:r>
            </a:p>
            <a:p>
              <a:r>
                <a:rPr lang="en-US" sz="1400" dirty="0" smtClean="0">
                  <a:solidFill>
                    <a:srgbClr val="0000FF"/>
                  </a:solidFill>
                </a:rPr>
                <a:t>      </a:t>
              </a:r>
              <a:r>
                <a:rPr lang="en-US" sz="1400" dirty="0" err="1" smtClean="0">
                  <a:solidFill>
                    <a:srgbClr val="0000FF"/>
                  </a:solidFill>
                </a:rPr>
                <a:t>System.out.println</a:t>
              </a:r>
              <a:r>
                <a:rPr lang="en-US" sz="1400" dirty="0" smtClean="0">
                  <a:solidFill>
                    <a:srgbClr val="0000FF"/>
                  </a:solidFill>
                </a:rPr>
                <a:t> (message);</a:t>
              </a:r>
            </a:p>
            <a:p>
              <a:r>
                <a:rPr lang="en-US" sz="1400" dirty="0" smtClean="0">
                  <a:solidFill>
                    <a:srgbClr val="0000FF"/>
                  </a:solidFill>
                </a:rPr>
                <a:t>} </a:t>
              </a:r>
              <a:r>
                <a:rPr lang="en-US" sz="1400" dirty="0" smtClean="0">
                  <a:solidFill>
                    <a:srgbClr val="00B050"/>
                  </a:solidFill>
                </a:rPr>
                <a:t>//end main</a:t>
              </a:r>
            </a:p>
          </p:txBody>
        </p:sp>
        <p:sp>
          <p:nvSpPr>
            <p:cNvPr id="28" name="TextBox 27"/>
            <p:cNvSpPr txBox="1"/>
            <p:nvPr/>
          </p:nvSpPr>
          <p:spPr>
            <a:xfrm>
              <a:off x="323528" y="1236822"/>
              <a:ext cx="576064" cy="4883866"/>
            </a:xfrm>
            <a:prstGeom prst="rect">
              <a:avLst/>
            </a:prstGeom>
            <a:noFill/>
          </p:spPr>
          <p:txBody>
            <a:bodyPr wrap="square" rtlCol="0">
              <a:spAutoFit/>
            </a:bodyPr>
            <a:lstStyle/>
            <a:p>
              <a:pPr algn="r"/>
              <a:r>
                <a:rPr lang="en-US" sz="1400" dirty="0" smtClean="0">
                  <a:solidFill>
                    <a:srgbClr val="FF0000"/>
                  </a:solidFill>
                </a:rPr>
                <a:t>14</a:t>
              </a:r>
            </a:p>
            <a:p>
              <a:pPr algn="r"/>
              <a:r>
                <a:rPr lang="en-US" sz="1400" dirty="0" smtClean="0">
                  <a:solidFill>
                    <a:srgbClr val="FF0000"/>
                  </a:solidFill>
                </a:rPr>
                <a:t>15</a:t>
              </a:r>
            </a:p>
            <a:p>
              <a:pPr algn="r"/>
              <a:r>
                <a:rPr lang="en-US" sz="1400" dirty="0" smtClean="0">
                  <a:solidFill>
                    <a:srgbClr val="FF0000"/>
                  </a:solidFill>
                </a:rPr>
                <a:t>16</a:t>
              </a:r>
            </a:p>
            <a:p>
              <a:pPr algn="r"/>
              <a:r>
                <a:rPr lang="en-US" sz="1400" dirty="0" smtClean="0">
                  <a:solidFill>
                    <a:srgbClr val="FF0000"/>
                  </a:solidFill>
                </a:rPr>
                <a:t>17</a:t>
              </a:r>
            </a:p>
            <a:p>
              <a:pPr algn="r"/>
              <a:r>
                <a:rPr lang="en-US" sz="1400" dirty="0" smtClean="0">
                  <a:solidFill>
                    <a:srgbClr val="FF0000"/>
                  </a:solidFill>
                </a:rPr>
                <a:t>18</a:t>
              </a:r>
            </a:p>
            <a:p>
              <a:pPr algn="r"/>
              <a:r>
                <a:rPr lang="en-US" sz="1400" dirty="0" smtClean="0">
                  <a:solidFill>
                    <a:srgbClr val="FF0000"/>
                  </a:solidFill>
                </a:rPr>
                <a:t>19</a:t>
              </a:r>
            </a:p>
            <a:p>
              <a:pPr algn="r"/>
              <a:r>
                <a:rPr lang="en-US" sz="1400" dirty="0" smtClean="0">
                  <a:solidFill>
                    <a:srgbClr val="FF0000"/>
                  </a:solidFill>
                </a:rPr>
                <a:t>20</a:t>
              </a:r>
            </a:p>
            <a:p>
              <a:pPr algn="r"/>
              <a:r>
                <a:rPr lang="en-US" sz="1400" dirty="0" smtClean="0">
                  <a:solidFill>
                    <a:srgbClr val="FF0000"/>
                  </a:solidFill>
                </a:rPr>
                <a:t>21</a:t>
              </a:r>
            </a:p>
            <a:p>
              <a:pPr algn="r"/>
              <a:r>
                <a:rPr lang="en-US" sz="1400" dirty="0" smtClean="0">
                  <a:solidFill>
                    <a:srgbClr val="FF0000"/>
                  </a:solidFill>
                </a:rPr>
                <a:t>22</a:t>
              </a:r>
            </a:p>
            <a:p>
              <a:pPr algn="r"/>
              <a:r>
                <a:rPr lang="en-US" sz="1400" dirty="0" smtClean="0">
                  <a:solidFill>
                    <a:srgbClr val="FF0000"/>
                  </a:solidFill>
                </a:rPr>
                <a:t>23</a:t>
              </a:r>
            </a:p>
            <a:p>
              <a:pPr algn="r"/>
              <a:r>
                <a:rPr lang="en-US" sz="1400" dirty="0" smtClean="0">
                  <a:solidFill>
                    <a:srgbClr val="FF0000"/>
                  </a:solidFill>
                </a:rPr>
                <a:t>24</a:t>
              </a:r>
            </a:p>
            <a:p>
              <a:pPr algn="r"/>
              <a:r>
                <a:rPr lang="en-US" sz="1400" dirty="0" smtClean="0">
                  <a:solidFill>
                    <a:srgbClr val="FF0000"/>
                  </a:solidFill>
                </a:rPr>
                <a:t>25</a:t>
              </a:r>
            </a:p>
            <a:p>
              <a:pPr algn="r"/>
              <a:r>
                <a:rPr lang="en-US" sz="1400" dirty="0" smtClean="0">
                  <a:solidFill>
                    <a:srgbClr val="FF0000"/>
                  </a:solidFill>
                </a:rPr>
                <a:t>26</a:t>
              </a:r>
            </a:p>
            <a:p>
              <a:pPr algn="r"/>
              <a:r>
                <a:rPr lang="en-US" sz="1400" dirty="0" smtClean="0">
                  <a:solidFill>
                    <a:srgbClr val="FF0000"/>
                  </a:solidFill>
                </a:rPr>
                <a:t>27</a:t>
              </a:r>
            </a:p>
            <a:p>
              <a:pPr algn="r"/>
              <a:r>
                <a:rPr lang="en-US" sz="1400" dirty="0" smtClean="0">
                  <a:solidFill>
                    <a:srgbClr val="FF0000"/>
                  </a:solidFill>
                </a:rPr>
                <a:t>28</a:t>
              </a:r>
            </a:p>
            <a:p>
              <a:pPr algn="r"/>
              <a:r>
                <a:rPr lang="en-US" sz="1400" dirty="0" smtClean="0">
                  <a:solidFill>
                    <a:srgbClr val="FF0000"/>
                  </a:solidFill>
                </a:rPr>
                <a:t>29</a:t>
              </a:r>
            </a:p>
            <a:p>
              <a:pPr algn="r"/>
              <a:r>
                <a:rPr lang="en-US" sz="1400" dirty="0" smtClean="0">
                  <a:solidFill>
                    <a:srgbClr val="FF0000"/>
                  </a:solidFill>
                </a:rPr>
                <a:t>30</a:t>
              </a:r>
            </a:p>
            <a:p>
              <a:pPr algn="r"/>
              <a:r>
                <a:rPr lang="en-US" sz="1400" dirty="0" smtClean="0">
                  <a:solidFill>
                    <a:srgbClr val="FF0000"/>
                  </a:solidFill>
                </a:rPr>
                <a:t>31</a:t>
              </a:r>
            </a:p>
            <a:p>
              <a:pPr algn="r"/>
              <a:r>
                <a:rPr lang="en-US" sz="1400" dirty="0" smtClean="0">
                  <a:solidFill>
                    <a:srgbClr val="FF0000"/>
                  </a:solidFill>
                </a:rPr>
                <a:t>32</a:t>
              </a:r>
            </a:p>
            <a:p>
              <a:pPr algn="r"/>
              <a:r>
                <a:rPr lang="en-US" sz="1400" dirty="0" smtClean="0">
                  <a:solidFill>
                    <a:srgbClr val="FF0000"/>
                  </a:solidFill>
                </a:rPr>
                <a:t>33</a:t>
              </a:r>
            </a:p>
            <a:p>
              <a:pPr algn="r"/>
              <a:r>
                <a:rPr lang="en-US" sz="1400" dirty="0" smtClean="0">
                  <a:solidFill>
                    <a:srgbClr val="FF0000"/>
                  </a:solidFill>
                </a:rPr>
                <a:t>34</a:t>
              </a:r>
            </a:p>
            <a:p>
              <a:pPr algn="r"/>
              <a:r>
                <a:rPr lang="en-US" sz="1400" dirty="0" smtClean="0">
                  <a:solidFill>
                    <a:srgbClr val="FF0000"/>
                  </a:solidFill>
                </a:rPr>
                <a:t>35</a:t>
              </a:r>
            </a:p>
            <a:p>
              <a:pPr algn="r"/>
              <a:r>
                <a:rPr lang="en-US" sz="1400" dirty="0" smtClean="0">
                  <a:solidFill>
                    <a:srgbClr val="FF0000"/>
                  </a:solidFill>
                </a:rPr>
                <a:t>36</a:t>
              </a:r>
            </a:p>
          </p:txBody>
        </p:sp>
      </p:grpSp>
    </p:spTree>
    <p:custDataLst>
      <p:tags r:id="rId1"/>
    </p:custDataLst>
    <p:extLst>
      <p:ext uri="{BB962C8B-B14F-4D97-AF65-F5344CB8AC3E}">
        <p14:creationId xmlns:p14="http://schemas.microsoft.com/office/powerpoint/2010/main" val="23080336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par>
                                <p:cTn id="8" presetID="22" presetClass="entr" presetSubtype="2" fill="hold" nodeType="withEffect">
                                  <p:stCondLst>
                                    <p:cond delay="0"/>
                                  </p:stCondLst>
                                  <p:childTnLst>
                                    <p:set>
                                      <p:cBhvr>
                                        <p:cTn id="9" dur="1" fill="hold">
                                          <p:stCondLst>
                                            <p:cond delay="0"/>
                                          </p:stCondLst>
                                        </p:cTn>
                                        <p:tgtEl>
                                          <p:spTgt spid="26"/>
                                        </p:tgtEl>
                                        <p:attrNameLst>
                                          <p:attrName>style.visibility</p:attrName>
                                        </p:attrNameLst>
                                      </p:cBhvr>
                                      <p:to>
                                        <p:strVal val="visible"/>
                                      </p:to>
                                    </p:set>
                                    <p:animEffect transition="in" filter="wipe(right)">
                                      <p:cBhvr>
                                        <p:cTn id="10"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908720"/>
            <a:ext cx="9144000" cy="36004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EXAMPLE 2 – </a:t>
            </a:r>
            <a:r>
              <a:rPr lang="en-US" b="1" dirty="0">
                <a:solidFill>
                  <a:srgbClr val="0000FF"/>
                </a:solidFill>
              </a:rPr>
              <a:t>V</a:t>
            </a:r>
            <a:r>
              <a:rPr lang="en-US" b="1" dirty="0" smtClean="0">
                <a:solidFill>
                  <a:srgbClr val="0000FF"/>
                </a:solidFill>
              </a:rPr>
              <a:t>alidating user input</a:t>
            </a:r>
            <a:endParaRPr lang="en-US" b="1" dirty="0">
              <a:solidFill>
                <a:srgbClr val="0000FF"/>
              </a:solidFill>
            </a:endParaRPr>
          </a:p>
        </p:txBody>
      </p:sp>
      <p:cxnSp>
        <p:nvCxnSpPr>
          <p:cNvPr id="10" name="Straight Connector 9"/>
          <p:cNvCxnSpPr/>
          <p:nvPr/>
        </p:nvCxnSpPr>
        <p:spPr>
          <a:xfrm>
            <a:off x="0" y="1268760"/>
            <a:ext cx="9144000"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grpSp>
        <p:nvGrpSpPr>
          <p:cNvPr id="12" name="Group 11"/>
          <p:cNvGrpSpPr/>
          <p:nvPr/>
        </p:nvGrpSpPr>
        <p:grpSpPr>
          <a:xfrm>
            <a:off x="179512" y="1406381"/>
            <a:ext cx="8784976" cy="5262979"/>
            <a:chOff x="323528" y="1236822"/>
            <a:chExt cx="7848872" cy="5292582"/>
          </a:xfrm>
        </p:grpSpPr>
        <p:sp>
          <p:nvSpPr>
            <p:cNvPr id="13" name="TextBox 12"/>
            <p:cNvSpPr txBox="1"/>
            <p:nvPr/>
          </p:nvSpPr>
          <p:spPr>
            <a:xfrm>
              <a:off x="971600" y="1236822"/>
              <a:ext cx="7200800" cy="5292582"/>
            </a:xfrm>
            <a:prstGeom prst="rect">
              <a:avLst/>
            </a:prstGeom>
            <a:solidFill>
              <a:schemeClr val="bg2"/>
            </a:solidFill>
            <a:ln w="28575" cap="rnd" cmpd="thickThin">
              <a:solidFill>
                <a:srgbClr val="0000FF"/>
              </a:solidFill>
            </a:ln>
          </p:spPr>
          <p:txBody>
            <a:bodyPr wrap="square" rtlCol="0">
              <a:spAutoFit/>
            </a:bodyPr>
            <a:lstStyle/>
            <a:p>
              <a:r>
                <a:rPr lang="en-US" sz="1400" dirty="0" smtClean="0"/>
                <a:t>//processing section</a:t>
              </a:r>
            </a:p>
            <a:p>
              <a:r>
                <a:rPr lang="en-US" sz="1400" dirty="0" smtClean="0">
                  <a:solidFill>
                    <a:srgbClr val="0000FF"/>
                  </a:solidFill>
                </a:rPr>
                <a:t>   </a:t>
              </a:r>
              <a:r>
                <a:rPr lang="en-US" sz="1400" dirty="0" smtClean="0">
                  <a:solidFill>
                    <a:srgbClr val="00B0F0"/>
                  </a:solidFill>
                </a:rPr>
                <a:t>switch </a:t>
              </a:r>
              <a:r>
                <a:rPr lang="en-US" sz="1400" dirty="0" smtClean="0">
                  <a:solidFill>
                    <a:srgbClr val="0000FF"/>
                  </a:solidFill>
                </a:rPr>
                <a:t>(choice)</a:t>
              </a:r>
            </a:p>
            <a:p>
              <a:r>
                <a:rPr lang="en-US" sz="1400" dirty="0" smtClean="0">
                  <a:solidFill>
                    <a:srgbClr val="0000FF"/>
                  </a:solidFill>
                </a:rPr>
                <a:t>   {</a:t>
              </a:r>
            </a:p>
            <a:p>
              <a:r>
                <a:rPr lang="en-US" sz="1400" dirty="0" smtClean="0">
                  <a:solidFill>
                    <a:srgbClr val="0000FF"/>
                  </a:solidFill>
                </a:rPr>
                <a:t>      </a:t>
              </a:r>
              <a:r>
                <a:rPr lang="en-US" sz="1400" dirty="0" smtClean="0">
                  <a:solidFill>
                    <a:srgbClr val="00B0F0"/>
                  </a:solidFill>
                </a:rPr>
                <a:t>case </a:t>
              </a:r>
              <a:r>
                <a:rPr lang="en-US" sz="1400" dirty="0">
                  <a:solidFill>
                    <a:srgbClr val="0000FF"/>
                  </a:solidFill>
                </a:rPr>
                <a:t>1</a:t>
              </a:r>
              <a:r>
                <a:rPr lang="en-US" sz="1400" dirty="0" smtClean="0">
                  <a:solidFill>
                    <a:srgbClr val="0000FF"/>
                  </a:solidFill>
                </a:rPr>
                <a:t>: </a:t>
              </a:r>
              <a:r>
                <a:rPr lang="en-US" sz="1400" dirty="0" err="1" smtClean="0">
                  <a:solidFill>
                    <a:srgbClr val="0000FF"/>
                  </a:solidFill>
                </a:rPr>
                <a:t>System.out.println</a:t>
              </a:r>
              <a:r>
                <a:rPr lang="en-US" sz="1400" dirty="0" smtClean="0">
                  <a:solidFill>
                    <a:srgbClr val="0000FF"/>
                  </a:solidFill>
                </a:rPr>
                <a:t> (“Enter two </a:t>
              </a:r>
              <a:r>
                <a:rPr lang="en-US" sz="1400" dirty="0" smtClean="0">
                  <a:solidFill>
                    <a:srgbClr val="FF0000"/>
                  </a:solidFill>
                </a:rPr>
                <a:t>positive</a:t>
              </a:r>
              <a:r>
                <a:rPr lang="en-US" sz="1400" dirty="0" smtClean="0">
                  <a:solidFill>
                    <a:srgbClr val="0000FF"/>
                  </a:solidFill>
                </a:rPr>
                <a:t> integers”);	</a:t>
              </a:r>
              <a:r>
                <a:rPr lang="en-US" sz="1400" dirty="0" smtClean="0">
                  <a:solidFill>
                    <a:srgbClr val="00B050"/>
                  </a:solidFill>
                </a:rPr>
                <a:t>//prompt</a:t>
              </a:r>
            </a:p>
            <a:p>
              <a:r>
                <a:rPr lang="en-US" sz="1400" dirty="0">
                  <a:solidFill>
                    <a:srgbClr val="0000FF"/>
                  </a:solidFill>
                </a:rPr>
                <a:t>	</a:t>
              </a:r>
              <a:r>
                <a:rPr lang="en-US" sz="1400" dirty="0" smtClean="0">
                  <a:solidFill>
                    <a:srgbClr val="0000FF"/>
                  </a:solidFill>
                </a:rPr>
                <a:t> num1 = </a:t>
              </a:r>
              <a:r>
                <a:rPr lang="en-US" sz="1400" dirty="0" err="1" smtClean="0">
                  <a:solidFill>
                    <a:srgbClr val="0000FF"/>
                  </a:solidFill>
                </a:rPr>
                <a:t>read.</a:t>
              </a:r>
              <a:r>
                <a:rPr lang="en-US" sz="1400" dirty="0" err="1" smtClean="0">
                  <a:solidFill>
                    <a:srgbClr val="00B050"/>
                  </a:solidFill>
                </a:rPr>
                <a:t>nextInt</a:t>
              </a:r>
              <a:r>
                <a:rPr lang="en-US" sz="1400" dirty="0" smtClean="0">
                  <a:solidFill>
                    <a:srgbClr val="00B050"/>
                  </a:solidFill>
                </a:rPr>
                <a:t>()</a:t>
              </a:r>
              <a:r>
                <a:rPr lang="en-US" sz="1400" dirty="0" smtClean="0">
                  <a:solidFill>
                    <a:srgbClr val="0000FF"/>
                  </a:solidFill>
                </a:rPr>
                <a:t>;</a:t>
              </a:r>
            </a:p>
            <a:p>
              <a:r>
                <a:rPr lang="en-US" sz="1400" dirty="0">
                  <a:solidFill>
                    <a:srgbClr val="0000FF"/>
                  </a:solidFill>
                </a:rPr>
                <a:t>	</a:t>
              </a:r>
              <a:r>
                <a:rPr lang="en-US" sz="1400" dirty="0" smtClean="0">
                  <a:solidFill>
                    <a:srgbClr val="0000FF"/>
                  </a:solidFill>
                </a:rPr>
                <a:t> num2 = </a:t>
              </a:r>
              <a:r>
                <a:rPr lang="en-US" sz="1400" dirty="0" err="1" smtClean="0">
                  <a:solidFill>
                    <a:srgbClr val="0000FF"/>
                  </a:solidFill>
                </a:rPr>
                <a:t>read.</a:t>
              </a:r>
              <a:r>
                <a:rPr lang="en-US" sz="1400" dirty="0" err="1" smtClean="0">
                  <a:solidFill>
                    <a:srgbClr val="00B050"/>
                  </a:solidFill>
                </a:rPr>
                <a:t>nextInt</a:t>
              </a:r>
              <a:r>
                <a:rPr lang="en-US" sz="1400" dirty="0" smtClean="0">
                  <a:solidFill>
                    <a:srgbClr val="00B050"/>
                  </a:solidFill>
                </a:rPr>
                <a:t>()</a:t>
              </a:r>
              <a:r>
                <a:rPr lang="en-US" sz="1400" dirty="0" smtClean="0">
                  <a:solidFill>
                    <a:srgbClr val="0000FF"/>
                  </a:solidFill>
                </a:rPr>
                <a:t>;</a:t>
              </a:r>
            </a:p>
            <a:p>
              <a:r>
                <a:rPr lang="en-US" sz="1400" dirty="0">
                  <a:solidFill>
                    <a:srgbClr val="FF0000"/>
                  </a:solidFill>
                </a:rPr>
                <a:t>	</a:t>
              </a:r>
              <a:r>
                <a:rPr lang="en-US" sz="1400" dirty="0" smtClean="0">
                  <a:solidFill>
                    <a:srgbClr val="FF0000"/>
                  </a:solidFill>
                </a:rPr>
                <a:t> if ((num1 &lt; 0) || (num2 &lt; 0))  </a:t>
              </a:r>
              <a:r>
                <a:rPr lang="en-US" sz="1400" dirty="0" smtClean="0">
                  <a:solidFill>
                    <a:srgbClr val="00B050"/>
                  </a:solidFill>
                </a:rPr>
                <a:t>//should be made after reading num1 &amp; num2</a:t>
              </a:r>
            </a:p>
            <a:p>
              <a:r>
                <a:rPr lang="en-US" sz="1400" dirty="0">
                  <a:solidFill>
                    <a:srgbClr val="FF0000"/>
                  </a:solidFill>
                </a:rPr>
                <a:t>	</a:t>
              </a:r>
              <a:r>
                <a:rPr lang="en-US" sz="1400" dirty="0" smtClean="0">
                  <a:solidFill>
                    <a:srgbClr val="FF0000"/>
                  </a:solidFill>
                </a:rPr>
                <a:t>     result = -1;</a:t>
              </a:r>
            </a:p>
            <a:p>
              <a:r>
                <a:rPr lang="en-US" sz="1400" dirty="0">
                  <a:solidFill>
                    <a:srgbClr val="FF0000"/>
                  </a:solidFill>
                </a:rPr>
                <a:t>	</a:t>
              </a:r>
              <a:r>
                <a:rPr lang="en-US" sz="1400" dirty="0" smtClean="0">
                  <a:solidFill>
                    <a:srgbClr val="FF0000"/>
                  </a:solidFill>
                </a:rPr>
                <a:t> else</a:t>
              </a:r>
            </a:p>
            <a:p>
              <a:r>
                <a:rPr lang="en-US" sz="1400" dirty="0">
                  <a:solidFill>
                    <a:srgbClr val="0000FF"/>
                  </a:solidFill>
                </a:rPr>
                <a:t>	</a:t>
              </a:r>
              <a:r>
                <a:rPr lang="en-US" sz="1400" dirty="0" smtClean="0">
                  <a:solidFill>
                    <a:srgbClr val="0000FF"/>
                  </a:solidFill>
                </a:rPr>
                <a:t>     result = num1 + num2;  </a:t>
              </a:r>
              <a:r>
                <a:rPr lang="en-US" sz="1400" dirty="0" smtClean="0">
                  <a:solidFill>
                    <a:srgbClr val="00B050"/>
                  </a:solidFill>
                </a:rPr>
                <a:t>// the value of result is no more equal to  -1</a:t>
              </a:r>
            </a:p>
            <a:p>
              <a:r>
                <a:rPr lang="en-US" sz="1400" dirty="0" smtClean="0">
                  <a:solidFill>
                    <a:srgbClr val="0000FF"/>
                  </a:solidFill>
                </a:rPr>
                <a:t>  	 </a:t>
              </a:r>
              <a:r>
                <a:rPr lang="en-US" sz="1400" dirty="0" smtClean="0">
                  <a:solidFill>
                    <a:srgbClr val="00B0F0"/>
                  </a:solidFill>
                </a:rPr>
                <a:t>break</a:t>
              </a:r>
              <a:r>
                <a:rPr lang="en-US" sz="1400" dirty="0" smtClean="0">
                  <a:solidFill>
                    <a:srgbClr val="0000FF"/>
                  </a:solidFill>
                </a:rPr>
                <a:t>;</a:t>
              </a:r>
            </a:p>
            <a:p>
              <a:r>
                <a:rPr lang="en-US" sz="1400" dirty="0" smtClean="0">
                  <a:solidFill>
                    <a:srgbClr val="0000FF"/>
                  </a:solidFill>
                </a:rPr>
                <a:t>      </a:t>
              </a:r>
              <a:r>
                <a:rPr lang="en-US" sz="1400" dirty="0" smtClean="0">
                  <a:solidFill>
                    <a:srgbClr val="00B0F0"/>
                  </a:solidFill>
                </a:rPr>
                <a:t>case </a:t>
              </a:r>
              <a:r>
                <a:rPr lang="en-US" sz="1400" dirty="0">
                  <a:solidFill>
                    <a:srgbClr val="0000FF"/>
                  </a:solidFill>
                </a:rPr>
                <a:t>2</a:t>
              </a:r>
              <a:r>
                <a:rPr lang="en-US" sz="1400" dirty="0" smtClean="0">
                  <a:solidFill>
                    <a:srgbClr val="0000FF"/>
                  </a:solidFill>
                </a:rPr>
                <a:t>: </a:t>
              </a:r>
              <a:r>
                <a:rPr lang="en-US" sz="1400" dirty="0" err="1" smtClean="0">
                  <a:solidFill>
                    <a:srgbClr val="0000FF"/>
                  </a:solidFill>
                </a:rPr>
                <a:t>System.out.println</a:t>
              </a:r>
              <a:r>
                <a:rPr lang="en-US" sz="1400" dirty="0" smtClean="0">
                  <a:solidFill>
                    <a:srgbClr val="0000FF"/>
                  </a:solidFill>
                </a:rPr>
                <a:t> (“Enter a </a:t>
              </a:r>
              <a:r>
                <a:rPr lang="en-US" sz="1400" dirty="0" smtClean="0">
                  <a:solidFill>
                    <a:srgbClr val="FF0000"/>
                  </a:solidFill>
                </a:rPr>
                <a:t>positive</a:t>
              </a:r>
              <a:r>
                <a:rPr lang="en-US" sz="1400" dirty="0" smtClean="0">
                  <a:solidFill>
                    <a:srgbClr val="0000FF"/>
                  </a:solidFill>
                </a:rPr>
                <a:t> integer”);	</a:t>
              </a:r>
              <a:r>
                <a:rPr lang="en-US" sz="1400" dirty="0" smtClean="0">
                  <a:solidFill>
                    <a:srgbClr val="00B050"/>
                  </a:solidFill>
                </a:rPr>
                <a:t>//prompt</a:t>
              </a:r>
            </a:p>
            <a:p>
              <a:r>
                <a:rPr lang="en-US" sz="1400" dirty="0">
                  <a:solidFill>
                    <a:srgbClr val="0000FF"/>
                  </a:solidFill>
                </a:rPr>
                <a:t>	</a:t>
              </a:r>
              <a:r>
                <a:rPr lang="en-US" sz="1400" dirty="0" smtClean="0">
                  <a:solidFill>
                    <a:srgbClr val="0000FF"/>
                  </a:solidFill>
                </a:rPr>
                <a:t>  num1 = </a:t>
              </a:r>
              <a:r>
                <a:rPr lang="en-US" sz="1400" dirty="0" err="1" smtClean="0">
                  <a:solidFill>
                    <a:srgbClr val="0000FF"/>
                  </a:solidFill>
                </a:rPr>
                <a:t>read.</a:t>
              </a:r>
              <a:r>
                <a:rPr lang="en-US" sz="1400" dirty="0" err="1" smtClean="0">
                  <a:solidFill>
                    <a:srgbClr val="00B050"/>
                  </a:solidFill>
                </a:rPr>
                <a:t>nextInt</a:t>
              </a:r>
              <a:r>
                <a:rPr lang="en-US" sz="1400" dirty="0" smtClean="0">
                  <a:solidFill>
                    <a:srgbClr val="00B050"/>
                  </a:solidFill>
                </a:rPr>
                <a:t>()</a:t>
              </a:r>
              <a:r>
                <a:rPr lang="en-US" sz="1400" dirty="0" smtClean="0">
                  <a:solidFill>
                    <a:srgbClr val="0000FF"/>
                  </a:solidFill>
                </a:rPr>
                <a:t>;</a:t>
              </a:r>
            </a:p>
            <a:p>
              <a:r>
                <a:rPr lang="en-US" sz="1400" dirty="0">
                  <a:solidFill>
                    <a:srgbClr val="FF0000"/>
                  </a:solidFill>
                </a:rPr>
                <a:t>	</a:t>
              </a:r>
              <a:r>
                <a:rPr lang="en-US" sz="1400" dirty="0" smtClean="0">
                  <a:solidFill>
                    <a:srgbClr val="FF0000"/>
                  </a:solidFill>
                </a:rPr>
                <a:t>  if (num1 &lt; 0) </a:t>
              </a:r>
              <a:r>
                <a:rPr lang="en-US" sz="1400" dirty="0">
                  <a:solidFill>
                    <a:srgbClr val="00B050"/>
                  </a:solidFill>
                </a:rPr>
                <a:t>//this should be made after reading </a:t>
              </a:r>
              <a:r>
                <a:rPr lang="en-US" sz="1400" dirty="0" err="1" smtClean="0">
                  <a:solidFill>
                    <a:srgbClr val="00B050"/>
                  </a:solidFill>
                </a:rPr>
                <a:t>num</a:t>
              </a:r>
              <a:endParaRPr lang="en-US" sz="1400" dirty="0" smtClean="0">
                <a:solidFill>
                  <a:srgbClr val="FF0000"/>
                </a:solidFill>
              </a:endParaRPr>
            </a:p>
            <a:p>
              <a:r>
                <a:rPr lang="en-US" sz="1400" dirty="0">
                  <a:solidFill>
                    <a:srgbClr val="FF0000"/>
                  </a:solidFill>
                </a:rPr>
                <a:t>	</a:t>
              </a:r>
              <a:r>
                <a:rPr lang="en-US" sz="1400" dirty="0" smtClean="0">
                  <a:solidFill>
                    <a:srgbClr val="FF0000"/>
                  </a:solidFill>
                </a:rPr>
                <a:t>     result = -1;</a:t>
              </a:r>
            </a:p>
            <a:p>
              <a:r>
                <a:rPr lang="en-US" sz="1400" dirty="0">
                  <a:solidFill>
                    <a:srgbClr val="FF0000"/>
                  </a:solidFill>
                </a:rPr>
                <a:t>	</a:t>
              </a:r>
              <a:r>
                <a:rPr lang="en-US" sz="1400" dirty="0" smtClean="0">
                  <a:solidFill>
                    <a:srgbClr val="FF0000"/>
                  </a:solidFill>
                </a:rPr>
                <a:t>  else</a:t>
              </a:r>
            </a:p>
            <a:p>
              <a:r>
                <a:rPr lang="en-US" sz="1400" dirty="0">
                  <a:solidFill>
                    <a:srgbClr val="0000FF"/>
                  </a:solidFill>
                </a:rPr>
                <a:t>	</a:t>
              </a:r>
              <a:r>
                <a:rPr lang="en-US" sz="1400" dirty="0" smtClean="0">
                  <a:solidFill>
                    <a:srgbClr val="0000FF"/>
                  </a:solidFill>
                </a:rPr>
                <a:t>     result = num1 * 2;        </a:t>
              </a:r>
              <a:r>
                <a:rPr lang="en-US" sz="1400" dirty="0" smtClean="0">
                  <a:solidFill>
                    <a:srgbClr val="00B050"/>
                  </a:solidFill>
                </a:rPr>
                <a:t>// </a:t>
              </a:r>
              <a:r>
                <a:rPr lang="en-US" sz="1400" dirty="0">
                  <a:solidFill>
                    <a:srgbClr val="00B050"/>
                  </a:solidFill>
                </a:rPr>
                <a:t>the value of result is no more equal to  -1</a:t>
              </a:r>
              <a:endParaRPr lang="en-US" sz="1400" dirty="0" smtClean="0">
                <a:solidFill>
                  <a:srgbClr val="0000FF"/>
                </a:solidFill>
              </a:endParaRPr>
            </a:p>
            <a:p>
              <a:r>
                <a:rPr lang="en-US" sz="1400" dirty="0">
                  <a:solidFill>
                    <a:srgbClr val="0000FF"/>
                  </a:solidFill>
                </a:rPr>
                <a:t>	</a:t>
              </a:r>
              <a:r>
                <a:rPr lang="en-US" sz="1400" dirty="0" smtClean="0">
                  <a:solidFill>
                    <a:srgbClr val="0000FF"/>
                  </a:solidFill>
                </a:rPr>
                <a:t>  </a:t>
              </a:r>
              <a:r>
                <a:rPr lang="en-US" sz="1400" dirty="0" smtClean="0">
                  <a:solidFill>
                    <a:srgbClr val="00B0F0"/>
                  </a:solidFill>
                </a:rPr>
                <a:t>break</a:t>
              </a:r>
              <a:r>
                <a:rPr lang="en-US" sz="1400" dirty="0" smtClean="0">
                  <a:solidFill>
                    <a:srgbClr val="0000FF"/>
                  </a:solidFill>
                </a:rPr>
                <a:t>;</a:t>
              </a:r>
            </a:p>
            <a:p>
              <a:r>
                <a:rPr lang="en-US" sz="1400" dirty="0" smtClean="0">
                  <a:solidFill>
                    <a:srgbClr val="0000FF"/>
                  </a:solidFill>
                </a:rPr>
                <a:t>      </a:t>
              </a:r>
              <a:r>
                <a:rPr lang="en-US" sz="1400" dirty="0" smtClean="0">
                  <a:solidFill>
                    <a:srgbClr val="00B0F0"/>
                  </a:solidFill>
                </a:rPr>
                <a:t>case </a:t>
              </a:r>
              <a:r>
                <a:rPr lang="en-US" sz="1400" dirty="0">
                  <a:solidFill>
                    <a:srgbClr val="0000FF"/>
                  </a:solidFill>
                </a:rPr>
                <a:t>3:  </a:t>
              </a:r>
              <a:r>
                <a:rPr lang="en-US" sz="1400" dirty="0" err="1">
                  <a:solidFill>
                    <a:srgbClr val="0000FF"/>
                  </a:solidFill>
                </a:rPr>
                <a:t>System.out.println</a:t>
              </a:r>
              <a:r>
                <a:rPr lang="en-US" sz="1400" dirty="0">
                  <a:solidFill>
                    <a:srgbClr val="0000FF"/>
                  </a:solidFill>
                </a:rPr>
                <a:t> (“Enter an integer”);		</a:t>
              </a:r>
              <a:r>
                <a:rPr lang="en-US" sz="1400" dirty="0">
                  <a:solidFill>
                    <a:srgbClr val="00B050"/>
                  </a:solidFill>
                </a:rPr>
                <a:t>//prompt</a:t>
              </a:r>
              <a:endParaRPr lang="en-US" sz="1400" dirty="0" smtClean="0">
                <a:solidFill>
                  <a:srgbClr val="0000FF"/>
                </a:solidFill>
              </a:endParaRPr>
            </a:p>
            <a:p>
              <a:r>
                <a:rPr lang="en-US" sz="1400" dirty="0">
                  <a:solidFill>
                    <a:srgbClr val="0000FF"/>
                  </a:solidFill>
                </a:rPr>
                <a:t>	</a:t>
              </a:r>
              <a:r>
                <a:rPr lang="en-US" sz="1400" dirty="0" smtClean="0">
                  <a:solidFill>
                    <a:srgbClr val="0000FF"/>
                  </a:solidFill>
                </a:rPr>
                <a:t>  num1 = </a:t>
              </a:r>
              <a:r>
                <a:rPr lang="en-US" sz="1400" dirty="0" err="1" smtClean="0">
                  <a:solidFill>
                    <a:srgbClr val="0000FF"/>
                  </a:solidFill>
                </a:rPr>
                <a:t>read.</a:t>
              </a:r>
              <a:r>
                <a:rPr lang="en-US" sz="1400" dirty="0" err="1" smtClean="0">
                  <a:solidFill>
                    <a:srgbClr val="00B050"/>
                  </a:solidFill>
                </a:rPr>
                <a:t>nextInt</a:t>
              </a:r>
              <a:r>
                <a:rPr lang="en-US" sz="1400" dirty="0" smtClean="0">
                  <a:solidFill>
                    <a:srgbClr val="00B050"/>
                  </a:solidFill>
                </a:rPr>
                <a:t>()</a:t>
              </a:r>
              <a:r>
                <a:rPr lang="en-US" sz="1400" dirty="0" smtClean="0">
                  <a:solidFill>
                    <a:srgbClr val="0000FF"/>
                  </a:solidFill>
                </a:rPr>
                <a:t>;</a:t>
              </a:r>
            </a:p>
            <a:p>
              <a:r>
                <a:rPr lang="en-US" sz="1400" dirty="0">
                  <a:solidFill>
                    <a:srgbClr val="0000FF"/>
                  </a:solidFill>
                </a:rPr>
                <a:t>	 </a:t>
              </a:r>
              <a:r>
                <a:rPr lang="en-US" sz="1400" dirty="0" smtClean="0">
                  <a:solidFill>
                    <a:srgbClr val="0000FF"/>
                  </a:solidFill>
                </a:rPr>
                <a:t> result = num1 * num1;</a:t>
              </a:r>
              <a:r>
                <a:rPr lang="en-US" sz="1400" dirty="0">
                  <a:solidFill>
                    <a:srgbClr val="00B050"/>
                  </a:solidFill>
                </a:rPr>
                <a:t> // the value of result is </a:t>
              </a:r>
              <a:r>
                <a:rPr lang="en-US" sz="1400" dirty="0" smtClean="0">
                  <a:solidFill>
                    <a:srgbClr val="00B050"/>
                  </a:solidFill>
                </a:rPr>
                <a:t>always positive</a:t>
              </a:r>
              <a:endParaRPr lang="en-US" sz="1400" dirty="0" smtClean="0">
                <a:solidFill>
                  <a:srgbClr val="0000FF"/>
                </a:solidFill>
              </a:endParaRPr>
            </a:p>
            <a:p>
              <a:r>
                <a:rPr lang="en-US" sz="1400" dirty="0">
                  <a:solidFill>
                    <a:srgbClr val="0000FF"/>
                  </a:solidFill>
                </a:rPr>
                <a:t>	</a:t>
              </a:r>
              <a:r>
                <a:rPr lang="en-US" sz="1400" dirty="0" smtClean="0">
                  <a:solidFill>
                    <a:srgbClr val="0000FF"/>
                  </a:solidFill>
                </a:rPr>
                <a:t>  </a:t>
              </a:r>
              <a:r>
                <a:rPr lang="en-US" sz="1400" dirty="0" smtClean="0">
                  <a:solidFill>
                    <a:srgbClr val="00B0F0"/>
                  </a:solidFill>
                </a:rPr>
                <a:t>break</a:t>
              </a:r>
              <a:r>
                <a:rPr lang="en-US" sz="1400" dirty="0" smtClean="0">
                  <a:solidFill>
                    <a:srgbClr val="0000FF"/>
                  </a:solidFill>
                </a:rPr>
                <a:t>;</a:t>
              </a:r>
            </a:p>
            <a:p>
              <a:r>
                <a:rPr lang="en-US" sz="1400" dirty="0" smtClean="0">
                  <a:solidFill>
                    <a:srgbClr val="0000FF"/>
                  </a:solidFill>
                </a:rPr>
                <a:t>} </a:t>
              </a:r>
              <a:r>
                <a:rPr lang="en-US" sz="1400" dirty="0" smtClean="0">
                  <a:solidFill>
                    <a:srgbClr val="00B050"/>
                  </a:solidFill>
                </a:rPr>
                <a:t>//end switch</a:t>
              </a:r>
            </a:p>
            <a:p>
              <a:r>
                <a:rPr lang="en-US" sz="1400" dirty="0"/>
                <a:t> </a:t>
              </a:r>
              <a:r>
                <a:rPr lang="en-US" sz="1400" dirty="0" smtClean="0"/>
                <a:t>  //output section</a:t>
              </a:r>
            </a:p>
          </p:txBody>
        </p:sp>
        <p:sp>
          <p:nvSpPr>
            <p:cNvPr id="14" name="TextBox 13"/>
            <p:cNvSpPr txBox="1"/>
            <p:nvPr/>
          </p:nvSpPr>
          <p:spPr>
            <a:xfrm>
              <a:off x="323528" y="1236822"/>
              <a:ext cx="576064" cy="5292582"/>
            </a:xfrm>
            <a:prstGeom prst="rect">
              <a:avLst/>
            </a:prstGeom>
            <a:noFill/>
          </p:spPr>
          <p:txBody>
            <a:bodyPr wrap="square" rtlCol="0">
              <a:spAutoFit/>
            </a:bodyPr>
            <a:lstStyle/>
            <a:p>
              <a:pPr algn="r"/>
              <a:r>
                <a:rPr lang="en-US" sz="1400" dirty="0" smtClean="0">
                  <a:solidFill>
                    <a:srgbClr val="FF0000"/>
                  </a:solidFill>
                </a:rPr>
                <a:t>14</a:t>
              </a:r>
            </a:p>
            <a:p>
              <a:pPr algn="r"/>
              <a:r>
                <a:rPr lang="en-US" sz="1400" dirty="0" smtClean="0">
                  <a:solidFill>
                    <a:srgbClr val="FF0000"/>
                  </a:solidFill>
                </a:rPr>
                <a:t>15</a:t>
              </a:r>
            </a:p>
            <a:p>
              <a:pPr algn="r"/>
              <a:r>
                <a:rPr lang="en-US" sz="1400" dirty="0" smtClean="0">
                  <a:solidFill>
                    <a:srgbClr val="FF0000"/>
                  </a:solidFill>
                </a:rPr>
                <a:t>16</a:t>
              </a:r>
            </a:p>
            <a:p>
              <a:pPr algn="r"/>
              <a:r>
                <a:rPr lang="en-US" sz="1400" dirty="0" smtClean="0">
                  <a:solidFill>
                    <a:srgbClr val="FF0000"/>
                  </a:solidFill>
                </a:rPr>
                <a:t>17</a:t>
              </a:r>
            </a:p>
            <a:p>
              <a:pPr algn="r"/>
              <a:r>
                <a:rPr lang="en-US" sz="1400" dirty="0" smtClean="0">
                  <a:solidFill>
                    <a:srgbClr val="FF0000"/>
                  </a:solidFill>
                </a:rPr>
                <a:t>18</a:t>
              </a:r>
            </a:p>
            <a:p>
              <a:pPr algn="r"/>
              <a:r>
                <a:rPr lang="en-US" sz="1400" dirty="0" smtClean="0">
                  <a:solidFill>
                    <a:srgbClr val="FF0000"/>
                  </a:solidFill>
                </a:rPr>
                <a:t>19</a:t>
              </a:r>
            </a:p>
            <a:p>
              <a:pPr algn="r"/>
              <a:r>
                <a:rPr lang="en-US" sz="1400" dirty="0" smtClean="0">
                  <a:solidFill>
                    <a:srgbClr val="FF0000"/>
                  </a:solidFill>
                </a:rPr>
                <a:t>20</a:t>
              </a:r>
            </a:p>
            <a:p>
              <a:pPr algn="r"/>
              <a:r>
                <a:rPr lang="en-US" sz="1400" dirty="0" smtClean="0">
                  <a:solidFill>
                    <a:srgbClr val="FF0000"/>
                  </a:solidFill>
                </a:rPr>
                <a:t>21</a:t>
              </a:r>
            </a:p>
            <a:p>
              <a:pPr algn="r"/>
              <a:r>
                <a:rPr lang="en-US" sz="1400" dirty="0" smtClean="0">
                  <a:solidFill>
                    <a:srgbClr val="FF0000"/>
                  </a:solidFill>
                </a:rPr>
                <a:t>22</a:t>
              </a:r>
            </a:p>
            <a:p>
              <a:pPr algn="r"/>
              <a:r>
                <a:rPr lang="en-US" sz="1400" dirty="0" smtClean="0">
                  <a:solidFill>
                    <a:srgbClr val="FF0000"/>
                  </a:solidFill>
                </a:rPr>
                <a:t>23</a:t>
              </a:r>
            </a:p>
            <a:p>
              <a:pPr algn="r"/>
              <a:r>
                <a:rPr lang="en-US" sz="1400" dirty="0" smtClean="0">
                  <a:solidFill>
                    <a:srgbClr val="FF0000"/>
                  </a:solidFill>
                </a:rPr>
                <a:t>24</a:t>
              </a:r>
            </a:p>
            <a:p>
              <a:pPr algn="r"/>
              <a:r>
                <a:rPr lang="en-US" sz="1400" dirty="0" smtClean="0">
                  <a:solidFill>
                    <a:srgbClr val="FF0000"/>
                  </a:solidFill>
                </a:rPr>
                <a:t>25</a:t>
              </a:r>
            </a:p>
            <a:p>
              <a:pPr algn="r"/>
              <a:r>
                <a:rPr lang="en-US" sz="1400" dirty="0" smtClean="0">
                  <a:solidFill>
                    <a:srgbClr val="FF0000"/>
                  </a:solidFill>
                </a:rPr>
                <a:t>26</a:t>
              </a:r>
            </a:p>
            <a:p>
              <a:pPr algn="r"/>
              <a:r>
                <a:rPr lang="en-US" sz="1400" dirty="0" smtClean="0">
                  <a:solidFill>
                    <a:srgbClr val="FF0000"/>
                  </a:solidFill>
                </a:rPr>
                <a:t>27</a:t>
              </a:r>
            </a:p>
            <a:p>
              <a:pPr algn="r"/>
              <a:r>
                <a:rPr lang="en-US" sz="1400" dirty="0" smtClean="0">
                  <a:solidFill>
                    <a:srgbClr val="FF0000"/>
                  </a:solidFill>
                </a:rPr>
                <a:t>28</a:t>
              </a:r>
            </a:p>
            <a:p>
              <a:pPr algn="r"/>
              <a:r>
                <a:rPr lang="en-US" sz="1400" dirty="0" smtClean="0">
                  <a:solidFill>
                    <a:srgbClr val="FF0000"/>
                  </a:solidFill>
                </a:rPr>
                <a:t>29</a:t>
              </a:r>
            </a:p>
            <a:p>
              <a:pPr algn="r"/>
              <a:r>
                <a:rPr lang="en-US" sz="1400" dirty="0" smtClean="0">
                  <a:solidFill>
                    <a:srgbClr val="FF0000"/>
                  </a:solidFill>
                </a:rPr>
                <a:t>30</a:t>
              </a:r>
            </a:p>
            <a:p>
              <a:pPr algn="r"/>
              <a:r>
                <a:rPr lang="en-US" sz="1400" dirty="0" smtClean="0">
                  <a:solidFill>
                    <a:srgbClr val="FF0000"/>
                  </a:solidFill>
                </a:rPr>
                <a:t>31</a:t>
              </a:r>
            </a:p>
            <a:p>
              <a:pPr algn="r"/>
              <a:r>
                <a:rPr lang="en-US" sz="1400" dirty="0" smtClean="0">
                  <a:solidFill>
                    <a:srgbClr val="FF0000"/>
                  </a:solidFill>
                </a:rPr>
                <a:t>32</a:t>
              </a:r>
            </a:p>
            <a:p>
              <a:pPr algn="r"/>
              <a:r>
                <a:rPr lang="en-US" sz="1400" dirty="0" smtClean="0">
                  <a:solidFill>
                    <a:srgbClr val="FF0000"/>
                  </a:solidFill>
                </a:rPr>
                <a:t>33</a:t>
              </a:r>
            </a:p>
            <a:p>
              <a:pPr algn="r"/>
              <a:r>
                <a:rPr lang="en-US" sz="1400" dirty="0" smtClean="0">
                  <a:solidFill>
                    <a:srgbClr val="FF0000"/>
                  </a:solidFill>
                </a:rPr>
                <a:t>34</a:t>
              </a:r>
            </a:p>
            <a:p>
              <a:pPr algn="r"/>
              <a:r>
                <a:rPr lang="en-US" sz="1400" dirty="0" smtClean="0">
                  <a:solidFill>
                    <a:srgbClr val="FF0000"/>
                  </a:solidFill>
                </a:rPr>
                <a:t>35</a:t>
              </a:r>
            </a:p>
            <a:p>
              <a:pPr algn="r"/>
              <a:r>
                <a:rPr lang="en-US" sz="1400" dirty="0" smtClean="0">
                  <a:solidFill>
                    <a:srgbClr val="FF0000"/>
                  </a:solidFill>
                </a:rPr>
                <a:t>36</a:t>
              </a:r>
            </a:p>
            <a:p>
              <a:pPr algn="r"/>
              <a:r>
                <a:rPr lang="en-US" sz="1400" dirty="0" smtClean="0">
                  <a:solidFill>
                    <a:srgbClr val="FF0000"/>
                  </a:solidFill>
                </a:rPr>
                <a:t>37</a:t>
              </a:r>
            </a:p>
          </p:txBody>
        </p:sp>
      </p:grpSp>
      <p:sp>
        <p:nvSpPr>
          <p:cNvPr id="7" name="Slide Number Placeholder 6"/>
          <p:cNvSpPr>
            <a:spLocks noGrp="1"/>
          </p:cNvSpPr>
          <p:nvPr>
            <p:ph type="sldNum" sz="quarter" idx="12"/>
          </p:nvPr>
        </p:nvSpPr>
        <p:spPr>
          <a:xfrm>
            <a:off x="8604448" y="6309320"/>
            <a:ext cx="365760" cy="365125"/>
          </a:xfrm>
        </p:spPr>
        <p:txBody>
          <a:bodyPr>
            <a:normAutofit/>
          </a:bodyPr>
          <a:lstStyle/>
          <a:p>
            <a:fld id="{125A1C68-F048-4C66-8544-2D3BD35A5879}" type="slidenum">
              <a:rPr lang="en-US" smtClean="0"/>
              <a:pPr/>
              <a:t>18</a:t>
            </a:fld>
            <a:endParaRPr lang="en-US" dirty="0"/>
          </a:p>
        </p:txBody>
      </p:sp>
      <p:sp>
        <p:nvSpPr>
          <p:cNvPr id="2" name="Title 1"/>
          <p:cNvSpPr>
            <a:spLocks noGrp="1"/>
          </p:cNvSpPr>
          <p:nvPr>
            <p:ph type="title"/>
          </p:nvPr>
        </p:nvSpPr>
        <p:spPr>
          <a:xfrm>
            <a:off x="251520" y="116632"/>
            <a:ext cx="8153400" cy="774576"/>
          </a:xfrm>
        </p:spPr>
        <p:txBody>
          <a:bodyPr vert="horz" rtlCol="0" anchor="ctr">
            <a:noAutofit/>
            <a:scene3d>
              <a:camera prst="orthographicFront"/>
              <a:lightRig rig="soft" dir="t"/>
            </a:scene3d>
            <a:sp3d prstMaterial="softEdge">
              <a:bevelT w="25400" h="25400"/>
            </a:sp3d>
          </a:bodyPr>
          <a:lstStyle/>
          <a:p>
            <a:r>
              <a:rPr lang="en-US" sz="4000" dirty="0" smtClean="0">
                <a:solidFill>
                  <a:schemeClr val="accent2"/>
                </a:solidFill>
                <a:latin typeface="Tahoma" charset="0"/>
                <a:cs typeface="Arial" charset="0"/>
              </a:rPr>
              <a:t>  Programming Hint (1)</a:t>
            </a:r>
            <a:endParaRPr lang="en-US" sz="2800" dirty="0">
              <a:solidFill>
                <a:schemeClr val="accent2"/>
              </a:solidFill>
              <a:latin typeface="Tahoma" charset="0"/>
              <a:cs typeface="Arial" charset="0"/>
            </a:endParaRPr>
          </a:p>
        </p:txBody>
      </p:sp>
      <p:cxnSp>
        <p:nvCxnSpPr>
          <p:cNvPr id="8" name="Straight Connector 7"/>
          <p:cNvCxnSpPr/>
          <p:nvPr/>
        </p:nvCxnSpPr>
        <p:spPr>
          <a:xfrm>
            <a:off x="0" y="836712"/>
            <a:ext cx="9144000"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96244680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par>
                                <p:cTn id="8" presetID="22" presetClass="entr" presetSubtype="2" fill="hold"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wipe(right)">
                                      <p:cBhvr>
                                        <p:cTn id="1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normAutofit/>
          </a:bodyPr>
          <a:lstStyle/>
          <a:p>
            <a:fld id="{125A1C68-F048-4C66-8544-2D3BD35A5879}" type="slidenum">
              <a:rPr lang="en-US" smtClean="0"/>
              <a:pPr/>
              <a:t>19</a:t>
            </a:fld>
            <a:endParaRPr lang="en-US"/>
          </a:p>
        </p:txBody>
      </p:sp>
      <p:sp>
        <p:nvSpPr>
          <p:cNvPr id="2" name="Title 1"/>
          <p:cNvSpPr>
            <a:spLocks noGrp="1"/>
          </p:cNvSpPr>
          <p:nvPr>
            <p:ph type="title"/>
          </p:nvPr>
        </p:nvSpPr>
        <p:spPr>
          <a:xfrm>
            <a:off x="251520" y="116632"/>
            <a:ext cx="8153400" cy="774576"/>
          </a:xfrm>
        </p:spPr>
        <p:txBody>
          <a:bodyPr vert="horz" rtlCol="0" anchor="ctr">
            <a:noAutofit/>
            <a:scene3d>
              <a:camera prst="orthographicFront"/>
              <a:lightRig rig="soft" dir="t"/>
            </a:scene3d>
            <a:sp3d prstMaterial="softEdge">
              <a:bevelT w="25400" h="25400"/>
            </a:sp3d>
          </a:bodyPr>
          <a:lstStyle/>
          <a:p>
            <a:r>
              <a:rPr lang="en-US" sz="4000" dirty="0" smtClean="0">
                <a:solidFill>
                  <a:schemeClr val="accent2"/>
                </a:solidFill>
                <a:latin typeface="Tahoma" charset="0"/>
                <a:cs typeface="Arial" charset="0"/>
              </a:rPr>
              <a:t>  Programming Hint (1)</a:t>
            </a:r>
            <a:endParaRPr lang="en-US" sz="2800" dirty="0">
              <a:solidFill>
                <a:schemeClr val="accent2"/>
              </a:solidFill>
              <a:latin typeface="Tahoma" charset="0"/>
              <a:cs typeface="Arial" charset="0"/>
            </a:endParaRPr>
          </a:p>
        </p:txBody>
      </p:sp>
      <p:cxnSp>
        <p:nvCxnSpPr>
          <p:cNvPr id="8" name="Straight Connector 7"/>
          <p:cNvCxnSpPr/>
          <p:nvPr/>
        </p:nvCxnSpPr>
        <p:spPr>
          <a:xfrm>
            <a:off x="0" y="836712"/>
            <a:ext cx="9144000"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0" y="908720"/>
            <a:ext cx="9144000" cy="36004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EXAMPLE 2 – </a:t>
            </a:r>
            <a:r>
              <a:rPr lang="en-US" b="1" dirty="0">
                <a:solidFill>
                  <a:srgbClr val="0000FF"/>
                </a:solidFill>
              </a:rPr>
              <a:t>V</a:t>
            </a:r>
            <a:r>
              <a:rPr lang="en-US" b="1" dirty="0" smtClean="0">
                <a:solidFill>
                  <a:srgbClr val="0000FF"/>
                </a:solidFill>
              </a:rPr>
              <a:t>alidating user input (cont’d)</a:t>
            </a:r>
            <a:endParaRPr lang="en-US" b="1" dirty="0">
              <a:solidFill>
                <a:srgbClr val="0000FF"/>
              </a:solidFill>
            </a:endParaRPr>
          </a:p>
        </p:txBody>
      </p:sp>
      <p:cxnSp>
        <p:nvCxnSpPr>
          <p:cNvPr id="10" name="Straight Connector 9"/>
          <p:cNvCxnSpPr/>
          <p:nvPr/>
        </p:nvCxnSpPr>
        <p:spPr>
          <a:xfrm>
            <a:off x="0" y="1268760"/>
            <a:ext cx="9144000"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grpSp>
        <p:nvGrpSpPr>
          <p:cNvPr id="12" name="Group 11"/>
          <p:cNvGrpSpPr/>
          <p:nvPr/>
        </p:nvGrpSpPr>
        <p:grpSpPr>
          <a:xfrm>
            <a:off x="179512" y="1476648"/>
            <a:ext cx="8784976" cy="1384995"/>
            <a:chOff x="323528" y="1236822"/>
            <a:chExt cx="7848872" cy="1340087"/>
          </a:xfrm>
        </p:grpSpPr>
        <p:sp>
          <p:nvSpPr>
            <p:cNvPr id="13" name="TextBox 12"/>
            <p:cNvSpPr txBox="1"/>
            <p:nvPr/>
          </p:nvSpPr>
          <p:spPr>
            <a:xfrm>
              <a:off x="971600" y="1236822"/>
              <a:ext cx="7200800" cy="1340085"/>
            </a:xfrm>
            <a:prstGeom prst="rect">
              <a:avLst/>
            </a:prstGeom>
            <a:solidFill>
              <a:schemeClr val="bg2"/>
            </a:solidFill>
            <a:ln w="28575" cap="rnd" cmpd="thickThin">
              <a:solidFill>
                <a:srgbClr val="0000FF"/>
              </a:solidFill>
            </a:ln>
          </p:spPr>
          <p:txBody>
            <a:bodyPr wrap="square" rtlCol="0">
              <a:spAutoFit/>
            </a:bodyPr>
            <a:lstStyle/>
            <a:p>
              <a:r>
                <a:rPr lang="en-US" sz="1400" dirty="0" smtClean="0"/>
                <a:t>//output section</a:t>
              </a:r>
            </a:p>
            <a:p>
              <a:r>
                <a:rPr lang="en-US" sz="1400" dirty="0">
                  <a:solidFill>
                    <a:srgbClr val="0000FF"/>
                  </a:solidFill>
                </a:rPr>
                <a:t> </a:t>
              </a:r>
              <a:r>
                <a:rPr lang="en-US" sz="1400" dirty="0" smtClean="0">
                  <a:solidFill>
                    <a:srgbClr val="0000FF"/>
                  </a:solidFill>
                </a:rPr>
                <a:t>  if (result !=-1)</a:t>
              </a:r>
            </a:p>
            <a:p>
              <a:r>
                <a:rPr lang="en-US" sz="1400" dirty="0" smtClean="0">
                  <a:solidFill>
                    <a:srgbClr val="0000FF"/>
                  </a:solidFill>
                </a:rPr>
                <a:t>      </a:t>
              </a:r>
              <a:r>
                <a:rPr lang="en-US" sz="1400" dirty="0" err="1" smtClean="0">
                  <a:solidFill>
                    <a:srgbClr val="0000FF"/>
                  </a:solidFill>
                </a:rPr>
                <a:t>System.out.println</a:t>
              </a:r>
              <a:r>
                <a:rPr lang="en-US" sz="1400" dirty="0" smtClean="0">
                  <a:solidFill>
                    <a:srgbClr val="0000FF"/>
                  </a:solidFill>
                </a:rPr>
                <a:t> (result);</a:t>
              </a:r>
            </a:p>
            <a:p>
              <a:r>
                <a:rPr lang="en-US" sz="1400" dirty="0">
                  <a:solidFill>
                    <a:srgbClr val="0000FF"/>
                  </a:solidFill>
                </a:rPr>
                <a:t> </a:t>
              </a:r>
              <a:r>
                <a:rPr lang="en-US" sz="1400" dirty="0" smtClean="0">
                  <a:solidFill>
                    <a:srgbClr val="0000FF"/>
                  </a:solidFill>
                </a:rPr>
                <a:t>  else</a:t>
              </a:r>
            </a:p>
            <a:p>
              <a:r>
                <a:rPr lang="en-US" sz="1400" dirty="0" smtClean="0">
                  <a:solidFill>
                    <a:srgbClr val="0000FF"/>
                  </a:solidFill>
                </a:rPr>
                <a:t>      </a:t>
              </a:r>
              <a:r>
                <a:rPr lang="en-US" sz="1400" dirty="0" err="1" smtClean="0">
                  <a:solidFill>
                    <a:srgbClr val="0000FF"/>
                  </a:solidFill>
                </a:rPr>
                <a:t>System.out.println</a:t>
              </a:r>
              <a:r>
                <a:rPr lang="en-US" sz="1400" dirty="0" smtClean="0">
                  <a:solidFill>
                    <a:srgbClr val="0000FF"/>
                  </a:solidFill>
                </a:rPr>
                <a:t> (message);</a:t>
              </a:r>
            </a:p>
            <a:p>
              <a:r>
                <a:rPr lang="en-US" sz="1400" dirty="0" smtClean="0">
                  <a:solidFill>
                    <a:srgbClr val="0000FF"/>
                  </a:solidFill>
                </a:rPr>
                <a:t>} </a:t>
              </a:r>
              <a:r>
                <a:rPr lang="en-US" sz="1400" dirty="0" smtClean="0">
                  <a:solidFill>
                    <a:srgbClr val="00B050"/>
                  </a:solidFill>
                </a:rPr>
                <a:t>//end main</a:t>
              </a:r>
            </a:p>
          </p:txBody>
        </p:sp>
        <p:sp>
          <p:nvSpPr>
            <p:cNvPr id="14" name="TextBox 13"/>
            <p:cNvSpPr txBox="1"/>
            <p:nvPr/>
          </p:nvSpPr>
          <p:spPr>
            <a:xfrm>
              <a:off x="323528" y="1236822"/>
              <a:ext cx="576064" cy="1340087"/>
            </a:xfrm>
            <a:prstGeom prst="rect">
              <a:avLst/>
            </a:prstGeom>
            <a:noFill/>
          </p:spPr>
          <p:txBody>
            <a:bodyPr wrap="square" rtlCol="0">
              <a:spAutoFit/>
            </a:bodyPr>
            <a:lstStyle/>
            <a:p>
              <a:pPr algn="r"/>
              <a:r>
                <a:rPr lang="en-US" sz="1400" dirty="0" smtClean="0">
                  <a:solidFill>
                    <a:srgbClr val="FF0000"/>
                  </a:solidFill>
                </a:rPr>
                <a:t>37</a:t>
              </a:r>
            </a:p>
            <a:p>
              <a:pPr algn="r"/>
              <a:r>
                <a:rPr lang="en-US" sz="1400" dirty="0" smtClean="0">
                  <a:solidFill>
                    <a:srgbClr val="FF0000"/>
                  </a:solidFill>
                </a:rPr>
                <a:t>38</a:t>
              </a:r>
            </a:p>
            <a:p>
              <a:pPr algn="r"/>
              <a:r>
                <a:rPr lang="en-US" sz="1400" dirty="0" smtClean="0">
                  <a:solidFill>
                    <a:srgbClr val="FF0000"/>
                  </a:solidFill>
                </a:rPr>
                <a:t>39</a:t>
              </a:r>
            </a:p>
            <a:p>
              <a:pPr algn="r"/>
              <a:r>
                <a:rPr lang="en-US" sz="1400" dirty="0" smtClean="0">
                  <a:solidFill>
                    <a:srgbClr val="FF0000"/>
                  </a:solidFill>
                </a:rPr>
                <a:t>40</a:t>
              </a:r>
            </a:p>
            <a:p>
              <a:pPr algn="r"/>
              <a:r>
                <a:rPr lang="en-US" sz="1400" dirty="0" smtClean="0">
                  <a:solidFill>
                    <a:srgbClr val="FF0000"/>
                  </a:solidFill>
                </a:rPr>
                <a:t>41</a:t>
              </a:r>
            </a:p>
            <a:p>
              <a:pPr algn="r"/>
              <a:r>
                <a:rPr lang="en-US" sz="1400" dirty="0" smtClean="0">
                  <a:solidFill>
                    <a:srgbClr val="FF0000"/>
                  </a:solidFill>
                </a:rPr>
                <a:t>42</a:t>
              </a:r>
            </a:p>
          </p:txBody>
        </p:sp>
      </p:grpSp>
      <p:sp>
        <p:nvSpPr>
          <p:cNvPr id="11" name="Content Placeholder 4"/>
          <p:cNvSpPr txBox="1">
            <a:spLocks/>
          </p:cNvSpPr>
          <p:nvPr/>
        </p:nvSpPr>
        <p:spPr>
          <a:xfrm>
            <a:off x="251520" y="4005064"/>
            <a:ext cx="8640960" cy="936104"/>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342900" indent="-342900" algn="just">
              <a:lnSpc>
                <a:spcPct val="90000"/>
              </a:lnSpc>
              <a:buClr>
                <a:srgbClr val="FF0000"/>
              </a:buClr>
              <a:buFont typeface="Wingdings" panose="05000000000000000000" pitchFamily="2" charset="2"/>
              <a:buChar char="Ø"/>
            </a:pPr>
            <a:r>
              <a:rPr lang="en-US" sz="2000" dirty="0" smtClean="0">
                <a:latin typeface="Tahoma" panose="020B0604030504040204" pitchFamily="34" charset="0"/>
                <a:ea typeface="Tahoma" panose="020B0604030504040204" pitchFamily="34" charset="0"/>
                <a:cs typeface="Tahoma" panose="020B0604030504040204" pitchFamily="34" charset="0"/>
              </a:rPr>
              <a:t>In the example above, </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result </a:t>
            </a:r>
            <a:r>
              <a:rPr lang="en-US" sz="2000" dirty="0" smtClean="0">
                <a:latin typeface="Tahoma" panose="020B0604030504040204" pitchFamily="34" charset="0"/>
                <a:ea typeface="Tahoma" panose="020B0604030504040204" pitchFamily="34" charset="0"/>
                <a:cs typeface="Tahoma" panose="020B0604030504040204" pitchFamily="34" charset="0"/>
              </a:rPr>
              <a:t>is used to store the result of the arithmetic operation. It is also used to denote an invalid input. The sources of invalid inputs may be either the variable </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choice</a:t>
            </a:r>
            <a:r>
              <a:rPr lang="en-US" sz="2000" dirty="0" smtClean="0">
                <a:latin typeface="Tahoma" panose="020B0604030504040204" pitchFamily="34" charset="0"/>
                <a:ea typeface="Tahoma" panose="020B0604030504040204" pitchFamily="34" charset="0"/>
                <a:cs typeface="Tahoma" panose="020B0604030504040204" pitchFamily="34" charset="0"/>
              </a:rPr>
              <a:t>, </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num1 </a:t>
            </a:r>
            <a:r>
              <a:rPr lang="en-US" sz="2000" dirty="0" smtClean="0">
                <a:latin typeface="Tahoma" panose="020B0604030504040204" pitchFamily="34" charset="0"/>
                <a:ea typeface="Tahoma" panose="020B0604030504040204" pitchFamily="34" charset="0"/>
                <a:cs typeface="Tahoma" panose="020B0604030504040204" pitchFamily="34" charset="0"/>
              </a:rPr>
              <a:t>or </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num2</a:t>
            </a:r>
            <a:r>
              <a:rPr lang="en-US" sz="2000" dirty="0" smtClean="0">
                <a:latin typeface="Tahoma" panose="020B0604030504040204" pitchFamily="34" charset="0"/>
                <a:ea typeface="Tahoma" panose="020B0604030504040204" pitchFamily="34" charset="0"/>
                <a:cs typeface="Tahoma" panose="020B0604030504040204" pitchFamily="34" charset="0"/>
              </a:rPr>
              <a:t>. </a:t>
            </a:r>
            <a:endParaRPr lang="en-US" sz="1800" dirty="0" smtClean="0">
              <a:solidFill>
                <a:srgbClr val="FF3399"/>
              </a:solidFill>
              <a:latin typeface="Tahoma" panose="020B0604030504040204" pitchFamily="34" charset="0"/>
              <a:ea typeface="Tahoma" panose="020B0604030504040204" pitchFamily="34" charset="0"/>
              <a:cs typeface="Tahoma" panose="020B0604030504040204" pitchFamily="34" charset="0"/>
            </a:endParaRPr>
          </a:p>
        </p:txBody>
      </p:sp>
      <p:sp>
        <p:nvSpPr>
          <p:cNvPr id="15" name="Content Placeholder 4"/>
          <p:cNvSpPr txBox="1">
            <a:spLocks/>
          </p:cNvSpPr>
          <p:nvPr/>
        </p:nvSpPr>
        <p:spPr>
          <a:xfrm>
            <a:off x="251520" y="5013176"/>
            <a:ext cx="8640960" cy="720080"/>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342900" indent="-342900" algn="just">
              <a:lnSpc>
                <a:spcPct val="90000"/>
              </a:lnSpc>
              <a:buClr>
                <a:srgbClr val="FF0000"/>
              </a:buClr>
              <a:buFont typeface="Wingdings" panose="05000000000000000000" pitchFamily="2" charset="2"/>
              <a:buChar char="Ø"/>
            </a:pPr>
            <a:r>
              <a:rPr lang="en-US" sz="2000" dirty="0" smtClean="0">
                <a:latin typeface="Tahoma" panose="020B0604030504040204" pitchFamily="34" charset="0"/>
                <a:ea typeface="Tahoma" panose="020B0604030504040204" pitchFamily="34" charset="0"/>
                <a:cs typeface="Tahoma" panose="020B0604030504040204" pitchFamily="34" charset="0"/>
              </a:rPr>
              <a:t>Initially, </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result </a:t>
            </a:r>
            <a:r>
              <a:rPr lang="en-US" sz="2000" dirty="0" smtClean="0">
                <a:latin typeface="Tahoma" panose="020B0604030504040204" pitchFamily="34" charset="0"/>
                <a:ea typeface="Tahoma" panose="020B0604030504040204" pitchFamily="34" charset="0"/>
                <a:cs typeface="Tahoma" panose="020B0604030504040204" pitchFamily="34" charset="0"/>
              </a:rPr>
              <a:t>is initialized to -1 (line 5). This is useful in case the user entered an invalid value for the variable </a:t>
            </a:r>
            <a:r>
              <a:rPr lang="en-US" sz="2000" dirty="0" smtClean="0">
                <a:solidFill>
                  <a:srgbClr val="0000FF"/>
                </a:solidFill>
                <a:latin typeface="Tahoma" panose="020B0604030504040204" pitchFamily="34" charset="0"/>
                <a:ea typeface="Tahoma" panose="020B0604030504040204" pitchFamily="34" charset="0"/>
                <a:cs typeface="Tahoma" panose="020B0604030504040204" pitchFamily="34" charset="0"/>
              </a:rPr>
              <a:t>choice</a:t>
            </a:r>
            <a:r>
              <a:rPr lang="en-US" sz="2000" dirty="0" smtClean="0">
                <a:latin typeface="Tahoma" panose="020B0604030504040204" pitchFamily="34" charset="0"/>
                <a:ea typeface="Tahoma" panose="020B0604030504040204" pitchFamily="34" charset="0"/>
                <a:cs typeface="Tahoma" panose="020B0604030504040204" pitchFamily="34" charset="0"/>
              </a:rPr>
              <a:t>.</a:t>
            </a:r>
            <a:endParaRPr lang="en-US" sz="1800" dirty="0" smtClean="0">
              <a:solidFill>
                <a:srgbClr val="FF3399"/>
              </a:solidFill>
              <a:latin typeface="Tahoma" panose="020B0604030504040204" pitchFamily="34" charset="0"/>
              <a:ea typeface="Tahoma" panose="020B0604030504040204" pitchFamily="34" charset="0"/>
              <a:cs typeface="Tahoma" panose="020B0604030504040204" pitchFamily="34" charset="0"/>
            </a:endParaRPr>
          </a:p>
        </p:txBody>
      </p:sp>
      <p:sp>
        <p:nvSpPr>
          <p:cNvPr id="16" name="Content Placeholder 4"/>
          <p:cNvSpPr txBox="1">
            <a:spLocks/>
          </p:cNvSpPr>
          <p:nvPr/>
        </p:nvSpPr>
        <p:spPr>
          <a:xfrm>
            <a:off x="251520" y="5733256"/>
            <a:ext cx="8640960" cy="720080"/>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342900" indent="-342900" algn="just">
              <a:lnSpc>
                <a:spcPct val="90000"/>
              </a:lnSpc>
              <a:buClr>
                <a:srgbClr val="FF0000"/>
              </a:buClr>
              <a:buFont typeface="Wingdings" panose="05000000000000000000" pitchFamily="2" charset="2"/>
              <a:buChar char="Ø"/>
            </a:pPr>
            <a:r>
              <a:rPr lang="en-US" sz="2000" dirty="0" smtClean="0">
                <a:latin typeface="Tahoma" panose="020B0604030504040204" pitchFamily="34" charset="0"/>
                <a:ea typeface="Tahoma" panose="020B0604030504040204" pitchFamily="34" charset="0"/>
                <a:cs typeface="Tahoma" panose="020B0604030504040204" pitchFamily="34" charset="0"/>
              </a:rPr>
              <a:t>Now, let us reconsider the conditions in lines 20 and 27. In fact, these may be re-written in a smarter way as follows: </a:t>
            </a:r>
            <a:endParaRPr lang="en-US" sz="1800" dirty="0" smtClean="0">
              <a:solidFill>
                <a:srgbClr val="FF3399"/>
              </a:solidFill>
              <a:latin typeface="Tahoma" panose="020B0604030504040204" pitchFamily="34" charset="0"/>
              <a:ea typeface="Tahoma" panose="020B0604030504040204" pitchFamily="34" charset="0"/>
              <a:cs typeface="Tahoma" panose="020B0604030504040204" pitchFamily="34" charset="0"/>
            </a:endParaRPr>
          </a:p>
        </p:txBody>
      </p:sp>
      <p:sp>
        <p:nvSpPr>
          <p:cNvPr id="17" name="Content Placeholder 4"/>
          <p:cNvSpPr txBox="1">
            <a:spLocks/>
          </p:cNvSpPr>
          <p:nvPr/>
        </p:nvSpPr>
        <p:spPr>
          <a:xfrm>
            <a:off x="251520" y="2924944"/>
            <a:ext cx="8640960" cy="936104"/>
          </a:xfrm>
          <a:prstGeom prst="rect">
            <a:avLst/>
          </a:prstGeom>
        </p:spPr>
        <p:txBody>
          <a:bodyPr vert="horz" anchor="ctr">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342900" indent="-342900" algn="just">
              <a:lnSpc>
                <a:spcPct val="90000"/>
              </a:lnSpc>
              <a:buClr>
                <a:srgbClr val="FF0000"/>
              </a:buClr>
              <a:buFont typeface="Wingdings" panose="05000000000000000000" pitchFamily="2" charset="2"/>
              <a:buChar char="Ø"/>
            </a:pPr>
            <a:r>
              <a:rPr lang="en-US" sz="2000" dirty="0" smtClean="0">
                <a:solidFill>
                  <a:srgbClr val="FF0000"/>
                </a:solidFill>
                <a:latin typeface="Tahoma" panose="020B0604030504040204" pitchFamily="34" charset="0"/>
                <a:ea typeface="Tahoma" panose="020B0604030504040204" pitchFamily="34" charset="0"/>
                <a:cs typeface="Tahoma" panose="020B0604030504040204" pitchFamily="34" charset="0"/>
              </a:rPr>
              <a:t>Validating user input is a vital issue in programming. The programmer should take into consideration all possible values entered by the user.</a:t>
            </a:r>
            <a:endParaRPr lang="en-US" sz="1800"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Tree>
    <p:custDataLst>
      <p:tags r:id="rId1"/>
    </p:custDataLst>
    <p:extLst>
      <p:ext uri="{BB962C8B-B14F-4D97-AF65-F5344CB8AC3E}">
        <p14:creationId xmlns:p14="http://schemas.microsoft.com/office/powerpoint/2010/main" val="206507379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par>
                                <p:cTn id="8" presetID="22" presetClass="entr" presetSubtype="2" fill="hold"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wipe(right)">
                                      <p:cBhvr>
                                        <p:cTn id="10" dur="500"/>
                                        <p:tgtEl>
                                          <p:spTgt spid="12"/>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17">
                                            <p:txEl>
                                              <p:pRg st="0" end="0"/>
                                            </p:txEl>
                                          </p:spTgt>
                                        </p:tgtEl>
                                        <p:attrNameLst>
                                          <p:attrName>style.visibility</p:attrName>
                                        </p:attrNameLst>
                                      </p:cBhvr>
                                      <p:to>
                                        <p:strVal val="visible"/>
                                      </p:to>
                                    </p:set>
                                    <p:animEffect transition="in" filter="wipe(left)">
                                      <p:cBhvr>
                                        <p:cTn id="13" dur="500"/>
                                        <p:tgtEl>
                                          <p:spTgt spid="17">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11">
                                            <p:txEl>
                                              <p:pRg st="0" end="0"/>
                                            </p:txEl>
                                          </p:spTgt>
                                        </p:tgtEl>
                                        <p:attrNameLst>
                                          <p:attrName>style.visibility</p:attrName>
                                        </p:attrNameLst>
                                      </p:cBhvr>
                                      <p:to>
                                        <p:strVal val="visible"/>
                                      </p:to>
                                    </p:set>
                                    <p:animEffect transition="in" filter="wipe(left)">
                                      <p:cBhvr>
                                        <p:cTn id="18" dur="500"/>
                                        <p:tgtEl>
                                          <p:spTgt spid="11">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5">
                                            <p:txEl>
                                              <p:pRg st="0" end="0"/>
                                            </p:txEl>
                                          </p:spTgt>
                                        </p:tgtEl>
                                        <p:attrNameLst>
                                          <p:attrName>style.visibility</p:attrName>
                                        </p:attrNameLst>
                                      </p:cBhvr>
                                      <p:to>
                                        <p:strVal val="visible"/>
                                      </p:to>
                                    </p:set>
                                    <p:animEffect transition="in" filter="wipe(left)">
                                      <p:cBhvr>
                                        <p:cTn id="23" dur="500"/>
                                        <p:tgtEl>
                                          <p:spTgt spid="15">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16">
                                            <p:txEl>
                                              <p:pRg st="0" end="0"/>
                                            </p:txEl>
                                          </p:spTgt>
                                        </p:tgtEl>
                                        <p:attrNameLst>
                                          <p:attrName>style.visibility</p:attrName>
                                        </p:attrNameLst>
                                      </p:cBhvr>
                                      <p:to>
                                        <p:strVal val="visible"/>
                                      </p:to>
                                    </p:set>
                                    <p:animEffect transition="in" filter="wipe(left)">
                                      <p:cBhvr>
                                        <p:cTn id="28" dur="500"/>
                                        <p:tgtEl>
                                          <p:spTgt spid="1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build="p"/>
      <p:bldP spid="15" grpId="0" build="p"/>
      <p:bldP spid="16" grpId="0" build="p"/>
      <p:bldP spid="1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normAutofit/>
          </a:bodyPr>
          <a:lstStyle/>
          <a:p>
            <a:fld id="{125A1C68-F048-4C66-8544-2D3BD35A5879}" type="slidenum">
              <a:rPr lang="en-US" smtClean="0"/>
              <a:pPr/>
              <a:t>2</a:t>
            </a:fld>
            <a:endParaRPr lang="en-US"/>
          </a:p>
        </p:txBody>
      </p:sp>
      <p:sp>
        <p:nvSpPr>
          <p:cNvPr id="2" name="Title 1"/>
          <p:cNvSpPr>
            <a:spLocks noGrp="1"/>
          </p:cNvSpPr>
          <p:nvPr>
            <p:ph type="title"/>
          </p:nvPr>
        </p:nvSpPr>
        <p:spPr>
          <a:xfrm>
            <a:off x="251520" y="116632"/>
            <a:ext cx="8153400" cy="774576"/>
          </a:xfrm>
        </p:spPr>
        <p:txBody>
          <a:bodyPr vert="horz" rtlCol="0" anchor="ctr">
            <a:noAutofit/>
            <a:scene3d>
              <a:camera prst="orthographicFront"/>
              <a:lightRig rig="soft" dir="t"/>
            </a:scene3d>
            <a:sp3d prstMaterial="softEdge">
              <a:bevelT w="25400" h="25400"/>
            </a:sp3d>
          </a:bodyPr>
          <a:lstStyle/>
          <a:p>
            <a:r>
              <a:rPr lang="en-US" sz="4000" dirty="0" smtClean="0">
                <a:solidFill>
                  <a:schemeClr val="accent2"/>
                </a:solidFill>
                <a:latin typeface="Tahoma" charset="0"/>
                <a:cs typeface="Arial" charset="0"/>
              </a:rPr>
              <a:t>  The </a:t>
            </a:r>
            <a:r>
              <a:rPr lang="en-US" sz="4000" dirty="0" smtClean="0">
                <a:solidFill>
                  <a:srgbClr val="00B0F0"/>
                </a:solidFill>
                <a:latin typeface="Tahoma" charset="0"/>
                <a:cs typeface="Arial" charset="0"/>
              </a:rPr>
              <a:t>if </a:t>
            </a:r>
            <a:r>
              <a:rPr lang="en-US" sz="4000" dirty="0" smtClean="0">
                <a:solidFill>
                  <a:schemeClr val="accent2"/>
                </a:solidFill>
                <a:latin typeface="Tahoma" charset="0"/>
                <a:cs typeface="Arial" charset="0"/>
              </a:rPr>
              <a:t>Statement</a:t>
            </a:r>
            <a:endParaRPr lang="en-US" sz="4000" dirty="0">
              <a:solidFill>
                <a:schemeClr val="accent2"/>
              </a:solidFill>
              <a:latin typeface="Tahoma" charset="0"/>
              <a:cs typeface="Arial" charset="0"/>
            </a:endParaRPr>
          </a:p>
        </p:txBody>
      </p:sp>
      <p:cxnSp>
        <p:nvCxnSpPr>
          <p:cNvPr id="8" name="Straight Connector 7"/>
          <p:cNvCxnSpPr/>
          <p:nvPr/>
        </p:nvCxnSpPr>
        <p:spPr>
          <a:xfrm>
            <a:off x="0" y="836712"/>
            <a:ext cx="9144000"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0" y="908720"/>
            <a:ext cx="9144000" cy="36004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With a block of statements – </a:t>
            </a:r>
            <a:endParaRPr lang="en-US" b="1" dirty="0"/>
          </a:p>
        </p:txBody>
      </p:sp>
      <p:cxnSp>
        <p:nvCxnSpPr>
          <p:cNvPr id="29" name="Straight Connector 28"/>
          <p:cNvCxnSpPr/>
          <p:nvPr/>
        </p:nvCxnSpPr>
        <p:spPr>
          <a:xfrm>
            <a:off x="0" y="1268760"/>
            <a:ext cx="9144000"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
        <p:nvSpPr>
          <p:cNvPr id="5" name="Rounded Rectangle 4"/>
          <p:cNvSpPr/>
          <p:nvPr/>
        </p:nvSpPr>
        <p:spPr>
          <a:xfrm>
            <a:off x="251520" y="1412776"/>
            <a:ext cx="8712968" cy="576064"/>
          </a:xfrm>
          <a:prstGeom prst="roundRect">
            <a:avLst/>
          </a:prstGeom>
          <a:solidFill>
            <a:srgbClr val="0070C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Write a program that identifies the students who didn’t pass the course. The program should also print an appropriate message.</a:t>
            </a:r>
            <a:endParaRPr lang="en-US" dirty="0"/>
          </a:p>
        </p:txBody>
      </p:sp>
      <p:sp>
        <p:nvSpPr>
          <p:cNvPr id="31" name="Rounded Rectangle 30"/>
          <p:cNvSpPr/>
          <p:nvPr/>
        </p:nvSpPr>
        <p:spPr>
          <a:xfrm>
            <a:off x="236951" y="2204864"/>
            <a:ext cx="1296144"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INPUT</a:t>
            </a:r>
            <a:endParaRPr lang="en-US" dirty="0"/>
          </a:p>
        </p:txBody>
      </p:sp>
      <p:sp>
        <p:nvSpPr>
          <p:cNvPr id="34" name="Rounded Rectangle 33"/>
          <p:cNvSpPr/>
          <p:nvPr/>
        </p:nvSpPr>
        <p:spPr>
          <a:xfrm>
            <a:off x="1619672" y="2204864"/>
            <a:ext cx="7344816" cy="504056"/>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accent1">
                    <a:lumMod val="50000"/>
                  </a:schemeClr>
                </a:solidFill>
              </a:rPr>
              <a:t>Student’s score </a:t>
            </a:r>
            <a:r>
              <a:rPr lang="en-US" dirty="0" smtClean="0">
                <a:solidFill>
                  <a:srgbClr val="FF3399"/>
                </a:solidFill>
              </a:rPr>
              <a:t>(variable: score, type: </a:t>
            </a:r>
            <a:r>
              <a:rPr lang="en-US" dirty="0" smtClean="0">
                <a:solidFill>
                  <a:srgbClr val="00B0F0"/>
                </a:solidFill>
              </a:rPr>
              <a:t>double</a:t>
            </a:r>
            <a:r>
              <a:rPr lang="en-US" dirty="0" smtClean="0">
                <a:solidFill>
                  <a:srgbClr val="FF3399"/>
                </a:solidFill>
              </a:rPr>
              <a:t>)</a:t>
            </a:r>
            <a:endParaRPr lang="en-US" dirty="0">
              <a:solidFill>
                <a:srgbClr val="FF3399"/>
              </a:solidFill>
            </a:endParaRPr>
          </a:p>
        </p:txBody>
      </p:sp>
      <p:sp>
        <p:nvSpPr>
          <p:cNvPr id="35" name="Rounded Rectangle 34"/>
          <p:cNvSpPr/>
          <p:nvPr/>
        </p:nvSpPr>
        <p:spPr>
          <a:xfrm>
            <a:off x="251520" y="2780928"/>
            <a:ext cx="1296144"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OUTPUT</a:t>
            </a:r>
            <a:endParaRPr lang="en-US" dirty="0"/>
          </a:p>
        </p:txBody>
      </p:sp>
      <p:sp>
        <p:nvSpPr>
          <p:cNvPr id="43" name="Rounded Rectangle 42"/>
          <p:cNvSpPr/>
          <p:nvPr/>
        </p:nvSpPr>
        <p:spPr>
          <a:xfrm>
            <a:off x="1634241" y="2780928"/>
            <a:ext cx="7344816" cy="648072"/>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accent1">
                    <a:lumMod val="50000"/>
                  </a:schemeClr>
                </a:solidFill>
              </a:rPr>
              <a:t>Letter grade = ‘F’ </a:t>
            </a:r>
            <a:r>
              <a:rPr lang="en-US" dirty="0" smtClean="0">
                <a:solidFill>
                  <a:srgbClr val="FF3399"/>
                </a:solidFill>
              </a:rPr>
              <a:t>(variable: grade, type: </a:t>
            </a:r>
            <a:r>
              <a:rPr lang="en-US" dirty="0" smtClean="0">
                <a:solidFill>
                  <a:srgbClr val="00B0F0"/>
                </a:solidFill>
              </a:rPr>
              <a:t>char</a:t>
            </a:r>
            <a:r>
              <a:rPr lang="en-US" dirty="0" smtClean="0">
                <a:solidFill>
                  <a:srgbClr val="FF3399"/>
                </a:solidFill>
              </a:rPr>
              <a:t>)</a:t>
            </a:r>
          </a:p>
          <a:p>
            <a:r>
              <a:rPr lang="en-US" dirty="0" smtClean="0">
                <a:solidFill>
                  <a:schemeClr val="accent1">
                    <a:lumMod val="50000"/>
                  </a:schemeClr>
                </a:solidFill>
              </a:rPr>
              <a:t>Print an appropriate message</a:t>
            </a:r>
          </a:p>
        </p:txBody>
      </p:sp>
      <p:sp>
        <p:nvSpPr>
          <p:cNvPr id="44" name="Rounded Rectangle 43"/>
          <p:cNvSpPr/>
          <p:nvPr/>
        </p:nvSpPr>
        <p:spPr>
          <a:xfrm>
            <a:off x="251520" y="3501008"/>
            <a:ext cx="1296144"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PROCESS</a:t>
            </a:r>
            <a:endParaRPr lang="en-US" dirty="0"/>
          </a:p>
        </p:txBody>
      </p:sp>
      <p:sp>
        <p:nvSpPr>
          <p:cNvPr id="45" name="Rounded Rectangle 44"/>
          <p:cNvSpPr/>
          <p:nvPr/>
        </p:nvSpPr>
        <p:spPr>
          <a:xfrm>
            <a:off x="1634241" y="3501008"/>
            <a:ext cx="7344816" cy="728223"/>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accent1">
                    <a:lumMod val="50000"/>
                  </a:schemeClr>
                </a:solidFill>
              </a:rPr>
              <a:t>if (</a:t>
            </a:r>
            <a:r>
              <a:rPr lang="en-US" dirty="0" smtClean="0">
                <a:solidFill>
                  <a:srgbClr val="FF3399"/>
                </a:solidFill>
              </a:rPr>
              <a:t>score </a:t>
            </a:r>
            <a:r>
              <a:rPr lang="en-US" dirty="0" smtClean="0">
                <a:solidFill>
                  <a:schemeClr val="accent1">
                    <a:lumMod val="50000"/>
                  </a:schemeClr>
                </a:solidFill>
              </a:rPr>
              <a:t>&lt;60) 	1) </a:t>
            </a:r>
            <a:r>
              <a:rPr lang="en-US" dirty="0" smtClean="0">
                <a:solidFill>
                  <a:srgbClr val="FF3399"/>
                </a:solidFill>
              </a:rPr>
              <a:t>grade </a:t>
            </a:r>
            <a:r>
              <a:rPr lang="en-US" dirty="0" smtClean="0">
                <a:solidFill>
                  <a:schemeClr val="accent1">
                    <a:lumMod val="50000"/>
                  </a:schemeClr>
                </a:solidFill>
              </a:rPr>
              <a:t>= ‘F’</a:t>
            </a:r>
          </a:p>
          <a:p>
            <a:r>
              <a:rPr lang="en-US" dirty="0" smtClean="0">
                <a:solidFill>
                  <a:schemeClr val="accent1">
                    <a:lumMod val="50000"/>
                  </a:schemeClr>
                </a:solidFill>
              </a:rPr>
              <a:t>		2) Print “Failed”</a:t>
            </a:r>
          </a:p>
        </p:txBody>
      </p:sp>
      <p:sp>
        <p:nvSpPr>
          <p:cNvPr id="46" name="Rounded Rectangle 45"/>
          <p:cNvSpPr/>
          <p:nvPr/>
        </p:nvSpPr>
        <p:spPr>
          <a:xfrm>
            <a:off x="251520" y="4293096"/>
            <a:ext cx="2160240"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FLOWCHART</a:t>
            </a:r>
            <a:endParaRPr lang="en-US" dirty="0"/>
          </a:p>
        </p:txBody>
      </p:sp>
      <p:sp>
        <p:nvSpPr>
          <p:cNvPr id="65" name="AutoShape 67"/>
          <p:cNvSpPr>
            <a:spLocks noChangeArrowheads="1"/>
          </p:cNvSpPr>
          <p:nvPr/>
        </p:nvSpPr>
        <p:spPr bwMode="auto">
          <a:xfrm>
            <a:off x="7352204" y="2780928"/>
            <a:ext cx="1441450" cy="421858"/>
          </a:xfrm>
          <a:prstGeom prst="flowChartTerminator">
            <a:avLst/>
          </a:prstGeom>
          <a:solidFill>
            <a:srgbClr val="FFFF00"/>
          </a:solidFill>
          <a:ln w="28575">
            <a:solidFill>
              <a:schemeClr val="tx1"/>
            </a:solidFill>
            <a:miter lim="800000"/>
            <a:headEnd/>
            <a:tailEnd/>
          </a:ln>
          <a:effectLst/>
        </p:spPr>
        <p:txBody>
          <a:bodyPr wrap="none" anchor="ctr"/>
          <a:lstStyle/>
          <a:p>
            <a:pPr algn="ctr" rtl="1"/>
            <a:r>
              <a:rPr lang="en-US" sz="1600" dirty="0">
                <a:solidFill>
                  <a:schemeClr val="tx1"/>
                </a:solidFill>
                <a:effectLst/>
                <a:latin typeface="Arial" charset="0"/>
                <a:cs typeface="Arial" charset="0"/>
              </a:rPr>
              <a:t>Start</a:t>
            </a:r>
          </a:p>
        </p:txBody>
      </p:sp>
      <p:cxnSp>
        <p:nvCxnSpPr>
          <p:cNvPr id="66" name="Straight Arrow Connector 65"/>
          <p:cNvCxnSpPr>
            <a:stCxn id="65" idx="2"/>
          </p:cNvCxnSpPr>
          <p:nvPr/>
        </p:nvCxnSpPr>
        <p:spPr>
          <a:xfrm>
            <a:off x="8072929" y="3202786"/>
            <a:ext cx="1" cy="86819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7" name="AutoShape 68"/>
          <p:cNvSpPr>
            <a:spLocks noChangeArrowheads="1"/>
          </p:cNvSpPr>
          <p:nvPr/>
        </p:nvSpPr>
        <p:spPr bwMode="auto">
          <a:xfrm>
            <a:off x="7137892" y="4075026"/>
            <a:ext cx="1870075" cy="358775"/>
          </a:xfrm>
          <a:prstGeom prst="flowChartInputOutput">
            <a:avLst/>
          </a:prstGeom>
          <a:solidFill>
            <a:srgbClr val="FFFF00"/>
          </a:solidFill>
          <a:ln w="28575">
            <a:solidFill>
              <a:schemeClr val="tx1"/>
            </a:solidFill>
            <a:miter lim="800000"/>
            <a:headEnd/>
            <a:tailEnd/>
          </a:ln>
          <a:effectLst/>
        </p:spPr>
        <p:txBody>
          <a:bodyPr wrap="none" anchor="ctr"/>
          <a:lstStyle/>
          <a:p>
            <a:pPr algn="ctr" rtl="1"/>
            <a:r>
              <a:rPr lang="en-US" sz="1600" dirty="0">
                <a:solidFill>
                  <a:schemeClr val="tx1"/>
                </a:solidFill>
                <a:effectLst/>
                <a:latin typeface="Arial" charset="0"/>
                <a:cs typeface="Arial" charset="0"/>
              </a:rPr>
              <a:t>Read </a:t>
            </a:r>
            <a:r>
              <a:rPr lang="en-US" sz="1600" dirty="0" smtClean="0">
                <a:latin typeface="Arial" charset="0"/>
                <a:cs typeface="Arial" charset="0"/>
              </a:rPr>
              <a:t>score</a:t>
            </a:r>
            <a:endParaRPr lang="en-US" sz="1600" dirty="0">
              <a:solidFill>
                <a:schemeClr val="tx1"/>
              </a:solidFill>
              <a:effectLst/>
              <a:latin typeface="Arial" charset="0"/>
              <a:cs typeface="Arial" charset="0"/>
            </a:endParaRPr>
          </a:p>
        </p:txBody>
      </p:sp>
      <p:cxnSp>
        <p:nvCxnSpPr>
          <p:cNvPr id="68" name="Straight Arrow Connector 67"/>
          <p:cNvCxnSpPr/>
          <p:nvPr/>
        </p:nvCxnSpPr>
        <p:spPr>
          <a:xfrm>
            <a:off x="8072929" y="4426922"/>
            <a:ext cx="1" cy="29212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9" name="AutoShape 73"/>
          <p:cNvSpPr>
            <a:spLocks noChangeArrowheads="1"/>
          </p:cNvSpPr>
          <p:nvPr/>
        </p:nvSpPr>
        <p:spPr bwMode="auto">
          <a:xfrm>
            <a:off x="7140375" y="4724945"/>
            <a:ext cx="1798488" cy="576263"/>
          </a:xfrm>
          <a:prstGeom prst="flowChartDecision">
            <a:avLst/>
          </a:prstGeom>
          <a:solidFill>
            <a:srgbClr val="FFFF00"/>
          </a:solidFill>
          <a:ln w="28575">
            <a:solidFill>
              <a:schemeClr val="tx1"/>
            </a:solidFill>
            <a:miter lim="800000"/>
            <a:headEnd/>
            <a:tailEnd/>
          </a:ln>
          <a:effectLst/>
        </p:spPr>
        <p:txBody>
          <a:bodyPr wrap="none" anchor="ctr"/>
          <a:lstStyle/>
          <a:p>
            <a:pPr algn="ctr"/>
            <a:r>
              <a:rPr lang="en-US" dirty="0" smtClean="0">
                <a:solidFill>
                  <a:srgbClr val="0000FF"/>
                </a:solidFill>
                <a:latin typeface="Arial" charset="0"/>
                <a:cs typeface="Arial" charset="0"/>
              </a:rPr>
              <a:t>score</a:t>
            </a:r>
            <a:r>
              <a:rPr lang="en-US" dirty="0" smtClean="0">
                <a:solidFill>
                  <a:schemeClr val="tx1"/>
                </a:solidFill>
                <a:effectLst/>
                <a:latin typeface="Arial" charset="0"/>
                <a:cs typeface="Arial" charset="0"/>
              </a:rPr>
              <a:t> &lt; 60?</a:t>
            </a:r>
            <a:endParaRPr lang="en-US" dirty="0">
              <a:solidFill>
                <a:schemeClr val="tx1"/>
              </a:solidFill>
              <a:effectLst/>
              <a:latin typeface="Arial" charset="0"/>
              <a:cs typeface="Arial" charset="0"/>
            </a:endParaRPr>
          </a:p>
        </p:txBody>
      </p:sp>
      <p:sp>
        <p:nvSpPr>
          <p:cNvPr id="70" name="TextBox 69"/>
          <p:cNvSpPr txBox="1"/>
          <p:nvPr/>
        </p:nvSpPr>
        <p:spPr>
          <a:xfrm>
            <a:off x="6741489" y="4633391"/>
            <a:ext cx="683086" cy="307777"/>
          </a:xfrm>
          <a:prstGeom prst="rect">
            <a:avLst/>
          </a:prstGeom>
          <a:noFill/>
        </p:spPr>
        <p:txBody>
          <a:bodyPr wrap="square" rtlCol="0">
            <a:spAutoFit/>
          </a:bodyPr>
          <a:lstStyle/>
          <a:p>
            <a:pPr algn="ctr"/>
            <a:r>
              <a:rPr lang="en-US" sz="1400" dirty="0" smtClean="0">
                <a:solidFill>
                  <a:srgbClr val="006600"/>
                </a:solidFill>
              </a:rPr>
              <a:t>True</a:t>
            </a:r>
            <a:endParaRPr lang="en-US" sz="1400" dirty="0">
              <a:solidFill>
                <a:srgbClr val="006600"/>
              </a:solidFill>
            </a:endParaRPr>
          </a:p>
        </p:txBody>
      </p:sp>
      <p:cxnSp>
        <p:nvCxnSpPr>
          <p:cNvPr id="71" name="Straight Arrow Connector 70"/>
          <p:cNvCxnSpPr/>
          <p:nvPr/>
        </p:nvCxnSpPr>
        <p:spPr>
          <a:xfrm flipH="1">
            <a:off x="5923617" y="5129646"/>
            <a:ext cx="16535" cy="315578"/>
          </a:xfrm>
          <a:prstGeom prst="straightConnector1">
            <a:avLst/>
          </a:prstGeom>
          <a:ln w="28575">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p:nvPr/>
        </p:nvCxnSpPr>
        <p:spPr>
          <a:xfrm flipH="1">
            <a:off x="6597473" y="5013176"/>
            <a:ext cx="573607" cy="5789"/>
          </a:xfrm>
          <a:prstGeom prst="straightConnector1">
            <a:avLst/>
          </a:prstGeom>
          <a:ln w="28575">
            <a:solidFill>
              <a:srgbClr val="006600"/>
            </a:solidFill>
            <a:tailEnd type="arrow"/>
          </a:ln>
        </p:spPr>
        <p:style>
          <a:lnRef idx="1">
            <a:schemeClr val="accent1"/>
          </a:lnRef>
          <a:fillRef idx="0">
            <a:schemeClr val="accent1"/>
          </a:fillRef>
          <a:effectRef idx="0">
            <a:schemeClr val="accent1"/>
          </a:effectRef>
          <a:fontRef idx="minor">
            <a:schemeClr val="tx1"/>
          </a:fontRef>
        </p:style>
      </p:cxnSp>
      <p:sp>
        <p:nvSpPr>
          <p:cNvPr id="73" name="AutoShape 72"/>
          <p:cNvSpPr>
            <a:spLocks noChangeArrowheads="1"/>
          </p:cNvSpPr>
          <p:nvPr/>
        </p:nvSpPr>
        <p:spPr bwMode="auto">
          <a:xfrm>
            <a:off x="5191117" y="4808731"/>
            <a:ext cx="1425590" cy="420469"/>
          </a:xfrm>
          <a:prstGeom prst="flowChartProcess">
            <a:avLst/>
          </a:prstGeom>
          <a:solidFill>
            <a:srgbClr val="92D050"/>
          </a:solidFill>
          <a:ln w="28575">
            <a:solidFill>
              <a:schemeClr val="tx1"/>
            </a:solidFill>
            <a:miter lim="800000"/>
            <a:headEnd/>
            <a:tailEnd/>
          </a:ln>
          <a:effectLst/>
        </p:spPr>
        <p:txBody>
          <a:bodyPr wrap="none" anchor="ctr"/>
          <a:lstStyle/>
          <a:p>
            <a:pPr algn="ctr"/>
            <a:r>
              <a:rPr lang="en-US" sz="1600" dirty="0">
                <a:latin typeface="Arial" charset="0"/>
                <a:cs typeface="Arial" charset="0"/>
              </a:rPr>
              <a:t>g</a:t>
            </a:r>
            <a:r>
              <a:rPr lang="en-US" sz="1600" dirty="0" smtClean="0">
                <a:latin typeface="Arial" charset="0"/>
                <a:cs typeface="Arial" charset="0"/>
              </a:rPr>
              <a:t>rade = ‘F’</a:t>
            </a:r>
            <a:endParaRPr lang="en-US" sz="1600" dirty="0">
              <a:solidFill>
                <a:srgbClr val="0000FF"/>
              </a:solidFill>
              <a:effectLst/>
              <a:latin typeface="Arial" charset="0"/>
              <a:cs typeface="Arial" charset="0"/>
            </a:endParaRPr>
          </a:p>
        </p:txBody>
      </p:sp>
      <p:cxnSp>
        <p:nvCxnSpPr>
          <p:cNvPr id="75" name="Straight Arrow Connector 74"/>
          <p:cNvCxnSpPr/>
          <p:nvPr/>
        </p:nvCxnSpPr>
        <p:spPr>
          <a:xfrm>
            <a:off x="8039619" y="5301208"/>
            <a:ext cx="0" cy="362869"/>
          </a:xfrm>
          <a:prstGeom prst="straightConnector1">
            <a:avLst/>
          </a:prstGeom>
          <a:ln w="28575">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a:off x="8218171" y="5281463"/>
            <a:ext cx="683086" cy="307777"/>
          </a:xfrm>
          <a:prstGeom prst="rect">
            <a:avLst/>
          </a:prstGeom>
          <a:noFill/>
        </p:spPr>
        <p:txBody>
          <a:bodyPr wrap="square" rtlCol="0">
            <a:spAutoFit/>
          </a:bodyPr>
          <a:lstStyle/>
          <a:p>
            <a:pPr algn="ctr"/>
            <a:r>
              <a:rPr lang="en-US" sz="1400" dirty="0" smtClean="0">
                <a:solidFill>
                  <a:srgbClr val="0000FF"/>
                </a:solidFill>
              </a:rPr>
              <a:t>False</a:t>
            </a:r>
            <a:endParaRPr lang="en-US" sz="1400" dirty="0">
              <a:solidFill>
                <a:srgbClr val="0000FF"/>
              </a:solidFill>
            </a:endParaRPr>
          </a:p>
        </p:txBody>
      </p:sp>
      <p:sp>
        <p:nvSpPr>
          <p:cNvPr id="77" name="AutoShape 71"/>
          <p:cNvSpPr>
            <a:spLocks noChangeArrowheads="1"/>
          </p:cNvSpPr>
          <p:nvPr/>
        </p:nvSpPr>
        <p:spPr bwMode="auto">
          <a:xfrm>
            <a:off x="7101057" y="5877272"/>
            <a:ext cx="1944688" cy="358775"/>
          </a:xfrm>
          <a:prstGeom prst="flowChartInputOutput">
            <a:avLst/>
          </a:prstGeom>
          <a:solidFill>
            <a:srgbClr val="FFFF00"/>
          </a:solidFill>
          <a:ln w="28575">
            <a:solidFill>
              <a:schemeClr val="tx1"/>
            </a:solidFill>
            <a:miter lim="800000"/>
            <a:headEnd/>
            <a:tailEnd/>
          </a:ln>
          <a:effectLst/>
        </p:spPr>
        <p:txBody>
          <a:bodyPr wrap="none" anchor="ctr"/>
          <a:lstStyle/>
          <a:p>
            <a:pPr algn="ctr"/>
            <a:r>
              <a:rPr lang="en-US" sz="1600" dirty="0">
                <a:solidFill>
                  <a:schemeClr val="tx1"/>
                </a:solidFill>
                <a:effectLst/>
                <a:latin typeface="Arial" charset="0"/>
                <a:cs typeface="Arial" charset="0"/>
              </a:rPr>
              <a:t>Print </a:t>
            </a:r>
            <a:r>
              <a:rPr lang="en-US" sz="1600" dirty="0" smtClean="0">
                <a:solidFill>
                  <a:srgbClr val="0000FF"/>
                </a:solidFill>
                <a:latin typeface="Arial" charset="0"/>
                <a:cs typeface="Arial" charset="0"/>
              </a:rPr>
              <a:t>grade</a:t>
            </a:r>
            <a:endParaRPr lang="en-US" sz="1600" dirty="0">
              <a:solidFill>
                <a:srgbClr val="0000FF"/>
              </a:solidFill>
              <a:effectLst/>
              <a:latin typeface="Arial" charset="0"/>
              <a:cs typeface="Arial" charset="0"/>
            </a:endParaRPr>
          </a:p>
        </p:txBody>
      </p:sp>
      <p:cxnSp>
        <p:nvCxnSpPr>
          <p:cNvPr id="78" name="Straight Arrow Connector 77"/>
          <p:cNvCxnSpPr/>
          <p:nvPr/>
        </p:nvCxnSpPr>
        <p:spPr>
          <a:xfrm>
            <a:off x="6673010" y="5661248"/>
            <a:ext cx="1355374" cy="0"/>
          </a:xfrm>
          <a:prstGeom prst="straightConnector1">
            <a:avLst/>
          </a:prstGeom>
          <a:ln w="28575">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p:nvPr/>
        </p:nvCxnSpPr>
        <p:spPr>
          <a:xfrm>
            <a:off x="8039619" y="5664077"/>
            <a:ext cx="3599" cy="238782"/>
          </a:xfrm>
          <a:prstGeom prst="straightConnector1">
            <a:avLst/>
          </a:prstGeom>
          <a:ln w="28575">
            <a:solidFill>
              <a:schemeClr val="tx1"/>
            </a:solidFill>
            <a:headEnd type="diamond" w="lg" len="lg"/>
            <a:tailEnd type="arrow"/>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a:stCxn id="77" idx="4"/>
          </p:cNvCxnSpPr>
          <p:nvPr/>
        </p:nvCxnSpPr>
        <p:spPr>
          <a:xfrm flipH="1">
            <a:off x="8064786" y="6236047"/>
            <a:ext cx="8615" cy="14528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3" name="AutoShape 70"/>
          <p:cNvSpPr>
            <a:spLocks noChangeArrowheads="1"/>
          </p:cNvSpPr>
          <p:nvPr/>
        </p:nvSpPr>
        <p:spPr bwMode="auto">
          <a:xfrm>
            <a:off x="7352676" y="6391520"/>
            <a:ext cx="1441450" cy="421856"/>
          </a:xfrm>
          <a:prstGeom prst="flowChartTerminator">
            <a:avLst/>
          </a:prstGeom>
          <a:solidFill>
            <a:srgbClr val="FFFF00"/>
          </a:solidFill>
          <a:ln w="28575">
            <a:solidFill>
              <a:schemeClr val="tx1"/>
            </a:solidFill>
            <a:miter lim="800000"/>
            <a:headEnd/>
            <a:tailEnd/>
          </a:ln>
          <a:effectLst/>
        </p:spPr>
        <p:txBody>
          <a:bodyPr wrap="none" anchor="ctr"/>
          <a:lstStyle/>
          <a:p>
            <a:pPr algn="ctr" rtl="1"/>
            <a:r>
              <a:rPr lang="en-US" sz="1600" dirty="0">
                <a:solidFill>
                  <a:schemeClr val="tx1"/>
                </a:solidFill>
                <a:effectLst/>
                <a:latin typeface="Arial" charset="0"/>
                <a:cs typeface="Arial" charset="0"/>
              </a:rPr>
              <a:t>End</a:t>
            </a:r>
          </a:p>
        </p:txBody>
      </p:sp>
      <p:sp>
        <p:nvSpPr>
          <p:cNvPr id="89" name="Rounded Rectangle 88"/>
          <p:cNvSpPr/>
          <p:nvPr/>
        </p:nvSpPr>
        <p:spPr>
          <a:xfrm>
            <a:off x="251520" y="5445224"/>
            <a:ext cx="4248472" cy="1296144"/>
          </a:xfrm>
          <a:prstGeom prst="roundRect">
            <a:avLst/>
          </a:prstGeom>
          <a:solidFill>
            <a:srgbClr val="FF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If </a:t>
            </a:r>
            <a:r>
              <a:rPr lang="en-US" dirty="0" smtClean="0">
                <a:solidFill>
                  <a:srgbClr val="0000FF"/>
                </a:solidFill>
              </a:rPr>
              <a:t>score </a:t>
            </a:r>
            <a:r>
              <a:rPr lang="en-US" dirty="0" smtClean="0">
                <a:solidFill>
                  <a:schemeClr val="bg1"/>
                </a:solidFill>
              </a:rPr>
              <a:t>&gt;= 60, </a:t>
            </a:r>
            <a:r>
              <a:rPr lang="en-US" dirty="0" smtClean="0">
                <a:solidFill>
                  <a:srgbClr val="0000FF"/>
                </a:solidFill>
              </a:rPr>
              <a:t>grade</a:t>
            </a:r>
            <a:r>
              <a:rPr lang="en-US" dirty="0" smtClean="0">
                <a:solidFill>
                  <a:schemeClr val="bg1"/>
                </a:solidFill>
              </a:rPr>
              <a:t> will have no value to be printed. Therefore, we give an initial value to </a:t>
            </a:r>
            <a:r>
              <a:rPr lang="en-US" dirty="0" smtClean="0">
                <a:solidFill>
                  <a:srgbClr val="0000FF"/>
                </a:solidFill>
              </a:rPr>
              <a:t>grade</a:t>
            </a:r>
            <a:r>
              <a:rPr lang="en-US" dirty="0" smtClean="0">
                <a:solidFill>
                  <a:schemeClr val="bg1"/>
                </a:solidFill>
              </a:rPr>
              <a:t>.</a:t>
            </a:r>
            <a:endParaRPr lang="en-US" dirty="0">
              <a:solidFill>
                <a:schemeClr val="bg1"/>
              </a:solidFill>
            </a:endParaRPr>
          </a:p>
        </p:txBody>
      </p:sp>
      <p:sp>
        <p:nvSpPr>
          <p:cNvPr id="90" name="Rounded Rectangle 89"/>
          <p:cNvSpPr/>
          <p:nvPr/>
        </p:nvSpPr>
        <p:spPr>
          <a:xfrm>
            <a:off x="251520" y="4869160"/>
            <a:ext cx="2124236" cy="504056"/>
          </a:xfrm>
          <a:prstGeom prst="roundRect">
            <a:avLst/>
          </a:prstGeom>
          <a:solidFill>
            <a:srgbClr val="FF33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NOTE THAT</a:t>
            </a:r>
            <a:endParaRPr lang="en-US" dirty="0"/>
          </a:p>
        </p:txBody>
      </p:sp>
      <p:sp>
        <p:nvSpPr>
          <p:cNvPr id="91" name="AutoShape 72"/>
          <p:cNvSpPr>
            <a:spLocks noChangeArrowheads="1"/>
          </p:cNvSpPr>
          <p:nvPr/>
        </p:nvSpPr>
        <p:spPr bwMode="auto">
          <a:xfrm>
            <a:off x="7380312" y="3429000"/>
            <a:ext cx="1425590" cy="420469"/>
          </a:xfrm>
          <a:prstGeom prst="flowChartProcess">
            <a:avLst/>
          </a:prstGeom>
          <a:solidFill>
            <a:srgbClr val="FFC000"/>
          </a:solidFill>
          <a:ln w="28575">
            <a:solidFill>
              <a:schemeClr val="tx1"/>
            </a:solidFill>
            <a:miter lim="800000"/>
            <a:headEnd/>
            <a:tailEnd/>
          </a:ln>
          <a:effectLst/>
        </p:spPr>
        <p:txBody>
          <a:bodyPr wrap="none" anchor="ctr"/>
          <a:lstStyle/>
          <a:p>
            <a:pPr algn="ctr"/>
            <a:r>
              <a:rPr lang="en-US" sz="1600" dirty="0">
                <a:latin typeface="Arial" charset="0"/>
                <a:cs typeface="Arial" charset="0"/>
              </a:rPr>
              <a:t>g</a:t>
            </a:r>
            <a:r>
              <a:rPr lang="en-US" sz="1600" dirty="0" smtClean="0">
                <a:latin typeface="Arial" charset="0"/>
                <a:cs typeface="Arial" charset="0"/>
              </a:rPr>
              <a:t>rade = ‘X’</a:t>
            </a:r>
            <a:endParaRPr lang="en-US" sz="1600" dirty="0">
              <a:solidFill>
                <a:srgbClr val="0000FF"/>
              </a:solidFill>
              <a:effectLst/>
              <a:latin typeface="Arial" charset="0"/>
              <a:cs typeface="Arial" charset="0"/>
            </a:endParaRPr>
          </a:p>
        </p:txBody>
      </p:sp>
      <p:sp>
        <p:nvSpPr>
          <p:cNvPr id="37" name="AutoShape 71"/>
          <p:cNvSpPr>
            <a:spLocks noChangeArrowheads="1"/>
          </p:cNvSpPr>
          <p:nvPr/>
        </p:nvSpPr>
        <p:spPr bwMode="auto">
          <a:xfrm>
            <a:off x="4931568" y="5445224"/>
            <a:ext cx="1944688" cy="358775"/>
          </a:xfrm>
          <a:prstGeom prst="flowChartInputOutput">
            <a:avLst/>
          </a:prstGeom>
          <a:solidFill>
            <a:srgbClr val="92D050"/>
          </a:solidFill>
          <a:ln w="28575">
            <a:solidFill>
              <a:schemeClr val="tx1"/>
            </a:solidFill>
            <a:miter lim="800000"/>
            <a:headEnd/>
            <a:tailEnd/>
          </a:ln>
          <a:effectLst/>
        </p:spPr>
        <p:txBody>
          <a:bodyPr wrap="none" anchor="ctr"/>
          <a:lstStyle/>
          <a:p>
            <a:pPr algn="ctr"/>
            <a:r>
              <a:rPr lang="en-US" sz="1600" dirty="0" smtClean="0">
                <a:solidFill>
                  <a:schemeClr val="tx1"/>
                </a:solidFill>
                <a:effectLst/>
                <a:latin typeface="Arial" charset="0"/>
                <a:cs typeface="Arial" charset="0"/>
              </a:rPr>
              <a:t>Print “Failed”</a:t>
            </a:r>
            <a:endParaRPr lang="en-US" sz="1600" dirty="0">
              <a:solidFill>
                <a:srgbClr val="0000FF"/>
              </a:solidFill>
              <a:effectLst/>
              <a:latin typeface="Arial" charset="0"/>
              <a:cs typeface="Arial" charset="0"/>
            </a:endParaRPr>
          </a:p>
        </p:txBody>
      </p:sp>
    </p:spTree>
    <p:custDataLst>
      <p:tags r:id="rId1"/>
    </p:custDataLst>
    <p:extLst>
      <p:ext uri="{BB962C8B-B14F-4D97-AF65-F5344CB8AC3E}">
        <p14:creationId xmlns:p14="http://schemas.microsoft.com/office/powerpoint/2010/main" val="351087003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left)">
                                      <p:cBhvr>
                                        <p:cTn id="7" dur="500"/>
                                        <p:tgtEl>
                                          <p:spTgt spid="28"/>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right)">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31"/>
                                        </p:tgtEl>
                                        <p:attrNameLst>
                                          <p:attrName>style.visibility</p:attrName>
                                        </p:attrNameLst>
                                      </p:cBhvr>
                                      <p:to>
                                        <p:strVal val="visible"/>
                                      </p:to>
                                    </p:set>
                                    <p:animEffect transition="in" filter="wipe(left)">
                                      <p:cBhvr>
                                        <p:cTn id="15" dur="500"/>
                                        <p:tgtEl>
                                          <p:spTgt spid="31"/>
                                        </p:tgtEl>
                                      </p:cBhvr>
                                    </p:animEffect>
                                  </p:childTnLst>
                                </p:cTn>
                              </p:par>
                            </p:childTnLst>
                          </p:cTn>
                        </p:par>
                        <p:par>
                          <p:cTn id="16" fill="hold">
                            <p:stCondLst>
                              <p:cond delay="500"/>
                            </p:stCondLst>
                            <p:childTnLst>
                              <p:par>
                                <p:cTn id="17" presetID="22" presetClass="entr" presetSubtype="8" fill="hold" grpId="0" nodeType="afterEffect">
                                  <p:stCondLst>
                                    <p:cond delay="0"/>
                                  </p:stCondLst>
                                  <p:childTnLst>
                                    <p:set>
                                      <p:cBhvr>
                                        <p:cTn id="18" dur="1" fill="hold">
                                          <p:stCondLst>
                                            <p:cond delay="0"/>
                                          </p:stCondLst>
                                        </p:cTn>
                                        <p:tgtEl>
                                          <p:spTgt spid="34"/>
                                        </p:tgtEl>
                                        <p:attrNameLst>
                                          <p:attrName>style.visibility</p:attrName>
                                        </p:attrNameLst>
                                      </p:cBhvr>
                                      <p:to>
                                        <p:strVal val="visible"/>
                                      </p:to>
                                    </p:set>
                                    <p:animEffect transition="in" filter="wipe(left)">
                                      <p:cBhvr>
                                        <p:cTn id="19" dur="500"/>
                                        <p:tgtEl>
                                          <p:spTgt spid="34"/>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35"/>
                                        </p:tgtEl>
                                        <p:attrNameLst>
                                          <p:attrName>style.visibility</p:attrName>
                                        </p:attrNameLst>
                                      </p:cBhvr>
                                      <p:to>
                                        <p:strVal val="visible"/>
                                      </p:to>
                                    </p:set>
                                    <p:animEffect transition="in" filter="wipe(left)">
                                      <p:cBhvr>
                                        <p:cTn id="24" dur="500"/>
                                        <p:tgtEl>
                                          <p:spTgt spid="35"/>
                                        </p:tgtEl>
                                      </p:cBhvr>
                                    </p:animEffect>
                                  </p:childTnLst>
                                </p:cTn>
                              </p:par>
                            </p:childTnLst>
                          </p:cTn>
                        </p:par>
                        <p:par>
                          <p:cTn id="25" fill="hold">
                            <p:stCondLst>
                              <p:cond delay="500"/>
                            </p:stCondLst>
                            <p:childTnLst>
                              <p:par>
                                <p:cTn id="26" presetID="22" presetClass="entr" presetSubtype="8" fill="hold" grpId="0" nodeType="afterEffect">
                                  <p:stCondLst>
                                    <p:cond delay="0"/>
                                  </p:stCondLst>
                                  <p:childTnLst>
                                    <p:set>
                                      <p:cBhvr>
                                        <p:cTn id="27" dur="1" fill="hold">
                                          <p:stCondLst>
                                            <p:cond delay="0"/>
                                          </p:stCondLst>
                                        </p:cTn>
                                        <p:tgtEl>
                                          <p:spTgt spid="43"/>
                                        </p:tgtEl>
                                        <p:attrNameLst>
                                          <p:attrName>style.visibility</p:attrName>
                                        </p:attrNameLst>
                                      </p:cBhvr>
                                      <p:to>
                                        <p:strVal val="visible"/>
                                      </p:to>
                                    </p:set>
                                    <p:animEffect transition="in" filter="wipe(left)">
                                      <p:cBhvr>
                                        <p:cTn id="28" dur="500"/>
                                        <p:tgtEl>
                                          <p:spTgt spid="43"/>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44"/>
                                        </p:tgtEl>
                                        <p:attrNameLst>
                                          <p:attrName>style.visibility</p:attrName>
                                        </p:attrNameLst>
                                      </p:cBhvr>
                                      <p:to>
                                        <p:strVal val="visible"/>
                                      </p:to>
                                    </p:set>
                                    <p:animEffect transition="in" filter="wipe(left)">
                                      <p:cBhvr>
                                        <p:cTn id="33" dur="500"/>
                                        <p:tgtEl>
                                          <p:spTgt spid="44"/>
                                        </p:tgtEl>
                                      </p:cBhvr>
                                    </p:animEffect>
                                  </p:childTnLst>
                                </p:cTn>
                              </p:par>
                            </p:childTnLst>
                          </p:cTn>
                        </p:par>
                        <p:par>
                          <p:cTn id="34" fill="hold">
                            <p:stCondLst>
                              <p:cond delay="500"/>
                            </p:stCondLst>
                            <p:childTnLst>
                              <p:par>
                                <p:cTn id="35" presetID="22" presetClass="entr" presetSubtype="8" fill="hold" grpId="0" nodeType="afterEffect">
                                  <p:stCondLst>
                                    <p:cond delay="0"/>
                                  </p:stCondLst>
                                  <p:childTnLst>
                                    <p:set>
                                      <p:cBhvr>
                                        <p:cTn id="36" dur="1" fill="hold">
                                          <p:stCondLst>
                                            <p:cond delay="0"/>
                                          </p:stCondLst>
                                        </p:cTn>
                                        <p:tgtEl>
                                          <p:spTgt spid="45"/>
                                        </p:tgtEl>
                                        <p:attrNameLst>
                                          <p:attrName>style.visibility</p:attrName>
                                        </p:attrNameLst>
                                      </p:cBhvr>
                                      <p:to>
                                        <p:strVal val="visible"/>
                                      </p:to>
                                    </p:set>
                                    <p:animEffect transition="in" filter="wipe(left)">
                                      <p:cBhvr>
                                        <p:cTn id="37" dur="500"/>
                                        <p:tgtEl>
                                          <p:spTgt spid="45"/>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46"/>
                                        </p:tgtEl>
                                        <p:attrNameLst>
                                          <p:attrName>style.visibility</p:attrName>
                                        </p:attrNameLst>
                                      </p:cBhvr>
                                      <p:to>
                                        <p:strVal val="visible"/>
                                      </p:to>
                                    </p:set>
                                    <p:animEffect transition="in" filter="wipe(left)">
                                      <p:cBhvr>
                                        <p:cTn id="42" dur="500"/>
                                        <p:tgtEl>
                                          <p:spTgt spid="46"/>
                                        </p:tgtEl>
                                      </p:cBhvr>
                                    </p:animEffect>
                                  </p:childTnLst>
                                </p:cTn>
                              </p:par>
                            </p:childTnLst>
                          </p:cTn>
                        </p:par>
                        <p:par>
                          <p:cTn id="43" fill="hold">
                            <p:stCondLst>
                              <p:cond delay="500"/>
                            </p:stCondLst>
                            <p:childTnLst>
                              <p:par>
                                <p:cTn id="44" presetID="22" presetClass="entr" presetSubtype="1" fill="hold" grpId="0" nodeType="afterEffect">
                                  <p:stCondLst>
                                    <p:cond delay="0"/>
                                  </p:stCondLst>
                                  <p:childTnLst>
                                    <p:set>
                                      <p:cBhvr>
                                        <p:cTn id="45" dur="1" fill="hold">
                                          <p:stCondLst>
                                            <p:cond delay="0"/>
                                          </p:stCondLst>
                                        </p:cTn>
                                        <p:tgtEl>
                                          <p:spTgt spid="65"/>
                                        </p:tgtEl>
                                        <p:attrNameLst>
                                          <p:attrName>style.visibility</p:attrName>
                                        </p:attrNameLst>
                                      </p:cBhvr>
                                      <p:to>
                                        <p:strVal val="visible"/>
                                      </p:to>
                                    </p:set>
                                    <p:animEffect transition="in" filter="wipe(up)">
                                      <p:cBhvr>
                                        <p:cTn id="46" dur="500"/>
                                        <p:tgtEl>
                                          <p:spTgt spid="65"/>
                                        </p:tgtEl>
                                      </p:cBhvr>
                                    </p:animEffect>
                                  </p:childTnLst>
                                </p:cTn>
                              </p:par>
                            </p:childTnLst>
                          </p:cTn>
                        </p:par>
                        <p:par>
                          <p:cTn id="47" fill="hold">
                            <p:stCondLst>
                              <p:cond delay="1000"/>
                            </p:stCondLst>
                            <p:childTnLst>
                              <p:par>
                                <p:cTn id="48" presetID="22" presetClass="entr" presetSubtype="1" fill="hold" nodeType="afterEffect">
                                  <p:stCondLst>
                                    <p:cond delay="0"/>
                                  </p:stCondLst>
                                  <p:childTnLst>
                                    <p:set>
                                      <p:cBhvr>
                                        <p:cTn id="49" dur="1" fill="hold">
                                          <p:stCondLst>
                                            <p:cond delay="0"/>
                                          </p:stCondLst>
                                        </p:cTn>
                                        <p:tgtEl>
                                          <p:spTgt spid="66"/>
                                        </p:tgtEl>
                                        <p:attrNameLst>
                                          <p:attrName>style.visibility</p:attrName>
                                        </p:attrNameLst>
                                      </p:cBhvr>
                                      <p:to>
                                        <p:strVal val="visible"/>
                                      </p:to>
                                    </p:set>
                                    <p:animEffect transition="in" filter="wipe(up)">
                                      <p:cBhvr>
                                        <p:cTn id="50" dur="500"/>
                                        <p:tgtEl>
                                          <p:spTgt spid="66"/>
                                        </p:tgtEl>
                                      </p:cBhvr>
                                    </p:animEffect>
                                  </p:childTnLst>
                                </p:cTn>
                              </p:par>
                            </p:childTnLst>
                          </p:cTn>
                        </p:par>
                        <p:par>
                          <p:cTn id="51" fill="hold">
                            <p:stCondLst>
                              <p:cond delay="1500"/>
                            </p:stCondLst>
                            <p:childTnLst>
                              <p:par>
                                <p:cTn id="52" presetID="22" presetClass="entr" presetSubtype="1" fill="hold" grpId="0" nodeType="afterEffect">
                                  <p:stCondLst>
                                    <p:cond delay="0"/>
                                  </p:stCondLst>
                                  <p:childTnLst>
                                    <p:set>
                                      <p:cBhvr>
                                        <p:cTn id="53" dur="1" fill="hold">
                                          <p:stCondLst>
                                            <p:cond delay="0"/>
                                          </p:stCondLst>
                                        </p:cTn>
                                        <p:tgtEl>
                                          <p:spTgt spid="67"/>
                                        </p:tgtEl>
                                        <p:attrNameLst>
                                          <p:attrName>style.visibility</p:attrName>
                                        </p:attrNameLst>
                                      </p:cBhvr>
                                      <p:to>
                                        <p:strVal val="visible"/>
                                      </p:to>
                                    </p:set>
                                    <p:animEffect transition="in" filter="wipe(up)">
                                      <p:cBhvr>
                                        <p:cTn id="54" dur="500"/>
                                        <p:tgtEl>
                                          <p:spTgt spid="67"/>
                                        </p:tgtEl>
                                      </p:cBhvr>
                                    </p:animEffect>
                                  </p:childTnLst>
                                </p:cTn>
                              </p:par>
                            </p:childTnLst>
                          </p:cTn>
                        </p:par>
                        <p:par>
                          <p:cTn id="55" fill="hold">
                            <p:stCondLst>
                              <p:cond delay="2000"/>
                            </p:stCondLst>
                            <p:childTnLst>
                              <p:par>
                                <p:cTn id="56" presetID="22" presetClass="entr" presetSubtype="1" fill="hold" nodeType="afterEffect">
                                  <p:stCondLst>
                                    <p:cond delay="0"/>
                                  </p:stCondLst>
                                  <p:childTnLst>
                                    <p:set>
                                      <p:cBhvr>
                                        <p:cTn id="57" dur="1" fill="hold">
                                          <p:stCondLst>
                                            <p:cond delay="0"/>
                                          </p:stCondLst>
                                        </p:cTn>
                                        <p:tgtEl>
                                          <p:spTgt spid="68"/>
                                        </p:tgtEl>
                                        <p:attrNameLst>
                                          <p:attrName>style.visibility</p:attrName>
                                        </p:attrNameLst>
                                      </p:cBhvr>
                                      <p:to>
                                        <p:strVal val="visible"/>
                                      </p:to>
                                    </p:set>
                                    <p:animEffect transition="in" filter="wipe(up)">
                                      <p:cBhvr>
                                        <p:cTn id="58" dur="500"/>
                                        <p:tgtEl>
                                          <p:spTgt spid="68"/>
                                        </p:tgtEl>
                                      </p:cBhvr>
                                    </p:animEffect>
                                  </p:childTnLst>
                                </p:cTn>
                              </p:par>
                            </p:childTnLst>
                          </p:cTn>
                        </p:par>
                        <p:par>
                          <p:cTn id="59" fill="hold">
                            <p:stCondLst>
                              <p:cond delay="2500"/>
                            </p:stCondLst>
                            <p:childTnLst>
                              <p:par>
                                <p:cTn id="60" presetID="22" presetClass="entr" presetSubtype="1" fill="hold" grpId="0" nodeType="afterEffect">
                                  <p:stCondLst>
                                    <p:cond delay="0"/>
                                  </p:stCondLst>
                                  <p:childTnLst>
                                    <p:set>
                                      <p:cBhvr>
                                        <p:cTn id="61" dur="1" fill="hold">
                                          <p:stCondLst>
                                            <p:cond delay="0"/>
                                          </p:stCondLst>
                                        </p:cTn>
                                        <p:tgtEl>
                                          <p:spTgt spid="69"/>
                                        </p:tgtEl>
                                        <p:attrNameLst>
                                          <p:attrName>style.visibility</p:attrName>
                                        </p:attrNameLst>
                                      </p:cBhvr>
                                      <p:to>
                                        <p:strVal val="visible"/>
                                      </p:to>
                                    </p:set>
                                    <p:animEffect transition="in" filter="wipe(up)">
                                      <p:cBhvr>
                                        <p:cTn id="62" dur="500"/>
                                        <p:tgtEl>
                                          <p:spTgt spid="69"/>
                                        </p:tgtEl>
                                      </p:cBhvr>
                                    </p:animEffect>
                                  </p:childTnLst>
                                </p:cTn>
                              </p:par>
                            </p:childTnLst>
                          </p:cTn>
                        </p:par>
                        <p:par>
                          <p:cTn id="63" fill="hold">
                            <p:stCondLst>
                              <p:cond delay="3000"/>
                            </p:stCondLst>
                            <p:childTnLst>
                              <p:par>
                                <p:cTn id="64" presetID="22" presetClass="entr" presetSubtype="2" fill="hold" grpId="0" nodeType="afterEffect">
                                  <p:stCondLst>
                                    <p:cond delay="0"/>
                                  </p:stCondLst>
                                  <p:childTnLst>
                                    <p:set>
                                      <p:cBhvr>
                                        <p:cTn id="65" dur="1" fill="hold">
                                          <p:stCondLst>
                                            <p:cond delay="0"/>
                                          </p:stCondLst>
                                        </p:cTn>
                                        <p:tgtEl>
                                          <p:spTgt spid="70"/>
                                        </p:tgtEl>
                                        <p:attrNameLst>
                                          <p:attrName>style.visibility</p:attrName>
                                        </p:attrNameLst>
                                      </p:cBhvr>
                                      <p:to>
                                        <p:strVal val="visible"/>
                                      </p:to>
                                    </p:set>
                                    <p:animEffect transition="in" filter="wipe(right)">
                                      <p:cBhvr>
                                        <p:cTn id="66" dur="500"/>
                                        <p:tgtEl>
                                          <p:spTgt spid="70"/>
                                        </p:tgtEl>
                                      </p:cBhvr>
                                    </p:animEffect>
                                  </p:childTnLst>
                                </p:cTn>
                              </p:par>
                              <p:par>
                                <p:cTn id="67" presetID="22" presetClass="entr" presetSubtype="2" fill="hold" nodeType="withEffect">
                                  <p:stCondLst>
                                    <p:cond delay="0"/>
                                  </p:stCondLst>
                                  <p:childTnLst>
                                    <p:set>
                                      <p:cBhvr>
                                        <p:cTn id="68" dur="1" fill="hold">
                                          <p:stCondLst>
                                            <p:cond delay="0"/>
                                          </p:stCondLst>
                                        </p:cTn>
                                        <p:tgtEl>
                                          <p:spTgt spid="72"/>
                                        </p:tgtEl>
                                        <p:attrNameLst>
                                          <p:attrName>style.visibility</p:attrName>
                                        </p:attrNameLst>
                                      </p:cBhvr>
                                      <p:to>
                                        <p:strVal val="visible"/>
                                      </p:to>
                                    </p:set>
                                    <p:animEffect transition="in" filter="wipe(right)">
                                      <p:cBhvr>
                                        <p:cTn id="69" dur="500"/>
                                        <p:tgtEl>
                                          <p:spTgt spid="72"/>
                                        </p:tgtEl>
                                      </p:cBhvr>
                                    </p:animEffect>
                                  </p:childTnLst>
                                </p:cTn>
                              </p:par>
                            </p:childTnLst>
                          </p:cTn>
                        </p:par>
                        <p:par>
                          <p:cTn id="70" fill="hold">
                            <p:stCondLst>
                              <p:cond delay="3500"/>
                            </p:stCondLst>
                            <p:childTnLst>
                              <p:par>
                                <p:cTn id="71" presetID="22" presetClass="entr" presetSubtype="2" fill="hold" grpId="0" nodeType="afterEffect">
                                  <p:stCondLst>
                                    <p:cond delay="0"/>
                                  </p:stCondLst>
                                  <p:childTnLst>
                                    <p:set>
                                      <p:cBhvr>
                                        <p:cTn id="72" dur="1" fill="hold">
                                          <p:stCondLst>
                                            <p:cond delay="0"/>
                                          </p:stCondLst>
                                        </p:cTn>
                                        <p:tgtEl>
                                          <p:spTgt spid="73"/>
                                        </p:tgtEl>
                                        <p:attrNameLst>
                                          <p:attrName>style.visibility</p:attrName>
                                        </p:attrNameLst>
                                      </p:cBhvr>
                                      <p:to>
                                        <p:strVal val="visible"/>
                                      </p:to>
                                    </p:set>
                                    <p:animEffect transition="in" filter="wipe(right)">
                                      <p:cBhvr>
                                        <p:cTn id="73" dur="500"/>
                                        <p:tgtEl>
                                          <p:spTgt spid="73"/>
                                        </p:tgtEl>
                                      </p:cBhvr>
                                    </p:animEffect>
                                  </p:childTnLst>
                                </p:cTn>
                              </p:par>
                            </p:childTnLst>
                          </p:cTn>
                        </p:par>
                        <p:par>
                          <p:cTn id="74" fill="hold">
                            <p:stCondLst>
                              <p:cond delay="4000"/>
                            </p:stCondLst>
                            <p:childTnLst>
                              <p:par>
                                <p:cTn id="75" presetID="22" presetClass="entr" presetSubtype="1" fill="hold" nodeType="afterEffect">
                                  <p:stCondLst>
                                    <p:cond delay="0"/>
                                  </p:stCondLst>
                                  <p:childTnLst>
                                    <p:set>
                                      <p:cBhvr>
                                        <p:cTn id="76" dur="1" fill="hold">
                                          <p:stCondLst>
                                            <p:cond delay="0"/>
                                          </p:stCondLst>
                                        </p:cTn>
                                        <p:tgtEl>
                                          <p:spTgt spid="71"/>
                                        </p:tgtEl>
                                        <p:attrNameLst>
                                          <p:attrName>style.visibility</p:attrName>
                                        </p:attrNameLst>
                                      </p:cBhvr>
                                      <p:to>
                                        <p:strVal val="visible"/>
                                      </p:to>
                                    </p:set>
                                    <p:animEffect transition="in" filter="wipe(up)">
                                      <p:cBhvr>
                                        <p:cTn id="77" dur="500"/>
                                        <p:tgtEl>
                                          <p:spTgt spid="71"/>
                                        </p:tgtEl>
                                      </p:cBhvr>
                                    </p:animEffect>
                                  </p:childTnLst>
                                </p:cTn>
                              </p:par>
                            </p:childTnLst>
                          </p:cTn>
                        </p:par>
                        <p:par>
                          <p:cTn id="78" fill="hold">
                            <p:stCondLst>
                              <p:cond delay="4500"/>
                            </p:stCondLst>
                            <p:childTnLst>
                              <p:par>
                                <p:cTn id="79" presetID="22" presetClass="entr" presetSubtype="1" fill="hold" grpId="0" nodeType="afterEffect">
                                  <p:stCondLst>
                                    <p:cond delay="0"/>
                                  </p:stCondLst>
                                  <p:childTnLst>
                                    <p:set>
                                      <p:cBhvr>
                                        <p:cTn id="80" dur="1" fill="hold">
                                          <p:stCondLst>
                                            <p:cond delay="0"/>
                                          </p:stCondLst>
                                        </p:cTn>
                                        <p:tgtEl>
                                          <p:spTgt spid="37"/>
                                        </p:tgtEl>
                                        <p:attrNameLst>
                                          <p:attrName>style.visibility</p:attrName>
                                        </p:attrNameLst>
                                      </p:cBhvr>
                                      <p:to>
                                        <p:strVal val="visible"/>
                                      </p:to>
                                    </p:set>
                                    <p:animEffect transition="in" filter="wipe(up)">
                                      <p:cBhvr>
                                        <p:cTn id="81" dur="500"/>
                                        <p:tgtEl>
                                          <p:spTgt spid="37"/>
                                        </p:tgtEl>
                                      </p:cBhvr>
                                    </p:animEffect>
                                  </p:childTnLst>
                                </p:cTn>
                              </p:par>
                            </p:childTnLst>
                          </p:cTn>
                        </p:par>
                        <p:par>
                          <p:cTn id="82" fill="hold">
                            <p:stCondLst>
                              <p:cond delay="5000"/>
                            </p:stCondLst>
                            <p:childTnLst>
                              <p:par>
                                <p:cTn id="83" presetID="22" presetClass="entr" presetSubtype="8" fill="hold" nodeType="afterEffect">
                                  <p:stCondLst>
                                    <p:cond delay="0"/>
                                  </p:stCondLst>
                                  <p:childTnLst>
                                    <p:set>
                                      <p:cBhvr>
                                        <p:cTn id="84" dur="1" fill="hold">
                                          <p:stCondLst>
                                            <p:cond delay="0"/>
                                          </p:stCondLst>
                                        </p:cTn>
                                        <p:tgtEl>
                                          <p:spTgt spid="78"/>
                                        </p:tgtEl>
                                        <p:attrNameLst>
                                          <p:attrName>style.visibility</p:attrName>
                                        </p:attrNameLst>
                                      </p:cBhvr>
                                      <p:to>
                                        <p:strVal val="visible"/>
                                      </p:to>
                                    </p:set>
                                    <p:animEffect transition="in" filter="wipe(left)">
                                      <p:cBhvr>
                                        <p:cTn id="85" dur="500"/>
                                        <p:tgtEl>
                                          <p:spTgt spid="78"/>
                                        </p:tgtEl>
                                      </p:cBhvr>
                                    </p:animEffect>
                                  </p:childTnLst>
                                </p:cTn>
                              </p:par>
                            </p:childTnLst>
                          </p:cTn>
                        </p:par>
                        <p:par>
                          <p:cTn id="86" fill="hold">
                            <p:stCondLst>
                              <p:cond delay="5500"/>
                            </p:stCondLst>
                            <p:childTnLst>
                              <p:par>
                                <p:cTn id="87" presetID="22" presetClass="entr" presetSubtype="1" fill="hold" nodeType="afterEffect">
                                  <p:stCondLst>
                                    <p:cond delay="0"/>
                                  </p:stCondLst>
                                  <p:childTnLst>
                                    <p:set>
                                      <p:cBhvr>
                                        <p:cTn id="88" dur="1" fill="hold">
                                          <p:stCondLst>
                                            <p:cond delay="0"/>
                                          </p:stCondLst>
                                        </p:cTn>
                                        <p:tgtEl>
                                          <p:spTgt spid="75"/>
                                        </p:tgtEl>
                                        <p:attrNameLst>
                                          <p:attrName>style.visibility</p:attrName>
                                        </p:attrNameLst>
                                      </p:cBhvr>
                                      <p:to>
                                        <p:strVal val="visible"/>
                                      </p:to>
                                    </p:set>
                                    <p:animEffect transition="in" filter="wipe(up)">
                                      <p:cBhvr>
                                        <p:cTn id="89" dur="500"/>
                                        <p:tgtEl>
                                          <p:spTgt spid="75"/>
                                        </p:tgtEl>
                                      </p:cBhvr>
                                    </p:animEffect>
                                  </p:childTnLst>
                                </p:cTn>
                              </p:par>
                              <p:par>
                                <p:cTn id="90" presetID="22" presetClass="entr" presetSubtype="1" fill="hold" grpId="0" nodeType="withEffect">
                                  <p:stCondLst>
                                    <p:cond delay="0"/>
                                  </p:stCondLst>
                                  <p:childTnLst>
                                    <p:set>
                                      <p:cBhvr>
                                        <p:cTn id="91" dur="1" fill="hold">
                                          <p:stCondLst>
                                            <p:cond delay="0"/>
                                          </p:stCondLst>
                                        </p:cTn>
                                        <p:tgtEl>
                                          <p:spTgt spid="76"/>
                                        </p:tgtEl>
                                        <p:attrNameLst>
                                          <p:attrName>style.visibility</p:attrName>
                                        </p:attrNameLst>
                                      </p:cBhvr>
                                      <p:to>
                                        <p:strVal val="visible"/>
                                      </p:to>
                                    </p:set>
                                    <p:animEffect transition="in" filter="wipe(up)">
                                      <p:cBhvr>
                                        <p:cTn id="92" dur="500"/>
                                        <p:tgtEl>
                                          <p:spTgt spid="76"/>
                                        </p:tgtEl>
                                      </p:cBhvr>
                                    </p:animEffect>
                                  </p:childTnLst>
                                </p:cTn>
                              </p:par>
                            </p:childTnLst>
                          </p:cTn>
                        </p:par>
                        <p:par>
                          <p:cTn id="93" fill="hold">
                            <p:stCondLst>
                              <p:cond delay="6000"/>
                            </p:stCondLst>
                            <p:childTnLst>
                              <p:par>
                                <p:cTn id="94" presetID="22" presetClass="entr" presetSubtype="1" fill="hold" nodeType="afterEffect">
                                  <p:stCondLst>
                                    <p:cond delay="0"/>
                                  </p:stCondLst>
                                  <p:childTnLst>
                                    <p:set>
                                      <p:cBhvr>
                                        <p:cTn id="95" dur="1" fill="hold">
                                          <p:stCondLst>
                                            <p:cond delay="0"/>
                                          </p:stCondLst>
                                        </p:cTn>
                                        <p:tgtEl>
                                          <p:spTgt spid="79"/>
                                        </p:tgtEl>
                                        <p:attrNameLst>
                                          <p:attrName>style.visibility</p:attrName>
                                        </p:attrNameLst>
                                      </p:cBhvr>
                                      <p:to>
                                        <p:strVal val="visible"/>
                                      </p:to>
                                    </p:set>
                                    <p:animEffect transition="in" filter="wipe(up)">
                                      <p:cBhvr>
                                        <p:cTn id="96" dur="500"/>
                                        <p:tgtEl>
                                          <p:spTgt spid="79"/>
                                        </p:tgtEl>
                                      </p:cBhvr>
                                    </p:animEffect>
                                  </p:childTnLst>
                                </p:cTn>
                              </p:par>
                            </p:childTnLst>
                          </p:cTn>
                        </p:par>
                        <p:par>
                          <p:cTn id="97" fill="hold">
                            <p:stCondLst>
                              <p:cond delay="6500"/>
                            </p:stCondLst>
                            <p:childTnLst>
                              <p:par>
                                <p:cTn id="98" presetID="22" presetClass="entr" presetSubtype="1" fill="hold" grpId="0" nodeType="afterEffect">
                                  <p:stCondLst>
                                    <p:cond delay="0"/>
                                  </p:stCondLst>
                                  <p:childTnLst>
                                    <p:set>
                                      <p:cBhvr>
                                        <p:cTn id="99" dur="1" fill="hold">
                                          <p:stCondLst>
                                            <p:cond delay="0"/>
                                          </p:stCondLst>
                                        </p:cTn>
                                        <p:tgtEl>
                                          <p:spTgt spid="77"/>
                                        </p:tgtEl>
                                        <p:attrNameLst>
                                          <p:attrName>style.visibility</p:attrName>
                                        </p:attrNameLst>
                                      </p:cBhvr>
                                      <p:to>
                                        <p:strVal val="visible"/>
                                      </p:to>
                                    </p:set>
                                    <p:animEffect transition="in" filter="wipe(up)">
                                      <p:cBhvr>
                                        <p:cTn id="100" dur="500"/>
                                        <p:tgtEl>
                                          <p:spTgt spid="77"/>
                                        </p:tgtEl>
                                      </p:cBhvr>
                                    </p:animEffect>
                                  </p:childTnLst>
                                </p:cTn>
                              </p:par>
                            </p:childTnLst>
                          </p:cTn>
                        </p:par>
                        <p:par>
                          <p:cTn id="101" fill="hold">
                            <p:stCondLst>
                              <p:cond delay="7000"/>
                            </p:stCondLst>
                            <p:childTnLst>
                              <p:par>
                                <p:cTn id="102" presetID="22" presetClass="entr" presetSubtype="1" fill="hold" nodeType="afterEffect">
                                  <p:stCondLst>
                                    <p:cond delay="0"/>
                                  </p:stCondLst>
                                  <p:childTnLst>
                                    <p:set>
                                      <p:cBhvr>
                                        <p:cTn id="103" dur="1" fill="hold">
                                          <p:stCondLst>
                                            <p:cond delay="0"/>
                                          </p:stCondLst>
                                        </p:cTn>
                                        <p:tgtEl>
                                          <p:spTgt spid="82"/>
                                        </p:tgtEl>
                                        <p:attrNameLst>
                                          <p:attrName>style.visibility</p:attrName>
                                        </p:attrNameLst>
                                      </p:cBhvr>
                                      <p:to>
                                        <p:strVal val="visible"/>
                                      </p:to>
                                    </p:set>
                                    <p:animEffect transition="in" filter="wipe(up)">
                                      <p:cBhvr>
                                        <p:cTn id="104" dur="500"/>
                                        <p:tgtEl>
                                          <p:spTgt spid="82"/>
                                        </p:tgtEl>
                                      </p:cBhvr>
                                    </p:animEffect>
                                  </p:childTnLst>
                                </p:cTn>
                              </p:par>
                            </p:childTnLst>
                          </p:cTn>
                        </p:par>
                        <p:par>
                          <p:cTn id="105" fill="hold">
                            <p:stCondLst>
                              <p:cond delay="7500"/>
                            </p:stCondLst>
                            <p:childTnLst>
                              <p:par>
                                <p:cTn id="106" presetID="22" presetClass="entr" presetSubtype="1" fill="hold" grpId="0" nodeType="afterEffect">
                                  <p:stCondLst>
                                    <p:cond delay="0"/>
                                  </p:stCondLst>
                                  <p:childTnLst>
                                    <p:set>
                                      <p:cBhvr>
                                        <p:cTn id="107" dur="1" fill="hold">
                                          <p:stCondLst>
                                            <p:cond delay="0"/>
                                          </p:stCondLst>
                                        </p:cTn>
                                        <p:tgtEl>
                                          <p:spTgt spid="83"/>
                                        </p:tgtEl>
                                        <p:attrNameLst>
                                          <p:attrName>style.visibility</p:attrName>
                                        </p:attrNameLst>
                                      </p:cBhvr>
                                      <p:to>
                                        <p:strVal val="visible"/>
                                      </p:to>
                                    </p:set>
                                    <p:animEffect transition="in" filter="wipe(up)">
                                      <p:cBhvr>
                                        <p:cTn id="108" dur="500"/>
                                        <p:tgtEl>
                                          <p:spTgt spid="83"/>
                                        </p:tgtEl>
                                      </p:cBhvr>
                                    </p:animEffect>
                                  </p:childTnLst>
                                </p:cTn>
                              </p:par>
                            </p:childTnLst>
                          </p:cTn>
                        </p:par>
                      </p:childTnLst>
                    </p:cTn>
                  </p:par>
                  <p:par>
                    <p:cTn id="109" fill="hold">
                      <p:stCondLst>
                        <p:cond delay="indefinite"/>
                      </p:stCondLst>
                      <p:childTnLst>
                        <p:par>
                          <p:cTn id="110" fill="hold">
                            <p:stCondLst>
                              <p:cond delay="0"/>
                            </p:stCondLst>
                            <p:childTnLst>
                              <p:par>
                                <p:cTn id="111" presetID="53" presetClass="entr" presetSubtype="16" fill="hold" grpId="0" nodeType="clickEffect">
                                  <p:stCondLst>
                                    <p:cond delay="0"/>
                                  </p:stCondLst>
                                  <p:childTnLst>
                                    <p:set>
                                      <p:cBhvr>
                                        <p:cTn id="112" dur="1" fill="hold">
                                          <p:stCondLst>
                                            <p:cond delay="0"/>
                                          </p:stCondLst>
                                        </p:cTn>
                                        <p:tgtEl>
                                          <p:spTgt spid="90"/>
                                        </p:tgtEl>
                                        <p:attrNameLst>
                                          <p:attrName>style.visibility</p:attrName>
                                        </p:attrNameLst>
                                      </p:cBhvr>
                                      <p:to>
                                        <p:strVal val="visible"/>
                                      </p:to>
                                    </p:set>
                                    <p:anim calcmode="lin" valueType="num">
                                      <p:cBhvr>
                                        <p:cTn id="113" dur="500" fill="hold"/>
                                        <p:tgtEl>
                                          <p:spTgt spid="90"/>
                                        </p:tgtEl>
                                        <p:attrNameLst>
                                          <p:attrName>ppt_w</p:attrName>
                                        </p:attrNameLst>
                                      </p:cBhvr>
                                      <p:tavLst>
                                        <p:tav tm="0">
                                          <p:val>
                                            <p:fltVal val="0"/>
                                          </p:val>
                                        </p:tav>
                                        <p:tav tm="100000">
                                          <p:val>
                                            <p:strVal val="#ppt_w"/>
                                          </p:val>
                                        </p:tav>
                                      </p:tavLst>
                                    </p:anim>
                                    <p:anim calcmode="lin" valueType="num">
                                      <p:cBhvr>
                                        <p:cTn id="114" dur="500" fill="hold"/>
                                        <p:tgtEl>
                                          <p:spTgt spid="90"/>
                                        </p:tgtEl>
                                        <p:attrNameLst>
                                          <p:attrName>ppt_h</p:attrName>
                                        </p:attrNameLst>
                                      </p:cBhvr>
                                      <p:tavLst>
                                        <p:tav tm="0">
                                          <p:val>
                                            <p:fltVal val="0"/>
                                          </p:val>
                                        </p:tav>
                                        <p:tav tm="100000">
                                          <p:val>
                                            <p:strVal val="#ppt_h"/>
                                          </p:val>
                                        </p:tav>
                                      </p:tavLst>
                                    </p:anim>
                                    <p:animEffect transition="in" filter="fade">
                                      <p:cBhvr>
                                        <p:cTn id="115" dur="500"/>
                                        <p:tgtEl>
                                          <p:spTgt spid="90"/>
                                        </p:tgtEl>
                                      </p:cBhvr>
                                    </p:animEffect>
                                  </p:childTnLst>
                                </p:cTn>
                              </p:par>
                              <p:par>
                                <p:cTn id="116" presetID="53" presetClass="entr" presetSubtype="16" fill="hold" grpId="0" nodeType="withEffect">
                                  <p:stCondLst>
                                    <p:cond delay="0"/>
                                  </p:stCondLst>
                                  <p:childTnLst>
                                    <p:set>
                                      <p:cBhvr>
                                        <p:cTn id="117" dur="1" fill="hold">
                                          <p:stCondLst>
                                            <p:cond delay="0"/>
                                          </p:stCondLst>
                                        </p:cTn>
                                        <p:tgtEl>
                                          <p:spTgt spid="89"/>
                                        </p:tgtEl>
                                        <p:attrNameLst>
                                          <p:attrName>style.visibility</p:attrName>
                                        </p:attrNameLst>
                                      </p:cBhvr>
                                      <p:to>
                                        <p:strVal val="visible"/>
                                      </p:to>
                                    </p:set>
                                    <p:anim calcmode="lin" valueType="num">
                                      <p:cBhvr>
                                        <p:cTn id="118" dur="500" fill="hold"/>
                                        <p:tgtEl>
                                          <p:spTgt spid="89"/>
                                        </p:tgtEl>
                                        <p:attrNameLst>
                                          <p:attrName>ppt_w</p:attrName>
                                        </p:attrNameLst>
                                      </p:cBhvr>
                                      <p:tavLst>
                                        <p:tav tm="0">
                                          <p:val>
                                            <p:fltVal val="0"/>
                                          </p:val>
                                        </p:tav>
                                        <p:tav tm="100000">
                                          <p:val>
                                            <p:strVal val="#ppt_w"/>
                                          </p:val>
                                        </p:tav>
                                      </p:tavLst>
                                    </p:anim>
                                    <p:anim calcmode="lin" valueType="num">
                                      <p:cBhvr>
                                        <p:cTn id="119" dur="500" fill="hold"/>
                                        <p:tgtEl>
                                          <p:spTgt spid="89"/>
                                        </p:tgtEl>
                                        <p:attrNameLst>
                                          <p:attrName>ppt_h</p:attrName>
                                        </p:attrNameLst>
                                      </p:cBhvr>
                                      <p:tavLst>
                                        <p:tav tm="0">
                                          <p:val>
                                            <p:fltVal val="0"/>
                                          </p:val>
                                        </p:tav>
                                        <p:tav tm="100000">
                                          <p:val>
                                            <p:strVal val="#ppt_h"/>
                                          </p:val>
                                        </p:tav>
                                      </p:tavLst>
                                    </p:anim>
                                    <p:animEffect transition="in" filter="fade">
                                      <p:cBhvr>
                                        <p:cTn id="120" dur="500"/>
                                        <p:tgtEl>
                                          <p:spTgt spid="89"/>
                                        </p:tgtEl>
                                      </p:cBhvr>
                                    </p:animEffect>
                                  </p:childTnLst>
                                </p:cTn>
                              </p:par>
                            </p:childTnLst>
                          </p:cTn>
                        </p:par>
                      </p:childTnLst>
                    </p:cTn>
                  </p:par>
                  <p:par>
                    <p:cTn id="121" fill="hold">
                      <p:stCondLst>
                        <p:cond delay="indefinite"/>
                      </p:stCondLst>
                      <p:childTnLst>
                        <p:par>
                          <p:cTn id="122" fill="hold">
                            <p:stCondLst>
                              <p:cond delay="0"/>
                            </p:stCondLst>
                            <p:childTnLst>
                              <p:par>
                                <p:cTn id="123" presetID="53" presetClass="entr" presetSubtype="16" fill="hold" grpId="0" nodeType="clickEffect">
                                  <p:stCondLst>
                                    <p:cond delay="0"/>
                                  </p:stCondLst>
                                  <p:childTnLst>
                                    <p:set>
                                      <p:cBhvr>
                                        <p:cTn id="124" dur="1" fill="hold">
                                          <p:stCondLst>
                                            <p:cond delay="0"/>
                                          </p:stCondLst>
                                        </p:cTn>
                                        <p:tgtEl>
                                          <p:spTgt spid="91"/>
                                        </p:tgtEl>
                                        <p:attrNameLst>
                                          <p:attrName>style.visibility</p:attrName>
                                        </p:attrNameLst>
                                      </p:cBhvr>
                                      <p:to>
                                        <p:strVal val="visible"/>
                                      </p:to>
                                    </p:set>
                                    <p:anim calcmode="lin" valueType="num">
                                      <p:cBhvr>
                                        <p:cTn id="125" dur="500" fill="hold"/>
                                        <p:tgtEl>
                                          <p:spTgt spid="91"/>
                                        </p:tgtEl>
                                        <p:attrNameLst>
                                          <p:attrName>ppt_w</p:attrName>
                                        </p:attrNameLst>
                                      </p:cBhvr>
                                      <p:tavLst>
                                        <p:tav tm="0">
                                          <p:val>
                                            <p:fltVal val="0"/>
                                          </p:val>
                                        </p:tav>
                                        <p:tav tm="100000">
                                          <p:val>
                                            <p:strVal val="#ppt_w"/>
                                          </p:val>
                                        </p:tav>
                                      </p:tavLst>
                                    </p:anim>
                                    <p:anim calcmode="lin" valueType="num">
                                      <p:cBhvr>
                                        <p:cTn id="126" dur="500" fill="hold"/>
                                        <p:tgtEl>
                                          <p:spTgt spid="91"/>
                                        </p:tgtEl>
                                        <p:attrNameLst>
                                          <p:attrName>ppt_h</p:attrName>
                                        </p:attrNameLst>
                                      </p:cBhvr>
                                      <p:tavLst>
                                        <p:tav tm="0">
                                          <p:val>
                                            <p:fltVal val="0"/>
                                          </p:val>
                                        </p:tav>
                                        <p:tav tm="100000">
                                          <p:val>
                                            <p:strVal val="#ppt_h"/>
                                          </p:val>
                                        </p:tav>
                                      </p:tavLst>
                                    </p:anim>
                                    <p:animEffect transition="in" filter="fade">
                                      <p:cBhvr>
                                        <p:cTn id="127" dur="500"/>
                                        <p:tgtEl>
                                          <p:spTgt spid="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5" grpId="0" animBg="1"/>
      <p:bldP spid="31" grpId="0" animBg="1"/>
      <p:bldP spid="34" grpId="0" animBg="1"/>
      <p:bldP spid="35" grpId="0" animBg="1"/>
      <p:bldP spid="43" grpId="0" animBg="1"/>
      <p:bldP spid="44" grpId="0" animBg="1"/>
      <p:bldP spid="45" grpId="0" animBg="1"/>
      <p:bldP spid="46" grpId="0" animBg="1"/>
      <p:bldP spid="65" grpId="0" animBg="1"/>
      <p:bldP spid="67" grpId="0" animBg="1"/>
      <p:bldP spid="69" grpId="0" animBg="1"/>
      <p:bldP spid="70" grpId="0"/>
      <p:bldP spid="73" grpId="0" animBg="1"/>
      <p:bldP spid="76" grpId="0"/>
      <p:bldP spid="77" grpId="0" animBg="1"/>
      <p:bldP spid="83" grpId="0" animBg="1"/>
      <p:bldP spid="89" grpId="0" animBg="1"/>
      <p:bldP spid="90" grpId="0" animBg="1"/>
      <p:bldP spid="91" grpId="0" animBg="1"/>
      <p:bldP spid="3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normAutofit/>
          </a:bodyPr>
          <a:lstStyle/>
          <a:p>
            <a:fld id="{125A1C68-F048-4C66-8544-2D3BD35A5879}" type="slidenum">
              <a:rPr lang="en-US" smtClean="0"/>
              <a:pPr/>
              <a:t>20</a:t>
            </a:fld>
            <a:endParaRPr lang="en-US"/>
          </a:p>
        </p:txBody>
      </p:sp>
      <p:sp>
        <p:nvSpPr>
          <p:cNvPr id="2" name="Title 1"/>
          <p:cNvSpPr>
            <a:spLocks noGrp="1"/>
          </p:cNvSpPr>
          <p:nvPr>
            <p:ph type="title"/>
          </p:nvPr>
        </p:nvSpPr>
        <p:spPr>
          <a:xfrm>
            <a:off x="251520" y="116632"/>
            <a:ext cx="8153400" cy="774576"/>
          </a:xfrm>
        </p:spPr>
        <p:txBody>
          <a:bodyPr vert="horz" rtlCol="0" anchor="ctr">
            <a:noAutofit/>
            <a:scene3d>
              <a:camera prst="orthographicFront"/>
              <a:lightRig rig="soft" dir="t"/>
            </a:scene3d>
            <a:sp3d prstMaterial="softEdge">
              <a:bevelT w="25400" h="25400"/>
            </a:sp3d>
          </a:bodyPr>
          <a:lstStyle/>
          <a:p>
            <a:r>
              <a:rPr lang="en-US" sz="4000" dirty="0" smtClean="0">
                <a:solidFill>
                  <a:schemeClr val="accent2"/>
                </a:solidFill>
                <a:latin typeface="Tahoma" charset="0"/>
                <a:cs typeface="Arial" charset="0"/>
              </a:rPr>
              <a:t>  Programming Hint (1)</a:t>
            </a:r>
            <a:endParaRPr lang="en-US" sz="2800" dirty="0">
              <a:solidFill>
                <a:schemeClr val="accent2"/>
              </a:solidFill>
              <a:latin typeface="Tahoma" charset="0"/>
              <a:cs typeface="Arial" charset="0"/>
            </a:endParaRPr>
          </a:p>
        </p:txBody>
      </p:sp>
      <p:cxnSp>
        <p:nvCxnSpPr>
          <p:cNvPr id="8" name="Straight Connector 7"/>
          <p:cNvCxnSpPr/>
          <p:nvPr/>
        </p:nvCxnSpPr>
        <p:spPr>
          <a:xfrm>
            <a:off x="0" y="836712"/>
            <a:ext cx="9144000"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0" y="908720"/>
            <a:ext cx="9144000" cy="36004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EXAMPLE 2 - </a:t>
            </a:r>
            <a:r>
              <a:rPr lang="en-US" b="1" dirty="0">
                <a:solidFill>
                  <a:srgbClr val="0000FF"/>
                </a:solidFill>
              </a:rPr>
              <a:t>Validating user input (cont’d</a:t>
            </a:r>
            <a:r>
              <a:rPr lang="en-US" b="1" dirty="0" smtClean="0">
                <a:solidFill>
                  <a:srgbClr val="0000FF"/>
                </a:solidFill>
              </a:rPr>
              <a:t>)</a:t>
            </a:r>
            <a:r>
              <a:rPr lang="en-US" b="1" dirty="0">
                <a:solidFill>
                  <a:srgbClr val="0000FF"/>
                </a:solidFill>
              </a:rPr>
              <a:t> </a:t>
            </a:r>
          </a:p>
        </p:txBody>
      </p:sp>
      <p:cxnSp>
        <p:nvCxnSpPr>
          <p:cNvPr id="10" name="Straight Connector 9"/>
          <p:cNvCxnSpPr/>
          <p:nvPr/>
        </p:nvCxnSpPr>
        <p:spPr>
          <a:xfrm>
            <a:off x="0" y="1268760"/>
            <a:ext cx="9144000"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grpSp>
        <p:nvGrpSpPr>
          <p:cNvPr id="18" name="Group 17"/>
          <p:cNvGrpSpPr/>
          <p:nvPr/>
        </p:nvGrpSpPr>
        <p:grpSpPr>
          <a:xfrm>
            <a:off x="179512" y="1412776"/>
            <a:ext cx="8784976" cy="1384995"/>
            <a:chOff x="323528" y="1236822"/>
            <a:chExt cx="7848872" cy="1392785"/>
          </a:xfrm>
        </p:grpSpPr>
        <p:sp>
          <p:nvSpPr>
            <p:cNvPr id="19" name="TextBox 18"/>
            <p:cNvSpPr txBox="1"/>
            <p:nvPr/>
          </p:nvSpPr>
          <p:spPr>
            <a:xfrm>
              <a:off x="971600" y="1236822"/>
              <a:ext cx="7200800" cy="1392785"/>
            </a:xfrm>
            <a:prstGeom prst="rect">
              <a:avLst/>
            </a:prstGeom>
            <a:solidFill>
              <a:schemeClr val="bg2"/>
            </a:solidFill>
            <a:ln w="28575" cap="rnd" cmpd="thickThin">
              <a:solidFill>
                <a:srgbClr val="0000FF"/>
              </a:solidFill>
            </a:ln>
          </p:spPr>
          <p:txBody>
            <a:bodyPr wrap="square" rtlCol="0">
              <a:spAutoFit/>
            </a:bodyPr>
            <a:lstStyle/>
            <a:p>
              <a:r>
                <a:rPr lang="en-US" sz="1400" dirty="0" smtClean="0">
                  <a:solidFill>
                    <a:srgbClr val="00B0F0"/>
                  </a:solidFill>
                </a:rPr>
                <a:t>case </a:t>
              </a:r>
              <a:r>
                <a:rPr lang="en-US" sz="1400" dirty="0">
                  <a:solidFill>
                    <a:srgbClr val="0000FF"/>
                  </a:solidFill>
                </a:rPr>
                <a:t>1</a:t>
              </a:r>
              <a:r>
                <a:rPr lang="en-US" sz="1400" dirty="0" smtClean="0">
                  <a:solidFill>
                    <a:srgbClr val="0000FF"/>
                  </a:solidFill>
                </a:rPr>
                <a:t>: </a:t>
              </a:r>
              <a:r>
                <a:rPr lang="en-US" sz="1400" dirty="0" err="1" smtClean="0">
                  <a:solidFill>
                    <a:srgbClr val="0000FF"/>
                  </a:solidFill>
                </a:rPr>
                <a:t>System.out.println</a:t>
              </a:r>
              <a:r>
                <a:rPr lang="en-US" sz="1400" dirty="0" smtClean="0">
                  <a:solidFill>
                    <a:srgbClr val="0000FF"/>
                  </a:solidFill>
                </a:rPr>
                <a:t> (“Enter two </a:t>
              </a:r>
              <a:r>
                <a:rPr lang="en-US" sz="1400" dirty="0" smtClean="0">
                  <a:solidFill>
                    <a:srgbClr val="FF0000"/>
                  </a:solidFill>
                </a:rPr>
                <a:t>positive</a:t>
              </a:r>
              <a:r>
                <a:rPr lang="en-US" sz="1400" dirty="0" smtClean="0">
                  <a:solidFill>
                    <a:srgbClr val="0000FF"/>
                  </a:solidFill>
                </a:rPr>
                <a:t> integers”);	</a:t>
              </a:r>
              <a:r>
                <a:rPr lang="en-US" sz="1400" dirty="0" smtClean="0">
                  <a:solidFill>
                    <a:srgbClr val="00B050"/>
                  </a:solidFill>
                </a:rPr>
                <a:t>//prompt</a:t>
              </a:r>
            </a:p>
            <a:p>
              <a:r>
                <a:rPr lang="en-US" sz="1400" dirty="0">
                  <a:solidFill>
                    <a:srgbClr val="0000FF"/>
                  </a:solidFill>
                </a:rPr>
                <a:t>	</a:t>
              </a:r>
              <a:r>
                <a:rPr lang="en-US" sz="1400" dirty="0" smtClean="0">
                  <a:solidFill>
                    <a:srgbClr val="0000FF"/>
                  </a:solidFill>
                </a:rPr>
                <a:t> num1 = </a:t>
              </a:r>
              <a:r>
                <a:rPr lang="en-US" sz="1400" dirty="0" err="1" smtClean="0">
                  <a:solidFill>
                    <a:srgbClr val="0000FF"/>
                  </a:solidFill>
                </a:rPr>
                <a:t>read.</a:t>
              </a:r>
              <a:r>
                <a:rPr lang="en-US" sz="1400" dirty="0" err="1" smtClean="0">
                  <a:solidFill>
                    <a:srgbClr val="00B050"/>
                  </a:solidFill>
                </a:rPr>
                <a:t>nextInt</a:t>
              </a:r>
              <a:r>
                <a:rPr lang="en-US" sz="1400" dirty="0" smtClean="0">
                  <a:solidFill>
                    <a:srgbClr val="00B050"/>
                  </a:solidFill>
                </a:rPr>
                <a:t>()</a:t>
              </a:r>
              <a:r>
                <a:rPr lang="en-US" sz="1400" dirty="0" smtClean="0">
                  <a:solidFill>
                    <a:srgbClr val="0000FF"/>
                  </a:solidFill>
                </a:rPr>
                <a:t>;</a:t>
              </a:r>
            </a:p>
            <a:p>
              <a:r>
                <a:rPr lang="en-US" sz="1400" dirty="0">
                  <a:solidFill>
                    <a:srgbClr val="0000FF"/>
                  </a:solidFill>
                </a:rPr>
                <a:t>	</a:t>
              </a:r>
              <a:r>
                <a:rPr lang="en-US" sz="1400" dirty="0" smtClean="0">
                  <a:solidFill>
                    <a:srgbClr val="0000FF"/>
                  </a:solidFill>
                </a:rPr>
                <a:t> num2 = </a:t>
              </a:r>
              <a:r>
                <a:rPr lang="en-US" sz="1400" dirty="0" err="1" smtClean="0">
                  <a:solidFill>
                    <a:srgbClr val="0000FF"/>
                  </a:solidFill>
                </a:rPr>
                <a:t>read.</a:t>
              </a:r>
              <a:r>
                <a:rPr lang="en-US" sz="1400" dirty="0" err="1" smtClean="0">
                  <a:solidFill>
                    <a:srgbClr val="00B050"/>
                  </a:solidFill>
                </a:rPr>
                <a:t>nextInt</a:t>
              </a:r>
              <a:r>
                <a:rPr lang="en-US" sz="1400" dirty="0" smtClean="0">
                  <a:solidFill>
                    <a:srgbClr val="00B050"/>
                  </a:solidFill>
                </a:rPr>
                <a:t>()</a:t>
              </a:r>
              <a:r>
                <a:rPr lang="en-US" sz="1400" dirty="0" smtClean="0">
                  <a:solidFill>
                    <a:srgbClr val="0000FF"/>
                  </a:solidFill>
                </a:rPr>
                <a:t>;</a:t>
              </a:r>
            </a:p>
            <a:p>
              <a:r>
                <a:rPr lang="en-US" sz="1400" dirty="0">
                  <a:solidFill>
                    <a:srgbClr val="FF0000"/>
                  </a:solidFill>
                </a:rPr>
                <a:t>	</a:t>
              </a:r>
              <a:r>
                <a:rPr lang="en-US" sz="1400" dirty="0" smtClean="0">
                  <a:solidFill>
                    <a:srgbClr val="FF0000"/>
                  </a:solidFill>
                </a:rPr>
                <a:t> if ((num1 &gt;= 0) &amp;&amp; (num2 &gt;= 0)</a:t>
              </a:r>
              <a:r>
                <a:rPr lang="en-US" sz="1400" dirty="0">
                  <a:solidFill>
                    <a:srgbClr val="FF0000"/>
                  </a:solidFill>
                </a:rPr>
                <a:t>)</a:t>
              </a:r>
              <a:endParaRPr lang="en-US" sz="1400" dirty="0" smtClean="0">
                <a:solidFill>
                  <a:srgbClr val="FF0000"/>
                </a:solidFill>
              </a:endParaRPr>
            </a:p>
            <a:p>
              <a:r>
                <a:rPr lang="en-US" sz="1400" dirty="0">
                  <a:solidFill>
                    <a:srgbClr val="0000FF"/>
                  </a:solidFill>
                </a:rPr>
                <a:t>	</a:t>
              </a:r>
              <a:r>
                <a:rPr lang="en-US" sz="1400" dirty="0" smtClean="0">
                  <a:solidFill>
                    <a:srgbClr val="0000FF"/>
                  </a:solidFill>
                </a:rPr>
                <a:t>     result = num1 + num2;  </a:t>
              </a:r>
              <a:r>
                <a:rPr lang="en-US" sz="1400" dirty="0" smtClean="0">
                  <a:solidFill>
                    <a:srgbClr val="00B050"/>
                  </a:solidFill>
                </a:rPr>
                <a:t>// the value of result is no more equal to  -1</a:t>
              </a:r>
            </a:p>
            <a:p>
              <a:r>
                <a:rPr lang="en-US" sz="1400" dirty="0" smtClean="0">
                  <a:solidFill>
                    <a:srgbClr val="0000FF"/>
                  </a:solidFill>
                </a:rPr>
                <a:t>  	 </a:t>
              </a:r>
              <a:r>
                <a:rPr lang="en-US" sz="1400" dirty="0" smtClean="0">
                  <a:solidFill>
                    <a:srgbClr val="00B0F0"/>
                  </a:solidFill>
                </a:rPr>
                <a:t>break</a:t>
              </a:r>
              <a:r>
                <a:rPr lang="en-US" sz="1400" dirty="0" smtClean="0">
                  <a:solidFill>
                    <a:srgbClr val="0000FF"/>
                  </a:solidFill>
                </a:rPr>
                <a:t>;</a:t>
              </a:r>
            </a:p>
          </p:txBody>
        </p:sp>
        <p:sp>
          <p:nvSpPr>
            <p:cNvPr id="20" name="TextBox 19"/>
            <p:cNvSpPr txBox="1"/>
            <p:nvPr/>
          </p:nvSpPr>
          <p:spPr>
            <a:xfrm>
              <a:off x="323528" y="1236822"/>
              <a:ext cx="576064" cy="1392785"/>
            </a:xfrm>
            <a:prstGeom prst="rect">
              <a:avLst/>
            </a:prstGeom>
            <a:noFill/>
          </p:spPr>
          <p:txBody>
            <a:bodyPr wrap="square" rtlCol="0">
              <a:spAutoFit/>
            </a:bodyPr>
            <a:lstStyle/>
            <a:p>
              <a:pPr algn="r"/>
              <a:r>
                <a:rPr lang="en-US" sz="1400" dirty="0" smtClean="0">
                  <a:solidFill>
                    <a:srgbClr val="FF0000"/>
                  </a:solidFill>
                </a:rPr>
                <a:t>17</a:t>
              </a:r>
            </a:p>
            <a:p>
              <a:pPr algn="r"/>
              <a:r>
                <a:rPr lang="en-US" sz="1400" dirty="0" smtClean="0">
                  <a:solidFill>
                    <a:srgbClr val="FF0000"/>
                  </a:solidFill>
                </a:rPr>
                <a:t>18</a:t>
              </a:r>
            </a:p>
            <a:p>
              <a:pPr algn="r"/>
              <a:r>
                <a:rPr lang="en-US" sz="1400" dirty="0" smtClean="0">
                  <a:solidFill>
                    <a:srgbClr val="FF0000"/>
                  </a:solidFill>
                </a:rPr>
                <a:t>19</a:t>
              </a:r>
            </a:p>
            <a:p>
              <a:pPr algn="r"/>
              <a:r>
                <a:rPr lang="en-US" sz="1400" dirty="0" smtClean="0">
                  <a:solidFill>
                    <a:srgbClr val="FF0000"/>
                  </a:solidFill>
                </a:rPr>
                <a:t>20</a:t>
              </a:r>
            </a:p>
            <a:p>
              <a:pPr algn="r"/>
              <a:r>
                <a:rPr lang="en-US" sz="1400" dirty="0" smtClean="0">
                  <a:solidFill>
                    <a:srgbClr val="FF0000"/>
                  </a:solidFill>
                </a:rPr>
                <a:t>21</a:t>
              </a:r>
            </a:p>
            <a:p>
              <a:pPr algn="r"/>
              <a:r>
                <a:rPr lang="en-US" sz="1400" dirty="0" smtClean="0">
                  <a:solidFill>
                    <a:srgbClr val="FF0000"/>
                  </a:solidFill>
                </a:rPr>
                <a:t>22</a:t>
              </a:r>
            </a:p>
          </p:txBody>
        </p:sp>
      </p:grpSp>
      <p:grpSp>
        <p:nvGrpSpPr>
          <p:cNvPr id="23" name="Group 22"/>
          <p:cNvGrpSpPr/>
          <p:nvPr/>
        </p:nvGrpSpPr>
        <p:grpSpPr>
          <a:xfrm>
            <a:off x="179512" y="2890087"/>
            <a:ext cx="8784976" cy="1238684"/>
            <a:chOff x="323528" y="1236822"/>
            <a:chExt cx="7848872" cy="1245651"/>
          </a:xfrm>
        </p:grpSpPr>
        <p:sp>
          <p:nvSpPr>
            <p:cNvPr id="24" name="TextBox 23"/>
            <p:cNvSpPr txBox="1"/>
            <p:nvPr/>
          </p:nvSpPr>
          <p:spPr>
            <a:xfrm>
              <a:off x="971600" y="1306344"/>
              <a:ext cx="7200800" cy="1176129"/>
            </a:xfrm>
            <a:prstGeom prst="rect">
              <a:avLst/>
            </a:prstGeom>
            <a:solidFill>
              <a:schemeClr val="bg2"/>
            </a:solidFill>
            <a:ln w="28575" cap="rnd" cmpd="thickThin">
              <a:solidFill>
                <a:srgbClr val="0000FF"/>
              </a:solidFill>
            </a:ln>
          </p:spPr>
          <p:txBody>
            <a:bodyPr wrap="square" rtlCol="0">
              <a:spAutoFit/>
            </a:bodyPr>
            <a:lstStyle/>
            <a:p>
              <a:r>
                <a:rPr lang="en-US" sz="1400" dirty="0" smtClean="0">
                  <a:solidFill>
                    <a:srgbClr val="00B0F0"/>
                  </a:solidFill>
                </a:rPr>
                <a:t>      case </a:t>
              </a:r>
              <a:r>
                <a:rPr lang="en-US" sz="1400" dirty="0">
                  <a:solidFill>
                    <a:srgbClr val="0000FF"/>
                  </a:solidFill>
                </a:rPr>
                <a:t>2</a:t>
              </a:r>
              <a:r>
                <a:rPr lang="en-US" sz="1400" dirty="0" smtClean="0">
                  <a:solidFill>
                    <a:srgbClr val="0000FF"/>
                  </a:solidFill>
                </a:rPr>
                <a:t>: </a:t>
              </a:r>
              <a:r>
                <a:rPr lang="en-US" sz="1400" dirty="0" err="1" smtClean="0">
                  <a:solidFill>
                    <a:srgbClr val="0000FF"/>
                  </a:solidFill>
                </a:rPr>
                <a:t>System.out.println</a:t>
              </a:r>
              <a:r>
                <a:rPr lang="en-US" sz="1400" dirty="0" smtClean="0">
                  <a:solidFill>
                    <a:srgbClr val="0000FF"/>
                  </a:solidFill>
                </a:rPr>
                <a:t> (“Enter a </a:t>
              </a:r>
              <a:r>
                <a:rPr lang="en-US" sz="1400" dirty="0" smtClean="0">
                  <a:solidFill>
                    <a:srgbClr val="FF0000"/>
                  </a:solidFill>
                </a:rPr>
                <a:t>positive</a:t>
              </a:r>
              <a:r>
                <a:rPr lang="en-US" sz="1400" dirty="0" smtClean="0">
                  <a:solidFill>
                    <a:srgbClr val="0000FF"/>
                  </a:solidFill>
                </a:rPr>
                <a:t> integer”);	</a:t>
              </a:r>
              <a:r>
                <a:rPr lang="en-US" sz="1400" dirty="0" smtClean="0">
                  <a:solidFill>
                    <a:srgbClr val="00B050"/>
                  </a:solidFill>
                </a:rPr>
                <a:t>//prompt</a:t>
              </a:r>
            </a:p>
            <a:p>
              <a:r>
                <a:rPr lang="en-US" sz="1400" dirty="0">
                  <a:solidFill>
                    <a:srgbClr val="0000FF"/>
                  </a:solidFill>
                </a:rPr>
                <a:t>	</a:t>
              </a:r>
              <a:r>
                <a:rPr lang="en-US" sz="1400" dirty="0" smtClean="0">
                  <a:solidFill>
                    <a:srgbClr val="0000FF"/>
                  </a:solidFill>
                </a:rPr>
                <a:t>  num1 = </a:t>
              </a:r>
              <a:r>
                <a:rPr lang="en-US" sz="1400" dirty="0" err="1" smtClean="0">
                  <a:solidFill>
                    <a:srgbClr val="0000FF"/>
                  </a:solidFill>
                </a:rPr>
                <a:t>read.</a:t>
              </a:r>
              <a:r>
                <a:rPr lang="en-US" sz="1400" dirty="0" err="1" smtClean="0">
                  <a:solidFill>
                    <a:srgbClr val="00B050"/>
                  </a:solidFill>
                </a:rPr>
                <a:t>nextInt</a:t>
              </a:r>
              <a:r>
                <a:rPr lang="en-US" sz="1400" dirty="0" smtClean="0">
                  <a:solidFill>
                    <a:srgbClr val="00B050"/>
                  </a:solidFill>
                </a:rPr>
                <a:t>()</a:t>
              </a:r>
              <a:r>
                <a:rPr lang="en-US" sz="1400" dirty="0" smtClean="0">
                  <a:solidFill>
                    <a:srgbClr val="0000FF"/>
                  </a:solidFill>
                </a:rPr>
                <a:t>;</a:t>
              </a:r>
            </a:p>
            <a:p>
              <a:r>
                <a:rPr lang="en-US" sz="1400" dirty="0">
                  <a:solidFill>
                    <a:srgbClr val="FF0000"/>
                  </a:solidFill>
                </a:rPr>
                <a:t>	</a:t>
              </a:r>
              <a:r>
                <a:rPr lang="en-US" sz="1400" dirty="0" smtClean="0">
                  <a:solidFill>
                    <a:srgbClr val="FF0000"/>
                  </a:solidFill>
                </a:rPr>
                <a:t>  if (num1 &gt;=  0) </a:t>
              </a:r>
            </a:p>
            <a:p>
              <a:r>
                <a:rPr lang="en-US" sz="1400" dirty="0">
                  <a:solidFill>
                    <a:srgbClr val="0000FF"/>
                  </a:solidFill>
                </a:rPr>
                <a:t>	</a:t>
              </a:r>
              <a:r>
                <a:rPr lang="en-US" sz="1400" dirty="0" smtClean="0">
                  <a:solidFill>
                    <a:srgbClr val="0000FF"/>
                  </a:solidFill>
                </a:rPr>
                <a:t>     result = num1 * 2;        </a:t>
              </a:r>
              <a:r>
                <a:rPr lang="en-US" sz="1400" dirty="0" smtClean="0">
                  <a:solidFill>
                    <a:srgbClr val="00B050"/>
                  </a:solidFill>
                </a:rPr>
                <a:t>// </a:t>
              </a:r>
              <a:r>
                <a:rPr lang="en-US" sz="1400" dirty="0">
                  <a:solidFill>
                    <a:srgbClr val="00B050"/>
                  </a:solidFill>
                </a:rPr>
                <a:t>the value of result is no more equal to  -1</a:t>
              </a:r>
              <a:endParaRPr lang="en-US" sz="1400" dirty="0" smtClean="0">
                <a:solidFill>
                  <a:srgbClr val="0000FF"/>
                </a:solidFill>
              </a:endParaRPr>
            </a:p>
            <a:p>
              <a:r>
                <a:rPr lang="en-US" sz="1400" dirty="0">
                  <a:solidFill>
                    <a:srgbClr val="0000FF"/>
                  </a:solidFill>
                </a:rPr>
                <a:t>	</a:t>
              </a:r>
              <a:r>
                <a:rPr lang="en-US" sz="1400" dirty="0" smtClean="0">
                  <a:solidFill>
                    <a:srgbClr val="0000FF"/>
                  </a:solidFill>
                </a:rPr>
                <a:t>  </a:t>
              </a:r>
              <a:r>
                <a:rPr lang="en-US" sz="1400" dirty="0" smtClean="0">
                  <a:solidFill>
                    <a:srgbClr val="00B0F0"/>
                  </a:solidFill>
                </a:rPr>
                <a:t>break</a:t>
              </a:r>
              <a:r>
                <a:rPr lang="en-US" sz="1400" dirty="0" smtClean="0">
                  <a:solidFill>
                    <a:srgbClr val="0000FF"/>
                  </a:solidFill>
                </a:rPr>
                <a:t>;</a:t>
              </a:r>
            </a:p>
          </p:txBody>
        </p:sp>
        <p:sp>
          <p:nvSpPr>
            <p:cNvPr id="25" name="TextBox 24"/>
            <p:cNvSpPr txBox="1"/>
            <p:nvPr/>
          </p:nvSpPr>
          <p:spPr>
            <a:xfrm>
              <a:off x="323528" y="1236822"/>
              <a:ext cx="576064" cy="1176129"/>
            </a:xfrm>
            <a:prstGeom prst="rect">
              <a:avLst/>
            </a:prstGeom>
            <a:noFill/>
          </p:spPr>
          <p:txBody>
            <a:bodyPr wrap="square" rtlCol="0">
              <a:spAutoFit/>
            </a:bodyPr>
            <a:lstStyle/>
            <a:p>
              <a:pPr algn="r"/>
              <a:r>
                <a:rPr lang="en-US" sz="1400" dirty="0" smtClean="0">
                  <a:solidFill>
                    <a:srgbClr val="FF0000"/>
                  </a:solidFill>
                </a:rPr>
                <a:t>25</a:t>
              </a:r>
            </a:p>
            <a:p>
              <a:pPr algn="r"/>
              <a:r>
                <a:rPr lang="en-US" sz="1400" dirty="0" smtClean="0">
                  <a:solidFill>
                    <a:srgbClr val="FF0000"/>
                  </a:solidFill>
                </a:rPr>
                <a:t>26</a:t>
              </a:r>
            </a:p>
            <a:p>
              <a:pPr algn="r"/>
              <a:r>
                <a:rPr lang="en-US" sz="1400" dirty="0" smtClean="0">
                  <a:solidFill>
                    <a:srgbClr val="FF0000"/>
                  </a:solidFill>
                </a:rPr>
                <a:t>27</a:t>
              </a:r>
            </a:p>
            <a:p>
              <a:pPr algn="r"/>
              <a:r>
                <a:rPr lang="en-US" sz="1400" dirty="0" smtClean="0">
                  <a:solidFill>
                    <a:srgbClr val="FF0000"/>
                  </a:solidFill>
                </a:rPr>
                <a:t>28</a:t>
              </a:r>
            </a:p>
            <a:p>
              <a:pPr algn="r"/>
              <a:r>
                <a:rPr lang="en-US" sz="1400" dirty="0" smtClean="0">
                  <a:solidFill>
                    <a:srgbClr val="FF0000"/>
                  </a:solidFill>
                </a:rPr>
                <a:t>29</a:t>
              </a:r>
            </a:p>
          </p:txBody>
        </p:sp>
      </p:grpSp>
      <p:sp>
        <p:nvSpPr>
          <p:cNvPr id="26" name="Content Placeholder 4"/>
          <p:cNvSpPr txBox="1">
            <a:spLocks/>
          </p:cNvSpPr>
          <p:nvPr/>
        </p:nvSpPr>
        <p:spPr>
          <a:xfrm>
            <a:off x="323528" y="4221088"/>
            <a:ext cx="8640960" cy="1008112"/>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342900" indent="-342900" algn="just">
              <a:lnSpc>
                <a:spcPct val="90000"/>
              </a:lnSpc>
              <a:buClr>
                <a:srgbClr val="FF0000"/>
              </a:buClr>
              <a:buFont typeface="Wingdings" panose="05000000000000000000" pitchFamily="2" charset="2"/>
              <a:buChar char="Ø"/>
            </a:pPr>
            <a:r>
              <a:rPr lang="en-US" sz="2000" dirty="0" smtClean="0">
                <a:latin typeface="Tahoma" panose="020B0604030504040204" pitchFamily="34" charset="0"/>
                <a:ea typeface="Tahoma" panose="020B0604030504040204" pitchFamily="34" charset="0"/>
                <a:cs typeface="Tahoma" panose="020B0604030504040204" pitchFamily="34" charset="0"/>
              </a:rPr>
              <a:t>We were able to omit lines 21, 22 and lines 28, 29 in slide 13 since they add nothing to the logic. However, we had to modify the logical expressions as shown above.  </a:t>
            </a:r>
            <a:endParaRPr lang="en-US" sz="1800" dirty="0" smtClean="0">
              <a:solidFill>
                <a:srgbClr val="FF3399"/>
              </a:solidFill>
              <a:latin typeface="Tahoma" panose="020B0604030504040204" pitchFamily="34" charset="0"/>
              <a:ea typeface="Tahoma" panose="020B0604030504040204" pitchFamily="34" charset="0"/>
              <a:cs typeface="Tahoma" panose="020B0604030504040204" pitchFamily="34" charset="0"/>
            </a:endParaRPr>
          </a:p>
        </p:txBody>
      </p:sp>
    </p:spTree>
    <p:custDataLst>
      <p:tags r:id="rId1"/>
    </p:custDataLst>
    <p:extLst>
      <p:ext uri="{BB962C8B-B14F-4D97-AF65-F5344CB8AC3E}">
        <p14:creationId xmlns:p14="http://schemas.microsoft.com/office/powerpoint/2010/main" val="262255117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par>
                                <p:cTn id="8" presetID="22" presetClass="entr" presetSubtype="2" fill="hold"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wipe(right)">
                                      <p:cBhvr>
                                        <p:cTn id="10" dur="500"/>
                                        <p:tgtEl>
                                          <p:spTgt spid="18"/>
                                        </p:tgtEl>
                                      </p:cBhvr>
                                    </p:animEffect>
                                  </p:childTnLst>
                                </p:cTn>
                              </p:par>
                              <p:par>
                                <p:cTn id="11" presetID="22" presetClass="entr" presetSubtype="2" fill="hold" nodeType="with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wipe(right)">
                                      <p:cBhvr>
                                        <p:cTn id="13" dur="500"/>
                                        <p:tgtEl>
                                          <p:spTgt spid="23"/>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26">
                                            <p:txEl>
                                              <p:pRg st="0" end="0"/>
                                            </p:txEl>
                                          </p:spTgt>
                                        </p:tgtEl>
                                        <p:attrNameLst>
                                          <p:attrName>style.visibility</p:attrName>
                                        </p:attrNameLst>
                                      </p:cBhvr>
                                      <p:to>
                                        <p:strVal val="visible"/>
                                      </p:to>
                                    </p:set>
                                    <p:animEffect transition="in" filter="wipe(left)">
                                      <p:cBhvr>
                                        <p:cTn id="18" dur="500"/>
                                        <p:tgtEl>
                                          <p:spTgt spid="2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26"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908720"/>
            <a:ext cx="9144000" cy="36004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EXAMPLE 2 – </a:t>
            </a:r>
            <a:r>
              <a:rPr lang="en-US" b="1" dirty="0" smtClean="0">
                <a:solidFill>
                  <a:srgbClr val="0000FF"/>
                </a:solidFill>
              </a:rPr>
              <a:t>Reducing Redundancy</a:t>
            </a:r>
            <a:endParaRPr lang="en-US" b="1" dirty="0">
              <a:solidFill>
                <a:srgbClr val="0000FF"/>
              </a:solidFill>
            </a:endParaRPr>
          </a:p>
        </p:txBody>
      </p:sp>
      <p:cxnSp>
        <p:nvCxnSpPr>
          <p:cNvPr id="10" name="Straight Connector 9"/>
          <p:cNvCxnSpPr/>
          <p:nvPr/>
        </p:nvCxnSpPr>
        <p:spPr>
          <a:xfrm>
            <a:off x="0" y="1268760"/>
            <a:ext cx="9144000"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grpSp>
        <p:nvGrpSpPr>
          <p:cNvPr id="12" name="Group 11"/>
          <p:cNvGrpSpPr/>
          <p:nvPr/>
        </p:nvGrpSpPr>
        <p:grpSpPr>
          <a:xfrm>
            <a:off x="179512" y="1268760"/>
            <a:ext cx="8784976" cy="5478423"/>
            <a:chOff x="323528" y="1236822"/>
            <a:chExt cx="7848872" cy="5725893"/>
          </a:xfrm>
        </p:grpSpPr>
        <p:sp>
          <p:nvSpPr>
            <p:cNvPr id="13" name="TextBox 12"/>
            <p:cNvSpPr txBox="1"/>
            <p:nvPr/>
          </p:nvSpPr>
          <p:spPr>
            <a:xfrm>
              <a:off x="971600" y="1236822"/>
              <a:ext cx="7200800" cy="5725893"/>
            </a:xfrm>
            <a:prstGeom prst="rect">
              <a:avLst/>
            </a:prstGeom>
            <a:solidFill>
              <a:schemeClr val="bg2"/>
            </a:solidFill>
            <a:ln w="28575" cap="rnd" cmpd="thickThin">
              <a:solidFill>
                <a:srgbClr val="0000FF"/>
              </a:solidFill>
            </a:ln>
          </p:spPr>
          <p:txBody>
            <a:bodyPr wrap="square" rtlCol="0">
              <a:spAutoFit/>
            </a:bodyPr>
            <a:lstStyle/>
            <a:p>
              <a:r>
                <a:rPr lang="en-US" sz="1400" dirty="0" err="1" smtClean="0">
                  <a:solidFill>
                    <a:srgbClr val="0000FF"/>
                  </a:solidFill>
                </a:rPr>
                <a:t>System.out.println</a:t>
              </a:r>
              <a:r>
                <a:rPr lang="en-US" sz="1400" dirty="0" smtClean="0">
                  <a:solidFill>
                    <a:srgbClr val="0000FF"/>
                  </a:solidFill>
                </a:rPr>
                <a:t> (“Enter a positive integer”);</a:t>
              </a:r>
            </a:p>
            <a:p>
              <a:r>
                <a:rPr lang="en-US" sz="1400" dirty="0" smtClean="0">
                  <a:solidFill>
                    <a:srgbClr val="0000FF"/>
                  </a:solidFill>
                </a:rPr>
                <a:t>num1 = </a:t>
              </a:r>
              <a:r>
                <a:rPr lang="en-US" sz="1400" dirty="0" err="1" smtClean="0">
                  <a:solidFill>
                    <a:srgbClr val="0000FF"/>
                  </a:solidFill>
                </a:rPr>
                <a:t>read.</a:t>
              </a:r>
              <a:r>
                <a:rPr lang="en-US" sz="1400" dirty="0" err="1" smtClean="0">
                  <a:solidFill>
                    <a:srgbClr val="00B050"/>
                  </a:solidFill>
                </a:rPr>
                <a:t>nextInt</a:t>
              </a:r>
              <a:r>
                <a:rPr lang="en-US" sz="1400" dirty="0" smtClean="0">
                  <a:solidFill>
                    <a:srgbClr val="00B050"/>
                  </a:solidFill>
                </a:rPr>
                <a:t>()</a:t>
              </a:r>
              <a:r>
                <a:rPr lang="en-US" sz="1400" dirty="0" smtClean="0">
                  <a:solidFill>
                    <a:srgbClr val="0000FF"/>
                  </a:solidFill>
                </a:rPr>
                <a:t>;</a:t>
              </a:r>
            </a:p>
            <a:p>
              <a:r>
                <a:rPr lang="en-US" sz="1400" dirty="0" smtClean="0"/>
                <a:t>//processing section</a:t>
              </a:r>
            </a:p>
            <a:p>
              <a:r>
                <a:rPr lang="en-US" sz="1400" dirty="0" smtClean="0">
                  <a:solidFill>
                    <a:srgbClr val="0000FF"/>
                  </a:solidFill>
                </a:rPr>
                <a:t>   </a:t>
              </a:r>
              <a:r>
                <a:rPr lang="en-US" sz="1400" dirty="0" smtClean="0">
                  <a:solidFill>
                    <a:srgbClr val="00B0F0"/>
                  </a:solidFill>
                </a:rPr>
                <a:t>switch </a:t>
              </a:r>
              <a:r>
                <a:rPr lang="en-US" sz="1400" dirty="0" smtClean="0">
                  <a:solidFill>
                    <a:srgbClr val="0000FF"/>
                  </a:solidFill>
                </a:rPr>
                <a:t>(choice)</a:t>
              </a:r>
            </a:p>
            <a:p>
              <a:r>
                <a:rPr lang="en-US" sz="1400" dirty="0" smtClean="0">
                  <a:solidFill>
                    <a:srgbClr val="0000FF"/>
                  </a:solidFill>
                </a:rPr>
                <a:t>   {</a:t>
              </a:r>
            </a:p>
            <a:p>
              <a:r>
                <a:rPr lang="en-US" sz="1400" dirty="0" smtClean="0">
                  <a:solidFill>
                    <a:srgbClr val="0000FF"/>
                  </a:solidFill>
                </a:rPr>
                <a:t>      </a:t>
              </a:r>
              <a:r>
                <a:rPr lang="en-US" sz="1400" dirty="0" smtClean="0">
                  <a:solidFill>
                    <a:srgbClr val="00B0F0"/>
                  </a:solidFill>
                </a:rPr>
                <a:t>case </a:t>
              </a:r>
              <a:r>
                <a:rPr lang="en-US" sz="1400" dirty="0">
                  <a:solidFill>
                    <a:srgbClr val="0000FF"/>
                  </a:solidFill>
                </a:rPr>
                <a:t>1</a:t>
              </a:r>
              <a:r>
                <a:rPr lang="en-US" sz="1400" dirty="0" smtClean="0">
                  <a:solidFill>
                    <a:srgbClr val="0000FF"/>
                  </a:solidFill>
                </a:rPr>
                <a:t>: </a:t>
              </a:r>
              <a:r>
                <a:rPr lang="en-US" sz="1400" dirty="0" err="1" smtClean="0">
                  <a:solidFill>
                    <a:srgbClr val="0000FF"/>
                  </a:solidFill>
                </a:rPr>
                <a:t>System.out.println</a:t>
              </a:r>
              <a:r>
                <a:rPr lang="en-US" sz="1400" dirty="0" smtClean="0">
                  <a:solidFill>
                    <a:srgbClr val="0000FF"/>
                  </a:solidFill>
                </a:rPr>
                <a:t> (“Enter a </a:t>
              </a:r>
              <a:r>
                <a:rPr lang="en-US" sz="1400" dirty="0" smtClean="0">
                  <a:solidFill>
                    <a:srgbClr val="FF0000"/>
                  </a:solidFill>
                </a:rPr>
                <a:t>positive</a:t>
              </a:r>
              <a:r>
                <a:rPr lang="en-US" sz="1400" dirty="0" smtClean="0">
                  <a:solidFill>
                    <a:srgbClr val="0000FF"/>
                  </a:solidFill>
                </a:rPr>
                <a:t> integer”);	</a:t>
              </a:r>
              <a:r>
                <a:rPr lang="en-US" sz="1400" dirty="0" smtClean="0">
                  <a:solidFill>
                    <a:srgbClr val="00B050"/>
                  </a:solidFill>
                </a:rPr>
                <a:t>//prompt</a:t>
              </a:r>
            </a:p>
            <a:p>
              <a:r>
                <a:rPr lang="en-US" sz="1400" dirty="0">
                  <a:solidFill>
                    <a:srgbClr val="0000FF"/>
                  </a:solidFill>
                </a:rPr>
                <a:t>	</a:t>
              </a:r>
              <a:r>
                <a:rPr lang="en-US" sz="1400" dirty="0" smtClean="0">
                  <a:solidFill>
                    <a:srgbClr val="0000FF"/>
                  </a:solidFill>
                </a:rPr>
                <a:t> </a:t>
              </a:r>
              <a:r>
                <a:rPr lang="en-US" sz="1400" strike="sngStrike" dirty="0" smtClean="0">
                  <a:solidFill>
                    <a:schemeClr val="bg1">
                      <a:lumMod val="50000"/>
                    </a:schemeClr>
                  </a:solidFill>
                </a:rPr>
                <a:t>num1 = </a:t>
              </a:r>
              <a:r>
                <a:rPr lang="en-US" sz="1400" strike="sngStrike" dirty="0" err="1" smtClean="0">
                  <a:solidFill>
                    <a:schemeClr val="bg1">
                      <a:lumMod val="50000"/>
                    </a:schemeClr>
                  </a:solidFill>
                </a:rPr>
                <a:t>read.nextInt</a:t>
              </a:r>
              <a:r>
                <a:rPr lang="en-US" sz="1400" strike="sngStrike" dirty="0" smtClean="0">
                  <a:solidFill>
                    <a:schemeClr val="bg1">
                      <a:lumMod val="50000"/>
                    </a:schemeClr>
                  </a:solidFill>
                </a:rPr>
                <a:t>();</a:t>
              </a:r>
            </a:p>
            <a:p>
              <a:r>
                <a:rPr lang="en-US" sz="1400" dirty="0">
                  <a:solidFill>
                    <a:srgbClr val="0000FF"/>
                  </a:solidFill>
                </a:rPr>
                <a:t>	</a:t>
              </a:r>
              <a:r>
                <a:rPr lang="en-US" sz="1400" dirty="0" smtClean="0">
                  <a:solidFill>
                    <a:srgbClr val="0000FF"/>
                  </a:solidFill>
                </a:rPr>
                <a:t> num2 = </a:t>
              </a:r>
              <a:r>
                <a:rPr lang="en-US" sz="1400" dirty="0" err="1" smtClean="0">
                  <a:solidFill>
                    <a:srgbClr val="0000FF"/>
                  </a:solidFill>
                </a:rPr>
                <a:t>read.</a:t>
              </a:r>
              <a:r>
                <a:rPr lang="en-US" sz="1400" dirty="0" err="1" smtClean="0">
                  <a:solidFill>
                    <a:srgbClr val="00B050"/>
                  </a:solidFill>
                </a:rPr>
                <a:t>nextInt</a:t>
              </a:r>
              <a:r>
                <a:rPr lang="en-US" sz="1400" dirty="0" smtClean="0">
                  <a:solidFill>
                    <a:srgbClr val="00B050"/>
                  </a:solidFill>
                </a:rPr>
                <a:t>()</a:t>
              </a:r>
              <a:r>
                <a:rPr lang="en-US" sz="1400" dirty="0" smtClean="0">
                  <a:solidFill>
                    <a:srgbClr val="0000FF"/>
                  </a:solidFill>
                </a:rPr>
                <a:t>;</a:t>
              </a:r>
            </a:p>
            <a:p>
              <a:r>
                <a:rPr lang="en-US" sz="1400" dirty="0">
                  <a:solidFill>
                    <a:srgbClr val="FF0000"/>
                  </a:solidFill>
                </a:rPr>
                <a:t>	</a:t>
              </a:r>
              <a:r>
                <a:rPr lang="en-US" sz="1400" dirty="0" smtClean="0">
                  <a:solidFill>
                    <a:srgbClr val="FF0000"/>
                  </a:solidFill>
                </a:rPr>
                <a:t> if ((num1 &lt; 0) || (num2 &lt; 0))  </a:t>
              </a:r>
              <a:r>
                <a:rPr lang="en-US" sz="1400" dirty="0" smtClean="0">
                  <a:solidFill>
                    <a:srgbClr val="00B050"/>
                  </a:solidFill>
                </a:rPr>
                <a:t>//should be made after reading num1 &amp; num2</a:t>
              </a:r>
            </a:p>
            <a:p>
              <a:r>
                <a:rPr lang="en-US" sz="1400" dirty="0">
                  <a:solidFill>
                    <a:srgbClr val="FF0000"/>
                  </a:solidFill>
                </a:rPr>
                <a:t>	</a:t>
              </a:r>
              <a:r>
                <a:rPr lang="en-US" sz="1400" dirty="0" smtClean="0">
                  <a:solidFill>
                    <a:srgbClr val="FF0000"/>
                  </a:solidFill>
                </a:rPr>
                <a:t>     result = -1;</a:t>
              </a:r>
            </a:p>
            <a:p>
              <a:r>
                <a:rPr lang="en-US" sz="1400" dirty="0">
                  <a:solidFill>
                    <a:srgbClr val="FF0000"/>
                  </a:solidFill>
                </a:rPr>
                <a:t>	</a:t>
              </a:r>
              <a:r>
                <a:rPr lang="en-US" sz="1400" dirty="0" smtClean="0">
                  <a:solidFill>
                    <a:srgbClr val="FF0000"/>
                  </a:solidFill>
                </a:rPr>
                <a:t> else</a:t>
              </a:r>
            </a:p>
            <a:p>
              <a:r>
                <a:rPr lang="en-US" sz="1400" dirty="0">
                  <a:solidFill>
                    <a:srgbClr val="0000FF"/>
                  </a:solidFill>
                </a:rPr>
                <a:t>	</a:t>
              </a:r>
              <a:r>
                <a:rPr lang="en-US" sz="1400" dirty="0" smtClean="0">
                  <a:solidFill>
                    <a:srgbClr val="0000FF"/>
                  </a:solidFill>
                </a:rPr>
                <a:t>     result = num1 + num2;  </a:t>
              </a:r>
              <a:r>
                <a:rPr lang="en-US" sz="1400" dirty="0" smtClean="0">
                  <a:solidFill>
                    <a:srgbClr val="00B050"/>
                  </a:solidFill>
                </a:rPr>
                <a:t>// the value of result is no more equal to  -1</a:t>
              </a:r>
            </a:p>
            <a:p>
              <a:r>
                <a:rPr lang="en-US" sz="1400" dirty="0" smtClean="0">
                  <a:solidFill>
                    <a:srgbClr val="0000FF"/>
                  </a:solidFill>
                </a:rPr>
                <a:t>  	 </a:t>
              </a:r>
              <a:r>
                <a:rPr lang="en-US" sz="1400" dirty="0" smtClean="0">
                  <a:solidFill>
                    <a:srgbClr val="00B0F0"/>
                  </a:solidFill>
                </a:rPr>
                <a:t>break</a:t>
              </a:r>
              <a:r>
                <a:rPr lang="en-US" sz="1400" dirty="0" smtClean="0">
                  <a:solidFill>
                    <a:srgbClr val="0000FF"/>
                  </a:solidFill>
                </a:rPr>
                <a:t>;</a:t>
              </a:r>
            </a:p>
            <a:p>
              <a:r>
                <a:rPr lang="en-US" sz="1400" dirty="0" smtClean="0">
                  <a:solidFill>
                    <a:srgbClr val="0000FF"/>
                  </a:solidFill>
                </a:rPr>
                <a:t>      </a:t>
              </a:r>
              <a:r>
                <a:rPr lang="en-US" sz="1400" dirty="0" smtClean="0">
                  <a:solidFill>
                    <a:srgbClr val="00B0F0"/>
                  </a:solidFill>
                </a:rPr>
                <a:t>case </a:t>
              </a:r>
              <a:r>
                <a:rPr lang="en-US" sz="1400" dirty="0">
                  <a:solidFill>
                    <a:srgbClr val="0000FF"/>
                  </a:solidFill>
                </a:rPr>
                <a:t>2</a:t>
              </a:r>
              <a:r>
                <a:rPr lang="en-US" sz="1400" dirty="0" smtClean="0">
                  <a:solidFill>
                    <a:srgbClr val="0000FF"/>
                  </a:solidFill>
                </a:rPr>
                <a:t>: </a:t>
              </a:r>
              <a:r>
                <a:rPr lang="en-US" sz="1400" dirty="0" err="1" smtClean="0">
                  <a:solidFill>
                    <a:srgbClr val="0000FF"/>
                  </a:solidFill>
                </a:rPr>
                <a:t>System.out.println</a:t>
              </a:r>
              <a:r>
                <a:rPr lang="en-US" sz="1400" dirty="0" smtClean="0">
                  <a:solidFill>
                    <a:srgbClr val="0000FF"/>
                  </a:solidFill>
                </a:rPr>
                <a:t> (“Enter a </a:t>
              </a:r>
              <a:r>
                <a:rPr lang="en-US" sz="1400" dirty="0" smtClean="0">
                  <a:solidFill>
                    <a:srgbClr val="FF0000"/>
                  </a:solidFill>
                </a:rPr>
                <a:t>positive</a:t>
              </a:r>
              <a:r>
                <a:rPr lang="en-US" sz="1400" dirty="0" smtClean="0">
                  <a:solidFill>
                    <a:srgbClr val="0000FF"/>
                  </a:solidFill>
                </a:rPr>
                <a:t> integer”);	</a:t>
              </a:r>
              <a:r>
                <a:rPr lang="en-US" sz="1400" dirty="0" smtClean="0">
                  <a:solidFill>
                    <a:srgbClr val="00B050"/>
                  </a:solidFill>
                </a:rPr>
                <a:t>//prompt</a:t>
              </a:r>
            </a:p>
            <a:p>
              <a:r>
                <a:rPr lang="en-US" sz="1400" dirty="0">
                  <a:solidFill>
                    <a:srgbClr val="0000FF"/>
                  </a:solidFill>
                </a:rPr>
                <a:t>	</a:t>
              </a:r>
              <a:r>
                <a:rPr lang="en-US" sz="1400" dirty="0" smtClean="0">
                  <a:solidFill>
                    <a:srgbClr val="0000FF"/>
                  </a:solidFill>
                </a:rPr>
                <a:t>  </a:t>
              </a:r>
              <a:r>
                <a:rPr lang="en-US" sz="1400" strike="sngStrike" dirty="0" smtClean="0">
                  <a:solidFill>
                    <a:schemeClr val="bg1">
                      <a:lumMod val="50000"/>
                    </a:schemeClr>
                  </a:solidFill>
                </a:rPr>
                <a:t>num1 = </a:t>
              </a:r>
              <a:r>
                <a:rPr lang="en-US" sz="1400" strike="sngStrike" dirty="0" err="1" smtClean="0">
                  <a:solidFill>
                    <a:schemeClr val="bg1">
                      <a:lumMod val="50000"/>
                    </a:schemeClr>
                  </a:solidFill>
                </a:rPr>
                <a:t>read.nextInt</a:t>
              </a:r>
              <a:r>
                <a:rPr lang="en-US" sz="1400" strike="sngStrike" dirty="0" smtClean="0">
                  <a:solidFill>
                    <a:schemeClr val="bg1">
                      <a:lumMod val="50000"/>
                    </a:schemeClr>
                  </a:solidFill>
                </a:rPr>
                <a:t>();</a:t>
              </a:r>
            </a:p>
            <a:p>
              <a:r>
                <a:rPr lang="en-US" sz="1400" dirty="0">
                  <a:solidFill>
                    <a:srgbClr val="FF0000"/>
                  </a:solidFill>
                </a:rPr>
                <a:t>	</a:t>
              </a:r>
              <a:r>
                <a:rPr lang="en-US" sz="1400" dirty="0" smtClean="0">
                  <a:solidFill>
                    <a:srgbClr val="FF0000"/>
                  </a:solidFill>
                </a:rPr>
                <a:t>  if (num1 &lt; 0) </a:t>
              </a:r>
              <a:r>
                <a:rPr lang="en-US" sz="1400" dirty="0">
                  <a:solidFill>
                    <a:srgbClr val="00B050"/>
                  </a:solidFill>
                </a:rPr>
                <a:t>//this should be made after reading </a:t>
              </a:r>
              <a:r>
                <a:rPr lang="en-US" sz="1400" dirty="0" err="1" smtClean="0">
                  <a:solidFill>
                    <a:srgbClr val="00B050"/>
                  </a:solidFill>
                </a:rPr>
                <a:t>num</a:t>
              </a:r>
              <a:endParaRPr lang="en-US" sz="1400" dirty="0" smtClean="0">
                <a:solidFill>
                  <a:srgbClr val="FF0000"/>
                </a:solidFill>
              </a:endParaRPr>
            </a:p>
            <a:p>
              <a:r>
                <a:rPr lang="en-US" sz="1400" dirty="0">
                  <a:solidFill>
                    <a:srgbClr val="FF0000"/>
                  </a:solidFill>
                </a:rPr>
                <a:t>	</a:t>
              </a:r>
              <a:r>
                <a:rPr lang="en-US" sz="1400" dirty="0" smtClean="0">
                  <a:solidFill>
                    <a:srgbClr val="FF0000"/>
                  </a:solidFill>
                </a:rPr>
                <a:t>     result = -1;</a:t>
              </a:r>
            </a:p>
            <a:p>
              <a:r>
                <a:rPr lang="en-US" sz="1400" dirty="0">
                  <a:solidFill>
                    <a:srgbClr val="FF0000"/>
                  </a:solidFill>
                </a:rPr>
                <a:t>	</a:t>
              </a:r>
              <a:r>
                <a:rPr lang="en-US" sz="1400" dirty="0" smtClean="0">
                  <a:solidFill>
                    <a:srgbClr val="FF0000"/>
                  </a:solidFill>
                </a:rPr>
                <a:t>  else</a:t>
              </a:r>
            </a:p>
            <a:p>
              <a:r>
                <a:rPr lang="en-US" sz="1400" dirty="0">
                  <a:solidFill>
                    <a:srgbClr val="0000FF"/>
                  </a:solidFill>
                </a:rPr>
                <a:t>	</a:t>
              </a:r>
              <a:r>
                <a:rPr lang="en-US" sz="1400" dirty="0" smtClean="0">
                  <a:solidFill>
                    <a:srgbClr val="0000FF"/>
                  </a:solidFill>
                </a:rPr>
                <a:t>     result = num1 * 2;        </a:t>
              </a:r>
              <a:r>
                <a:rPr lang="en-US" sz="1400" dirty="0" smtClean="0">
                  <a:solidFill>
                    <a:srgbClr val="00B050"/>
                  </a:solidFill>
                </a:rPr>
                <a:t>// </a:t>
              </a:r>
              <a:r>
                <a:rPr lang="en-US" sz="1400" dirty="0">
                  <a:solidFill>
                    <a:srgbClr val="00B050"/>
                  </a:solidFill>
                </a:rPr>
                <a:t>the value of result is no more equal to  -1</a:t>
              </a:r>
              <a:endParaRPr lang="en-US" sz="1400" dirty="0" smtClean="0">
                <a:solidFill>
                  <a:srgbClr val="0000FF"/>
                </a:solidFill>
              </a:endParaRPr>
            </a:p>
            <a:p>
              <a:r>
                <a:rPr lang="en-US" sz="1400" dirty="0">
                  <a:solidFill>
                    <a:srgbClr val="0000FF"/>
                  </a:solidFill>
                </a:rPr>
                <a:t>	</a:t>
              </a:r>
              <a:r>
                <a:rPr lang="en-US" sz="1400" dirty="0" smtClean="0">
                  <a:solidFill>
                    <a:srgbClr val="0000FF"/>
                  </a:solidFill>
                </a:rPr>
                <a:t>  </a:t>
              </a:r>
              <a:r>
                <a:rPr lang="en-US" sz="1400" dirty="0" smtClean="0">
                  <a:solidFill>
                    <a:srgbClr val="00B0F0"/>
                  </a:solidFill>
                </a:rPr>
                <a:t>break</a:t>
              </a:r>
              <a:r>
                <a:rPr lang="en-US" sz="1400" dirty="0" smtClean="0">
                  <a:solidFill>
                    <a:srgbClr val="0000FF"/>
                  </a:solidFill>
                </a:rPr>
                <a:t>;</a:t>
              </a:r>
            </a:p>
            <a:p>
              <a:r>
                <a:rPr lang="en-US" sz="1400" dirty="0" smtClean="0">
                  <a:solidFill>
                    <a:srgbClr val="0000FF"/>
                  </a:solidFill>
                </a:rPr>
                <a:t>      </a:t>
              </a:r>
              <a:r>
                <a:rPr lang="en-US" sz="1400" dirty="0" smtClean="0">
                  <a:solidFill>
                    <a:srgbClr val="00B0F0"/>
                  </a:solidFill>
                </a:rPr>
                <a:t>case </a:t>
              </a:r>
              <a:r>
                <a:rPr lang="en-US" sz="1400" dirty="0">
                  <a:solidFill>
                    <a:srgbClr val="0000FF"/>
                  </a:solidFill>
                </a:rPr>
                <a:t>3:  </a:t>
              </a:r>
              <a:r>
                <a:rPr lang="en-US" sz="1400" dirty="0" err="1">
                  <a:solidFill>
                    <a:srgbClr val="0000FF"/>
                  </a:solidFill>
                </a:rPr>
                <a:t>System.out.println</a:t>
              </a:r>
              <a:r>
                <a:rPr lang="en-US" sz="1400" dirty="0">
                  <a:solidFill>
                    <a:srgbClr val="0000FF"/>
                  </a:solidFill>
                </a:rPr>
                <a:t> (“Enter an integer”);		</a:t>
              </a:r>
              <a:r>
                <a:rPr lang="en-US" sz="1400" dirty="0">
                  <a:solidFill>
                    <a:srgbClr val="00B050"/>
                  </a:solidFill>
                </a:rPr>
                <a:t>//prompt</a:t>
              </a:r>
              <a:endParaRPr lang="en-US" sz="1400" dirty="0" smtClean="0">
                <a:solidFill>
                  <a:srgbClr val="0000FF"/>
                </a:solidFill>
              </a:endParaRPr>
            </a:p>
            <a:p>
              <a:r>
                <a:rPr lang="en-US" sz="1400" dirty="0">
                  <a:solidFill>
                    <a:srgbClr val="0000FF"/>
                  </a:solidFill>
                </a:rPr>
                <a:t>	</a:t>
              </a:r>
              <a:r>
                <a:rPr lang="en-US" sz="1400" dirty="0" smtClean="0">
                  <a:solidFill>
                    <a:srgbClr val="0000FF"/>
                  </a:solidFill>
                </a:rPr>
                <a:t>  </a:t>
              </a:r>
              <a:r>
                <a:rPr lang="en-US" sz="1400" strike="sngStrike" dirty="0" smtClean="0">
                  <a:solidFill>
                    <a:schemeClr val="bg1">
                      <a:lumMod val="50000"/>
                    </a:schemeClr>
                  </a:solidFill>
                </a:rPr>
                <a:t>num1 = </a:t>
              </a:r>
              <a:r>
                <a:rPr lang="en-US" sz="1400" strike="sngStrike" dirty="0" err="1" smtClean="0">
                  <a:solidFill>
                    <a:schemeClr val="bg1">
                      <a:lumMod val="50000"/>
                    </a:schemeClr>
                  </a:solidFill>
                </a:rPr>
                <a:t>read.nextInt</a:t>
              </a:r>
              <a:r>
                <a:rPr lang="en-US" sz="1400" strike="sngStrike" dirty="0" smtClean="0">
                  <a:solidFill>
                    <a:schemeClr val="bg1">
                      <a:lumMod val="50000"/>
                    </a:schemeClr>
                  </a:solidFill>
                </a:rPr>
                <a:t>();</a:t>
              </a:r>
            </a:p>
            <a:p>
              <a:r>
                <a:rPr lang="en-US" sz="1400" dirty="0">
                  <a:solidFill>
                    <a:srgbClr val="0000FF"/>
                  </a:solidFill>
                </a:rPr>
                <a:t>	 </a:t>
              </a:r>
              <a:r>
                <a:rPr lang="en-US" sz="1400" dirty="0" smtClean="0">
                  <a:solidFill>
                    <a:srgbClr val="0000FF"/>
                  </a:solidFill>
                </a:rPr>
                <a:t> result = num1 * num1;</a:t>
              </a:r>
              <a:r>
                <a:rPr lang="en-US" sz="1400" dirty="0">
                  <a:solidFill>
                    <a:srgbClr val="00B050"/>
                  </a:solidFill>
                </a:rPr>
                <a:t> // the value of result is </a:t>
              </a:r>
              <a:r>
                <a:rPr lang="en-US" sz="1400" dirty="0" smtClean="0">
                  <a:solidFill>
                    <a:srgbClr val="00B050"/>
                  </a:solidFill>
                </a:rPr>
                <a:t>always positive</a:t>
              </a:r>
              <a:endParaRPr lang="en-US" sz="1400" dirty="0" smtClean="0">
                <a:solidFill>
                  <a:srgbClr val="0000FF"/>
                </a:solidFill>
              </a:endParaRPr>
            </a:p>
            <a:p>
              <a:r>
                <a:rPr lang="en-US" sz="1400" dirty="0">
                  <a:solidFill>
                    <a:srgbClr val="0000FF"/>
                  </a:solidFill>
                </a:rPr>
                <a:t>	</a:t>
              </a:r>
              <a:r>
                <a:rPr lang="en-US" sz="1400" dirty="0" smtClean="0">
                  <a:solidFill>
                    <a:srgbClr val="0000FF"/>
                  </a:solidFill>
                </a:rPr>
                <a:t>  </a:t>
              </a:r>
              <a:r>
                <a:rPr lang="en-US" sz="1400" dirty="0" smtClean="0">
                  <a:solidFill>
                    <a:srgbClr val="00B0F0"/>
                  </a:solidFill>
                </a:rPr>
                <a:t>break</a:t>
              </a:r>
              <a:r>
                <a:rPr lang="en-US" sz="1400" dirty="0" smtClean="0">
                  <a:solidFill>
                    <a:srgbClr val="0000FF"/>
                  </a:solidFill>
                </a:rPr>
                <a:t>;</a:t>
              </a:r>
            </a:p>
            <a:p>
              <a:r>
                <a:rPr lang="en-US" sz="1400" dirty="0" smtClean="0">
                  <a:solidFill>
                    <a:srgbClr val="0000FF"/>
                  </a:solidFill>
                </a:rPr>
                <a:t>} </a:t>
              </a:r>
              <a:r>
                <a:rPr lang="en-US" sz="1400" dirty="0" smtClean="0">
                  <a:solidFill>
                    <a:srgbClr val="00B050"/>
                  </a:solidFill>
                </a:rPr>
                <a:t>//end switch</a:t>
              </a:r>
            </a:p>
          </p:txBody>
        </p:sp>
        <p:sp>
          <p:nvSpPr>
            <p:cNvPr id="14" name="TextBox 13"/>
            <p:cNvSpPr txBox="1"/>
            <p:nvPr/>
          </p:nvSpPr>
          <p:spPr>
            <a:xfrm>
              <a:off x="323528" y="1236822"/>
              <a:ext cx="576064" cy="5509238"/>
            </a:xfrm>
            <a:prstGeom prst="rect">
              <a:avLst/>
            </a:prstGeom>
            <a:noFill/>
          </p:spPr>
          <p:txBody>
            <a:bodyPr wrap="square" rtlCol="0">
              <a:spAutoFit/>
            </a:bodyPr>
            <a:lstStyle/>
            <a:p>
              <a:pPr algn="r"/>
              <a:r>
                <a:rPr lang="en-US" sz="1400" dirty="0" smtClean="0">
                  <a:solidFill>
                    <a:srgbClr val="FF0000"/>
                  </a:solidFill>
                </a:rPr>
                <a:t>14</a:t>
              </a:r>
            </a:p>
            <a:p>
              <a:pPr algn="r"/>
              <a:r>
                <a:rPr lang="en-US" sz="1400" dirty="0" smtClean="0">
                  <a:solidFill>
                    <a:srgbClr val="FF0000"/>
                  </a:solidFill>
                </a:rPr>
                <a:t>15</a:t>
              </a:r>
            </a:p>
            <a:p>
              <a:pPr algn="r"/>
              <a:r>
                <a:rPr lang="en-US" sz="1400" dirty="0" smtClean="0">
                  <a:solidFill>
                    <a:srgbClr val="FF0000"/>
                  </a:solidFill>
                </a:rPr>
                <a:t>16</a:t>
              </a:r>
            </a:p>
            <a:p>
              <a:pPr algn="r"/>
              <a:r>
                <a:rPr lang="en-US" sz="1400" dirty="0" smtClean="0">
                  <a:solidFill>
                    <a:srgbClr val="FF0000"/>
                  </a:solidFill>
                </a:rPr>
                <a:t>17</a:t>
              </a:r>
            </a:p>
            <a:p>
              <a:pPr algn="r"/>
              <a:r>
                <a:rPr lang="en-US" sz="1400" dirty="0" smtClean="0">
                  <a:solidFill>
                    <a:srgbClr val="FF0000"/>
                  </a:solidFill>
                </a:rPr>
                <a:t>18</a:t>
              </a:r>
            </a:p>
            <a:p>
              <a:pPr algn="r"/>
              <a:r>
                <a:rPr lang="en-US" sz="1400" dirty="0" smtClean="0">
                  <a:solidFill>
                    <a:srgbClr val="FF0000"/>
                  </a:solidFill>
                </a:rPr>
                <a:t>19</a:t>
              </a:r>
            </a:p>
            <a:p>
              <a:pPr algn="r"/>
              <a:r>
                <a:rPr lang="en-US" sz="1400" dirty="0" smtClean="0">
                  <a:solidFill>
                    <a:srgbClr val="FF0000"/>
                  </a:solidFill>
                </a:rPr>
                <a:t>20</a:t>
              </a:r>
            </a:p>
            <a:p>
              <a:pPr algn="r"/>
              <a:r>
                <a:rPr lang="en-US" sz="1400" dirty="0" smtClean="0">
                  <a:solidFill>
                    <a:srgbClr val="FF0000"/>
                  </a:solidFill>
                </a:rPr>
                <a:t>21</a:t>
              </a:r>
            </a:p>
            <a:p>
              <a:pPr algn="r"/>
              <a:r>
                <a:rPr lang="en-US" sz="1400" dirty="0" smtClean="0">
                  <a:solidFill>
                    <a:srgbClr val="FF0000"/>
                  </a:solidFill>
                </a:rPr>
                <a:t>22</a:t>
              </a:r>
            </a:p>
            <a:p>
              <a:pPr algn="r"/>
              <a:r>
                <a:rPr lang="en-US" sz="1400" dirty="0" smtClean="0">
                  <a:solidFill>
                    <a:srgbClr val="FF0000"/>
                  </a:solidFill>
                </a:rPr>
                <a:t>23</a:t>
              </a:r>
            </a:p>
            <a:p>
              <a:pPr algn="r"/>
              <a:r>
                <a:rPr lang="en-US" sz="1400" dirty="0" smtClean="0">
                  <a:solidFill>
                    <a:srgbClr val="FF0000"/>
                  </a:solidFill>
                </a:rPr>
                <a:t>24</a:t>
              </a:r>
            </a:p>
            <a:p>
              <a:pPr algn="r"/>
              <a:r>
                <a:rPr lang="en-US" sz="1400" dirty="0" smtClean="0">
                  <a:solidFill>
                    <a:srgbClr val="FF0000"/>
                  </a:solidFill>
                </a:rPr>
                <a:t>25</a:t>
              </a:r>
            </a:p>
            <a:p>
              <a:pPr algn="r"/>
              <a:r>
                <a:rPr lang="en-US" sz="1400" dirty="0" smtClean="0">
                  <a:solidFill>
                    <a:srgbClr val="FF0000"/>
                  </a:solidFill>
                </a:rPr>
                <a:t>26</a:t>
              </a:r>
            </a:p>
            <a:p>
              <a:pPr algn="r"/>
              <a:r>
                <a:rPr lang="en-US" sz="1400" dirty="0" smtClean="0">
                  <a:solidFill>
                    <a:srgbClr val="FF0000"/>
                  </a:solidFill>
                </a:rPr>
                <a:t>27</a:t>
              </a:r>
            </a:p>
            <a:p>
              <a:pPr algn="r"/>
              <a:r>
                <a:rPr lang="en-US" sz="1400" dirty="0" smtClean="0">
                  <a:solidFill>
                    <a:srgbClr val="FF0000"/>
                  </a:solidFill>
                </a:rPr>
                <a:t>28</a:t>
              </a:r>
            </a:p>
            <a:p>
              <a:pPr algn="r"/>
              <a:r>
                <a:rPr lang="en-US" sz="1400" dirty="0" smtClean="0">
                  <a:solidFill>
                    <a:srgbClr val="FF0000"/>
                  </a:solidFill>
                </a:rPr>
                <a:t>29</a:t>
              </a:r>
            </a:p>
            <a:p>
              <a:pPr algn="r"/>
              <a:r>
                <a:rPr lang="en-US" sz="1400" dirty="0" smtClean="0">
                  <a:solidFill>
                    <a:srgbClr val="FF0000"/>
                  </a:solidFill>
                </a:rPr>
                <a:t>30</a:t>
              </a:r>
            </a:p>
            <a:p>
              <a:pPr algn="r"/>
              <a:r>
                <a:rPr lang="en-US" sz="1400" dirty="0" smtClean="0">
                  <a:solidFill>
                    <a:srgbClr val="FF0000"/>
                  </a:solidFill>
                </a:rPr>
                <a:t>31</a:t>
              </a:r>
            </a:p>
            <a:p>
              <a:pPr algn="r"/>
              <a:r>
                <a:rPr lang="en-US" sz="1400" dirty="0" smtClean="0">
                  <a:solidFill>
                    <a:srgbClr val="FF0000"/>
                  </a:solidFill>
                </a:rPr>
                <a:t>32</a:t>
              </a:r>
            </a:p>
            <a:p>
              <a:pPr algn="r"/>
              <a:r>
                <a:rPr lang="en-US" sz="1400" dirty="0" smtClean="0">
                  <a:solidFill>
                    <a:srgbClr val="FF0000"/>
                  </a:solidFill>
                </a:rPr>
                <a:t>33</a:t>
              </a:r>
            </a:p>
            <a:p>
              <a:pPr algn="r"/>
              <a:r>
                <a:rPr lang="en-US" sz="1400" dirty="0" smtClean="0">
                  <a:solidFill>
                    <a:srgbClr val="FF0000"/>
                  </a:solidFill>
                </a:rPr>
                <a:t>34</a:t>
              </a:r>
            </a:p>
            <a:p>
              <a:pPr algn="r"/>
              <a:r>
                <a:rPr lang="en-US" sz="1400" dirty="0" smtClean="0">
                  <a:solidFill>
                    <a:srgbClr val="FF0000"/>
                  </a:solidFill>
                </a:rPr>
                <a:t>35</a:t>
              </a:r>
            </a:p>
            <a:p>
              <a:pPr algn="r"/>
              <a:r>
                <a:rPr lang="en-US" sz="1400" dirty="0" smtClean="0">
                  <a:solidFill>
                    <a:srgbClr val="FF0000"/>
                  </a:solidFill>
                </a:rPr>
                <a:t>36</a:t>
              </a:r>
            </a:p>
            <a:p>
              <a:pPr algn="r"/>
              <a:r>
                <a:rPr lang="en-US" sz="1400" dirty="0" smtClean="0">
                  <a:solidFill>
                    <a:srgbClr val="FF0000"/>
                  </a:solidFill>
                </a:rPr>
                <a:t>37</a:t>
              </a:r>
            </a:p>
            <a:p>
              <a:pPr algn="r"/>
              <a:r>
                <a:rPr lang="en-US" sz="1400" dirty="0" smtClean="0">
                  <a:solidFill>
                    <a:srgbClr val="FF0000"/>
                  </a:solidFill>
                </a:rPr>
                <a:t>38</a:t>
              </a:r>
            </a:p>
          </p:txBody>
        </p:sp>
      </p:grpSp>
      <p:sp>
        <p:nvSpPr>
          <p:cNvPr id="7" name="Slide Number Placeholder 6"/>
          <p:cNvSpPr>
            <a:spLocks noGrp="1"/>
          </p:cNvSpPr>
          <p:nvPr>
            <p:ph type="sldNum" sz="quarter" idx="12"/>
          </p:nvPr>
        </p:nvSpPr>
        <p:spPr>
          <a:xfrm>
            <a:off x="8604448" y="6309320"/>
            <a:ext cx="365760" cy="365125"/>
          </a:xfrm>
        </p:spPr>
        <p:txBody>
          <a:bodyPr>
            <a:normAutofit/>
          </a:bodyPr>
          <a:lstStyle/>
          <a:p>
            <a:fld id="{125A1C68-F048-4C66-8544-2D3BD35A5879}" type="slidenum">
              <a:rPr lang="en-US" smtClean="0"/>
              <a:pPr/>
              <a:t>21</a:t>
            </a:fld>
            <a:endParaRPr lang="en-US" dirty="0"/>
          </a:p>
        </p:txBody>
      </p:sp>
      <p:sp>
        <p:nvSpPr>
          <p:cNvPr id="2" name="Title 1"/>
          <p:cNvSpPr>
            <a:spLocks noGrp="1"/>
          </p:cNvSpPr>
          <p:nvPr>
            <p:ph type="title"/>
          </p:nvPr>
        </p:nvSpPr>
        <p:spPr>
          <a:xfrm>
            <a:off x="251520" y="116632"/>
            <a:ext cx="8153400" cy="774576"/>
          </a:xfrm>
        </p:spPr>
        <p:txBody>
          <a:bodyPr vert="horz" rtlCol="0" anchor="ctr">
            <a:noAutofit/>
            <a:scene3d>
              <a:camera prst="orthographicFront"/>
              <a:lightRig rig="soft" dir="t"/>
            </a:scene3d>
            <a:sp3d prstMaterial="softEdge">
              <a:bevelT w="25400" h="25400"/>
            </a:sp3d>
          </a:bodyPr>
          <a:lstStyle/>
          <a:p>
            <a:r>
              <a:rPr lang="en-US" sz="4000" dirty="0" smtClean="0">
                <a:solidFill>
                  <a:schemeClr val="accent2"/>
                </a:solidFill>
                <a:latin typeface="Tahoma" charset="0"/>
                <a:cs typeface="Arial" charset="0"/>
              </a:rPr>
              <a:t>  Programming Hint (2)</a:t>
            </a:r>
            <a:endParaRPr lang="en-US" sz="2800" dirty="0">
              <a:solidFill>
                <a:schemeClr val="accent2"/>
              </a:solidFill>
              <a:latin typeface="Tahoma" charset="0"/>
              <a:cs typeface="Arial" charset="0"/>
            </a:endParaRPr>
          </a:p>
        </p:txBody>
      </p:sp>
      <p:cxnSp>
        <p:nvCxnSpPr>
          <p:cNvPr id="8" name="Straight Connector 7"/>
          <p:cNvCxnSpPr/>
          <p:nvPr/>
        </p:nvCxnSpPr>
        <p:spPr>
          <a:xfrm>
            <a:off x="0" y="836712"/>
            <a:ext cx="9144000"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899592" y="2564904"/>
            <a:ext cx="8064896" cy="216024"/>
          </a:xfrm>
          <a:prstGeom prst="rect">
            <a:avLst/>
          </a:prstGeom>
          <a:solidFill>
            <a:schemeClr val="accent6">
              <a:lumMod val="40000"/>
              <a:lumOff val="6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899592" y="4293096"/>
            <a:ext cx="8064896" cy="216024"/>
          </a:xfrm>
          <a:prstGeom prst="rect">
            <a:avLst/>
          </a:prstGeom>
          <a:solidFill>
            <a:schemeClr val="accent6">
              <a:lumMod val="40000"/>
              <a:lumOff val="6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899592" y="5805264"/>
            <a:ext cx="8064896" cy="216024"/>
          </a:xfrm>
          <a:prstGeom prst="rect">
            <a:avLst/>
          </a:prstGeom>
          <a:solidFill>
            <a:schemeClr val="accent6">
              <a:lumMod val="40000"/>
              <a:lumOff val="6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899592" y="1268760"/>
            <a:ext cx="8064896" cy="216024"/>
          </a:xfrm>
          <a:prstGeom prst="rect">
            <a:avLst/>
          </a:prstGeom>
          <a:solidFill>
            <a:schemeClr val="accent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899592" y="1484784"/>
            <a:ext cx="8064896" cy="216024"/>
          </a:xfrm>
          <a:prstGeom prst="rect">
            <a:avLst/>
          </a:prstGeom>
          <a:solidFill>
            <a:schemeClr val="accent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1979712" y="2348880"/>
            <a:ext cx="6984776" cy="216024"/>
          </a:xfrm>
          <a:prstGeom prst="rect">
            <a:avLst/>
          </a:prstGeom>
          <a:solidFill>
            <a:srgbClr val="00B0F0">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1979712" y="4077072"/>
            <a:ext cx="6984776" cy="216024"/>
          </a:xfrm>
          <a:prstGeom prst="rect">
            <a:avLst/>
          </a:prstGeom>
          <a:solidFill>
            <a:schemeClr val="accent6">
              <a:lumMod val="40000"/>
              <a:lumOff val="6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1979712" y="5589240"/>
            <a:ext cx="6984776" cy="216024"/>
          </a:xfrm>
          <a:prstGeom prst="rect">
            <a:avLst/>
          </a:prstGeom>
          <a:solidFill>
            <a:schemeClr val="accent6">
              <a:lumMod val="40000"/>
              <a:lumOff val="6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193070986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par>
                                <p:cTn id="8" presetID="22" presetClass="entr" presetSubtype="2" fill="hold"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wipe(right)">
                                      <p:cBhvr>
                                        <p:cTn id="10" dur="500"/>
                                        <p:tgtEl>
                                          <p:spTgt spid="12"/>
                                        </p:tgtEl>
                                      </p:cBhvr>
                                    </p:animEffect>
                                  </p:childTnLst>
                                </p:cTn>
                              </p:par>
                            </p:childTnLst>
                          </p:cTn>
                        </p:par>
                        <p:par>
                          <p:cTn id="11" fill="hold">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wipe(left)">
                                      <p:cBhvr>
                                        <p:cTn id="14" dur="500"/>
                                        <p:tgtEl>
                                          <p:spTgt spid="11"/>
                                        </p:tgtEl>
                                      </p:cBhvr>
                                    </p:animEffec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wipe(left)">
                                      <p:cBhvr>
                                        <p:cTn id="18" dur="500"/>
                                        <p:tgtEl>
                                          <p:spTgt spid="15"/>
                                        </p:tgtEl>
                                      </p:cBhvr>
                                    </p:animEffect>
                                  </p:childTnLst>
                                </p:cTn>
                              </p:par>
                            </p:childTnLst>
                          </p:cTn>
                        </p:par>
                        <p:par>
                          <p:cTn id="19" fill="hold">
                            <p:stCondLst>
                              <p:cond delay="1500"/>
                            </p:stCondLst>
                            <p:childTnLst>
                              <p:par>
                                <p:cTn id="20" presetID="22" presetClass="entr" presetSubtype="8" fill="hold" grpId="0" nodeType="after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wipe(left)">
                                      <p:cBhvr>
                                        <p:cTn id="22" dur="500"/>
                                        <p:tgtEl>
                                          <p:spTgt spid="16"/>
                                        </p:tgtEl>
                                      </p:cBhvr>
                                    </p:animEffect>
                                  </p:childTnLst>
                                </p:cTn>
                              </p:par>
                            </p:childTnLst>
                          </p:cTn>
                        </p:par>
                        <p:par>
                          <p:cTn id="23" fill="hold">
                            <p:stCondLst>
                              <p:cond delay="2000"/>
                            </p:stCondLst>
                            <p:childTnLst>
                              <p:par>
                                <p:cTn id="24" presetID="22" presetClass="entr" presetSubtype="8" fill="hold" grpId="0" nodeType="after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wipe(left)">
                                      <p:cBhvr>
                                        <p:cTn id="26" dur="500"/>
                                        <p:tgtEl>
                                          <p:spTgt spid="17"/>
                                        </p:tgtEl>
                                      </p:cBhvr>
                                    </p:animEffect>
                                  </p:childTnLst>
                                </p:cTn>
                              </p:par>
                            </p:childTnLst>
                          </p:cTn>
                        </p:par>
                        <p:par>
                          <p:cTn id="27" fill="hold">
                            <p:stCondLst>
                              <p:cond delay="2500"/>
                            </p:stCondLst>
                            <p:childTnLst>
                              <p:par>
                                <p:cTn id="28" presetID="22" presetClass="entr" presetSubtype="8" fill="hold" grpId="0" nodeType="afterEffect">
                                  <p:stCondLst>
                                    <p:cond delay="0"/>
                                  </p:stCondLst>
                                  <p:childTnLst>
                                    <p:set>
                                      <p:cBhvr>
                                        <p:cTn id="29" dur="1" fill="hold">
                                          <p:stCondLst>
                                            <p:cond delay="0"/>
                                          </p:stCondLst>
                                        </p:cTn>
                                        <p:tgtEl>
                                          <p:spTgt spid="18"/>
                                        </p:tgtEl>
                                        <p:attrNameLst>
                                          <p:attrName>style.visibility</p:attrName>
                                        </p:attrNameLst>
                                      </p:cBhvr>
                                      <p:to>
                                        <p:strVal val="visible"/>
                                      </p:to>
                                    </p:set>
                                    <p:animEffect transition="in" filter="wipe(left)">
                                      <p:cBhvr>
                                        <p:cTn id="30" dur="500"/>
                                        <p:tgtEl>
                                          <p:spTgt spid="18"/>
                                        </p:tgtEl>
                                      </p:cBhvr>
                                    </p:animEffect>
                                  </p:childTnLst>
                                </p:cTn>
                              </p:par>
                            </p:childTnLst>
                          </p:cTn>
                        </p:par>
                        <p:par>
                          <p:cTn id="31" fill="hold">
                            <p:stCondLst>
                              <p:cond delay="3000"/>
                            </p:stCondLst>
                            <p:childTnLst>
                              <p:par>
                                <p:cTn id="32" presetID="22" presetClass="entr" presetSubtype="8" fill="hold" grpId="0" nodeType="afterEffect">
                                  <p:stCondLst>
                                    <p:cond delay="0"/>
                                  </p:stCondLst>
                                  <p:childTnLst>
                                    <p:set>
                                      <p:cBhvr>
                                        <p:cTn id="33" dur="1" fill="hold">
                                          <p:stCondLst>
                                            <p:cond delay="0"/>
                                          </p:stCondLst>
                                        </p:cTn>
                                        <p:tgtEl>
                                          <p:spTgt spid="19"/>
                                        </p:tgtEl>
                                        <p:attrNameLst>
                                          <p:attrName>style.visibility</p:attrName>
                                        </p:attrNameLst>
                                      </p:cBhvr>
                                      <p:to>
                                        <p:strVal val="visible"/>
                                      </p:to>
                                    </p:set>
                                    <p:animEffect transition="in" filter="wipe(left)">
                                      <p:cBhvr>
                                        <p:cTn id="34" dur="500"/>
                                        <p:tgtEl>
                                          <p:spTgt spid="19"/>
                                        </p:tgtEl>
                                      </p:cBhvr>
                                    </p:animEffect>
                                  </p:childTnLst>
                                </p:cTn>
                              </p:par>
                            </p:childTnLst>
                          </p:cTn>
                        </p:par>
                        <p:par>
                          <p:cTn id="35" fill="hold">
                            <p:stCondLst>
                              <p:cond delay="3500"/>
                            </p:stCondLst>
                            <p:childTnLst>
                              <p:par>
                                <p:cTn id="36" presetID="22" presetClass="entr" presetSubtype="8" fill="hold" grpId="0" nodeType="after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wipe(left)">
                                      <p:cBhvr>
                                        <p:cTn id="38" dur="500"/>
                                        <p:tgtEl>
                                          <p:spTgt spid="21"/>
                                        </p:tgtEl>
                                      </p:cBhvr>
                                    </p:animEffect>
                                  </p:childTnLst>
                                </p:cTn>
                              </p:par>
                            </p:childTnLst>
                          </p:cTn>
                        </p:par>
                        <p:par>
                          <p:cTn id="39" fill="hold">
                            <p:stCondLst>
                              <p:cond delay="4000"/>
                            </p:stCondLst>
                            <p:childTnLst>
                              <p:par>
                                <p:cTn id="40" presetID="22" presetClass="entr" presetSubtype="8" fill="hold" grpId="0" nodeType="after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wipe(left)">
                                      <p:cBhvr>
                                        <p:cTn id="4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5" grpId="0" animBg="1"/>
      <p:bldP spid="16" grpId="0" animBg="1"/>
      <p:bldP spid="17" grpId="0" animBg="1"/>
      <p:bldP spid="18" grpId="0" animBg="1"/>
      <p:bldP spid="19" grpId="0" animBg="1"/>
      <p:bldP spid="21" grpId="0" animBg="1"/>
      <p:bldP spid="2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normAutofit/>
          </a:bodyPr>
          <a:lstStyle/>
          <a:p>
            <a:fld id="{125A1C68-F048-4C66-8544-2D3BD35A5879}" type="slidenum">
              <a:rPr lang="en-US" smtClean="0"/>
              <a:pPr/>
              <a:t>22</a:t>
            </a:fld>
            <a:endParaRPr lang="en-US"/>
          </a:p>
        </p:txBody>
      </p:sp>
      <p:sp>
        <p:nvSpPr>
          <p:cNvPr id="2" name="Title 1"/>
          <p:cNvSpPr>
            <a:spLocks noGrp="1"/>
          </p:cNvSpPr>
          <p:nvPr>
            <p:ph type="title"/>
          </p:nvPr>
        </p:nvSpPr>
        <p:spPr>
          <a:xfrm>
            <a:off x="251520" y="116632"/>
            <a:ext cx="8153400" cy="774576"/>
          </a:xfrm>
        </p:spPr>
        <p:txBody>
          <a:bodyPr vert="horz" rtlCol="0" anchor="ctr">
            <a:noAutofit/>
            <a:scene3d>
              <a:camera prst="orthographicFront"/>
              <a:lightRig rig="soft" dir="t"/>
            </a:scene3d>
            <a:sp3d prstMaterial="softEdge">
              <a:bevelT w="25400" h="25400"/>
            </a:sp3d>
          </a:bodyPr>
          <a:lstStyle/>
          <a:p>
            <a:r>
              <a:rPr lang="en-US" sz="4000" dirty="0" smtClean="0">
                <a:solidFill>
                  <a:schemeClr val="accent2"/>
                </a:solidFill>
                <a:latin typeface="Tahoma" charset="0"/>
                <a:cs typeface="Arial" charset="0"/>
              </a:rPr>
              <a:t>  Programming Hints</a:t>
            </a:r>
            <a:endParaRPr lang="en-US" sz="2800" dirty="0">
              <a:solidFill>
                <a:schemeClr val="accent2"/>
              </a:solidFill>
              <a:latin typeface="Tahoma" charset="0"/>
              <a:cs typeface="Arial" charset="0"/>
            </a:endParaRPr>
          </a:p>
        </p:txBody>
      </p:sp>
      <p:cxnSp>
        <p:nvCxnSpPr>
          <p:cNvPr id="8" name="Straight Connector 7"/>
          <p:cNvCxnSpPr/>
          <p:nvPr/>
        </p:nvCxnSpPr>
        <p:spPr>
          <a:xfrm>
            <a:off x="0" y="836712"/>
            <a:ext cx="9144000"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0" y="908720"/>
            <a:ext cx="9144000" cy="36004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EXAMPLE 2 – </a:t>
            </a:r>
            <a:r>
              <a:rPr lang="en-US" b="1" dirty="0" smtClean="0">
                <a:solidFill>
                  <a:srgbClr val="0000FF"/>
                </a:solidFill>
              </a:rPr>
              <a:t>Final version</a:t>
            </a:r>
            <a:endParaRPr lang="en-US" b="1" dirty="0">
              <a:solidFill>
                <a:srgbClr val="0000FF"/>
              </a:solidFill>
            </a:endParaRPr>
          </a:p>
        </p:txBody>
      </p:sp>
      <p:cxnSp>
        <p:nvCxnSpPr>
          <p:cNvPr id="10" name="Straight Connector 9"/>
          <p:cNvCxnSpPr/>
          <p:nvPr/>
        </p:nvCxnSpPr>
        <p:spPr>
          <a:xfrm>
            <a:off x="0" y="1268760"/>
            <a:ext cx="9144000"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grpSp>
        <p:nvGrpSpPr>
          <p:cNvPr id="26" name="Group 25"/>
          <p:cNvGrpSpPr/>
          <p:nvPr/>
        </p:nvGrpSpPr>
        <p:grpSpPr>
          <a:xfrm>
            <a:off x="179512" y="1400577"/>
            <a:ext cx="8784976" cy="3539430"/>
            <a:chOff x="323528" y="1236822"/>
            <a:chExt cx="7848872" cy="3424662"/>
          </a:xfrm>
        </p:grpSpPr>
        <p:sp>
          <p:nvSpPr>
            <p:cNvPr id="27" name="TextBox 26"/>
            <p:cNvSpPr txBox="1"/>
            <p:nvPr/>
          </p:nvSpPr>
          <p:spPr>
            <a:xfrm>
              <a:off x="971600" y="1236822"/>
              <a:ext cx="7200800" cy="3424662"/>
            </a:xfrm>
            <a:prstGeom prst="rect">
              <a:avLst/>
            </a:prstGeom>
            <a:solidFill>
              <a:schemeClr val="bg2"/>
            </a:solidFill>
            <a:ln w="28575" cap="rnd" cmpd="thickThin">
              <a:solidFill>
                <a:srgbClr val="0000FF"/>
              </a:solidFill>
            </a:ln>
          </p:spPr>
          <p:txBody>
            <a:bodyPr wrap="square" rtlCol="0">
              <a:spAutoFit/>
            </a:bodyPr>
            <a:lstStyle/>
            <a:p>
              <a:r>
                <a:rPr lang="en-US" sz="1400" dirty="0" smtClean="0">
                  <a:solidFill>
                    <a:srgbClr val="00B0F0"/>
                  </a:solidFill>
                </a:rPr>
                <a:t>public static void </a:t>
              </a:r>
              <a:r>
                <a:rPr lang="en-US" sz="1400" dirty="0" smtClean="0">
                  <a:solidFill>
                    <a:srgbClr val="0000FF"/>
                  </a:solidFill>
                </a:rPr>
                <a:t>main (String[] </a:t>
              </a:r>
              <a:r>
                <a:rPr lang="en-US" sz="1400" dirty="0" err="1" smtClean="0">
                  <a:solidFill>
                    <a:srgbClr val="0000FF"/>
                  </a:solidFill>
                </a:rPr>
                <a:t>args</a:t>
              </a:r>
              <a:r>
                <a:rPr lang="en-US" sz="1400" dirty="0" smtClean="0">
                  <a:solidFill>
                    <a:srgbClr val="0000FF"/>
                  </a:solidFill>
                </a:rPr>
                <a:t>)</a:t>
              </a:r>
            </a:p>
            <a:p>
              <a:r>
                <a:rPr lang="en-US" sz="1400" dirty="0" smtClean="0">
                  <a:solidFill>
                    <a:srgbClr val="0000FF"/>
                  </a:solidFill>
                </a:rPr>
                <a:t>{</a:t>
              </a:r>
            </a:p>
            <a:p>
              <a:r>
                <a:rPr lang="en-US" sz="1400" dirty="0"/>
                <a:t> </a:t>
              </a:r>
              <a:r>
                <a:rPr lang="en-US" sz="1400" dirty="0" smtClean="0"/>
                <a:t>  //Declaration section</a:t>
              </a:r>
            </a:p>
            <a:p>
              <a:r>
                <a:rPr lang="en-US" sz="1400" dirty="0" smtClean="0">
                  <a:solidFill>
                    <a:srgbClr val="0000FF"/>
                  </a:solidFill>
                </a:rPr>
                <a:t>   Scanner read = </a:t>
              </a:r>
              <a:r>
                <a:rPr lang="en-US" sz="1400" dirty="0" smtClean="0">
                  <a:solidFill>
                    <a:srgbClr val="00B0F0"/>
                  </a:solidFill>
                </a:rPr>
                <a:t>new </a:t>
              </a:r>
              <a:r>
                <a:rPr lang="en-US" sz="1400" dirty="0" smtClean="0">
                  <a:solidFill>
                    <a:srgbClr val="0000FF"/>
                  </a:solidFill>
                </a:rPr>
                <a:t>Scanner (System.in);</a:t>
              </a:r>
            </a:p>
            <a:p>
              <a:r>
                <a:rPr lang="en-US" sz="1400" dirty="0">
                  <a:solidFill>
                    <a:srgbClr val="0000FF"/>
                  </a:solidFill>
                </a:rPr>
                <a:t> </a:t>
              </a:r>
              <a:r>
                <a:rPr lang="en-US" sz="1400" dirty="0" smtClean="0">
                  <a:solidFill>
                    <a:srgbClr val="0000FF"/>
                  </a:solidFill>
                </a:rPr>
                <a:t>  </a:t>
              </a:r>
              <a:r>
                <a:rPr lang="en-US" sz="1400" dirty="0" err="1" smtClean="0">
                  <a:solidFill>
                    <a:srgbClr val="00B0F0"/>
                  </a:solidFill>
                </a:rPr>
                <a:t>int</a:t>
              </a:r>
              <a:r>
                <a:rPr lang="en-US" sz="1400" dirty="0" smtClean="0">
                  <a:solidFill>
                    <a:srgbClr val="00B0F0"/>
                  </a:solidFill>
                </a:rPr>
                <a:t> </a:t>
              </a:r>
              <a:r>
                <a:rPr lang="en-US" sz="1400" dirty="0" smtClean="0">
                  <a:solidFill>
                    <a:srgbClr val="0000FF"/>
                  </a:solidFill>
                </a:rPr>
                <a:t>choice, num1, num2, </a:t>
              </a:r>
              <a:r>
                <a:rPr lang="en-US" sz="1400" dirty="0" smtClean="0">
                  <a:solidFill>
                    <a:srgbClr val="FF0000"/>
                  </a:solidFill>
                </a:rPr>
                <a:t>result = -1</a:t>
              </a:r>
              <a:r>
                <a:rPr lang="en-US" sz="1400" dirty="0" smtClean="0">
                  <a:solidFill>
                    <a:srgbClr val="0000FF"/>
                  </a:solidFill>
                </a:rPr>
                <a:t>;</a:t>
              </a:r>
            </a:p>
            <a:p>
              <a:r>
                <a:rPr lang="en-US" sz="1400" dirty="0">
                  <a:solidFill>
                    <a:srgbClr val="0000FF"/>
                  </a:solidFill>
                </a:rPr>
                <a:t> </a:t>
              </a:r>
              <a:r>
                <a:rPr lang="en-US" sz="1400" dirty="0" smtClean="0">
                  <a:solidFill>
                    <a:srgbClr val="0000FF"/>
                  </a:solidFill>
                </a:rPr>
                <a:t>  </a:t>
              </a:r>
              <a:r>
                <a:rPr lang="en-US" sz="1400" dirty="0" smtClean="0">
                  <a:solidFill>
                    <a:srgbClr val="00B0F0"/>
                  </a:solidFill>
                </a:rPr>
                <a:t>String</a:t>
              </a:r>
              <a:r>
                <a:rPr lang="en-US" sz="1400" dirty="0" smtClean="0">
                  <a:solidFill>
                    <a:srgbClr val="0000FF"/>
                  </a:solidFill>
                </a:rPr>
                <a:t> </a:t>
              </a:r>
              <a:r>
                <a:rPr lang="en-US" sz="1400" dirty="0" smtClean="0">
                  <a:solidFill>
                    <a:srgbClr val="FF0000"/>
                  </a:solidFill>
                </a:rPr>
                <a:t>message = “Invalid input”</a:t>
              </a:r>
              <a:r>
                <a:rPr lang="en-US" sz="1400" dirty="0" smtClean="0">
                  <a:solidFill>
                    <a:srgbClr val="0000FF"/>
                  </a:solidFill>
                </a:rPr>
                <a:t>;   </a:t>
              </a:r>
              <a:r>
                <a:rPr lang="en-US" sz="1400" dirty="0" smtClean="0">
                  <a:solidFill>
                    <a:srgbClr val="00B050"/>
                  </a:solidFill>
                </a:rPr>
                <a:t>//this may also be declared as a constant</a:t>
              </a:r>
            </a:p>
            <a:p>
              <a:r>
                <a:rPr lang="en-US" sz="1400" dirty="0" smtClean="0"/>
                <a:t>   //input section</a:t>
              </a:r>
            </a:p>
            <a:p>
              <a:r>
                <a:rPr lang="en-US" sz="1400" dirty="0"/>
                <a:t> </a:t>
              </a:r>
              <a:r>
                <a:rPr lang="en-US" sz="1400" dirty="0" smtClean="0"/>
                <a:t>     //Display menu</a:t>
              </a:r>
            </a:p>
            <a:p>
              <a:r>
                <a:rPr lang="en-US" sz="1400" dirty="0">
                  <a:solidFill>
                    <a:srgbClr val="0000FF"/>
                  </a:solidFill>
                </a:rPr>
                <a:t> </a:t>
              </a:r>
              <a:r>
                <a:rPr lang="en-US" sz="1400" dirty="0" smtClean="0">
                  <a:solidFill>
                    <a:srgbClr val="0000FF"/>
                  </a:solidFill>
                </a:rPr>
                <a:t>  </a:t>
              </a:r>
              <a:r>
                <a:rPr lang="en-US" sz="1400" dirty="0" err="1" smtClean="0">
                  <a:solidFill>
                    <a:srgbClr val="0000FF"/>
                  </a:solidFill>
                </a:rPr>
                <a:t>System.out.println</a:t>
              </a:r>
              <a:r>
                <a:rPr lang="en-US" sz="1400" dirty="0" smtClean="0">
                  <a:solidFill>
                    <a:srgbClr val="0000FF"/>
                  </a:solidFill>
                </a:rPr>
                <a:t> (“Enter your choice:”);</a:t>
              </a:r>
            </a:p>
            <a:p>
              <a:r>
                <a:rPr lang="en-US" sz="1400" dirty="0">
                  <a:solidFill>
                    <a:srgbClr val="0000FF"/>
                  </a:solidFill>
                </a:rPr>
                <a:t> </a:t>
              </a:r>
              <a:r>
                <a:rPr lang="en-US" sz="1400" dirty="0" smtClean="0">
                  <a:solidFill>
                    <a:srgbClr val="0000FF"/>
                  </a:solidFill>
                </a:rPr>
                <a:t>  </a:t>
              </a:r>
              <a:r>
                <a:rPr lang="en-US" sz="1400" dirty="0" err="1" smtClean="0">
                  <a:solidFill>
                    <a:srgbClr val="0000FF"/>
                  </a:solidFill>
                </a:rPr>
                <a:t>System.out.println</a:t>
              </a:r>
              <a:r>
                <a:rPr lang="en-US" sz="1400" dirty="0" smtClean="0">
                  <a:solidFill>
                    <a:srgbClr val="0000FF"/>
                  </a:solidFill>
                </a:rPr>
                <a:t> (“1. Add two positive numbers”);</a:t>
              </a:r>
            </a:p>
            <a:p>
              <a:r>
                <a:rPr lang="en-US" sz="1400" dirty="0">
                  <a:solidFill>
                    <a:srgbClr val="0000FF"/>
                  </a:solidFill>
                </a:rPr>
                <a:t> </a:t>
              </a:r>
              <a:r>
                <a:rPr lang="en-US" sz="1400" dirty="0" smtClean="0">
                  <a:solidFill>
                    <a:srgbClr val="0000FF"/>
                  </a:solidFill>
                </a:rPr>
                <a:t>  </a:t>
              </a:r>
              <a:r>
                <a:rPr lang="en-US" sz="1400" dirty="0" err="1" smtClean="0">
                  <a:solidFill>
                    <a:srgbClr val="0000FF"/>
                  </a:solidFill>
                </a:rPr>
                <a:t>System.out.println</a:t>
              </a:r>
              <a:r>
                <a:rPr lang="en-US" sz="1400" dirty="0" smtClean="0">
                  <a:solidFill>
                    <a:srgbClr val="0000FF"/>
                  </a:solidFill>
                </a:rPr>
                <a:t> (“2. Get the double of a positive number”);</a:t>
              </a:r>
            </a:p>
            <a:p>
              <a:r>
                <a:rPr lang="en-US" sz="1400" dirty="0">
                  <a:solidFill>
                    <a:srgbClr val="0000FF"/>
                  </a:solidFill>
                </a:rPr>
                <a:t> </a:t>
              </a:r>
              <a:r>
                <a:rPr lang="en-US" sz="1400" dirty="0" smtClean="0">
                  <a:solidFill>
                    <a:srgbClr val="0000FF"/>
                  </a:solidFill>
                </a:rPr>
                <a:t>  </a:t>
              </a:r>
              <a:r>
                <a:rPr lang="en-US" sz="1400" dirty="0" err="1" smtClean="0">
                  <a:solidFill>
                    <a:srgbClr val="0000FF"/>
                  </a:solidFill>
                </a:rPr>
                <a:t>System.out.println</a:t>
              </a:r>
              <a:r>
                <a:rPr lang="en-US" sz="1400" dirty="0" smtClean="0">
                  <a:solidFill>
                    <a:srgbClr val="0000FF"/>
                  </a:solidFill>
                </a:rPr>
                <a:t> (“3. Get the square of a number”);</a:t>
              </a:r>
            </a:p>
            <a:p>
              <a:r>
                <a:rPr lang="en-US" sz="1400" dirty="0" smtClean="0">
                  <a:solidFill>
                    <a:srgbClr val="0000FF"/>
                  </a:solidFill>
                </a:rPr>
                <a:t>   choice = </a:t>
              </a:r>
              <a:r>
                <a:rPr lang="en-US" sz="1400" dirty="0" err="1" smtClean="0">
                  <a:solidFill>
                    <a:srgbClr val="0000FF"/>
                  </a:solidFill>
                </a:rPr>
                <a:t>read.</a:t>
              </a:r>
              <a:r>
                <a:rPr lang="en-US" sz="1400" dirty="0" err="1" smtClean="0">
                  <a:solidFill>
                    <a:srgbClr val="00B050"/>
                  </a:solidFill>
                </a:rPr>
                <a:t>nextInt</a:t>
              </a:r>
              <a:r>
                <a:rPr lang="en-US" sz="1400" dirty="0" smtClean="0">
                  <a:solidFill>
                    <a:srgbClr val="00B050"/>
                  </a:solidFill>
                </a:rPr>
                <a:t>()</a:t>
              </a:r>
              <a:r>
                <a:rPr lang="en-US" sz="1400" dirty="0" smtClean="0">
                  <a:solidFill>
                    <a:srgbClr val="0000FF"/>
                  </a:solidFill>
                </a:rPr>
                <a:t>;</a:t>
              </a:r>
            </a:p>
            <a:p>
              <a:r>
                <a:rPr lang="en-US" sz="1400" dirty="0">
                  <a:solidFill>
                    <a:srgbClr val="0000FF"/>
                  </a:solidFill>
                </a:rPr>
                <a:t> </a:t>
              </a:r>
              <a:r>
                <a:rPr lang="en-US" sz="1400" dirty="0" smtClean="0">
                  <a:solidFill>
                    <a:srgbClr val="0000FF"/>
                  </a:solidFill>
                </a:rPr>
                <a:t>  </a:t>
              </a:r>
              <a:r>
                <a:rPr lang="en-US" sz="1400" dirty="0" err="1" smtClean="0">
                  <a:solidFill>
                    <a:srgbClr val="0000FF"/>
                  </a:solidFill>
                </a:rPr>
                <a:t>System.out.println</a:t>
              </a:r>
              <a:r>
                <a:rPr lang="en-US" sz="1400" dirty="0" smtClean="0">
                  <a:solidFill>
                    <a:srgbClr val="0000FF"/>
                  </a:solidFill>
                </a:rPr>
                <a:t> (“Enter a positive integer”);</a:t>
              </a:r>
            </a:p>
            <a:p>
              <a:r>
                <a:rPr lang="en-US" sz="1400" dirty="0">
                  <a:solidFill>
                    <a:srgbClr val="0000FF"/>
                  </a:solidFill>
                </a:rPr>
                <a:t> </a:t>
              </a:r>
              <a:r>
                <a:rPr lang="en-US" sz="1400" dirty="0" smtClean="0">
                  <a:solidFill>
                    <a:srgbClr val="0000FF"/>
                  </a:solidFill>
                </a:rPr>
                <a:t>  num1 = </a:t>
              </a:r>
              <a:r>
                <a:rPr lang="en-US" sz="1400" dirty="0" err="1" smtClean="0">
                  <a:solidFill>
                    <a:srgbClr val="0000FF"/>
                  </a:solidFill>
                </a:rPr>
                <a:t>read.</a:t>
              </a:r>
              <a:r>
                <a:rPr lang="en-US" sz="1400" dirty="0" err="1" smtClean="0">
                  <a:solidFill>
                    <a:srgbClr val="00B050"/>
                  </a:solidFill>
                </a:rPr>
                <a:t>nextInt</a:t>
              </a:r>
              <a:r>
                <a:rPr lang="en-US" sz="1400" dirty="0" smtClean="0">
                  <a:solidFill>
                    <a:srgbClr val="00B050"/>
                  </a:solidFill>
                </a:rPr>
                <a:t>()</a:t>
              </a:r>
              <a:r>
                <a:rPr lang="en-US" sz="1400" dirty="0" smtClean="0">
                  <a:solidFill>
                    <a:srgbClr val="0000FF"/>
                  </a:solidFill>
                </a:rPr>
                <a:t>;</a:t>
              </a:r>
            </a:p>
            <a:p>
              <a:r>
                <a:rPr lang="en-US" sz="1400" dirty="0" smtClean="0"/>
                <a:t>   //processing section</a:t>
              </a:r>
            </a:p>
          </p:txBody>
        </p:sp>
        <p:sp>
          <p:nvSpPr>
            <p:cNvPr id="28" name="TextBox 27"/>
            <p:cNvSpPr txBox="1"/>
            <p:nvPr/>
          </p:nvSpPr>
          <p:spPr>
            <a:xfrm>
              <a:off x="323528" y="1236822"/>
              <a:ext cx="576064" cy="3424662"/>
            </a:xfrm>
            <a:prstGeom prst="rect">
              <a:avLst/>
            </a:prstGeom>
            <a:noFill/>
          </p:spPr>
          <p:txBody>
            <a:bodyPr wrap="square" rtlCol="0">
              <a:spAutoFit/>
            </a:bodyPr>
            <a:lstStyle/>
            <a:p>
              <a:pPr algn="r"/>
              <a:r>
                <a:rPr lang="en-US" sz="1400" dirty="0" smtClean="0">
                  <a:solidFill>
                    <a:srgbClr val="FF0000"/>
                  </a:solidFill>
                </a:rPr>
                <a:t>1</a:t>
              </a:r>
            </a:p>
            <a:p>
              <a:pPr algn="r"/>
              <a:r>
                <a:rPr lang="en-US" sz="1400" dirty="0" smtClean="0">
                  <a:solidFill>
                    <a:srgbClr val="FF0000"/>
                  </a:solidFill>
                </a:rPr>
                <a:t>2</a:t>
              </a:r>
            </a:p>
            <a:p>
              <a:pPr algn="r"/>
              <a:r>
                <a:rPr lang="en-US" sz="1400" dirty="0" smtClean="0">
                  <a:solidFill>
                    <a:srgbClr val="FF0000"/>
                  </a:solidFill>
                </a:rPr>
                <a:t>3</a:t>
              </a:r>
            </a:p>
            <a:p>
              <a:pPr algn="r"/>
              <a:r>
                <a:rPr lang="en-US" sz="1400" dirty="0" smtClean="0">
                  <a:solidFill>
                    <a:srgbClr val="FF0000"/>
                  </a:solidFill>
                </a:rPr>
                <a:t>4</a:t>
              </a:r>
            </a:p>
            <a:p>
              <a:pPr algn="r"/>
              <a:r>
                <a:rPr lang="en-US" sz="1400" dirty="0" smtClean="0">
                  <a:solidFill>
                    <a:srgbClr val="FF0000"/>
                  </a:solidFill>
                </a:rPr>
                <a:t>5</a:t>
              </a:r>
            </a:p>
            <a:p>
              <a:pPr algn="r"/>
              <a:r>
                <a:rPr lang="en-US" sz="1400" dirty="0" smtClean="0">
                  <a:solidFill>
                    <a:srgbClr val="FF0000"/>
                  </a:solidFill>
                </a:rPr>
                <a:t>6</a:t>
              </a:r>
            </a:p>
            <a:p>
              <a:pPr algn="r"/>
              <a:r>
                <a:rPr lang="en-US" sz="1400" dirty="0" smtClean="0">
                  <a:solidFill>
                    <a:srgbClr val="FF0000"/>
                  </a:solidFill>
                </a:rPr>
                <a:t>7</a:t>
              </a:r>
            </a:p>
            <a:p>
              <a:pPr algn="r"/>
              <a:r>
                <a:rPr lang="en-US" sz="1400" dirty="0" smtClean="0">
                  <a:solidFill>
                    <a:srgbClr val="FF0000"/>
                  </a:solidFill>
                </a:rPr>
                <a:t>8</a:t>
              </a:r>
            </a:p>
            <a:p>
              <a:pPr algn="r"/>
              <a:r>
                <a:rPr lang="en-US" sz="1400" dirty="0" smtClean="0">
                  <a:solidFill>
                    <a:srgbClr val="FF0000"/>
                  </a:solidFill>
                </a:rPr>
                <a:t>9</a:t>
              </a:r>
            </a:p>
            <a:p>
              <a:pPr algn="r"/>
              <a:r>
                <a:rPr lang="en-US" sz="1400" dirty="0" smtClean="0">
                  <a:solidFill>
                    <a:srgbClr val="FF0000"/>
                  </a:solidFill>
                </a:rPr>
                <a:t>10</a:t>
              </a:r>
            </a:p>
            <a:p>
              <a:pPr algn="r"/>
              <a:r>
                <a:rPr lang="en-US" sz="1400" dirty="0" smtClean="0">
                  <a:solidFill>
                    <a:srgbClr val="FF0000"/>
                  </a:solidFill>
                </a:rPr>
                <a:t>11</a:t>
              </a:r>
            </a:p>
            <a:p>
              <a:pPr algn="r"/>
              <a:r>
                <a:rPr lang="en-US" sz="1400" dirty="0" smtClean="0">
                  <a:solidFill>
                    <a:srgbClr val="FF0000"/>
                  </a:solidFill>
                </a:rPr>
                <a:t>12</a:t>
              </a:r>
            </a:p>
            <a:p>
              <a:pPr algn="r"/>
              <a:r>
                <a:rPr lang="en-US" sz="1400" dirty="0" smtClean="0">
                  <a:solidFill>
                    <a:srgbClr val="FF0000"/>
                  </a:solidFill>
                </a:rPr>
                <a:t>13</a:t>
              </a:r>
            </a:p>
            <a:p>
              <a:pPr algn="r"/>
              <a:r>
                <a:rPr lang="en-US" sz="1400" dirty="0" smtClean="0">
                  <a:solidFill>
                    <a:srgbClr val="FF0000"/>
                  </a:solidFill>
                </a:rPr>
                <a:t>14</a:t>
              </a:r>
            </a:p>
            <a:p>
              <a:pPr algn="r"/>
              <a:r>
                <a:rPr lang="en-US" sz="1400" dirty="0" smtClean="0">
                  <a:solidFill>
                    <a:srgbClr val="FF0000"/>
                  </a:solidFill>
                </a:rPr>
                <a:t>15</a:t>
              </a:r>
            </a:p>
            <a:p>
              <a:pPr algn="r"/>
              <a:r>
                <a:rPr lang="en-US" sz="1400" dirty="0" smtClean="0">
                  <a:solidFill>
                    <a:srgbClr val="FF0000"/>
                  </a:solidFill>
                </a:rPr>
                <a:t>16</a:t>
              </a:r>
            </a:p>
          </p:txBody>
        </p:sp>
      </p:grpSp>
    </p:spTree>
    <p:custDataLst>
      <p:tags r:id="rId1"/>
    </p:custDataLst>
    <p:extLst>
      <p:ext uri="{BB962C8B-B14F-4D97-AF65-F5344CB8AC3E}">
        <p14:creationId xmlns:p14="http://schemas.microsoft.com/office/powerpoint/2010/main" val="137699774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par>
                                <p:cTn id="8" presetID="22" presetClass="entr" presetSubtype="2" fill="hold" nodeType="withEffect">
                                  <p:stCondLst>
                                    <p:cond delay="0"/>
                                  </p:stCondLst>
                                  <p:childTnLst>
                                    <p:set>
                                      <p:cBhvr>
                                        <p:cTn id="9" dur="1" fill="hold">
                                          <p:stCondLst>
                                            <p:cond delay="0"/>
                                          </p:stCondLst>
                                        </p:cTn>
                                        <p:tgtEl>
                                          <p:spTgt spid="26"/>
                                        </p:tgtEl>
                                        <p:attrNameLst>
                                          <p:attrName>style.visibility</p:attrName>
                                        </p:attrNameLst>
                                      </p:cBhvr>
                                      <p:to>
                                        <p:strVal val="visible"/>
                                      </p:to>
                                    </p:set>
                                    <p:animEffect transition="in" filter="wipe(right)">
                                      <p:cBhvr>
                                        <p:cTn id="10"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153400" cy="774576"/>
          </a:xfrm>
        </p:spPr>
        <p:txBody>
          <a:bodyPr vert="horz" rtlCol="0" anchor="ctr">
            <a:noAutofit/>
            <a:scene3d>
              <a:camera prst="orthographicFront"/>
              <a:lightRig rig="soft" dir="t"/>
            </a:scene3d>
            <a:sp3d prstMaterial="softEdge">
              <a:bevelT w="25400" h="25400"/>
            </a:sp3d>
          </a:bodyPr>
          <a:lstStyle/>
          <a:p>
            <a:r>
              <a:rPr lang="en-US" sz="4000" dirty="0" smtClean="0">
                <a:solidFill>
                  <a:schemeClr val="accent2"/>
                </a:solidFill>
                <a:latin typeface="Tahoma" charset="0"/>
                <a:cs typeface="Arial" charset="0"/>
              </a:rPr>
              <a:t>  Programming Hint</a:t>
            </a:r>
            <a:endParaRPr lang="en-US" sz="2800" dirty="0">
              <a:solidFill>
                <a:schemeClr val="accent2"/>
              </a:solidFill>
              <a:latin typeface="Tahoma" charset="0"/>
              <a:cs typeface="Arial" charset="0"/>
            </a:endParaRPr>
          </a:p>
        </p:txBody>
      </p:sp>
      <p:cxnSp>
        <p:nvCxnSpPr>
          <p:cNvPr id="8" name="Straight Connector 7"/>
          <p:cNvCxnSpPr/>
          <p:nvPr/>
        </p:nvCxnSpPr>
        <p:spPr>
          <a:xfrm>
            <a:off x="0" y="836712"/>
            <a:ext cx="9144000"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0" y="908720"/>
            <a:ext cx="9144000" cy="36004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EXAMPLE 2 – </a:t>
            </a:r>
            <a:r>
              <a:rPr lang="en-US" b="1" dirty="0" smtClean="0">
                <a:solidFill>
                  <a:srgbClr val="0000FF"/>
                </a:solidFill>
              </a:rPr>
              <a:t>Final version (cont’d)</a:t>
            </a:r>
            <a:endParaRPr lang="en-US" b="1" dirty="0">
              <a:solidFill>
                <a:srgbClr val="0000FF"/>
              </a:solidFill>
            </a:endParaRPr>
          </a:p>
        </p:txBody>
      </p:sp>
      <p:cxnSp>
        <p:nvCxnSpPr>
          <p:cNvPr id="10" name="Straight Connector 9"/>
          <p:cNvCxnSpPr/>
          <p:nvPr/>
        </p:nvCxnSpPr>
        <p:spPr>
          <a:xfrm>
            <a:off x="0" y="1268760"/>
            <a:ext cx="9144000"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grpSp>
        <p:nvGrpSpPr>
          <p:cNvPr id="11" name="Group 10"/>
          <p:cNvGrpSpPr/>
          <p:nvPr/>
        </p:nvGrpSpPr>
        <p:grpSpPr>
          <a:xfrm>
            <a:off x="179512" y="1404059"/>
            <a:ext cx="8784976" cy="4401205"/>
            <a:chOff x="323528" y="1236822"/>
            <a:chExt cx="7848872" cy="4425960"/>
          </a:xfrm>
        </p:grpSpPr>
        <p:sp>
          <p:nvSpPr>
            <p:cNvPr id="12" name="TextBox 11"/>
            <p:cNvSpPr txBox="1"/>
            <p:nvPr/>
          </p:nvSpPr>
          <p:spPr>
            <a:xfrm>
              <a:off x="971600" y="1236822"/>
              <a:ext cx="7200800" cy="4425960"/>
            </a:xfrm>
            <a:prstGeom prst="rect">
              <a:avLst/>
            </a:prstGeom>
            <a:solidFill>
              <a:schemeClr val="bg2"/>
            </a:solidFill>
            <a:ln w="28575" cap="rnd" cmpd="thickThin">
              <a:solidFill>
                <a:srgbClr val="0000FF"/>
              </a:solidFill>
            </a:ln>
          </p:spPr>
          <p:txBody>
            <a:bodyPr wrap="square" rtlCol="0">
              <a:spAutoFit/>
            </a:bodyPr>
            <a:lstStyle/>
            <a:p>
              <a:r>
                <a:rPr lang="en-US" sz="1400" dirty="0" smtClean="0"/>
                <a:t>//processing section</a:t>
              </a:r>
            </a:p>
            <a:p>
              <a:r>
                <a:rPr lang="en-US" sz="1400" dirty="0" smtClean="0">
                  <a:solidFill>
                    <a:srgbClr val="0000FF"/>
                  </a:solidFill>
                </a:rPr>
                <a:t>   </a:t>
              </a:r>
              <a:r>
                <a:rPr lang="en-US" sz="1400" dirty="0" smtClean="0">
                  <a:solidFill>
                    <a:srgbClr val="00B0F0"/>
                  </a:solidFill>
                </a:rPr>
                <a:t>switch </a:t>
              </a:r>
              <a:r>
                <a:rPr lang="en-US" sz="1400" dirty="0" smtClean="0">
                  <a:solidFill>
                    <a:srgbClr val="0000FF"/>
                  </a:solidFill>
                </a:rPr>
                <a:t>(choice)</a:t>
              </a:r>
            </a:p>
            <a:p>
              <a:r>
                <a:rPr lang="en-US" sz="1400" dirty="0" smtClean="0">
                  <a:solidFill>
                    <a:srgbClr val="0000FF"/>
                  </a:solidFill>
                </a:rPr>
                <a:t>   {</a:t>
              </a:r>
            </a:p>
            <a:p>
              <a:r>
                <a:rPr lang="en-US" sz="1400" dirty="0" smtClean="0">
                  <a:solidFill>
                    <a:srgbClr val="0000FF"/>
                  </a:solidFill>
                </a:rPr>
                <a:t>      </a:t>
              </a:r>
              <a:r>
                <a:rPr lang="en-US" sz="1400" dirty="0" smtClean="0">
                  <a:solidFill>
                    <a:srgbClr val="00B0F0"/>
                  </a:solidFill>
                </a:rPr>
                <a:t>case </a:t>
              </a:r>
              <a:r>
                <a:rPr lang="en-US" sz="1400" dirty="0">
                  <a:solidFill>
                    <a:srgbClr val="0000FF"/>
                  </a:solidFill>
                </a:rPr>
                <a:t>1</a:t>
              </a:r>
              <a:r>
                <a:rPr lang="en-US" sz="1400" dirty="0" smtClean="0">
                  <a:solidFill>
                    <a:srgbClr val="0000FF"/>
                  </a:solidFill>
                </a:rPr>
                <a:t>:   </a:t>
              </a:r>
              <a:r>
                <a:rPr lang="en-US" sz="1400" dirty="0" err="1" smtClean="0">
                  <a:solidFill>
                    <a:srgbClr val="0000FF"/>
                  </a:solidFill>
                </a:rPr>
                <a:t>System.out.println</a:t>
              </a:r>
              <a:r>
                <a:rPr lang="en-US" sz="1400" dirty="0" smtClean="0">
                  <a:solidFill>
                    <a:srgbClr val="0000FF"/>
                  </a:solidFill>
                </a:rPr>
                <a:t> (“Enter a </a:t>
              </a:r>
              <a:r>
                <a:rPr lang="en-US" sz="1400" dirty="0" smtClean="0">
                  <a:solidFill>
                    <a:srgbClr val="FF0000"/>
                  </a:solidFill>
                </a:rPr>
                <a:t>positive</a:t>
              </a:r>
              <a:r>
                <a:rPr lang="en-US" sz="1400" dirty="0" smtClean="0">
                  <a:solidFill>
                    <a:srgbClr val="0000FF"/>
                  </a:solidFill>
                </a:rPr>
                <a:t> integer”);	</a:t>
              </a:r>
              <a:r>
                <a:rPr lang="en-US" sz="1400" dirty="0" smtClean="0">
                  <a:solidFill>
                    <a:srgbClr val="00B050"/>
                  </a:solidFill>
                </a:rPr>
                <a:t>//prompt</a:t>
              </a:r>
            </a:p>
            <a:p>
              <a:r>
                <a:rPr lang="en-US" sz="1400" dirty="0">
                  <a:solidFill>
                    <a:srgbClr val="0000FF"/>
                  </a:solidFill>
                </a:rPr>
                <a:t>	</a:t>
              </a:r>
              <a:r>
                <a:rPr lang="en-US" sz="1400" dirty="0" smtClean="0">
                  <a:solidFill>
                    <a:srgbClr val="0000FF"/>
                  </a:solidFill>
                </a:rPr>
                <a:t> num2 = </a:t>
              </a:r>
              <a:r>
                <a:rPr lang="en-US" sz="1400" dirty="0" err="1" smtClean="0">
                  <a:solidFill>
                    <a:srgbClr val="0000FF"/>
                  </a:solidFill>
                </a:rPr>
                <a:t>read.</a:t>
              </a:r>
              <a:r>
                <a:rPr lang="en-US" sz="1400" dirty="0" err="1" smtClean="0">
                  <a:solidFill>
                    <a:srgbClr val="00B050"/>
                  </a:solidFill>
                </a:rPr>
                <a:t>nextInt</a:t>
              </a:r>
              <a:r>
                <a:rPr lang="en-US" sz="1400" dirty="0" smtClean="0">
                  <a:solidFill>
                    <a:srgbClr val="00B050"/>
                  </a:solidFill>
                </a:rPr>
                <a:t>()</a:t>
              </a:r>
              <a:r>
                <a:rPr lang="en-US" sz="1400" dirty="0" smtClean="0">
                  <a:solidFill>
                    <a:srgbClr val="0000FF"/>
                  </a:solidFill>
                </a:rPr>
                <a:t>;</a:t>
              </a:r>
            </a:p>
            <a:p>
              <a:r>
                <a:rPr lang="en-US" sz="1400" dirty="0">
                  <a:solidFill>
                    <a:srgbClr val="FF0000"/>
                  </a:solidFill>
                </a:rPr>
                <a:t>	</a:t>
              </a:r>
              <a:r>
                <a:rPr lang="en-US" sz="1400" dirty="0" smtClean="0">
                  <a:solidFill>
                    <a:srgbClr val="FF0000"/>
                  </a:solidFill>
                </a:rPr>
                <a:t> if ((num1 &gt;= 0) &amp;&amp; (num2 &gt;= 0))</a:t>
              </a:r>
            </a:p>
            <a:p>
              <a:r>
                <a:rPr lang="en-US" sz="1400" dirty="0">
                  <a:solidFill>
                    <a:srgbClr val="0000FF"/>
                  </a:solidFill>
                </a:rPr>
                <a:t>	</a:t>
              </a:r>
              <a:r>
                <a:rPr lang="en-US" sz="1400" dirty="0" smtClean="0">
                  <a:solidFill>
                    <a:srgbClr val="0000FF"/>
                  </a:solidFill>
                </a:rPr>
                <a:t>     result = num1 + num2;  </a:t>
              </a:r>
              <a:r>
                <a:rPr lang="en-US" sz="1400" dirty="0" smtClean="0">
                  <a:solidFill>
                    <a:srgbClr val="00B050"/>
                  </a:solidFill>
                </a:rPr>
                <a:t>// the value of result is no more equal to  -1</a:t>
              </a:r>
            </a:p>
            <a:p>
              <a:r>
                <a:rPr lang="en-US" sz="1400" dirty="0" smtClean="0">
                  <a:solidFill>
                    <a:srgbClr val="0000FF"/>
                  </a:solidFill>
                </a:rPr>
                <a:t>  	 </a:t>
              </a:r>
              <a:r>
                <a:rPr lang="en-US" sz="1400" dirty="0" smtClean="0">
                  <a:solidFill>
                    <a:srgbClr val="00B0F0"/>
                  </a:solidFill>
                </a:rPr>
                <a:t>break</a:t>
              </a:r>
              <a:r>
                <a:rPr lang="en-US" sz="1400" dirty="0" smtClean="0">
                  <a:solidFill>
                    <a:srgbClr val="0000FF"/>
                  </a:solidFill>
                </a:rPr>
                <a:t>;</a:t>
              </a:r>
            </a:p>
            <a:p>
              <a:r>
                <a:rPr lang="en-US" sz="1400" dirty="0" smtClean="0">
                  <a:solidFill>
                    <a:srgbClr val="0000FF"/>
                  </a:solidFill>
                </a:rPr>
                <a:t>      </a:t>
              </a:r>
              <a:r>
                <a:rPr lang="en-US" sz="1400" dirty="0" smtClean="0">
                  <a:solidFill>
                    <a:srgbClr val="00B0F0"/>
                  </a:solidFill>
                </a:rPr>
                <a:t>case </a:t>
              </a:r>
              <a:r>
                <a:rPr lang="en-US" sz="1400" dirty="0">
                  <a:solidFill>
                    <a:srgbClr val="0000FF"/>
                  </a:solidFill>
                </a:rPr>
                <a:t>2</a:t>
              </a:r>
              <a:r>
                <a:rPr lang="en-US" sz="1400" dirty="0" smtClean="0">
                  <a:solidFill>
                    <a:srgbClr val="0000FF"/>
                  </a:solidFill>
                </a:rPr>
                <a:t>: </a:t>
              </a:r>
              <a:r>
                <a:rPr lang="en-US" sz="1400" dirty="0" smtClean="0">
                  <a:solidFill>
                    <a:srgbClr val="FF0000"/>
                  </a:solidFill>
                </a:rPr>
                <a:t>if (num1 &gt;= 0) </a:t>
              </a:r>
              <a:r>
                <a:rPr lang="en-US" sz="1400" dirty="0">
                  <a:solidFill>
                    <a:srgbClr val="00B050"/>
                  </a:solidFill>
                </a:rPr>
                <a:t>//this should be made after reading </a:t>
              </a:r>
              <a:r>
                <a:rPr lang="en-US" sz="1400" dirty="0" err="1" smtClean="0">
                  <a:solidFill>
                    <a:srgbClr val="00B050"/>
                  </a:solidFill>
                </a:rPr>
                <a:t>num</a:t>
              </a:r>
              <a:endParaRPr lang="en-US" sz="1400" dirty="0" smtClean="0">
                <a:solidFill>
                  <a:srgbClr val="FF0000"/>
                </a:solidFill>
              </a:endParaRPr>
            </a:p>
            <a:p>
              <a:r>
                <a:rPr lang="en-US" sz="1400" dirty="0">
                  <a:solidFill>
                    <a:srgbClr val="0000FF"/>
                  </a:solidFill>
                </a:rPr>
                <a:t>	</a:t>
              </a:r>
              <a:r>
                <a:rPr lang="en-US" sz="1400" dirty="0" smtClean="0">
                  <a:solidFill>
                    <a:srgbClr val="0000FF"/>
                  </a:solidFill>
                </a:rPr>
                <a:t>     result = num1 * 2;        </a:t>
              </a:r>
              <a:r>
                <a:rPr lang="en-US" sz="1400" dirty="0" smtClean="0">
                  <a:solidFill>
                    <a:srgbClr val="00B050"/>
                  </a:solidFill>
                </a:rPr>
                <a:t>// </a:t>
              </a:r>
              <a:r>
                <a:rPr lang="en-US" sz="1400" dirty="0">
                  <a:solidFill>
                    <a:srgbClr val="00B050"/>
                  </a:solidFill>
                </a:rPr>
                <a:t>the value of result is no more equal to  -1</a:t>
              </a:r>
              <a:endParaRPr lang="en-US" sz="1400" dirty="0" smtClean="0">
                <a:solidFill>
                  <a:srgbClr val="0000FF"/>
                </a:solidFill>
              </a:endParaRPr>
            </a:p>
            <a:p>
              <a:r>
                <a:rPr lang="en-US" sz="1400" dirty="0">
                  <a:solidFill>
                    <a:srgbClr val="0000FF"/>
                  </a:solidFill>
                </a:rPr>
                <a:t>	</a:t>
              </a:r>
              <a:r>
                <a:rPr lang="en-US" sz="1400" dirty="0" smtClean="0">
                  <a:solidFill>
                    <a:srgbClr val="0000FF"/>
                  </a:solidFill>
                </a:rPr>
                <a:t>  </a:t>
              </a:r>
              <a:r>
                <a:rPr lang="en-US" sz="1400" dirty="0" smtClean="0">
                  <a:solidFill>
                    <a:srgbClr val="00B0F0"/>
                  </a:solidFill>
                </a:rPr>
                <a:t>break</a:t>
              </a:r>
              <a:r>
                <a:rPr lang="en-US" sz="1400" dirty="0" smtClean="0">
                  <a:solidFill>
                    <a:srgbClr val="0000FF"/>
                  </a:solidFill>
                </a:rPr>
                <a:t>;</a:t>
              </a:r>
            </a:p>
            <a:p>
              <a:r>
                <a:rPr lang="en-US" sz="1400" dirty="0" smtClean="0">
                  <a:solidFill>
                    <a:srgbClr val="0000FF"/>
                  </a:solidFill>
                </a:rPr>
                <a:t>      </a:t>
              </a:r>
              <a:r>
                <a:rPr lang="en-US" sz="1400" dirty="0" smtClean="0">
                  <a:solidFill>
                    <a:srgbClr val="00B0F0"/>
                  </a:solidFill>
                </a:rPr>
                <a:t>case </a:t>
              </a:r>
              <a:r>
                <a:rPr lang="en-US" sz="1400" dirty="0">
                  <a:solidFill>
                    <a:srgbClr val="0000FF"/>
                  </a:solidFill>
                </a:rPr>
                <a:t>3: </a:t>
              </a:r>
              <a:r>
                <a:rPr lang="en-US" sz="1400" dirty="0" smtClean="0">
                  <a:solidFill>
                    <a:srgbClr val="0000FF"/>
                  </a:solidFill>
                </a:rPr>
                <a:t>result = num1 * num1;</a:t>
              </a:r>
              <a:r>
                <a:rPr lang="en-US" sz="1400" dirty="0">
                  <a:solidFill>
                    <a:srgbClr val="00B050"/>
                  </a:solidFill>
                </a:rPr>
                <a:t> // the value of result is </a:t>
              </a:r>
              <a:r>
                <a:rPr lang="en-US" sz="1400" dirty="0" smtClean="0">
                  <a:solidFill>
                    <a:srgbClr val="00B050"/>
                  </a:solidFill>
                </a:rPr>
                <a:t>always positive</a:t>
              </a:r>
              <a:endParaRPr lang="en-US" sz="1400" dirty="0" smtClean="0">
                <a:solidFill>
                  <a:srgbClr val="0000FF"/>
                </a:solidFill>
              </a:endParaRPr>
            </a:p>
            <a:p>
              <a:r>
                <a:rPr lang="en-US" sz="1400" dirty="0">
                  <a:solidFill>
                    <a:srgbClr val="0000FF"/>
                  </a:solidFill>
                </a:rPr>
                <a:t>	</a:t>
              </a:r>
              <a:r>
                <a:rPr lang="en-US" sz="1400" dirty="0" smtClean="0">
                  <a:solidFill>
                    <a:srgbClr val="0000FF"/>
                  </a:solidFill>
                </a:rPr>
                <a:t>  </a:t>
              </a:r>
              <a:r>
                <a:rPr lang="en-US" sz="1400" dirty="0" smtClean="0">
                  <a:solidFill>
                    <a:srgbClr val="00B0F0"/>
                  </a:solidFill>
                </a:rPr>
                <a:t>break</a:t>
              </a:r>
              <a:r>
                <a:rPr lang="en-US" sz="1400" dirty="0" smtClean="0">
                  <a:solidFill>
                    <a:srgbClr val="0000FF"/>
                  </a:solidFill>
                </a:rPr>
                <a:t>;</a:t>
              </a:r>
            </a:p>
            <a:p>
              <a:r>
                <a:rPr lang="en-US" sz="1400" dirty="0" smtClean="0">
                  <a:solidFill>
                    <a:srgbClr val="0000FF"/>
                  </a:solidFill>
                </a:rPr>
                <a:t>} </a:t>
              </a:r>
              <a:r>
                <a:rPr lang="en-US" sz="1400" dirty="0" smtClean="0">
                  <a:solidFill>
                    <a:srgbClr val="00B050"/>
                  </a:solidFill>
                </a:rPr>
                <a:t>//end switch</a:t>
              </a:r>
            </a:p>
            <a:p>
              <a:r>
                <a:rPr lang="en-US" sz="1400" dirty="0"/>
                <a:t> </a:t>
              </a:r>
              <a:r>
                <a:rPr lang="en-US" sz="1400" dirty="0" smtClean="0"/>
                <a:t>  //output section</a:t>
              </a:r>
            </a:p>
            <a:p>
              <a:r>
                <a:rPr lang="en-US" sz="1400" dirty="0">
                  <a:solidFill>
                    <a:srgbClr val="0000FF"/>
                  </a:solidFill>
                </a:rPr>
                <a:t> </a:t>
              </a:r>
              <a:r>
                <a:rPr lang="en-US" sz="1400" dirty="0" smtClean="0">
                  <a:solidFill>
                    <a:srgbClr val="0000FF"/>
                  </a:solidFill>
                </a:rPr>
                <a:t>  if (result != -1)</a:t>
              </a:r>
            </a:p>
            <a:p>
              <a:r>
                <a:rPr lang="en-US" sz="1400" dirty="0">
                  <a:solidFill>
                    <a:srgbClr val="0000FF"/>
                  </a:solidFill>
                </a:rPr>
                <a:t> </a:t>
              </a:r>
              <a:r>
                <a:rPr lang="en-US" sz="1400" dirty="0" smtClean="0">
                  <a:solidFill>
                    <a:srgbClr val="0000FF"/>
                  </a:solidFill>
                </a:rPr>
                <a:t>     </a:t>
              </a:r>
              <a:r>
                <a:rPr lang="en-US" sz="1400" dirty="0" err="1" smtClean="0">
                  <a:solidFill>
                    <a:srgbClr val="0000FF"/>
                  </a:solidFill>
                </a:rPr>
                <a:t>System.out.println</a:t>
              </a:r>
              <a:r>
                <a:rPr lang="en-US" sz="1400" dirty="0" smtClean="0">
                  <a:solidFill>
                    <a:srgbClr val="0000FF"/>
                  </a:solidFill>
                </a:rPr>
                <a:t> (result);</a:t>
              </a:r>
            </a:p>
            <a:p>
              <a:r>
                <a:rPr lang="en-US" sz="1400" dirty="0" smtClean="0">
                  <a:solidFill>
                    <a:srgbClr val="0000FF"/>
                  </a:solidFill>
                </a:rPr>
                <a:t>   else</a:t>
              </a:r>
            </a:p>
            <a:p>
              <a:r>
                <a:rPr lang="en-US" sz="1400" dirty="0">
                  <a:solidFill>
                    <a:srgbClr val="0000FF"/>
                  </a:solidFill>
                </a:rPr>
                <a:t> </a:t>
              </a:r>
              <a:r>
                <a:rPr lang="en-US" sz="1400" dirty="0" smtClean="0">
                  <a:solidFill>
                    <a:srgbClr val="0000FF"/>
                  </a:solidFill>
                </a:rPr>
                <a:t>     </a:t>
              </a:r>
              <a:r>
                <a:rPr lang="en-US" sz="1400" dirty="0" err="1" smtClean="0">
                  <a:solidFill>
                    <a:srgbClr val="0000FF"/>
                  </a:solidFill>
                </a:rPr>
                <a:t>System.out.println</a:t>
              </a:r>
              <a:r>
                <a:rPr lang="en-US" sz="1400" dirty="0" smtClean="0">
                  <a:solidFill>
                    <a:srgbClr val="0000FF"/>
                  </a:solidFill>
                </a:rPr>
                <a:t> (message);</a:t>
              </a:r>
            </a:p>
            <a:p>
              <a:r>
                <a:rPr lang="en-US" sz="1400" dirty="0" smtClean="0">
                  <a:solidFill>
                    <a:srgbClr val="0000FF"/>
                  </a:solidFill>
                </a:rPr>
                <a:t>} </a:t>
              </a:r>
              <a:r>
                <a:rPr lang="en-US" sz="1400" dirty="0" smtClean="0">
                  <a:solidFill>
                    <a:srgbClr val="00B050"/>
                  </a:solidFill>
                </a:rPr>
                <a:t>//end main</a:t>
              </a:r>
            </a:p>
          </p:txBody>
        </p:sp>
        <p:sp>
          <p:nvSpPr>
            <p:cNvPr id="13" name="TextBox 12"/>
            <p:cNvSpPr txBox="1"/>
            <p:nvPr/>
          </p:nvSpPr>
          <p:spPr>
            <a:xfrm>
              <a:off x="323528" y="1236822"/>
              <a:ext cx="576064" cy="4425960"/>
            </a:xfrm>
            <a:prstGeom prst="rect">
              <a:avLst/>
            </a:prstGeom>
            <a:noFill/>
          </p:spPr>
          <p:txBody>
            <a:bodyPr wrap="square" rtlCol="0">
              <a:spAutoFit/>
            </a:bodyPr>
            <a:lstStyle/>
            <a:p>
              <a:pPr algn="r"/>
              <a:r>
                <a:rPr lang="en-US" sz="1400" dirty="0" smtClean="0">
                  <a:solidFill>
                    <a:srgbClr val="FF0000"/>
                  </a:solidFill>
                </a:rPr>
                <a:t>16</a:t>
              </a:r>
            </a:p>
            <a:p>
              <a:pPr algn="r"/>
              <a:r>
                <a:rPr lang="en-US" sz="1400" dirty="0" smtClean="0">
                  <a:solidFill>
                    <a:srgbClr val="FF0000"/>
                  </a:solidFill>
                </a:rPr>
                <a:t>17</a:t>
              </a:r>
            </a:p>
            <a:p>
              <a:pPr algn="r"/>
              <a:r>
                <a:rPr lang="en-US" sz="1400" dirty="0" smtClean="0">
                  <a:solidFill>
                    <a:srgbClr val="FF0000"/>
                  </a:solidFill>
                </a:rPr>
                <a:t>18</a:t>
              </a:r>
            </a:p>
            <a:p>
              <a:pPr algn="r"/>
              <a:r>
                <a:rPr lang="en-US" sz="1400" dirty="0" smtClean="0">
                  <a:solidFill>
                    <a:srgbClr val="FF0000"/>
                  </a:solidFill>
                </a:rPr>
                <a:t>19</a:t>
              </a:r>
            </a:p>
            <a:p>
              <a:pPr algn="r"/>
              <a:r>
                <a:rPr lang="en-US" sz="1400" dirty="0" smtClean="0">
                  <a:solidFill>
                    <a:srgbClr val="FF0000"/>
                  </a:solidFill>
                </a:rPr>
                <a:t>20</a:t>
              </a:r>
            </a:p>
            <a:p>
              <a:pPr algn="r"/>
              <a:r>
                <a:rPr lang="en-US" sz="1400" dirty="0" smtClean="0">
                  <a:solidFill>
                    <a:srgbClr val="FF0000"/>
                  </a:solidFill>
                </a:rPr>
                <a:t>21</a:t>
              </a:r>
            </a:p>
            <a:p>
              <a:pPr algn="r"/>
              <a:r>
                <a:rPr lang="en-US" sz="1400" dirty="0" smtClean="0">
                  <a:solidFill>
                    <a:srgbClr val="FF0000"/>
                  </a:solidFill>
                </a:rPr>
                <a:t>22</a:t>
              </a:r>
            </a:p>
            <a:p>
              <a:pPr algn="r"/>
              <a:r>
                <a:rPr lang="en-US" sz="1400" dirty="0" smtClean="0">
                  <a:solidFill>
                    <a:srgbClr val="FF0000"/>
                  </a:solidFill>
                </a:rPr>
                <a:t>23</a:t>
              </a:r>
            </a:p>
            <a:p>
              <a:pPr algn="r"/>
              <a:r>
                <a:rPr lang="en-US" sz="1400" dirty="0" smtClean="0">
                  <a:solidFill>
                    <a:srgbClr val="FF0000"/>
                  </a:solidFill>
                </a:rPr>
                <a:t>24</a:t>
              </a:r>
            </a:p>
            <a:p>
              <a:pPr algn="r"/>
              <a:r>
                <a:rPr lang="en-US" sz="1400" dirty="0" smtClean="0">
                  <a:solidFill>
                    <a:srgbClr val="FF0000"/>
                  </a:solidFill>
                </a:rPr>
                <a:t>25</a:t>
              </a:r>
            </a:p>
            <a:p>
              <a:pPr algn="r"/>
              <a:r>
                <a:rPr lang="en-US" sz="1400" dirty="0" smtClean="0">
                  <a:solidFill>
                    <a:srgbClr val="FF0000"/>
                  </a:solidFill>
                </a:rPr>
                <a:t>26</a:t>
              </a:r>
            </a:p>
            <a:p>
              <a:pPr algn="r"/>
              <a:r>
                <a:rPr lang="en-US" sz="1400" dirty="0" smtClean="0">
                  <a:solidFill>
                    <a:srgbClr val="FF0000"/>
                  </a:solidFill>
                </a:rPr>
                <a:t>27</a:t>
              </a:r>
            </a:p>
            <a:p>
              <a:pPr algn="r"/>
              <a:r>
                <a:rPr lang="en-US" sz="1400" dirty="0" smtClean="0">
                  <a:solidFill>
                    <a:srgbClr val="FF0000"/>
                  </a:solidFill>
                </a:rPr>
                <a:t>28</a:t>
              </a:r>
            </a:p>
            <a:p>
              <a:pPr algn="r"/>
              <a:r>
                <a:rPr lang="en-US" sz="1400" dirty="0" smtClean="0">
                  <a:solidFill>
                    <a:srgbClr val="FF0000"/>
                  </a:solidFill>
                </a:rPr>
                <a:t>29</a:t>
              </a:r>
            </a:p>
            <a:p>
              <a:pPr algn="r"/>
              <a:r>
                <a:rPr lang="en-US" sz="1400" dirty="0" smtClean="0">
                  <a:solidFill>
                    <a:srgbClr val="FF0000"/>
                  </a:solidFill>
                </a:rPr>
                <a:t>30</a:t>
              </a:r>
            </a:p>
            <a:p>
              <a:pPr algn="r"/>
              <a:r>
                <a:rPr lang="en-US" sz="1400" dirty="0" smtClean="0">
                  <a:solidFill>
                    <a:srgbClr val="FF0000"/>
                  </a:solidFill>
                </a:rPr>
                <a:t>31</a:t>
              </a:r>
            </a:p>
            <a:p>
              <a:pPr algn="r"/>
              <a:r>
                <a:rPr lang="en-US" sz="1400" dirty="0" smtClean="0">
                  <a:solidFill>
                    <a:srgbClr val="FF0000"/>
                  </a:solidFill>
                </a:rPr>
                <a:t>32</a:t>
              </a:r>
            </a:p>
            <a:p>
              <a:pPr algn="r"/>
              <a:r>
                <a:rPr lang="en-US" sz="1400" dirty="0" smtClean="0">
                  <a:solidFill>
                    <a:srgbClr val="FF0000"/>
                  </a:solidFill>
                </a:rPr>
                <a:t>33</a:t>
              </a:r>
            </a:p>
            <a:p>
              <a:pPr algn="r"/>
              <a:r>
                <a:rPr lang="en-US" sz="1400" dirty="0" smtClean="0">
                  <a:solidFill>
                    <a:srgbClr val="FF0000"/>
                  </a:solidFill>
                </a:rPr>
                <a:t>34</a:t>
              </a:r>
            </a:p>
            <a:p>
              <a:pPr algn="r"/>
              <a:r>
                <a:rPr lang="en-US" sz="1400" dirty="0" smtClean="0">
                  <a:solidFill>
                    <a:srgbClr val="FF0000"/>
                  </a:solidFill>
                </a:rPr>
                <a:t>35</a:t>
              </a:r>
            </a:p>
          </p:txBody>
        </p:sp>
      </p:grpSp>
      <p:sp>
        <p:nvSpPr>
          <p:cNvPr id="7" name="Slide Number Placeholder 6"/>
          <p:cNvSpPr>
            <a:spLocks noGrp="1"/>
          </p:cNvSpPr>
          <p:nvPr>
            <p:ph type="sldNum" sz="quarter" idx="12"/>
          </p:nvPr>
        </p:nvSpPr>
        <p:spPr/>
        <p:txBody>
          <a:bodyPr>
            <a:normAutofit/>
          </a:bodyPr>
          <a:lstStyle/>
          <a:p>
            <a:fld id="{125A1C68-F048-4C66-8544-2D3BD35A5879}" type="slidenum">
              <a:rPr lang="en-US" smtClean="0"/>
              <a:pPr/>
              <a:t>23</a:t>
            </a:fld>
            <a:endParaRPr lang="en-US" dirty="0"/>
          </a:p>
        </p:txBody>
      </p:sp>
    </p:spTree>
    <p:custDataLst>
      <p:tags r:id="rId1"/>
    </p:custDataLst>
    <p:extLst>
      <p:ext uri="{BB962C8B-B14F-4D97-AF65-F5344CB8AC3E}">
        <p14:creationId xmlns:p14="http://schemas.microsoft.com/office/powerpoint/2010/main" val="224255599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par>
                                <p:cTn id="8" presetID="22" presetClass="entr" presetSubtype="2"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wipe(right)">
                                      <p:cBhvr>
                                        <p:cTn id="1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a:xfrm>
            <a:off x="8647272" y="6309320"/>
            <a:ext cx="365760" cy="365125"/>
          </a:xfrm>
        </p:spPr>
        <p:txBody>
          <a:bodyPr>
            <a:normAutofit/>
          </a:bodyPr>
          <a:lstStyle/>
          <a:p>
            <a:fld id="{125A1C68-F048-4C66-8544-2D3BD35A5879}" type="slidenum">
              <a:rPr lang="en-US" smtClean="0"/>
              <a:pPr/>
              <a:t>24</a:t>
            </a:fld>
            <a:endParaRPr lang="en-US" dirty="0"/>
          </a:p>
        </p:txBody>
      </p:sp>
      <p:sp>
        <p:nvSpPr>
          <p:cNvPr id="2" name="Title 1"/>
          <p:cNvSpPr>
            <a:spLocks noGrp="1"/>
          </p:cNvSpPr>
          <p:nvPr>
            <p:ph type="title"/>
          </p:nvPr>
        </p:nvSpPr>
        <p:spPr>
          <a:xfrm>
            <a:off x="251520" y="116632"/>
            <a:ext cx="8153400" cy="774576"/>
          </a:xfrm>
        </p:spPr>
        <p:txBody>
          <a:bodyPr vert="horz" rtlCol="0" anchor="ctr">
            <a:noAutofit/>
            <a:scene3d>
              <a:camera prst="orthographicFront"/>
              <a:lightRig rig="soft" dir="t"/>
            </a:scene3d>
            <a:sp3d prstMaterial="softEdge">
              <a:bevelT w="25400" h="25400"/>
            </a:sp3d>
          </a:bodyPr>
          <a:lstStyle/>
          <a:p>
            <a:r>
              <a:rPr lang="en-US" sz="4000" dirty="0" smtClean="0">
                <a:solidFill>
                  <a:schemeClr val="accent2"/>
                </a:solidFill>
                <a:latin typeface="Tahoma" charset="0"/>
                <a:cs typeface="Arial" charset="0"/>
              </a:rPr>
              <a:t>  Without </a:t>
            </a:r>
            <a:r>
              <a:rPr lang="en-US" sz="4000" dirty="0" smtClean="0">
                <a:solidFill>
                  <a:srgbClr val="00B0F0"/>
                </a:solidFill>
                <a:latin typeface="Tahoma" charset="0"/>
                <a:cs typeface="Arial" charset="0"/>
              </a:rPr>
              <a:t>break </a:t>
            </a:r>
            <a:r>
              <a:rPr lang="en-US" sz="4000" dirty="0" smtClean="0">
                <a:solidFill>
                  <a:schemeClr val="accent2"/>
                </a:solidFill>
                <a:latin typeface="Tahoma" charset="0"/>
                <a:cs typeface="Arial" charset="0"/>
              </a:rPr>
              <a:t>Statement</a:t>
            </a:r>
            <a:endParaRPr lang="en-US" sz="2800" dirty="0">
              <a:solidFill>
                <a:schemeClr val="accent2"/>
              </a:solidFill>
              <a:latin typeface="Tahoma" charset="0"/>
              <a:cs typeface="Arial" charset="0"/>
            </a:endParaRPr>
          </a:p>
        </p:txBody>
      </p:sp>
      <p:cxnSp>
        <p:nvCxnSpPr>
          <p:cNvPr id="8" name="Straight Connector 7"/>
          <p:cNvCxnSpPr/>
          <p:nvPr/>
        </p:nvCxnSpPr>
        <p:spPr>
          <a:xfrm>
            <a:off x="0" y="836712"/>
            <a:ext cx="9144000"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0" y="908720"/>
            <a:ext cx="9144000" cy="36004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EXAMPLE </a:t>
            </a:r>
            <a:r>
              <a:rPr lang="en-US" b="1" dirty="0"/>
              <a:t>4</a:t>
            </a:r>
            <a:endParaRPr lang="en-US" b="1" dirty="0">
              <a:solidFill>
                <a:srgbClr val="0000FF"/>
              </a:solidFill>
            </a:endParaRPr>
          </a:p>
        </p:txBody>
      </p:sp>
      <p:cxnSp>
        <p:nvCxnSpPr>
          <p:cNvPr id="10" name="Straight Connector 9"/>
          <p:cNvCxnSpPr/>
          <p:nvPr/>
        </p:nvCxnSpPr>
        <p:spPr>
          <a:xfrm>
            <a:off x="0" y="1268760"/>
            <a:ext cx="9144000"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
        <p:nvSpPr>
          <p:cNvPr id="14" name="Rounded Rectangle 13"/>
          <p:cNvSpPr/>
          <p:nvPr/>
        </p:nvSpPr>
        <p:spPr>
          <a:xfrm>
            <a:off x="251520" y="1340768"/>
            <a:ext cx="8712968" cy="1008112"/>
          </a:xfrm>
          <a:prstGeom prst="roundRect">
            <a:avLst>
              <a:gd name="adj" fmla="val 4976"/>
            </a:avLst>
          </a:prstGeom>
          <a:solidFill>
            <a:srgbClr val="0070C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smtClean="0"/>
              <a:t>Using a switch statement, write a program that accepts an integer value from the user ranging between -2 and 2. The program then identifies if the number is negative, zero or positive. </a:t>
            </a:r>
          </a:p>
        </p:txBody>
      </p:sp>
    </p:spTree>
    <p:custDataLst>
      <p:tags r:id="rId1"/>
    </p:custDataLst>
    <p:extLst>
      <p:ext uri="{BB962C8B-B14F-4D97-AF65-F5344CB8AC3E}">
        <p14:creationId xmlns:p14="http://schemas.microsoft.com/office/powerpoint/2010/main" val="2684671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wipe(right)">
                                      <p:cBhvr>
                                        <p:cTn id="1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153400" cy="774576"/>
          </a:xfrm>
        </p:spPr>
        <p:txBody>
          <a:bodyPr vert="horz" rtlCol="0" anchor="ctr">
            <a:noAutofit/>
            <a:scene3d>
              <a:camera prst="orthographicFront"/>
              <a:lightRig rig="soft" dir="t"/>
            </a:scene3d>
            <a:sp3d prstMaterial="softEdge">
              <a:bevelT w="25400" h="25400"/>
            </a:sp3d>
          </a:bodyPr>
          <a:lstStyle/>
          <a:p>
            <a:r>
              <a:rPr lang="en-US" sz="4000" dirty="0" smtClean="0">
                <a:solidFill>
                  <a:schemeClr val="accent2"/>
                </a:solidFill>
                <a:latin typeface="Tahoma" charset="0"/>
                <a:cs typeface="Arial" charset="0"/>
              </a:rPr>
              <a:t>  Without </a:t>
            </a:r>
            <a:r>
              <a:rPr lang="en-US" sz="4000" dirty="0" smtClean="0">
                <a:solidFill>
                  <a:srgbClr val="00B0F0"/>
                </a:solidFill>
                <a:latin typeface="Tahoma" charset="0"/>
                <a:cs typeface="Arial" charset="0"/>
              </a:rPr>
              <a:t>break </a:t>
            </a:r>
            <a:r>
              <a:rPr lang="en-US" sz="4000" dirty="0" smtClean="0">
                <a:solidFill>
                  <a:schemeClr val="accent2"/>
                </a:solidFill>
                <a:latin typeface="Tahoma" charset="0"/>
                <a:cs typeface="Arial" charset="0"/>
              </a:rPr>
              <a:t>Statement</a:t>
            </a:r>
            <a:endParaRPr lang="en-US" sz="2800" dirty="0">
              <a:solidFill>
                <a:schemeClr val="accent2"/>
              </a:solidFill>
              <a:latin typeface="Tahoma" charset="0"/>
              <a:cs typeface="Arial" charset="0"/>
            </a:endParaRPr>
          </a:p>
        </p:txBody>
      </p:sp>
      <p:cxnSp>
        <p:nvCxnSpPr>
          <p:cNvPr id="8" name="Straight Connector 7"/>
          <p:cNvCxnSpPr/>
          <p:nvPr/>
        </p:nvCxnSpPr>
        <p:spPr>
          <a:xfrm>
            <a:off x="0" y="836712"/>
            <a:ext cx="9144000"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0" y="908720"/>
            <a:ext cx="9144000" cy="36004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EXAMPLE 4 - SOLUTION</a:t>
            </a:r>
            <a:endParaRPr lang="en-US" b="1" dirty="0">
              <a:solidFill>
                <a:srgbClr val="0000FF"/>
              </a:solidFill>
            </a:endParaRPr>
          </a:p>
        </p:txBody>
      </p:sp>
      <p:cxnSp>
        <p:nvCxnSpPr>
          <p:cNvPr id="10" name="Straight Connector 9"/>
          <p:cNvCxnSpPr/>
          <p:nvPr/>
        </p:nvCxnSpPr>
        <p:spPr>
          <a:xfrm>
            <a:off x="0" y="1268760"/>
            <a:ext cx="9144000"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grpSp>
        <p:nvGrpSpPr>
          <p:cNvPr id="23" name="Group 22"/>
          <p:cNvGrpSpPr/>
          <p:nvPr/>
        </p:nvGrpSpPr>
        <p:grpSpPr>
          <a:xfrm>
            <a:off x="179512" y="1268760"/>
            <a:ext cx="8784976" cy="5478423"/>
            <a:chOff x="323528" y="1236822"/>
            <a:chExt cx="7848872" cy="5300781"/>
          </a:xfrm>
        </p:grpSpPr>
        <p:sp>
          <p:nvSpPr>
            <p:cNvPr id="24" name="TextBox 23"/>
            <p:cNvSpPr txBox="1"/>
            <p:nvPr/>
          </p:nvSpPr>
          <p:spPr>
            <a:xfrm>
              <a:off x="971600" y="1236822"/>
              <a:ext cx="7200800" cy="5300781"/>
            </a:xfrm>
            <a:prstGeom prst="rect">
              <a:avLst/>
            </a:prstGeom>
            <a:solidFill>
              <a:schemeClr val="bg2"/>
            </a:solidFill>
            <a:ln w="28575" cap="rnd" cmpd="thickThin">
              <a:solidFill>
                <a:srgbClr val="0000FF"/>
              </a:solidFill>
            </a:ln>
          </p:spPr>
          <p:txBody>
            <a:bodyPr wrap="square" rtlCol="0">
              <a:spAutoFit/>
            </a:bodyPr>
            <a:lstStyle/>
            <a:p>
              <a:r>
                <a:rPr lang="en-US" sz="1400" dirty="0" smtClean="0">
                  <a:solidFill>
                    <a:srgbClr val="00B0F0"/>
                  </a:solidFill>
                </a:rPr>
                <a:t>public static void </a:t>
              </a:r>
              <a:r>
                <a:rPr lang="en-US" sz="1400" dirty="0" smtClean="0">
                  <a:solidFill>
                    <a:srgbClr val="0000FF"/>
                  </a:solidFill>
                </a:rPr>
                <a:t>main (String[] </a:t>
              </a:r>
              <a:r>
                <a:rPr lang="en-US" sz="1400" dirty="0" err="1" smtClean="0">
                  <a:solidFill>
                    <a:srgbClr val="0000FF"/>
                  </a:solidFill>
                </a:rPr>
                <a:t>args</a:t>
              </a:r>
              <a:r>
                <a:rPr lang="en-US" sz="1400" dirty="0" smtClean="0">
                  <a:solidFill>
                    <a:srgbClr val="0000FF"/>
                  </a:solidFill>
                </a:rPr>
                <a:t>)</a:t>
              </a:r>
            </a:p>
            <a:p>
              <a:r>
                <a:rPr lang="en-US" sz="1400" dirty="0" smtClean="0">
                  <a:solidFill>
                    <a:srgbClr val="0000FF"/>
                  </a:solidFill>
                </a:rPr>
                <a:t>{</a:t>
              </a:r>
            </a:p>
            <a:p>
              <a:r>
                <a:rPr lang="en-US" sz="1400" dirty="0"/>
                <a:t> </a:t>
              </a:r>
              <a:r>
                <a:rPr lang="en-US" sz="1400" dirty="0" smtClean="0"/>
                <a:t>  //Declaration section</a:t>
              </a:r>
            </a:p>
            <a:p>
              <a:r>
                <a:rPr lang="en-US" sz="1400" dirty="0" smtClean="0">
                  <a:solidFill>
                    <a:srgbClr val="0000FF"/>
                  </a:solidFill>
                </a:rPr>
                <a:t>   Scanner read = </a:t>
              </a:r>
              <a:r>
                <a:rPr lang="en-US" sz="1400" dirty="0" smtClean="0">
                  <a:solidFill>
                    <a:srgbClr val="00B0F0"/>
                  </a:solidFill>
                </a:rPr>
                <a:t>new </a:t>
              </a:r>
              <a:r>
                <a:rPr lang="en-US" sz="1400" dirty="0" smtClean="0">
                  <a:solidFill>
                    <a:srgbClr val="0000FF"/>
                  </a:solidFill>
                </a:rPr>
                <a:t>Scanner (System.in);</a:t>
              </a:r>
            </a:p>
            <a:p>
              <a:r>
                <a:rPr lang="en-US" sz="1400" dirty="0">
                  <a:solidFill>
                    <a:srgbClr val="0000FF"/>
                  </a:solidFill>
                </a:rPr>
                <a:t> </a:t>
              </a:r>
              <a:r>
                <a:rPr lang="en-US" sz="1400" dirty="0" smtClean="0">
                  <a:solidFill>
                    <a:srgbClr val="0000FF"/>
                  </a:solidFill>
                </a:rPr>
                <a:t>  </a:t>
              </a:r>
              <a:r>
                <a:rPr lang="en-US" sz="1400" dirty="0" err="1" smtClean="0">
                  <a:solidFill>
                    <a:srgbClr val="00B0F0"/>
                  </a:solidFill>
                </a:rPr>
                <a:t>int</a:t>
              </a:r>
              <a:r>
                <a:rPr lang="en-US" sz="1400" dirty="0" smtClean="0">
                  <a:solidFill>
                    <a:srgbClr val="00B0F0"/>
                  </a:solidFill>
                </a:rPr>
                <a:t> </a:t>
              </a:r>
              <a:r>
                <a:rPr lang="en-US" sz="1400" dirty="0" err="1" smtClean="0">
                  <a:solidFill>
                    <a:srgbClr val="0000FF"/>
                  </a:solidFill>
                </a:rPr>
                <a:t>num</a:t>
              </a:r>
              <a:r>
                <a:rPr lang="en-US" sz="1400" dirty="0" smtClean="0">
                  <a:solidFill>
                    <a:srgbClr val="0000FF"/>
                  </a:solidFill>
                </a:rPr>
                <a:t>;</a:t>
              </a:r>
            </a:p>
            <a:p>
              <a:r>
                <a:rPr lang="en-US" sz="1400" dirty="0" smtClean="0"/>
                <a:t>   //input section</a:t>
              </a:r>
            </a:p>
            <a:p>
              <a:r>
                <a:rPr lang="en-US" sz="1400" dirty="0" smtClean="0">
                  <a:solidFill>
                    <a:srgbClr val="0000FF"/>
                  </a:solidFill>
                </a:rPr>
                <a:t>   </a:t>
              </a:r>
              <a:r>
                <a:rPr lang="en-US" sz="1400" dirty="0" err="1" smtClean="0">
                  <a:solidFill>
                    <a:srgbClr val="0000FF"/>
                  </a:solidFill>
                </a:rPr>
                <a:t>System.out.println</a:t>
              </a:r>
              <a:r>
                <a:rPr lang="en-US" sz="1400" dirty="0" smtClean="0">
                  <a:solidFill>
                    <a:srgbClr val="0000FF"/>
                  </a:solidFill>
                </a:rPr>
                <a:t> (“Enter an integer between -2 and +2);   </a:t>
              </a:r>
              <a:r>
                <a:rPr lang="en-US" sz="1400" dirty="0" smtClean="0">
                  <a:solidFill>
                    <a:srgbClr val="00B050"/>
                  </a:solidFill>
                </a:rPr>
                <a:t>//prompt</a:t>
              </a:r>
            </a:p>
            <a:p>
              <a:r>
                <a:rPr lang="en-US" sz="1400" dirty="0">
                  <a:solidFill>
                    <a:srgbClr val="0000FF"/>
                  </a:solidFill>
                </a:rPr>
                <a:t> </a:t>
              </a:r>
              <a:r>
                <a:rPr lang="en-US" sz="1400" dirty="0" smtClean="0">
                  <a:solidFill>
                    <a:srgbClr val="0000FF"/>
                  </a:solidFill>
                </a:rPr>
                <a:t>  </a:t>
              </a:r>
              <a:r>
                <a:rPr lang="en-US" sz="1400" dirty="0" err="1" smtClean="0">
                  <a:solidFill>
                    <a:srgbClr val="0000FF"/>
                  </a:solidFill>
                </a:rPr>
                <a:t>num</a:t>
              </a:r>
              <a:r>
                <a:rPr lang="en-US" sz="1400" dirty="0" smtClean="0">
                  <a:solidFill>
                    <a:srgbClr val="0000FF"/>
                  </a:solidFill>
                </a:rPr>
                <a:t> = </a:t>
              </a:r>
              <a:r>
                <a:rPr lang="en-US" sz="1400" dirty="0" err="1" smtClean="0">
                  <a:solidFill>
                    <a:srgbClr val="0000FF"/>
                  </a:solidFill>
                </a:rPr>
                <a:t>read.</a:t>
              </a:r>
              <a:r>
                <a:rPr lang="en-US" sz="1400" dirty="0" err="1" smtClean="0">
                  <a:solidFill>
                    <a:srgbClr val="00B050"/>
                  </a:solidFill>
                </a:rPr>
                <a:t>nextInt</a:t>
              </a:r>
              <a:r>
                <a:rPr lang="en-US" sz="1400" dirty="0" smtClean="0">
                  <a:solidFill>
                    <a:srgbClr val="00B050"/>
                  </a:solidFill>
                </a:rPr>
                <a:t>()</a:t>
              </a:r>
              <a:r>
                <a:rPr lang="en-US" sz="1400" dirty="0" smtClean="0">
                  <a:solidFill>
                    <a:srgbClr val="0000FF"/>
                  </a:solidFill>
                </a:rPr>
                <a:t>;</a:t>
              </a:r>
            </a:p>
            <a:p>
              <a:r>
                <a:rPr lang="en-US" sz="1400" dirty="0"/>
                <a:t> </a:t>
              </a:r>
              <a:r>
                <a:rPr lang="en-US" sz="1400" dirty="0" smtClean="0"/>
                <a:t> //processing section</a:t>
              </a:r>
            </a:p>
            <a:p>
              <a:r>
                <a:rPr lang="en-US" sz="1400" dirty="0">
                  <a:solidFill>
                    <a:srgbClr val="0000FF"/>
                  </a:solidFill>
                </a:rPr>
                <a:t> </a:t>
              </a:r>
              <a:r>
                <a:rPr lang="en-US" sz="1400" dirty="0" smtClean="0">
                  <a:solidFill>
                    <a:srgbClr val="0000FF"/>
                  </a:solidFill>
                </a:rPr>
                <a:t>  </a:t>
              </a:r>
              <a:r>
                <a:rPr lang="en-US" sz="1400" dirty="0" smtClean="0">
                  <a:solidFill>
                    <a:srgbClr val="00B0F0"/>
                  </a:solidFill>
                </a:rPr>
                <a:t>switch </a:t>
              </a:r>
              <a:r>
                <a:rPr lang="en-US" sz="1400" dirty="0" smtClean="0">
                  <a:solidFill>
                    <a:srgbClr val="0000FF"/>
                  </a:solidFill>
                </a:rPr>
                <a:t>(</a:t>
              </a:r>
              <a:r>
                <a:rPr lang="en-US" sz="1400" dirty="0" err="1" smtClean="0">
                  <a:solidFill>
                    <a:srgbClr val="0000FF"/>
                  </a:solidFill>
                </a:rPr>
                <a:t>num</a:t>
              </a:r>
              <a:r>
                <a:rPr lang="en-US" sz="1400" dirty="0" smtClean="0">
                  <a:solidFill>
                    <a:srgbClr val="0000FF"/>
                  </a:solidFill>
                </a:rPr>
                <a:t>)</a:t>
              </a:r>
            </a:p>
            <a:p>
              <a:r>
                <a:rPr lang="en-US" sz="1400" dirty="0">
                  <a:solidFill>
                    <a:srgbClr val="0000FF"/>
                  </a:solidFill>
                </a:rPr>
                <a:t> </a:t>
              </a:r>
              <a:r>
                <a:rPr lang="en-US" sz="1400" dirty="0" smtClean="0">
                  <a:solidFill>
                    <a:srgbClr val="0000FF"/>
                  </a:solidFill>
                </a:rPr>
                <a:t>  {</a:t>
              </a:r>
            </a:p>
            <a:p>
              <a:r>
                <a:rPr lang="en-US" sz="1400" dirty="0">
                  <a:solidFill>
                    <a:srgbClr val="0000FF"/>
                  </a:solidFill>
                </a:rPr>
                <a:t> </a:t>
              </a:r>
              <a:r>
                <a:rPr lang="en-US" sz="1400" dirty="0" smtClean="0">
                  <a:solidFill>
                    <a:srgbClr val="0000FF"/>
                  </a:solidFill>
                </a:rPr>
                <a:t>     </a:t>
              </a:r>
              <a:r>
                <a:rPr lang="en-US" sz="1400" dirty="0" smtClean="0">
                  <a:solidFill>
                    <a:srgbClr val="00B0F0"/>
                  </a:solidFill>
                </a:rPr>
                <a:t>case </a:t>
              </a:r>
              <a:r>
                <a:rPr lang="en-US" sz="1400" dirty="0" smtClean="0">
                  <a:solidFill>
                    <a:srgbClr val="0000FF"/>
                  </a:solidFill>
                </a:rPr>
                <a:t>-2:</a:t>
              </a:r>
            </a:p>
            <a:p>
              <a:r>
                <a:rPr lang="en-US" sz="1400" dirty="0">
                  <a:solidFill>
                    <a:srgbClr val="0000FF"/>
                  </a:solidFill>
                </a:rPr>
                <a:t> </a:t>
              </a:r>
              <a:r>
                <a:rPr lang="en-US" sz="1400" dirty="0" smtClean="0">
                  <a:solidFill>
                    <a:srgbClr val="0000FF"/>
                  </a:solidFill>
                </a:rPr>
                <a:t>     </a:t>
              </a:r>
              <a:r>
                <a:rPr lang="en-US" sz="1400" dirty="0" smtClean="0">
                  <a:solidFill>
                    <a:srgbClr val="00B0F0"/>
                  </a:solidFill>
                </a:rPr>
                <a:t>case </a:t>
              </a:r>
              <a:r>
                <a:rPr lang="en-US" sz="1400" dirty="0" smtClean="0">
                  <a:solidFill>
                    <a:srgbClr val="0000FF"/>
                  </a:solidFill>
                </a:rPr>
                <a:t>-1: </a:t>
              </a:r>
              <a:r>
                <a:rPr lang="en-US" sz="1400" dirty="0" err="1" smtClean="0">
                  <a:solidFill>
                    <a:srgbClr val="0000FF"/>
                  </a:solidFill>
                </a:rPr>
                <a:t>System.out.println</a:t>
              </a:r>
              <a:r>
                <a:rPr lang="en-US" sz="1400" dirty="0" smtClean="0">
                  <a:solidFill>
                    <a:srgbClr val="0000FF"/>
                  </a:solidFill>
                </a:rPr>
                <a:t> (“The number is negative”);</a:t>
              </a:r>
            </a:p>
            <a:p>
              <a:r>
                <a:rPr lang="en-US" sz="1400" dirty="0">
                  <a:solidFill>
                    <a:srgbClr val="0000FF"/>
                  </a:solidFill>
                </a:rPr>
                <a:t>	</a:t>
              </a:r>
              <a:r>
                <a:rPr lang="en-US" sz="1400" dirty="0" smtClean="0">
                  <a:solidFill>
                    <a:srgbClr val="0000FF"/>
                  </a:solidFill>
                </a:rPr>
                <a:t>    </a:t>
              </a:r>
              <a:r>
                <a:rPr lang="en-US" sz="1400" dirty="0" smtClean="0">
                  <a:solidFill>
                    <a:srgbClr val="00B0F0"/>
                  </a:solidFill>
                </a:rPr>
                <a:t>break</a:t>
              </a:r>
              <a:r>
                <a:rPr lang="en-US" sz="1400" dirty="0" smtClean="0">
                  <a:solidFill>
                    <a:srgbClr val="0000FF"/>
                  </a:solidFill>
                </a:rPr>
                <a:t>;</a:t>
              </a:r>
            </a:p>
            <a:p>
              <a:endParaRPr lang="en-US" sz="1400" dirty="0" smtClean="0">
                <a:solidFill>
                  <a:srgbClr val="0000FF"/>
                </a:solidFill>
              </a:endParaRPr>
            </a:p>
            <a:p>
              <a:r>
                <a:rPr lang="en-US" sz="1400" dirty="0">
                  <a:solidFill>
                    <a:srgbClr val="0000FF"/>
                  </a:solidFill>
                </a:rPr>
                <a:t> </a:t>
              </a:r>
              <a:r>
                <a:rPr lang="en-US" sz="1400" dirty="0" smtClean="0">
                  <a:solidFill>
                    <a:srgbClr val="0000FF"/>
                  </a:solidFill>
                </a:rPr>
                <a:t>     </a:t>
              </a:r>
              <a:r>
                <a:rPr lang="en-US" sz="1400" dirty="0" smtClean="0">
                  <a:solidFill>
                    <a:srgbClr val="00B0F0"/>
                  </a:solidFill>
                </a:rPr>
                <a:t>case </a:t>
              </a:r>
              <a:r>
                <a:rPr lang="en-US" sz="1400" dirty="0" smtClean="0">
                  <a:solidFill>
                    <a:srgbClr val="0000FF"/>
                  </a:solidFill>
                </a:rPr>
                <a:t>0:   </a:t>
              </a:r>
              <a:r>
                <a:rPr lang="en-US" sz="1400" dirty="0" err="1" smtClean="0">
                  <a:solidFill>
                    <a:srgbClr val="0000FF"/>
                  </a:solidFill>
                </a:rPr>
                <a:t>System.out.println</a:t>
              </a:r>
              <a:r>
                <a:rPr lang="en-US" sz="1400" dirty="0" smtClean="0">
                  <a:solidFill>
                    <a:srgbClr val="0000FF"/>
                  </a:solidFill>
                </a:rPr>
                <a:t> (“The number is zero”);</a:t>
              </a:r>
            </a:p>
            <a:p>
              <a:r>
                <a:rPr lang="en-US" sz="1400" dirty="0">
                  <a:solidFill>
                    <a:srgbClr val="0000FF"/>
                  </a:solidFill>
                </a:rPr>
                <a:t>	</a:t>
              </a:r>
              <a:r>
                <a:rPr lang="en-US" sz="1400" dirty="0" smtClean="0">
                  <a:solidFill>
                    <a:srgbClr val="0000FF"/>
                  </a:solidFill>
                </a:rPr>
                <a:t>    </a:t>
              </a:r>
              <a:r>
                <a:rPr lang="en-US" sz="1400" dirty="0" smtClean="0">
                  <a:solidFill>
                    <a:srgbClr val="00B0F0"/>
                  </a:solidFill>
                </a:rPr>
                <a:t>break</a:t>
              </a:r>
              <a:r>
                <a:rPr lang="en-US" sz="1400" dirty="0" smtClean="0">
                  <a:solidFill>
                    <a:srgbClr val="0000FF"/>
                  </a:solidFill>
                </a:rPr>
                <a:t>;</a:t>
              </a:r>
            </a:p>
            <a:p>
              <a:endParaRPr lang="en-US" sz="1400" dirty="0" smtClean="0">
                <a:solidFill>
                  <a:srgbClr val="0000FF"/>
                </a:solidFill>
              </a:endParaRPr>
            </a:p>
            <a:p>
              <a:r>
                <a:rPr lang="en-US" sz="1400" dirty="0" smtClean="0">
                  <a:solidFill>
                    <a:srgbClr val="0000FF"/>
                  </a:solidFill>
                </a:rPr>
                <a:t>      </a:t>
              </a:r>
              <a:r>
                <a:rPr lang="en-US" sz="1400" dirty="0" smtClean="0">
                  <a:solidFill>
                    <a:srgbClr val="00B0F0"/>
                  </a:solidFill>
                </a:rPr>
                <a:t>case </a:t>
              </a:r>
              <a:r>
                <a:rPr lang="en-US" sz="1400" dirty="0" smtClean="0">
                  <a:solidFill>
                    <a:srgbClr val="0000FF"/>
                  </a:solidFill>
                </a:rPr>
                <a:t>1:</a:t>
              </a:r>
            </a:p>
            <a:p>
              <a:r>
                <a:rPr lang="en-US" sz="1400" dirty="0">
                  <a:solidFill>
                    <a:srgbClr val="0000FF"/>
                  </a:solidFill>
                </a:rPr>
                <a:t>      </a:t>
              </a:r>
              <a:r>
                <a:rPr lang="en-US" sz="1400" dirty="0">
                  <a:solidFill>
                    <a:srgbClr val="00B0F0"/>
                  </a:solidFill>
                </a:rPr>
                <a:t>case </a:t>
              </a:r>
              <a:r>
                <a:rPr lang="en-US" sz="1400" dirty="0">
                  <a:solidFill>
                    <a:srgbClr val="0000FF"/>
                  </a:solidFill>
                </a:rPr>
                <a:t>2: </a:t>
              </a:r>
              <a:r>
                <a:rPr lang="en-US" sz="1400" dirty="0" err="1">
                  <a:solidFill>
                    <a:srgbClr val="0000FF"/>
                  </a:solidFill>
                </a:rPr>
                <a:t>System.out.println</a:t>
              </a:r>
              <a:r>
                <a:rPr lang="en-US" sz="1400" dirty="0">
                  <a:solidFill>
                    <a:srgbClr val="0000FF"/>
                  </a:solidFill>
                </a:rPr>
                <a:t> (“The number is positive</a:t>
              </a:r>
              <a:r>
                <a:rPr lang="en-US" sz="1400" dirty="0" smtClean="0">
                  <a:solidFill>
                    <a:srgbClr val="0000FF"/>
                  </a:solidFill>
                </a:rPr>
                <a:t>”);</a:t>
              </a:r>
            </a:p>
            <a:p>
              <a:r>
                <a:rPr lang="en-US" sz="1400" dirty="0">
                  <a:solidFill>
                    <a:srgbClr val="0000FF"/>
                  </a:solidFill>
                </a:rPr>
                <a:t>	</a:t>
              </a:r>
              <a:r>
                <a:rPr lang="en-US" sz="1400" dirty="0" smtClean="0">
                  <a:solidFill>
                    <a:srgbClr val="0000FF"/>
                  </a:solidFill>
                </a:rPr>
                <a:t>  </a:t>
              </a:r>
              <a:r>
                <a:rPr lang="en-US" sz="1400" dirty="0" smtClean="0">
                  <a:solidFill>
                    <a:srgbClr val="00B0F0"/>
                  </a:solidFill>
                </a:rPr>
                <a:t>break</a:t>
              </a:r>
              <a:r>
                <a:rPr lang="en-US" sz="1400" dirty="0" smtClean="0">
                  <a:solidFill>
                    <a:srgbClr val="0000FF"/>
                  </a:solidFill>
                </a:rPr>
                <a:t>;</a:t>
              </a:r>
            </a:p>
            <a:p>
              <a:endParaRPr lang="en-US" sz="1400" dirty="0" smtClean="0">
                <a:solidFill>
                  <a:srgbClr val="0000FF"/>
                </a:solidFill>
              </a:endParaRPr>
            </a:p>
            <a:p>
              <a:r>
                <a:rPr lang="en-US" sz="1400" dirty="0">
                  <a:solidFill>
                    <a:srgbClr val="0000FF"/>
                  </a:solidFill>
                </a:rPr>
                <a:t> </a:t>
              </a:r>
              <a:r>
                <a:rPr lang="en-US" sz="1400" dirty="0" smtClean="0">
                  <a:solidFill>
                    <a:srgbClr val="0000FF"/>
                  </a:solidFill>
                </a:rPr>
                <a:t>     </a:t>
              </a:r>
              <a:r>
                <a:rPr lang="en-US" sz="1400" dirty="0" smtClean="0">
                  <a:solidFill>
                    <a:srgbClr val="00B0F0"/>
                  </a:solidFill>
                </a:rPr>
                <a:t>default</a:t>
              </a:r>
              <a:r>
                <a:rPr lang="en-US" sz="1400" dirty="0" smtClean="0">
                  <a:solidFill>
                    <a:srgbClr val="0000FF"/>
                  </a:solidFill>
                </a:rPr>
                <a:t>: </a:t>
              </a:r>
              <a:r>
                <a:rPr lang="en-US" sz="1400" dirty="0" err="1" smtClean="0">
                  <a:solidFill>
                    <a:srgbClr val="0000FF"/>
                  </a:solidFill>
                </a:rPr>
                <a:t>System.out.println</a:t>
              </a:r>
              <a:r>
                <a:rPr lang="en-US" sz="1400" dirty="0" smtClean="0">
                  <a:solidFill>
                    <a:srgbClr val="0000FF"/>
                  </a:solidFill>
                </a:rPr>
                <a:t> (“Invalid input”);</a:t>
              </a:r>
            </a:p>
            <a:p>
              <a:r>
                <a:rPr lang="en-US" sz="1400" dirty="0">
                  <a:solidFill>
                    <a:srgbClr val="0000FF"/>
                  </a:solidFill>
                </a:rPr>
                <a:t> </a:t>
              </a:r>
              <a:r>
                <a:rPr lang="en-US" sz="1400" dirty="0" smtClean="0">
                  <a:solidFill>
                    <a:srgbClr val="0000FF"/>
                  </a:solidFill>
                </a:rPr>
                <a:t>  } </a:t>
              </a:r>
              <a:r>
                <a:rPr lang="en-US" sz="1400" dirty="0" smtClean="0">
                  <a:solidFill>
                    <a:srgbClr val="00B050"/>
                  </a:solidFill>
                </a:rPr>
                <a:t>//end switch</a:t>
              </a:r>
            </a:p>
            <a:p>
              <a:r>
                <a:rPr lang="en-US" sz="1400" dirty="0" smtClean="0">
                  <a:solidFill>
                    <a:srgbClr val="0000FF"/>
                  </a:solidFill>
                </a:rPr>
                <a:t>} </a:t>
              </a:r>
              <a:r>
                <a:rPr lang="en-US" sz="1400" dirty="0" smtClean="0">
                  <a:solidFill>
                    <a:srgbClr val="00B050"/>
                  </a:solidFill>
                </a:rPr>
                <a:t>//end main</a:t>
              </a:r>
            </a:p>
          </p:txBody>
        </p:sp>
        <p:sp>
          <p:nvSpPr>
            <p:cNvPr id="25" name="TextBox 24"/>
            <p:cNvSpPr txBox="1"/>
            <p:nvPr/>
          </p:nvSpPr>
          <p:spPr>
            <a:xfrm>
              <a:off x="323528" y="1236822"/>
              <a:ext cx="576064" cy="5300781"/>
            </a:xfrm>
            <a:prstGeom prst="rect">
              <a:avLst/>
            </a:prstGeom>
            <a:noFill/>
          </p:spPr>
          <p:txBody>
            <a:bodyPr wrap="square" rtlCol="0">
              <a:spAutoFit/>
            </a:bodyPr>
            <a:lstStyle/>
            <a:p>
              <a:pPr algn="r"/>
              <a:r>
                <a:rPr lang="en-US" sz="1400" dirty="0" smtClean="0">
                  <a:solidFill>
                    <a:srgbClr val="FF0000"/>
                  </a:solidFill>
                </a:rPr>
                <a:t>1</a:t>
              </a:r>
            </a:p>
            <a:p>
              <a:pPr algn="r"/>
              <a:r>
                <a:rPr lang="en-US" sz="1400" dirty="0" smtClean="0">
                  <a:solidFill>
                    <a:srgbClr val="FF0000"/>
                  </a:solidFill>
                </a:rPr>
                <a:t>2</a:t>
              </a:r>
            </a:p>
            <a:p>
              <a:pPr algn="r"/>
              <a:r>
                <a:rPr lang="en-US" sz="1400" dirty="0" smtClean="0">
                  <a:solidFill>
                    <a:srgbClr val="FF0000"/>
                  </a:solidFill>
                </a:rPr>
                <a:t>3</a:t>
              </a:r>
            </a:p>
            <a:p>
              <a:pPr algn="r"/>
              <a:r>
                <a:rPr lang="en-US" sz="1400" dirty="0" smtClean="0">
                  <a:solidFill>
                    <a:srgbClr val="FF0000"/>
                  </a:solidFill>
                </a:rPr>
                <a:t>4</a:t>
              </a:r>
            </a:p>
            <a:p>
              <a:pPr algn="r"/>
              <a:r>
                <a:rPr lang="en-US" sz="1400" dirty="0" smtClean="0">
                  <a:solidFill>
                    <a:srgbClr val="FF0000"/>
                  </a:solidFill>
                </a:rPr>
                <a:t>5</a:t>
              </a:r>
            </a:p>
            <a:p>
              <a:pPr algn="r"/>
              <a:r>
                <a:rPr lang="en-US" sz="1400" dirty="0" smtClean="0">
                  <a:solidFill>
                    <a:srgbClr val="FF0000"/>
                  </a:solidFill>
                </a:rPr>
                <a:t>6</a:t>
              </a:r>
            </a:p>
            <a:p>
              <a:pPr algn="r"/>
              <a:r>
                <a:rPr lang="en-US" sz="1400" dirty="0" smtClean="0">
                  <a:solidFill>
                    <a:srgbClr val="FF0000"/>
                  </a:solidFill>
                </a:rPr>
                <a:t>7</a:t>
              </a:r>
            </a:p>
            <a:p>
              <a:pPr algn="r"/>
              <a:r>
                <a:rPr lang="en-US" sz="1400" dirty="0" smtClean="0">
                  <a:solidFill>
                    <a:srgbClr val="FF0000"/>
                  </a:solidFill>
                </a:rPr>
                <a:t>8</a:t>
              </a:r>
            </a:p>
            <a:p>
              <a:pPr algn="r"/>
              <a:r>
                <a:rPr lang="en-US" sz="1400" dirty="0" smtClean="0">
                  <a:solidFill>
                    <a:srgbClr val="FF0000"/>
                  </a:solidFill>
                </a:rPr>
                <a:t>9</a:t>
              </a:r>
            </a:p>
            <a:p>
              <a:pPr algn="r"/>
              <a:r>
                <a:rPr lang="en-US" sz="1400" dirty="0" smtClean="0">
                  <a:solidFill>
                    <a:srgbClr val="FF0000"/>
                  </a:solidFill>
                </a:rPr>
                <a:t>10</a:t>
              </a:r>
            </a:p>
            <a:p>
              <a:pPr algn="r"/>
              <a:r>
                <a:rPr lang="en-US" sz="1400" dirty="0" smtClean="0">
                  <a:solidFill>
                    <a:srgbClr val="FF0000"/>
                  </a:solidFill>
                </a:rPr>
                <a:t>11</a:t>
              </a:r>
            </a:p>
            <a:p>
              <a:pPr algn="r"/>
              <a:r>
                <a:rPr lang="en-US" sz="1400" dirty="0" smtClean="0">
                  <a:solidFill>
                    <a:srgbClr val="FF0000"/>
                  </a:solidFill>
                </a:rPr>
                <a:t>12</a:t>
              </a:r>
            </a:p>
            <a:p>
              <a:pPr algn="r"/>
              <a:r>
                <a:rPr lang="en-US" sz="1400" dirty="0" smtClean="0">
                  <a:solidFill>
                    <a:srgbClr val="FF0000"/>
                  </a:solidFill>
                </a:rPr>
                <a:t>13</a:t>
              </a:r>
            </a:p>
            <a:p>
              <a:pPr algn="r"/>
              <a:r>
                <a:rPr lang="en-US" sz="1400" dirty="0" smtClean="0">
                  <a:solidFill>
                    <a:srgbClr val="FF0000"/>
                  </a:solidFill>
                </a:rPr>
                <a:t>14</a:t>
              </a:r>
            </a:p>
            <a:p>
              <a:pPr algn="r"/>
              <a:r>
                <a:rPr lang="en-US" sz="1400" dirty="0" smtClean="0">
                  <a:solidFill>
                    <a:srgbClr val="FF0000"/>
                  </a:solidFill>
                </a:rPr>
                <a:t>15</a:t>
              </a:r>
            </a:p>
            <a:p>
              <a:pPr algn="r"/>
              <a:r>
                <a:rPr lang="en-US" sz="1400" dirty="0" smtClean="0">
                  <a:solidFill>
                    <a:srgbClr val="FF0000"/>
                  </a:solidFill>
                </a:rPr>
                <a:t>16</a:t>
              </a:r>
            </a:p>
            <a:p>
              <a:pPr algn="r"/>
              <a:r>
                <a:rPr lang="en-US" sz="1400" dirty="0" smtClean="0">
                  <a:solidFill>
                    <a:srgbClr val="FF0000"/>
                  </a:solidFill>
                </a:rPr>
                <a:t>17</a:t>
              </a:r>
            </a:p>
            <a:p>
              <a:pPr algn="r"/>
              <a:r>
                <a:rPr lang="en-US" sz="1400" dirty="0" smtClean="0">
                  <a:solidFill>
                    <a:srgbClr val="FF0000"/>
                  </a:solidFill>
                </a:rPr>
                <a:t>18</a:t>
              </a:r>
            </a:p>
            <a:p>
              <a:pPr algn="r"/>
              <a:r>
                <a:rPr lang="en-US" sz="1400" dirty="0" smtClean="0">
                  <a:solidFill>
                    <a:srgbClr val="FF0000"/>
                  </a:solidFill>
                </a:rPr>
                <a:t>19</a:t>
              </a:r>
            </a:p>
            <a:p>
              <a:pPr algn="r"/>
              <a:r>
                <a:rPr lang="en-US" sz="1400" dirty="0" smtClean="0">
                  <a:solidFill>
                    <a:srgbClr val="FF0000"/>
                  </a:solidFill>
                </a:rPr>
                <a:t>20</a:t>
              </a:r>
            </a:p>
            <a:p>
              <a:pPr algn="r"/>
              <a:r>
                <a:rPr lang="en-US" sz="1400" dirty="0" smtClean="0">
                  <a:solidFill>
                    <a:srgbClr val="FF0000"/>
                  </a:solidFill>
                </a:rPr>
                <a:t>21</a:t>
              </a:r>
            </a:p>
            <a:p>
              <a:pPr algn="r"/>
              <a:r>
                <a:rPr lang="en-US" sz="1400" dirty="0" smtClean="0">
                  <a:solidFill>
                    <a:srgbClr val="FF0000"/>
                  </a:solidFill>
                </a:rPr>
                <a:t>22</a:t>
              </a:r>
            </a:p>
            <a:p>
              <a:pPr algn="r"/>
              <a:r>
                <a:rPr lang="en-US" sz="1400" dirty="0" smtClean="0">
                  <a:solidFill>
                    <a:srgbClr val="FF0000"/>
                  </a:solidFill>
                </a:rPr>
                <a:t>23</a:t>
              </a:r>
            </a:p>
            <a:p>
              <a:pPr algn="r"/>
              <a:r>
                <a:rPr lang="en-US" sz="1400" dirty="0" smtClean="0">
                  <a:solidFill>
                    <a:srgbClr val="FF0000"/>
                  </a:solidFill>
                </a:rPr>
                <a:t>24</a:t>
              </a:r>
            </a:p>
            <a:p>
              <a:pPr algn="r"/>
              <a:r>
                <a:rPr lang="en-US" sz="1400" dirty="0" smtClean="0">
                  <a:solidFill>
                    <a:srgbClr val="FF0000"/>
                  </a:solidFill>
                </a:rPr>
                <a:t>25</a:t>
              </a:r>
            </a:p>
          </p:txBody>
        </p:sp>
      </p:grpSp>
      <p:sp>
        <p:nvSpPr>
          <p:cNvPr id="7" name="Slide Number Placeholder 6"/>
          <p:cNvSpPr>
            <a:spLocks noGrp="1"/>
          </p:cNvSpPr>
          <p:nvPr>
            <p:ph type="sldNum" sz="quarter" idx="12"/>
          </p:nvPr>
        </p:nvSpPr>
        <p:spPr>
          <a:xfrm>
            <a:off x="8647272" y="6309320"/>
            <a:ext cx="365760" cy="365125"/>
          </a:xfrm>
        </p:spPr>
        <p:txBody>
          <a:bodyPr>
            <a:normAutofit/>
          </a:bodyPr>
          <a:lstStyle/>
          <a:p>
            <a:fld id="{125A1C68-F048-4C66-8544-2D3BD35A5879}" type="slidenum">
              <a:rPr lang="en-US" smtClean="0"/>
              <a:pPr/>
              <a:t>25</a:t>
            </a:fld>
            <a:endParaRPr lang="en-US" dirty="0"/>
          </a:p>
        </p:txBody>
      </p:sp>
    </p:spTree>
    <p:custDataLst>
      <p:tags r:id="rId1"/>
    </p:custDataLst>
    <p:extLst>
      <p:ext uri="{BB962C8B-B14F-4D97-AF65-F5344CB8AC3E}">
        <p14:creationId xmlns:p14="http://schemas.microsoft.com/office/powerpoint/2010/main" val="179239038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par>
                                <p:cTn id="8" presetID="22" presetClass="entr" presetSubtype="2" fill="hold" nodeType="withEffect">
                                  <p:stCondLst>
                                    <p:cond delay="0"/>
                                  </p:stCondLst>
                                  <p:childTnLst>
                                    <p:set>
                                      <p:cBhvr>
                                        <p:cTn id="9" dur="1" fill="hold">
                                          <p:stCondLst>
                                            <p:cond delay="0"/>
                                          </p:stCondLst>
                                        </p:cTn>
                                        <p:tgtEl>
                                          <p:spTgt spid="23"/>
                                        </p:tgtEl>
                                        <p:attrNameLst>
                                          <p:attrName>style.visibility</p:attrName>
                                        </p:attrNameLst>
                                      </p:cBhvr>
                                      <p:to>
                                        <p:strVal val="visible"/>
                                      </p:to>
                                    </p:set>
                                    <p:animEffect transition="in" filter="wipe(right)">
                                      <p:cBhvr>
                                        <p:cTn id="10"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0" y="836712"/>
            <a:ext cx="9144000" cy="36004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With a block of statements - CODE</a:t>
            </a:r>
            <a:endParaRPr lang="en-US" b="1" dirty="0"/>
          </a:p>
        </p:txBody>
      </p:sp>
      <p:cxnSp>
        <p:nvCxnSpPr>
          <p:cNvPr id="16" name="Straight Connector 15"/>
          <p:cNvCxnSpPr/>
          <p:nvPr/>
        </p:nvCxnSpPr>
        <p:spPr>
          <a:xfrm>
            <a:off x="0" y="1196752"/>
            <a:ext cx="9144000"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grpSp>
        <p:nvGrpSpPr>
          <p:cNvPr id="2" name="Group 19"/>
          <p:cNvGrpSpPr/>
          <p:nvPr/>
        </p:nvGrpSpPr>
        <p:grpSpPr>
          <a:xfrm>
            <a:off x="179512" y="1324500"/>
            <a:ext cx="8784976" cy="5262979"/>
            <a:chOff x="323528" y="1236822"/>
            <a:chExt cx="7848872" cy="4948904"/>
          </a:xfrm>
        </p:grpSpPr>
        <p:sp>
          <p:nvSpPr>
            <p:cNvPr id="21" name="TextBox 20"/>
            <p:cNvSpPr txBox="1"/>
            <p:nvPr/>
          </p:nvSpPr>
          <p:spPr>
            <a:xfrm>
              <a:off x="971600" y="1236822"/>
              <a:ext cx="7200800" cy="4948904"/>
            </a:xfrm>
            <a:prstGeom prst="rect">
              <a:avLst/>
            </a:prstGeom>
            <a:solidFill>
              <a:schemeClr val="bg2"/>
            </a:solidFill>
            <a:ln w="28575" cap="rnd" cmpd="thickThin">
              <a:solidFill>
                <a:srgbClr val="0000FF"/>
              </a:solidFill>
            </a:ln>
          </p:spPr>
          <p:txBody>
            <a:bodyPr wrap="square" rtlCol="0">
              <a:spAutoFit/>
            </a:bodyPr>
            <a:lstStyle/>
            <a:p>
              <a:r>
                <a:rPr lang="en-US" sz="1400" dirty="0" smtClean="0"/>
                <a:t>// import necessary libraries</a:t>
              </a:r>
            </a:p>
            <a:p>
              <a:r>
                <a:rPr lang="en-US" sz="1400" dirty="0" smtClean="0">
                  <a:solidFill>
                    <a:srgbClr val="00B0F0"/>
                  </a:solidFill>
                </a:rPr>
                <a:t>import</a:t>
              </a:r>
              <a:r>
                <a:rPr lang="en-US" sz="1400" dirty="0" smtClean="0">
                  <a:solidFill>
                    <a:srgbClr val="0000FF"/>
                  </a:solidFill>
                </a:rPr>
                <a:t> </a:t>
              </a:r>
              <a:r>
                <a:rPr lang="en-US" sz="1400" dirty="0" err="1" smtClean="0">
                  <a:solidFill>
                    <a:srgbClr val="0000FF"/>
                  </a:solidFill>
                </a:rPr>
                <a:t>java.util</a:t>
              </a:r>
              <a:r>
                <a:rPr lang="en-US" sz="1400" dirty="0" smtClean="0">
                  <a:solidFill>
                    <a:srgbClr val="0000FF"/>
                  </a:solidFill>
                </a:rPr>
                <a:t>.*;		</a:t>
              </a:r>
              <a:r>
                <a:rPr lang="en-US" sz="1400" dirty="0" smtClean="0">
                  <a:solidFill>
                    <a:srgbClr val="00B050"/>
                  </a:solidFill>
                </a:rPr>
                <a:t>//contains the class Scanner</a:t>
              </a:r>
            </a:p>
            <a:p>
              <a:r>
                <a:rPr lang="en-US" sz="1400" dirty="0" smtClean="0">
                  <a:solidFill>
                    <a:srgbClr val="00B0F0"/>
                  </a:solidFill>
                </a:rPr>
                <a:t>public class</a:t>
              </a:r>
              <a:r>
                <a:rPr lang="en-US" sz="1400" dirty="0" smtClean="0">
                  <a:solidFill>
                    <a:srgbClr val="0000FF"/>
                  </a:solidFill>
                </a:rPr>
                <a:t> </a:t>
              </a:r>
              <a:r>
                <a:rPr lang="en-US" sz="1400" dirty="0" err="1" smtClean="0">
                  <a:solidFill>
                    <a:srgbClr val="0000FF"/>
                  </a:solidFill>
                </a:rPr>
                <a:t>ifStatementN</a:t>
              </a:r>
              <a:endParaRPr lang="en-US" sz="1400" dirty="0" smtClean="0">
                <a:solidFill>
                  <a:srgbClr val="0000FF"/>
                </a:solidFill>
              </a:endParaRPr>
            </a:p>
            <a:p>
              <a:r>
                <a:rPr lang="en-US" sz="1400" dirty="0" smtClean="0">
                  <a:solidFill>
                    <a:srgbClr val="0000FF"/>
                  </a:solidFill>
                </a:rPr>
                <a:t>{</a:t>
              </a:r>
            </a:p>
            <a:p>
              <a:r>
                <a:rPr lang="en-US" sz="1400" dirty="0" smtClean="0">
                  <a:solidFill>
                    <a:srgbClr val="00B050"/>
                  </a:solidFill>
                </a:rPr>
                <a:t>   // instantiate the object console from the class Scanner</a:t>
              </a:r>
            </a:p>
            <a:p>
              <a:r>
                <a:rPr lang="en-US" sz="1400" dirty="0" smtClean="0">
                  <a:solidFill>
                    <a:srgbClr val="00B0F0"/>
                  </a:solidFill>
                </a:rPr>
                <a:t>   static </a:t>
              </a:r>
              <a:r>
                <a:rPr lang="en-US" sz="1400" dirty="0" smtClean="0">
                  <a:solidFill>
                    <a:srgbClr val="0000FF"/>
                  </a:solidFill>
                </a:rPr>
                <a:t>Scanner console = </a:t>
              </a:r>
              <a:r>
                <a:rPr lang="en-US" sz="1400" dirty="0" smtClean="0">
                  <a:solidFill>
                    <a:srgbClr val="00B0F0"/>
                  </a:solidFill>
                </a:rPr>
                <a:t>new</a:t>
              </a:r>
              <a:r>
                <a:rPr lang="en-US" sz="1400" dirty="0" smtClean="0">
                  <a:solidFill>
                    <a:srgbClr val="0000FF"/>
                  </a:solidFill>
                </a:rPr>
                <a:t> Scanner (System.in);</a:t>
              </a:r>
            </a:p>
            <a:p>
              <a:r>
                <a:rPr lang="en-US" sz="1400" dirty="0" smtClean="0">
                  <a:solidFill>
                    <a:srgbClr val="00B0F0"/>
                  </a:solidFill>
                </a:rPr>
                <a:t>   public static void</a:t>
              </a:r>
              <a:r>
                <a:rPr lang="en-US" sz="1400" dirty="0" smtClean="0">
                  <a:solidFill>
                    <a:srgbClr val="0000FF"/>
                  </a:solidFill>
                </a:rPr>
                <a:t> main (String[] </a:t>
              </a:r>
              <a:r>
                <a:rPr lang="en-US" sz="1400" dirty="0" err="1" smtClean="0">
                  <a:solidFill>
                    <a:srgbClr val="0000FF"/>
                  </a:solidFill>
                </a:rPr>
                <a:t>args</a:t>
              </a:r>
              <a:r>
                <a:rPr lang="en-US" sz="1400" dirty="0" smtClean="0">
                  <a:solidFill>
                    <a:srgbClr val="0000FF"/>
                  </a:solidFill>
                </a:rPr>
                <a:t>)</a:t>
              </a:r>
            </a:p>
            <a:p>
              <a:r>
                <a:rPr lang="en-US" sz="1400" dirty="0">
                  <a:solidFill>
                    <a:srgbClr val="0000FF"/>
                  </a:solidFill>
                </a:rPr>
                <a:t> </a:t>
              </a:r>
              <a:r>
                <a:rPr lang="en-US" sz="1400" dirty="0" smtClean="0">
                  <a:solidFill>
                    <a:srgbClr val="0000FF"/>
                  </a:solidFill>
                </a:rPr>
                <a:t>     {</a:t>
              </a:r>
            </a:p>
            <a:p>
              <a:r>
                <a:rPr lang="en-US" sz="1400" dirty="0">
                  <a:solidFill>
                    <a:srgbClr val="0000FF"/>
                  </a:solidFill>
                </a:rPr>
                <a:t> </a:t>
              </a:r>
              <a:r>
                <a:rPr lang="en-US" sz="1400" dirty="0" smtClean="0">
                  <a:solidFill>
                    <a:srgbClr val="0000FF"/>
                  </a:solidFill>
                </a:rPr>
                <a:t>        </a:t>
              </a:r>
              <a:r>
                <a:rPr lang="en-US" sz="1400" dirty="0" smtClean="0"/>
                <a:t>// Declaration section: to declare needed variables</a:t>
              </a:r>
            </a:p>
            <a:p>
              <a:r>
                <a:rPr lang="en-US" sz="1400" dirty="0"/>
                <a:t>	</a:t>
              </a:r>
              <a:r>
                <a:rPr lang="en-US" sz="1400" dirty="0" smtClean="0">
                  <a:solidFill>
                    <a:srgbClr val="00B0F0"/>
                  </a:solidFill>
                </a:rPr>
                <a:t>double</a:t>
              </a:r>
              <a:r>
                <a:rPr lang="en-US" sz="1400" dirty="0" smtClean="0">
                  <a:solidFill>
                    <a:srgbClr val="0000FF"/>
                  </a:solidFill>
                </a:rPr>
                <a:t> score;</a:t>
              </a:r>
            </a:p>
            <a:p>
              <a:r>
                <a:rPr lang="en-US" sz="1400" dirty="0">
                  <a:solidFill>
                    <a:srgbClr val="0000FF"/>
                  </a:solidFill>
                </a:rPr>
                <a:t>	</a:t>
              </a:r>
              <a:r>
                <a:rPr lang="en-US" sz="1400" dirty="0" smtClean="0">
                  <a:solidFill>
                    <a:srgbClr val="00B0F0"/>
                  </a:solidFill>
                </a:rPr>
                <a:t>char</a:t>
              </a:r>
              <a:r>
                <a:rPr lang="en-US" sz="1400" dirty="0" smtClean="0">
                  <a:solidFill>
                    <a:srgbClr val="0000FF"/>
                  </a:solidFill>
                </a:rPr>
                <a:t> grade = ‘X’;		</a:t>
              </a:r>
              <a:r>
                <a:rPr lang="en-US" sz="1400" dirty="0" smtClean="0">
                  <a:solidFill>
                    <a:srgbClr val="00B050"/>
                  </a:solidFill>
                </a:rPr>
                <a:t>//initialize grade</a:t>
              </a:r>
            </a:p>
            <a:p>
              <a:r>
                <a:rPr lang="en-US" sz="1400" dirty="0"/>
                <a:t> </a:t>
              </a:r>
              <a:r>
                <a:rPr lang="en-US" sz="1400" dirty="0" smtClean="0"/>
                <a:t>        // Input section: to enter values of used variables</a:t>
              </a:r>
            </a:p>
            <a:p>
              <a:r>
                <a:rPr lang="en-US" sz="1400" dirty="0"/>
                <a:t>	</a:t>
              </a:r>
              <a:r>
                <a:rPr lang="en-US" sz="1400" dirty="0" err="1" smtClean="0">
                  <a:solidFill>
                    <a:srgbClr val="0000FF"/>
                  </a:solidFill>
                </a:rPr>
                <a:t>System.out.println</a:t>
              </a:r>
              <a:r>
                <a:rPr lang="en-US" sz="1400" dirty="0" smtClean="0">
                  <a:solidFill>
                    <a:srgbClr val="0000FF"/>
                  </a:solidFill>
                </a:rPr>
                <a:t> (“Enter student’s score”);   </a:t>
              </a:r>
              <a:r>
                <a:rPr lang="en-US" sz="1400" dirty="0" smtClean="0">
                  <a:solidFill>
                    <a:srgbClr val="00B050"/>
                  </a:solidFill>
                </a:rPr>
                <a:t>//prompt</a:t>
              </a:r>
            </a:p>
            <a:p>
              <a:r>
                <a:rPr lang="en-US" sz="1400" dirty="0">
                  <a:solidFill>
                    <a:srgbClr val="0000FF"/>
                  </a:solidFill>
                </a:rPr>
                <a:t>	</a:t>
              </a:r>
              <a:r>
                <a:rPr lang="en-US" sz="1400" dirty="0" smtClean="0">
                  <a:solidFill>
                    <a:srgbClr val="0000FF"/>
                  </a:solidFill>
                </a:rPr>
                <a:t>score = </a:t>
              </a:r>
              <a:r>
                <a:rPr lang="en-US" sz="1400" dirty="0" err="1" smtClean="0">
                  <a:solidFill>
                    <a:srgbClr val="0000FF"/>
                  </a:solidFill>
                </a:rPr>
                <a:t>console.</a:t>
              </a:r>
              <a:r>
                <a:rPr lang="en-US" sz="1400" dirty="0" err="1" smtClean="0">
                  <a:solidFill>
                    <a:srgbClr val="00B050"/>
                  </a:solidFill>
                </a:rPr>
                <a:t>nextDouble</a:t>
              </a:r>
              <a:r>
                <a:rPr lang="en-US" sz="1400" dirty="0" smtClean="0">
                  <a:solidFill>
                    <a:srgbClr val="00B050"/>
                  </a:solidFill>
                </a:rPr>
                <a:t>()</a:t>
              </a:r>
              <a:r>
                <a:rPr lang="en-US" sz="1400" dirty="0" smtClean="0">
                  <a:solidFill>
                    <a:srgbClr val="0000FF"/>
                  </a:solidFill>
                </a:rPr>
                <a:t>;</a:t>
              </a:r>
            </a:p>
            <a:p>
              <a:r>
                <a:rPr lang="en-US" sz="1400" dirty="0" smtClean="0"/>
                <a:t>         // Processing section: processing statements</a:t>
              </a:r>
            </a:p>
            <a:p>
              <a:r>
                <a:rPr lang="en-US" sz="1400" dirty="0">
                  <a:solidFill>
                    <a:srgbClr val="0000FF"/>
                  </a:solidFill>
                </a:rPr>
                <a:t>	</a:t>
              </a:r>
              <a:r>
                <a:rPr lang="en-US" sz="1400" dirty="0" smtClean="0">
                  <a:solidFill>
                    <a:srgbClr val="00B0F0"/>
                  </a:solidFill>
                </a:rPr>
                <a:t>if</a:t>
              </a:r>
              <a:r>
                <a:rPr lang="en-US" sz="1400" dirty="0" smtClean="0">
                  <a:solidFill>
                    <a:srgbClr val="0000FF"/>
                  </a:solidFill>
                </a:rPr>
                <a:t> (score &lt; 60.0)		</a:t>
              </a:r>
              <a:r>
                <a:rPr lang="en-US" sz="1400" dirty="0" smtClean="0">
                  <a:solidFill>
                    <a:srgbClr val="00B050"/>
                  </a:solidFill>
                </a:rPr>
                <a:t>// score is double</a:t>
              </a:r>
              <a:r>
                <a:rPr lang="en-US" sz="1400" dirty="0" smtClean="0">
                  <a:solidFill>
                    <a:srgbClr val="0000FF"/>
                  </a:solidFill>
                </a:rPr>
                <a:t> </a:t>
              </a:r>
            </a:p>
            <a:p>
              <a:r>
                <a:rPr lang="en-US" sz="1400" dirty="0">
                  <a:solidFill>
                    <a:srgbClr val="0000FF"/>
                  </a:solidFill>
                </a:rPr>
                <a:t>	</a:t>
              </a:r>
              <a:r>
                <a:rPr lang="en-US" sz="1400" dirty="0" smtClean="0">
                  <a:solidFill>
                    <a:srgbClr val="0000FF"/>
                  </a:solidFill>
                </a:rPr>
                <a:t>   {</a:t>
              </a:r>
            </a:p>
            <a:p>
              <a:r>
                <a:rPr lang="en-US" sz="1400" dirty="0">
                  <a:solidFill>
                    <a:srgbClr val="0000FF"/>
                  </a:solidFill>
                </a:rPr>
                <a:t>	</a:t>
              </a:r>
              <a:r>
                <a:rPr lang="en-US" sz="1400" dirty="0" smtClean="0">
                  <a:solidFill>
                    <a:srgbClr val="0000FF"/>
                  </a:solidFill>
                </a:rPr>
                <a:t>    grade = ‘F’;</a:t>
              </a:r>
            </a:p>
            <a:p>
              <a:r>
                <a:rPr lang="en-US" sz="1400" dirty="0">
                  <a:solidFill>
                    <a:srgbClr val="0000FF"/>
                  </a:solidFill>
                </a:rPr>
                <a:t>	</a:t>
              </a:r>
              <a:r>
                <a:rPr lang="en-US" sz="1400" dirty="0" smtClean="0">
                  <a:solidFill>
                    <a:srgbClr val="0000FF"/>
                  </a:solidFill>
                </a:rPr>
                <a:t>    </a:t>
              </a:r>
              <a:r>
                <a:rPr lang="en-US" sz="1400" dirty="0" err="1" smtClean="0">
                  <a:solidFill>
                    <a:srgbClr val="0000FF"/>
                  </a:solidFill>
                </a:rPr>
                <a:t>System.out.println</a:t>
              </a:r>
              <a:r>
                <a:rPr lang="en-US" sz="1400" dirty="0" smtClean="0">
                  <a:solidFill>
                    <a:srgbClr val="0000FF"/>
                  </a:solidFill>
                </a:rPr>
                <a:t> (“Failed”);</a:t>
              </a:r>
            </a:p>
            <a:p>
              <a:r>
                <a:rPr lang="en-US" sz="1400" dirty="0">
                  <a:solidFill>
                    <a:srgbClr val="0000FF"/>
                  </a:solidFill>
                </a:rPr>
                <a:t>	</a:t>
              </a:r>
              <a:r>
                <a:rPr lang="en-US" sz="1400" dirty="0" smtClean="0">
                  <a:solidFill>
                    <a:srgbClr val="0000FF"/>
                  </a:solidFill>
                </a:rPr>
                <a:t>   } </a:t>
              </a:r>
              <a:r>
                <a:rPr lang="en-US" sz="1400" dirty="0" smtClean="0">
                  <a:solidFill>
                    <a:srgbClr val="00B050"/>
                  </a:solidFill>
                </a:rPr>
                <a:t>//end if(score &lt; 60.0)</a:t>
              </a:r>
            </a:p>
            <a:p>
              <a:r>
                <a:rPr lang="en-US" sz="1400" dirty="0"/>
                <a:t> </a:t>
              </a:r>
              <a:r>
                <a:rPr lang="en-US" sz="1400" dirty="0" smtClean="0"/>
                <a:t>        // Output section: display program output</a:t>
              </a:r>
            </a:p>
            <a:p>
              <a:r>
                <a:rPr lang="en-US" sz="1400" dirty="0">
                  <a:solidFill>
                    <a:srgbClr val="0000FF"/>
                  </a:solidFill>
                </a:rPr>
                <a:t>	</a:t>
              </a:r>
              <a:r>
                <a:rPr lang="en-US" sz="1400" dirty="0" err="1" smtClean="0">
                  <a:solidFill>
                    <a:srgbClr val="0000FF"/>
                  </a:solidFill>
                </a:rPr>
                <a:t>System.out.printf</a:t>
              </a:r>
              <a:r>
                <a:rPr lang="en-US" sz="1400" dirty="0" smtClean="0">
                  <a:solidFill>
                    <a:srgbClr val="0000FF"/>
                  </a:solidFill>
                </a:rPr>
                <a:t> (“Student’s Grade = %3c“, grade);</a:t>
              </a:r>
            </a:p>
            <a:p>
              <a:r>
                <a:rPr lang="en-US" sz="1400" dirty="0" smtClean="0">
                  <a:solidFill>
                    <a:srgbClr val="0000FF"/>
                  </a:solidFill>
                </a:rPr>
                <a:t>      } </a:t>
              </a:r>
              <a:r>
                <a:rPr lang="en-US" sz="1400" dirty="0" smtClean="0"/>
                <a:t>// end main</a:t>
              </a:r>
            </a:p>
            <a:p>
              <a:r>
                <a:rPr lang="en-US" sz="1400" dirty="0" smtClean="0">
                  <a:solidFill>
                    <a:srgbClr val="0000FF"/>
                  </a:solidFill>
                </a:rPr>
                <a:t>} </a:t>
              </a:r>
              <a:r>
                <a:rPr lang="en-US" sz="1400" dirty="0" smtClean="0"/>
                <a:t>// end class</a:t>
              </a:r>
              <a:endParaRPr lang="en-US" sz="1400" dirty="0"/>
            </a:p>
          </p:txBody>
        </p:sp>
        <p:sp>
          <p:nvSpPr>
            <p:cNvPr id="22" name="TextBox 21"/>
            <p:cNvSpPr txBox="1"/>
            <p:nvPr/>
          </p:nvSpPr>
          <p:spPr>
            <a:xfrm>
              <a:off x="323528" y="1236822"/>
              <a:ext cx="576064" cy="4948904"/>
            </a:xfrm>
            <a:prstGeom prst="rect">
              <a:avLst/>
            </a:prstGeom>
            <a:noFill/>
          </p:spPr>
          <p:txBody>
            <a:bodyPr wrap="square" rtlCol="0">
              <a:spAutoFit/>
            </a:bodyPr>
            <a:lstStyle/>
            <a:p>
              <a:pPr algn="r"/>
              <a:r>
                <a:rPr lang="en-US" sz="1400" dirty="0" smtClean="0">
                  <a:solidFill>
                    <a:srgbClr val="FF0000"/>
                  </a:solidFill>
                </a:rPr>
                <a:t>1</a:t>
              </a:r>
            </a:p>
            <a:p>
              <a:pPr algn="r"/>
              <a:r>
                <a:rPr lang="en-US" sz="1400" dirty="0" smtClean="0">
                  <a:solidFill>
                    <a:srgbClr val="FF0000"/>
                  </a:solidFill>
                </a:rPr>
                <a:t>2</a:t>
              </a:r>
            </a:p>
            <a:p>
              <a:pPr algn="r"/>
              <a:r>
                <a:rPr lang="en-US" sz="1400" dirty="0" smtClean="0">
                  <a:solidFill>
                    <a:srgbClr val="FF0000"/>
                  </a:solidFill>
                </a:rPr>
                <a:t>3</a:t>
              </a:r>
            </a:p>
            <a:p>
              <a:pPr algn="r"/>
              <a:r>
                <a:rPr lang="en-US" sz="1400" dirty="0" smtClean="0">
                  <a:solidFill>
                    <a:srgbClr val="FF0000"/>
                  </a:solidFill>
                </a:rPr>
                <a:t>4</a:t>
              </a:r>
            </a:p>
            <a:p>
              <a:pPr algn="r"/>
              <a:r>
                <a:rPr lang="en-US" sz="1400" dirty="0" smtClean="0">
                  <a:solidFill>
                    <a:srgbClr val="FF0000"/>
                  </a:solidFill>
                </a:rPr>
                <a:t>5</a:t>
              </a:r>
            </a:p>
            <a:p>
              <a:pPr algn="r"/>
              <a:r>
                <a:rPr lang="en-US" sz="1400" dirty="0" smtClean="0">
                  <a:solidFill>
                    <a:srgbClr val="FF0000"/>
                  </a:solidFill>
                </a:rPr>
                <a:t>6</a:t>
              </a:r>
            </a:p>
            <a:p>
              <a:pPr algn="r"/>
              <a:r>
                <a:rPr lang="en-US" sz="1400" dirty="0" smtClean="0">
                  <a:solidFill>
                    <a:srgbClr val="FF0000"/>
                  </a:solidFill>
                </a:rPr>
                <a:t>7</a:t>
              </a:r>
            </a:p>
            <a:p>
              <a:pPr algn="r"/>
              <a:r>
                <a:rPr lang="en-US" sz="1400" dirty="0" smtClean="0">
                  <a:solidFill>
                    <a:srgbClr val="FF0000"/>
                  </a:solidFill>
                </a:rPr>
                <a:t>8</a:t>
              </a:r>
            </a:p>
            <a:p>
              <a:pPr algn="r"/>
              <a:r>
                <a:rPr lang="en-US" sz="1400" dirty="0" smtClean="0">
                  <a:solidFill>
                    <a:srgbClr val="FF0000"/>
                  </a:solidFill>
                </a:rPr>
                <a:t>9</a:t>
              </a:r>
            </a:p>
            <a:p>
              <a:pPr algn="r"/>
              <a:r>
                <a:rPr lang="en-US" sz="1400" dirty="0" smtClean="0">
                  <a:solidFill>
                    <a:srgbClr val="FF0000"/>
                  </a:solidFill>
                </a:rPr>
                <a:t>10</a:t>
              </a:r>
            </a:p>
            <a:p>
              <a:pPr algn="r"/>
              <a:r>
                <a:rPr lang="en-US" sz="1400" dirty="0" smtClean="0">
                  <a:solidFill>
                    <a:srgbClr val="FF0000"/>
                  </a:solidFill>
                </a:rPr>
                <a:t>11</a:t>
              </a:r>
            </a:p>
            <a:p>
              <a:pPr algn="r"/>
              <a:r>
                <a:rPr lang="en-US" sz="1400" dirty="0" smtClean="0">
                  <a:solidFill>
                    <a:srgbClr val="FF0000"/>
                  </a:solidFill>
                </a:rPr>
                <a:t>12</a:t>
              </a:r>
            </a:p>
            <a:p>
              <a:pPr algn="r"/>
              <a:r>
                <a:rPr lang="en-US" sz="1400" dirty="0" smtClean="0">
                  <a:solidFill>
                    <a:srgbClr val="FF0000"/>
                  </a:solidFill>
                </a:rPr>
                <a:t>13</a:t>
              </a:r>
            </a:p>
            <a:p>
              <a:pPr algn="r"/>
              <a:r>
                <a:rPr lang="en-US" sz="1400" dirty="0" smtClean="0">
                  <a:solidFill>
                    <a:srgbClr val="FF0000"/>
                  </a:solidFill>
                </a:rPr>
                <a:t>14</a:t>
              </a:r>
            </a:p>
            <a:p>
              <a:pPr algn="r"/>
              <a:r>
                <a:rPr lang="en-US" sz="1400" dirty="0" smtClean="0">
                  <a:solidFill>
                    <a:srgbClr val="FF0000"/>
                  </a:solidFill>
                </a:rPr>
                <a:t>15</a:t>
              </a:r>
            </a:p>
            <a:p>
              <a:pPr algn="r"/>
              <a:r>
                <a:rPr lang="en-US" sz="1400" dirty="0" smtClean="0">
                  <a:solidFill>
                    <a:srgbClr val="FF0000"/>
                  </a:solidFill>
                </a:rPr>
                <a:t>16</a:t>
              </a:r>
            </a:p>
            <a:p>
              <a:pPr algn="r"/>
              <a:r>
                <a:rPr lang="en-US" sz="1400" dirty="0" smtClean="0">
                  <a:solidFill>
                    <a:srgbClr val="FF0000"/>
                  </a:solidFill>
                </a:rPr>
                <a:t>17</a:t>
              </a:r>
            </a:p>
            <a:p>
              <a:pPr algn="r"/>
              <a:r>
                <a:rPr lang="en-US" sz="1400" dirty="0" smtClean="0">
                  <a:solidFill>
                    <a:srgbClr val="FF0000"/>
                  </a:solidFill>
                </a:rPr>
                <a:t>18</a:t>
              </a:r>
            </a:p>
            <a:p>
              <a:pPr algn="r"/>
              <a:r>
                <a:rPr lang="en-US" sz="1400" dirty="0" smtClean="0">
                  <a:solidFill>
                    <a:srgbClr val="FF0000"/>
                  </a:solidFill>
                </a:rPr>
                <a:t>19</a:t>
              </a:r>
            </a:p>
            <a:p>
              <a:pPr algn="r"/>
              <a:r>
                <a:rPr lang="en-US" sz="1400" dirty="0" smtClean="0">
                  <a:solidFill>
                    <a:srgbClr val="FF0000"/>
                  </a:solidFill>
                </a:rPr>
                <a:t>20</a:t>
              </a:r>
            </a:p>
            <a:p>
              <a:pPr algn="r"/>
              <a:r>
                <a:rPr lang="en-US" sz="1400" dirty="0" smtClean="0">
                  <a:solidFill>
                    <a:srgbClr val="FF0000"/>
                  </a:solidFill>
                </a:rPr>
                <a:t>21</a:t>
              </a:r>
            </a:p>
            <a:p>
              <a:pPr algn="r"/>
              <a:r>
                <a:rPr lang="en-US" sz="1400" dirty="0" smtClean="0">
                  <a:solidFill>
                    <a:srgbClr val="FF0000"/>
                  </a:solidFill>
                </a:rPr>
                <a:t>22</a:t>
              </a:r>
            </a:p>
            <a:p>
              <a:pPr algn="r"/>
              <a:r>
                <a:rPr lang="en-US" sz="1400" dirty="0" smtClean="0">
                  <a:solidFill>
                    <a:srgbClr val="FF0000"/>
                  </a:solidFill>
                </a:rPr>
                <a:t>23</a:t>
              </a:r>
            </a:p>
            <a:p>
              <a:pPr algn="r"/>
              <a:r>
                <a:rPr lang="en-US" sz="1400" dirty="0" smtClean="0">
                  <a:solidFill>
                    <a:srgbClr val="FF0000"/>
                  </a:solidFill>
                </a:rPr>
                <a:t>24</a:t>
              </a:r>
              <a:endParaRPr lang="en-US" sz="1400" dirty="0">
                <a:solidFill>
                  <a:srgbClr val="FF0000"/>
                </a:solidFill>
              </a:endParaRPr>
            </a:p>
          </p:txBody>
        </p:sp>
      </p:grpSp>
      <p:cxnSp>
        <p:nvCxnSpPr>
          <p:cNvPr id="4" name="Straight Connector 3"/>
          <p:cNvCxnSpPr/>
          <p:nvPr/>
        </p:nvCxnSpPr>
        <p:spPr>
          <a:xfrm>
            <a:off x="0" y="764704"/>
            <a:ext cx="9144000"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
        <p:nvSpPr>
          <p:cNvPr id="5" name="Rectangle 2"/>
          <p:cNvSpPr>
            <a:spLocks noGrp="1" noChangeArrowheads="1"/>
          </p:cNvSpPr>
          <p:nvPr>
            <p:ph type="title"/>
          </p:nvPr>
        </p:nvSpPr>
        <p:spPr>
          <a:xfrm>
            <a:off x="228600" y="152400"/>
            <a:ext cx="8663880" cy="598488"/>
          </a:xfrm>
        </p:spPr>
        <p:txBody>
          <a:bodyPr>
            <a:noAutofit/>
          </a:bodyPr>
          <a:lstStyle/>
          <a:p>
            <a:pPr eaLnBrk="1" hangingPunct="1"/>
            <a:r>
              <a:rPr lang="en-US" sz="4000" dirty="0" smtClean="0">
                <a:solidFill>
                  <a:schemeClr val="accent2"/>
                </a:solidFill>
                <a:latin typeface="Tahoma" charset="0"/>
                <a:cs typeface="Arial" charset="0"/>
              </a:rPr>
              <a:t>  The </a:t>
            </a:r>
            <a:r>
              <a:rPr lang="en-US" sz="4000" dirty="0" smtClean="0">
                <a:solidFill>
                  <a:srgbClr val="00B0F0"/>
                </a:solidFill>
                <a:latin typeface="Tahoma" charset="0"/>
                <a:cs typeface="Arial" charset="0"/>
              </a:rPr>
              <a:t>if </a:t>
            </a:r>
            <a:r>
              <a:rPr lang="en-US" sz="4000" dirty="0" smtClean="0">
                <a:solidFill>
                  <a:schemeClr val="accent2"/>
                </a:solidFill>
                <a:latin typeface="Tahoma" charset="0"/>
                <a:cs typeface="Arial" charset="0"/>
              </a:rPr>
              <a:t>Statement</a:t>
            </a:r>
            <a:endParaRPr lang="en-US" sz="4000" dirty="0">
              <a:solidFill>
                <a:schemeClr val="accent2"/>
              </a:solidFill>
              <a:latin typeface="Tahoma" charset="0"/>
              <a:cs typeface="Arial" charset="0"/>
            </a:endParaRPr>
          </a:p>
        </p:txBody>
      </p:sp>
      <p:sp>
        <p:nvSpPr>
          <p:cNvPr id="17" name="Slide Number Placeholder 16"/>
          <p:cNvSpPr>
            <a:spLocks noGrp="1"/>
          </p:cNvSpPr>
          <p:nvPr>
            <p:ph type="sldNum" sz="quarter" idx="12"/>
          </p:nvPr>
        </p:nvSpPr>
        <p:spPr/>
        <p:txBody>
          <a:bodyPr/>
          <a:lstStyle/>
          <a:p>
            <a:fld id="{DA934484-767D-4C48-AF0E-A1438A969E59}" type="slidenum">
              <a:rPr lang="en-US" smtClean="0"/>
              <a:pPr/>
              <a:t>3</a:t>
            </a:fld>
            <a:endParaRPr lang="en-US"/>
          </a:p>
        </p:txBody>
      </p:sp>
      <p:sp>
        <p:nvSpPr>
          <p:cNvPr id="10" name="Rectangle 9"/>
          <p:cNvSpPr/>
          <p:nvPr/>
        </p:nvSpPr>
        <p:spPr>
          <a:xfrm>
            <a:off x="899592" y="4725144"/>
            <a:ext cx="8064896" cy="216024"/>
          </a:xfrm>
          <a:prstGeom prst="rect">
            <a:avLst/>
          </a:prstGeom>
          <a:solidFill>
            <a:schemeClr val="accent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99592" y="4941168"/>
            <a:ext cx="8064896" cy="216024"/>
          </a:xfrm>
          <a:prstGeom prst="rect">
            <a:avLst/>
          </a:prstGeom>
          <a:solidFill>
            <a:schemeClr val="accent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899592" y="5157192"/>
            <a:ext cx="8064896" cy="216024"/>
          </a:xfrm>
          <a:prstGeom prst="rect">
            <a:avLst/>
          </a:prstGeom>
          <a:solidFill>
            <a:schemeClr val="accent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899592" y="5373216"/>
            <a:ext cx="8064896" cy="216024"/>
          </a:xfrm>
          <a:prstGeom prst="rect">
            <a:avLst/>
          </a:prstGeom>
          <a:solidFill>
            <a:schemeClr val="accent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86816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par>
                                <p:cTn id="8" presetID="22" presetClass="entr" presetSubtype="2"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right)">
                                      <p:cBhvr>
                                        <p:cTn id="10" dur="500"/>
                                        <p:tgtEl>
                                          <p:spTgt spid="2"/>
                                        </p:tgtEl>
                                      </p:cBhvr>
                                    </p:animEffect>
                                  </p:childTnLst>
                                </p:cTn>
                              </p:par>
                            </p:childTnLst>
                          </p:cTn>
                        </p:par>
                        <p:par>
                          <p:cTn id="11" fill="hold">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wipe(left)">
                                      <p:cBhvr>
                                        <p:cTn id="14" dur="500"/>
                                        <p:tgtEl>
                                          <p:spTgt spid="10"/>
                                        </p:tgtEl>
                                      </p:cBhvr>
                                    </p:animEffect>
                                  </p:childTnLst>
                                </p:cTn>
                              </p:par>
                            </p:childTnLst>
                          </p:cTn>
                        </p:par>
                        <p:par>
                          <p:cTn id="15" fill="hold">
                            <p:stCondLst>
                              <p:cond delay="1000"/>
                            </p:stCondLst>
                            <p:childTnLst>
                              <p:par>
                                <p:cTn id="16" presetID="22" presetClass="entr" presetSubtype="8" fill="hold" grpId="0" nodeType="after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wipe(left)">
                                      <p:cBhvr>
                                        <p:cTn id="18" dur="500"/>
                                        <p:tgtEl>
                                          <p:spTgt spid="11"/>
                                        </p:tgtEl>
                                      </p:cBhvr>
                                    </p:animEffect>
                                  </p:childTnLst>
                                </p:cTn>
                              </p:par>
                            </p:childTnLst>
                          </p:cTn>
                        </p:par>
                        <p:par>
                          <p:cTn id="19" fill="hold">
                            <p:stCondLst>
                              <p:cond delay="1500"/>
                            </p:stCondLst>
                            <p:childTnLst>
                              <p:par>
                                <p:cTn id="20" presetID="22" presetClass="entr" presetSubtype="8" fill="hold" grpId="0" nodeType="after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left)">
                                      <p:cBhvr>
                                        <p:cTn id="22" dur="500"/>
                                        <p:tgtEl>
                                          <p:spTgt spid="12"/>
                                        </p:tgtEl>
                                      </p:cBhvr>
                                    </p:animEffect>
                                  </p:childTnLst>
                                </p:cTn>
                              </p:par>
                            </p:childTnLst>
                          </p:cTn>
                        </p:par>
                        <p:par>
                          <p:cTn id="23" fill="hold">
                            <p:stCondLst>
                              <p:cond delay="2000"/>
                            </p:stCondLst>
                            <p:childTnLst>
                              <p:par>
                                <p:cTn id="24" presetID="22" presetClass="entr" presetSubtype="8" fill="hold" grpId="0" nodeType="after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wipe(left)">
                                      <p:cBhvr>
                                        <p:cTn id="2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0" grpId="0" animBg="1"/>
      <p:bldP spid="11" grpId="0" animBg="1"/>
      <p:bldP spid="12"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0" y="836712"/>
            <a:ext cx="9144000" cy="36004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With a block of statements - PROGRAM  : CASE 1 (TRUE)</a:t>
            </a:r>
            <a:endParaRPr lang="en-US" b="1" dirty="0"/>
          </a:p>
        </p:txBody>
      </p:sp>
      <p:cxnSp>
        <p:nvCxnSpPr>
          <p:cNvPr id="16" name="Straight Connector 15"/>
          <p:cNvCxnSpPr/>
          <p:nvPr/>
        </p:nvCxnSpPr>
        <p:spPr>
          <a:xfrm>
            <a:off x="0" y="1196752"/>
            <a:ext cx="9144000"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a:off x="0" y="764704"/>
            <a:ext cx="9144000"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
        <p:nvSpPr>
          <p:cNvPr id="5" name="Rectangle 2"/>
          <p:cNvSpPr>
            <a:spLocks noGrp="1" noChangeArrowheads="1"/>
          </p:cNvSpPr>
          <p:nvPr>
            <p:ph type="title"/>
          </p:nvPr>
        </p:nvSpPr>
        <p:spPr>
          <a:xfrm>
            <a:off x="228600" y="152400"/>
            <a:ext cx="8663880" cy="598488"/>
          </a:xfrm>
        </p:spPr>
        <p:txBody>
          <a:bodyPr>
            <a:noAutofit/>
          </a:bodyPr>
          <a:lstStyle/>
          <a:p>
            <a:pPr eaLnBrk="1" hangingPunct="1"/>
            <a:r>
              <a:rPr lang="en-US" sz="4000" dirty="0" smtClean="0">
                <a:solidFill>
                  <a:schemeClr val="accent2"/>
                </a:solidFill>
                <a:latin typeface="Tahoma" charset="0"/>
                <a:cs typeface="Arial" charset="0"/>
              </a:rPr>
              <a:t>  The </a:t>
            </a:r>
            <a:r>
              <a:rPr lang="en-US" sz="4000" dirty="0" smtClean="0">
                <a:solidFill>
                  <a:srgbClr val="00B0F0"/>
                </a:solidFill>
                <a:latin typeface="Tahoma" charset="0"/>
                <a:cs typeface="Arial" charset="0"/>
              </a:rPr>
              <a:t>if </a:t>
            </a:r>
            <a:r>
              <a:rPr lang="en-US" sz="4000" dirty="0" smtClean="0">
                <a:solidFill>
                  <a:schemeClr val="accent2"/>
                </a:solidFill>
                <a:latin typeface="Tahoma" charset="0"/>
                <a:cs typeface="Arial" charset="0"/>
              </a:rPr>
              <a:t>Statement</a:t>
            </a:r>
            <a:endParaRPr lang="en-US" sz="4000" dirty="0">
              <a:solidFill>
                <a:schemeClr val="accent2"/>
              </a:solidFill>
              <a:latin typeface="Tahoma" charset="0"/>
              <a:cs typeface="Arial" charset="0"/>
            </a:endParaRPr>
          </a:p>
        </p:txBody>
      </p:sp>
      <p:sp>
        <p:nvSpPr>
          <p:cNvPr id="17" name="Slide Number Placeholder 16"/>
          <p:cNvSpPr>
            <a:spLocks noGrp="1"/>
          </p:cNvSpPr>
          <p:nvPr>
            <p:ph type="sldNum" sz="quarter" idx="12"/>
          </p:nvPr>
        </p:nvSpPr>
        <p:spPr/>
        <p:txBody>
          <a:bodyPr/>
          <a:lstStyle/>
          <a:p>
            <a:fld id="{DA934484-767D-4C48-AF0E-A1438A969E59}" type="slidenum">
              <a:rPr lang="en-US" smtClean="0"/>
              <a:pPr/>
              <a:t>4</a:t>
            </a:fld>
            <a:endParaRPr lang="en-US"/>
          </a:p>
        </p:txBody>
      </p:sp>
      <p:grpSp>
        <p:nvGrpSpPr>
          <p:cNvPr id="2" name="Group 9"/>
          <p:cNvGrpSpPr/>
          <p:nvPr/>
        </p:nvGrpSpPr>
        <p:grpSpPr>
          <a:xfrm>
            <a:off x="650334" y="3861048"/>
            <a:ext cx="8314155" cy="523220"/>
            <a:chOff x="1029207" y="1236822"/>
            <a:chExt cx="7143193" cy="523220"/>
          </a:xfrm>
        </p:grpSpPr>
        <p:sp>
          <p:nvSpPr>
            <p:cNvPr id="11" name="TextBox 10"/>
            <p:cNvSpPr txBox="1"/>
            <p:nvPr/>
          </p:nvSpPr>
          <p:spPr>
            <a:xfrm>
              <a:off x="1249811" y="1236822"/>
              <a:ext cx="6922589" cy="523220"/>
            </a:xfrm>
            <a:prstGeom prst="rect">
              <a:avLst/>
            </a:prstGeom>
            <a:solidFill>
              <a:srgbClr val="0000FF"/>
            </a:solidFill>
            <a:ln w="28575" cap="rnd" cmpd="thickThin">
              <a:solidFill>
                <a:srgbClr val="0000FF"/>
              </a:solidFill>
            </a:ln>
          </p:spPr>
          <p:txBody>
            <a:bodyPr wrap="square" rtlCol="0">
              <a:spAutoFit/>
            </a:bodyPr>
            <a:lstStyle/>
            <a:p>
              <a:r>
                <a:rPr lang="en-US" sz="1400" dirty="0" smtClean="0">
                  <a:solidFill>
                    <a:schemeClr val="bg1"/>
                  </a:solidFill>
                </a:rPr>
                <a:t>Enter student’s score</a:t>
              </a:r>
            </a:p>
            <a:p>
              <a:r>
                <a:rPr lang="en-US" sz="1400" dirty="0" smtClean="0">
                  <a:solidFill>
                    <a:srgbClr val="FFC000"/>
                  </a:solidFill>
                </a:rPr>
                <a:t>50.5</a:t>
              </a:r>
              <a:r>
                <a:rPr lang="en-US" sz="1400" dirty="0" smtClean="0">
                  <a:solidFill>
                    <a:schemeClr val="bg1"/>
                  </a:solidFill>
                </a:rPr>
                <a:t>_</a:t>
              </a:r>
            </a:p>
          </p:txBody>
        </p:sp>
        <p:sp>
          <p:nvSpPr>
            <p:cNvPr id="12" name="TextBox 11"/>
            <p:cNvSpPr txBox="1"/>
            <p:nvPr/>
          </p:nvSpPr>
          <p:spPr>
            <a:xfrm>
              <a:off x="1029207" y="1236822"/>
              <a:ext cx="216024" cy="523220"/>
            </a:xfrm>
            <a:prstGeom prst="rect">
              <a:avLst/>
            </a:prstGeom>
            <a:noFill/>
          </p:spPr>
          <p:txBody>
            <a:bodyPr wrap="square" rtlCol="0">
              <a:spAutoFit/>
            </a:bodyPr>
            <a:lstStyle/>
            <a:p>
              <a:r>
                <a:rPr lang="en-US" sz="1400" dirty="0" smtClean="0">
                  <a:solidFill>
                    <a:srgbClr val="FF0000"/>
                  </a:solidFill>
                </a:rPr>
                <a:t>1</a:t>
              </a:r>
            </a:p>
            <a:p>
              <a:r>
                <a:rPr lang="en-US" sz="1400" dirty="0">
                  <a:solidFill>
                    <a:srgbClr val="FF0000"/>
                  </a:solidFill>
                </a:rPr>
                <a:t>2</a:t>
              </a:r>
              <a:endParaRPr lang="en-US" sz="1400" dirty="0" smtClean="0">
                <a:solidFill>
                  <a:srgbClr val="FF0000"/>
                </a:solidFill>
              </a:endParaRPr>
            </a:p>
          </p:txBody>
        </p:sp>
      </p:grpSp>
      <p:grpSp>
        <p:nvGrpSpPr>
          <p:cNvPr id="3" name="Group 12"/>
          <p:cNvGrpSpPr/>
          <p:nvPr/>
        </p:nvGrpSpPr>
        <p:grpSpPr>
          <a:xfrm>
            <a:off x="254823" y="1324500"/>
            <a:ext cx="8709665" cy="584775"/>
            <a:chOff x="390814" y="1236822"/>
            <a:chExt cx="7781586" cy="549878"/>
          </a:xfrm>
        </p:grpSpPr>
        <p:sp>
          <p:nvSpPr>
            <p:cNvPr id="14" name="TextBox 13"/>
            <p:cNvSpPr txBox="1"/>
            <p:nvPr/>
          </p:nvSpPr>
          <p:spPr>
            <a:xfrm>
              <a:off x="971600" y="1236822"/>
              <a:ext cx="7200800" cy="549878"/>
            </a:xfrm>
            <a:prstGeom prst="rect">
              <a:avLst/>
            </a:prstGeom>
            <a:solidFill>
              <a:schemeClr val="bg2"/>
            </a:solidFill>
            <a:ln w="28575" cap="rnd" cmpd="thickThin">
              <a:solidFill>
                <a:srgbClr val="0000FF"/>
              </a:solidFill>
            </a:ln>
          </p:spPr>
          <p:txBody>
            <a:bodyPr wrap="square" rtlCol="0">
              <a:spAutoFit/>
            </a:bodyPr>
            <a:lstStyle/>
            <a:p>
              <a:r>
                <a:rPr lang="en-US" sz="1600" dirty="0"/>
                <a:t>	</a:t>
              </a:r>
              <a:r>
                <a:rPr lang="en-US" sz="1600" dirty="0" smtClean="0">
                  <a:solidFill>
                    <a:srgbClr val="00B0F0"/>
                  </a:solidFill>
                </a:rPr>
                <a:t>double</a:t>
              </a:r>
              <a:r>
                <a:rPr lang="en-US" sz="1600" dirty="0" smtClean="0">
                  <a:solidFill>
                    <a:srgbClr val="0000FF"/>
                  </a:solidFill>
                </a:rPr>
                <a:t> score;</a:t>
              </a:r>
            </a:p>
            <a:p>
              <a:r>
                <a:rPr lang="en-US" sz="1600" dirty="0">
                  <a:solidFill>
                    <a:srgbClr val="0000FF"/>
                  </a:solidFill>
                </a:rPr>
                <a:t>	</a:t>
              </a:r>
              <a:r>
                <a:rPr lang="en-US" sz="1600" dirty="0" smtClean="0">
                  <a:solidFill>
                    <a:srgbClr val="00B0F0"/>
                  </a:solidFill>
                </a:rPr>
                <a:t>char</a:t>
              </a:r>
              <a:r>
                <a:rPr lang="en-US" sz="1600" dirty="0" smtClean="0">
                  <a:solidFill>
                    <a:srgbClr val="0000FF"/>
                  </a:solidFill>
                </a:rPr>
                <a:t> grade = ‘X’;		</a:t>
              </a:r>
              <a:r>
                <a:rPr lang="en-US" sz="1600" dirty="0" smtClean="0">
                  <a:solidFill>
                    <a:srgbClr val="00B050"/>
                  </a:solidFill>
                </a:rPr>
                <a:t>//initialize grade</a:t>
              </a:r>
            </a:p>
          </p:txBody>
        </p:sp>
        <p:sp>
          <p:nvSpPr>
            <p:cNvPr id="18" name="TextBox 17"/>
            <p:cNvSpPr txBox="1"/>
            <p:nvPr/>
          </p:nvSpPr>
          <p:spPr>
            <a:xfrm>
              <a:off x="390814" y="1236822"/>
              <a:ext cx="576064" cy="549878"/>
            </a:xfrm>
            <a:prstGeom prst="rect">
              <a:avLst/>
            </a:prstGeom>
            <a:noFill/>
          </p:spPr>
          <p:txBody>
            <a:bodyPr wrap="square" rtlCol="0">
              <a:spAutoFit/>
            </a:bodyPr>
            <a:lstStyle/>
            <a:p>
              <a:pPr algn="r"/>
              <a:r>
                <a:rPr lang="en-US" sz="1600" dirty="0" smtClean="0">
                  <a:solidFill>
                    <a:srgbClr val="FF0000"/>
                  </a:solidFill>
                </a:rPr>
                <a:t>10</a:t>
              </a:r>
            </a:p>
            <a:p>
              <a:pPr algn="r"/>
              <a:r>
                <a:rPr lang="en-US" sz="1600" dirty="0" smtClean="0">
                  <a:solidFill>
                    <a:srgbClr val="FF0000"/>
                  </a:solidFill>
                </a:rPr>
                <a:t>11</a:t>
              </a:r>
            </a:p>
          </p:txBody>
        </p:sp>
      </p:grpSp>
      <p:grpSp>
        <p:nvGrpSpPr>
          <p:cNvPr id="6" name="Group 18"/>
          <p:cNvGrpSpPr/>
          <p:nvPr/>
        </p:nvGrpSpPr>
        <p:grpSpPr>
          <a:xfrm>
            <a:off x="899592" y="4437112"/>
            <a:ext cx="2952328" cy="720080"/>
            <a:chOff x="179512" y="1988840"/>
            <a:chExt cx="2952328" cy="720080"/>
          </a:xfrm>
        </p:grpSpPr>
        <p:sp>
          <p:nvSpPr>
            <p:cNvPr id="25" name="Rounded Rectangle 24"/>
            <p:cNvSpPr/>
            <p:nvPr/>
          </p:nvSpPr>
          <p:spPr>
            <a:xfrm>
              <a:off x="971600" y="1988840"/>
              <a:ext cx="2160240" cy="72008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1">
                      <a:lumMod val="75000"/>
                    </a:schemeClr>
                  </a:solidFill>
                </a:rPr>
                <a:t>50.5</a:t>
              </a:r>
              <a:endParaRPr lang="en-US" dirty="0">
                <a:solidFill>
                  <a:schemeClr val="accent1">
                    <a:lumMod val="75000"/>
                  </a:schemeClr>
                </a:solidFill>
              </a:endParaRPr>
            </a:p>
          </p:txBody>
        </p:sp>
        <p:sp>
          <p:nvSpPr>
            <p:cNvPr id="28" name="Rounded Rectangle 27"/>
            <p:cNvSpPr/>
            <p:nvPr/>
          </p:nvSpPr>
          <p:spPr>
            <a:xfrm>
              <a:off x="179512" y="1988840"/>
              <a:ext cx="720080"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score</a:t>
              </a:r>
              <a:endParaRPr lang="en-US" sz="1200" dirty="0"/>
            </a:p>
          </p:txBody>
        </p:sp>
      </p:grpSp>
      <p:grpSp>
        <p:nvGrpSpPr>
          <p:cNvPr id="7" name="Group 28"/>
          <p:cNvGrpSpPr/>
          <p:nvPr/>
        </p:nvGrpSpPr>
        <p:grpSpPr>
          <a:xfrm>
            <a:off x="6012160" y="4437112"/>
            <a:ext cx="2952328" cy="720080"/>
            <a:chOff x="179512" y="1988840"/>
            <a:chExt cx="2952328" cy="720080"/>
          </a:xfrm>
        </p:grpSpPr>
        <p:sp>
          <p:nvSpPr>
            <p:cNvPr id="32" name="Rounded Rectangle 31"/>
            <p:cNvSpPr/>
            <p:nvPr/>
          </p:nvSpPr>
          <p:spPr>
            <a:xfrm>
              <a:off x="971600" y="1988840"/>
              <a:ext cx="2160240" cy="72008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1">
                      <a:lumMod val="75000"/>
                    </a:schemeClr>
                  </a:solidFill>
                </a:rPr>
                <a:t>X</a:t>
              </a:r>
            </a:p>
          </p:txBody>
        </p:sp>
        <p:sp>
          <p:nvSpPr>
            <p:cNvPr id="35" name="Rounded Rectangle 34"/>
            <p:cNvSpPr/>
            <p:nvPr/>
          </p:nvSpPr>
          <p:spPr>
            <a:xfrm>
              <a:off x="179512" y="1988840"/>
              <a:ext cx="720080"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grade</a:t>
              </a:r>
              <a:endParaRPr lang="en-US" sz="1200" dirty="0"/>
            </a:p>
          </p:txBody>
        </p:sp>
      </p:grpSp>
      <p:grpSp>
        <p:nvGrpSpPr>
          <p:cNvPr id="8" name="Group 35"/>
          <p:cNvGrpSpPr/>
          <p:nvPr/>
        </p:nvGrpSpPr>
        <p:grpSpPr>
          <a:xfrm>
            <a:off x="254823" y="3204267"/>
            <a:ext cx="8709665" cy="614972"/>
            <a:chOff x="390814" y="2665859"/>
            <a:chExt cx="7781586" cy="578273"/>
          </a:xfrm>
        </p:grpSpPr>
        <p:sp>
          <p:nvSpPr>
            <p:cNvPr id="37" name="TextBox 36"/>
            <p:cNvSpPr txBox="1"/>
            <p:nvPr/>
          </p:nvSpPr>
          <p:spPr>
            <a:xfrm>
              <a:off x="971600" y="2665859"/>
              <a:ext cx="7200800" cy="549878"/>
            </a:xfrm>
            <a:prstGeom prst="rect">
              <a:avLst/>
            </a:prstGeom>
            <a:solidFill>
              <a:schemeClr val="bg2"/>
            </a:solidFill>
            <a:ln w="28575" cap="rnd" cmpd="thickThin">
              <a:solidFill>
                <a:srgbClr val="0000FF"/>
              </a:solidFill>
            </a:ln>
          </p:spPr>
          <p:txBody>
            <a:bodyPr wrap="square" rtlCol="0">
              <a:spAutoFit/>
            </a:bodyPr>
            <a:lstStyle/>
            <a:p>
              <a:r>
                <a:rPr lang="en-US" sz="1600" dirty="0"/>
                <a:t>	</a:t>
              </a:r>
              <a:r>
                <a:rPr lang="en-US" sz="1600" dirty="0" err="1" smtClean="0">
                  <a:solidFill>
                    <a:srgbClr val="0000FF"/>
                  </a:solidFill>
                </a:rPr>
                <a:t>System.out.println</a:t>
              </a:r>
              <a:r>
                <a:rPr lang="en-US" sz="1600" dirty="0" smtClean="0">
                  <a:solidFill>
                    <a:srgbClr val="0000FF"/>
                  </a:solidFill>
                </a:rPr>
                <a:t> (“Enter student’s score”);   </a:t>
              </a:r>
              <a:r>
                <a:rPr lang="en-US" sz="1600" dirty="0" smtClean="0">
                  <a:solidFill>
                    <a:srgbClr val="00B050"/>
                  </a:solidFill>
                </a:rPr>
                <a:t>//prompt</a:t>
              </a:r>
            </a:p>
            <a:p>
              <a:r>
                <a:rPr lang="en-US" sz="1600" dirty="0">
                  <a:solidFill>
                    <a:srgbClr val="0000FF"/>
                  </a:solidFill>
                </a:rPr>
                <a:t>	</a:t>
              </a:r>
              <a:r>
                <a:rPr lang="en-US" sz="1600" dirty="0" smtClean="0">
                  <a:solidFill>
                    <a:srgbClr val="0000FF"/>
                  </a:solidFill>
                </a:rPr>
                <a:t>score = </a:t>
              </a:r>
              <a:r>
                <a:rPr lang="en-US" sz="1600" dirty="0" err="1" smtClean="0">
                  <a:solidFill>
                    <a:srgbClr val="0000FF"/>
                  </a:solidFill>
                </a:rPr>
                <a:t>console.</a:t>
              </a:r>
              <a:r>
                <a:rPr lang="en-US" sz="1600" dirty="0" err="1" smtClean="0">
                  <a:solidFill>
                    <a:srgbClr val="00B050"/>
                  </a:solidFill>
                </a:rPr>
                <a:t>nextDouble</a:t>
              </a:r>
              <a:r>
                <a:rPr lang="en-US" sz="1600" dirty="0" smtClean="0">
                  <a:solidFill>
                    <a:srgbClr val="00B050"/>
                  </a:solidFill>
                </a:rPr>
                <a:t>()</a:t>
              </a:r>
              <a:r>
                <a:rPr lang="en-US" sz="1600" dirty="0" smtClean="0">
                  <a:solidFill>
                    <a:srgbClr val="0000FF"/>
                  </a:solidFill>
                </a:rPr>
                <a:t>;</a:t>
              </a:r>
            </a:p>
          </p:txBody>
        </p:sp>
        <p:sp>
          <p:nvSpPr>
            <p:cNvPr id="38" name="TextBox 37"/>
            <p:cNvSpPr txBox="1"/>
            <p:nvPr/>
          </p:nvSpPr>
          <p:spPr>
            <a:xfrm>
              <a:off x="390814" y="2694254"/>
              <a:ext cx="576064" cy="549878"/>
            </a:xfrm>
            <a:prstGeom prst="rect">
              <a:avLst/>
            </a:prstGeom>
            <a:noFill/>
          </p:spPr>
          <p:txBody>
            <a:bodyPr wrap="square" rtlCol="0">
              <a:spAutoFit/>
            </a:bodyPr>
            <a:lstStyle/>
            <a:p>
              <a:pPr algn="r"/>
              <a:r>
                <a:rPr lang="en-US" sz="1600" dirty="0" smtClean="0">
                  <a:solidFill>
                    <a:srgbClr val="FF0000"/>
                  </a:solidFill>
                </a:rPr>
                <a:t>13</a:t>
              </a:r>
            </a:p>
            <a:p>
              <a:pPr algn="r"/>
              <a:r>
                <a:rPr lang="en-US" sz="1600" dirty="0" smtClean="0">
                  <a:solidFill>
                    <a:srgbClr val="FF0000"/>
                  </a:solidFill>
                </a:rPr>
                <a:t>14</a:t>
              </a:r>
            </a:p>
          </p:txBody>
        </p:sp>
      </p:grpSp>
      <p:grpSp>
        <p:nvGrpSpPr>
          <p:cNvPr id="9" name="Group 41"/>
          <p:cNvGrpSpPr/>
          <p:nvPr/>
        </p:nvGrpSpPr>
        <p:grpSpPr>
          <a:xfrm>
            <a:off x="899592" y="1988840"/>
            <a:ext cx="2952328" cy="720080"/>
            <a:chOff x="179512" y="1988840"/>
            <a:chExt cx="2952328" cy="720080"/>
          </a:xfrm>
        </p:grpSpPr>
        <p:sp>
          <p:nvSpPr>
            <p:cNvPr id="43" name="Rounded Rectangle 42"/>
            <p:cNvSpPr/>
            <p:nvPr/>
          </p:nvSpPr>
          <p:spPr>
            <a:xfrm>
              <a:off x="971600" y="1988840"/>
              <a:ext cx="2160240" cy="72008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1">
                      <a:lumMod val="75000"/>
                    </a:schemeClr>
                  </a:solidFill>
                </a:rPr>
                <a:t>???</a:t>
              </a:r>
              <a:endParaRPr lang="en-US" dirty="0">
                <a:solidFill>
                  <a:schemeClr val="accent1">
                    <a:lumMod val="75000"/>
                  </a:schemeClr>
                </a:solidFill>
              </a:endParaRPr>
            </a:p>
          </p:txBody>
        </p:sp>
        <p:sp>
          <p:nvSpPr>
            <p:cNvPr id="44" name="Rounded Rectangle 43"/>
            <p:cNvSpPr/>
            <p:nvPr/>
          </p:nvSpPr>
          <p:spPr>
            <a:xfrm>
              <a:off x="179512" y="1988840"/>
              <a:ext cx="720080"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score</a:t>
              </a:r>
              <a:endParaRPr lang="en-US" sz="1200" dirty="0"/>
            </a:p>
          </p:txBody>
        </p:sp>
      </p:grpSp>
      <p:grpSp>
        <p:nvGrpSpPr>
          <p:cNvPr id="10" name="Group 44"/>
          <p:cNvGrpSpPr/>
          <p:nvPr/>
        </p:nvGrpSpPr>
        <p:grpSpPr>
          <a:xfrm>
            <a:off x="6012160" y="1988840"/>
            <a:ext cx="2952328" cy="720080"/>
            <a:chOff x="179512" y="1988840"/>
            <a:chExt cx="2952328" cy="720080"/>
          </a:xfrm>
        </p:grpSpPr>
        <p:sp>
          <p:nvSpPr>
            <p:cNvPr id="46" name="Rounded Rectangle 45"/>
            <p:cNvSpPr/>
            <p:nvPr/>
          </p:nvSpPr>
          <p:spPr>
            <a:xfrm>
              <a:off x="971600" y="1988840"/>
              <a:ext cx="2160240" cy="72008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1">
                      <a:lumMod val="75000"/>
                    </a:schemeClr>
                  </a:solidFill>
                </a:rPr>
                <a:t>X</a:t>
              </a:r>
              <a:endParaRPr lang="en-US" dirty="0">
                <a:solidFill>
                  <a:schemeClr val="accent1">
                    <a:lumMod val="75000"/>
                  </a:schemeClr>
                </a:solidFill>
              </a:endParaRPr>
            </a:p>
          </p:txBody>
        </p:sp>
        <p:sp>
          <p:nvSpPr>
            <p:cNvPr id="47" name="Rounded Rectangle 46"/>
            <p:cNvSpPr/>
            <p:nvPr/>
          </p:nvSpPr>
          <p:spPr>
            <a:xfrm>
              <a:off x="179512" y="1988840"/>
              <a:ext cx="720080"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grade</a:t>
              </a:r>
              <a:endParaRPr lang="en-US" sz="1200" dirty="0"/>
            </a:p>
          </p:txBody>
        </p:sp>
      </p:grpSp>
    </p:spTree>
    <p:extLst>
      <p:ext uri="{BB962C8B-B14F-4D97-AF65-F5344CB8AC3E}">
        <p14:creationId xmlns:p14="http://schemas.microsoft.com/office/powerpoint/2010/main" val="1365192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par>
                                <p:cTn id="8" presetID="22" presetClass="entr" presetSubtype="2"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right)">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up)">
                                      <p:cBhvr>
                                        <p:cTn id="15" dur="1000"/>
                                        <p:tgtEl>
                                          <p:spTgt spid="9"/>
                                        </p:tgtEl>
                                      </p:cBhvr>
                                    </p:animEffect>
                                  </p:childTnLst>
                                </p:cTn>
                              </p:par>
                            </p:childTnLst>
                          </p:cTn>
                        </p:par>
                        <p:par>
                          <p:cTn id="16" fill="hold">
                            <p:stCondLst>
                              <p:cond delay="1000"/>
                            </p:stCondLst>
                            <p:childTnLst>
                              <p:par>
                                <p:cTn id="17" presetID="22" presetClass="entr" presetSubtype="1" fill="hold"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up)">
                                      <p:cBhvr>
                                        <p:cTn id="19" dur="1000"/>
                                        <p:tgtEl>
                                          <p:spTgt spid="10"/>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2" fill="hold"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wipe(right)">
                                      <p:cBhvr>
                                        <p:cTn id="24" dur="500"/>
                                        <p:tgtEl>
                                          <p:spTgt spid="8"/>
                                        </p:tgtEl>
                                      </p:cBhvr>
                                    </p:animEffect>
                                  </p:childTnLst>
                                </p:cTn>
                              </p:par>
                              <p:par>
                                <p:cTn id="25" presetID="22" presetClass="entr" presetSubtype="8" fill="hold" nodeType="with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wipe(left)">
                                      <p:cBhvr>
                                        <p:cTn id="27" dur="500"/>
                                        <p:tgtEl>
                                          <p:spTgt spid="2"/>
                                        </p:tgtEl>
                                      </p:cBhvr>
                                    </p:animEffect>
                                  </p:childTnLst>
                                </p:cTn>
                              </p:par>
                            </p:childTnLst>
                          </p:cTn>
                        </p:par>
                        <p:par>
                          <p:cTn id="28" fill="hold">
                            <p:stCondLst>
                              <p:cond delay="500"/>
                            </p:stCondLst>
                            <p:childTnLst>
                              <p:par>
                                <p:cTn id="29" presetID="22" presetClass="entr" presetSubtype="1" fill="hold" nodeType="after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wipe(up)">
                                      <p:cBhvr>
                                        <p:cTn id="31" dur="1000"/>
                                        <p:tgtEl>
                                          <p:spTgt spid="6"/>
                                        </p:tgtEl>
                                      </p:cBhvr>
                                    </p:animEffect>
                                  </p:childTnLst>
                                </p:cTn>
                              </p:par>
                              <p:par>
                                <p:cTn id="32" presetID="22" presetClass="entr" presetSubtype="1" fill="hold" nodeType="with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wipe(up)">
                                      <p:cBhvr>
                                        <p:cTn id="34"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8"/>
          <p:cNvGrpSpPr/>
          <p:nvPr/>
        </p:nvGrpSpPr>
        <p:grpSpPr>
          <a:xfrm>
            <a:off x="899592" y="5877272"/>
            <a:ext cx="2952328" cy="720080"/>
            <a:chOff x="179512" y="1988840"/>
            <a:chExt cx="2952328" cy="720080"/>
          </a:xfrm>
        </p:grpSpPr>
        <p:sp>
          <p:nvSpPr>
            <p:cNvPr id="60" name="Rounded Rectangle 59"/>
            <p:cNvSpPr/>
            <p:nvPr/>
          </p:nvSpPr>
          <p:spPr>
            <a:xfrm>
              <a:off x="971600" y="1988840"/>
              <a:ext cx="2160240" cy="72008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1">
                      <a:lumMod val="75000"/>
                    </a:schemeClr>
                  </a:solidFill>
                </a:rPr>
                <a:t>50.5</a:t>
              </a:r>
              <a:endParaRPr lang="en-US" dirty="0">
                <a:solidFill>
                  <a:schemeClr val="accent1">
                    <a:lumMod val="75000"/>
                  </a:schemeClr>
                </a:solidFill>
              </a:endParaRPr>
            </a:p>
          </p:txBody>
        </p:sp>
        <p:sp>
          <p:nvSpPr>
            <p:cNvPr id="61" name="Rounded Rectangle 60"/>
            <p:cNvSpPr/>
            <p:nvPr/>
          </p:nvSpPr>
          <p:spPr>
            <a:xfrm>
              <a:off x="179512" y="1988840"/>
              <a:ext cx="720080"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score</a:t>
              </a:r>
              <a:endParaRPr lang="en-US" sz="1200" dirty="0"/>
            </a:p>
          </p:txBody>
        </p:sp>
      </p:grpSp>
      <p:grpSp>
        <p:nvGrpSpPr>
          <p:cNvPr id="3" name="Group 61"/>
          <p:cNvGrpSpPr/>
          <p:nvPr/>
        </p:nvGrpSpPr>
        <p:grpSpPr>
          <a:xfrm>
            <a:off x="5940152" y="5877272"/>
            <a:ext cx="2952328" cy="720080"/>
            <a:chOff x="179512" y="1988840"/>
            <a:chExt cx="2952328" cy="720080"/>
          </a:xfrm>
        </p:grpSpPr>
        <p:sp>
          <p:nvSpPr>
            <p:cNvPr id="63" name="Rounded Rectangle 62"/>
            <p:cNvSpPr/>
            <p:nvPr/>
          </p:nvSpPr>
          <p:spPr>
            <a:xfrm>
              <a:off x="971600" y="1988840"/>
              <a:ext cx="2160240" cy="72008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1">
                      <a:lumMod val="75000"/>
                    </a:schemeClr>
                  </a:solidFill>
                </a:rPr>
                <a:t>F</a:t>
              </a:r>
              <a:endParaRPr lang="en-US" dirty="0">
                <a:solidFill>
                  <a:schemeClr val="accent1">
                    <a:lumMod val="75000"/>
                  </a:schemeClr>
                </a:solidFill>
              </a:endParaRPr>
            </a:p>
          </p:txBody>
        </p:sp>
        <p:sp>
          <p:nvSpPr>
            <p:cNvPr id="64" name="Rounded Rectangle 63"/>
            <p:cNvSpPr/>
            <p:nvPr/>
          </p:nvSpPr>
          <p:spPr>
            <a:xfrm>
              <a:off x="179512" y="1988840"/>
              <a:ext cx="720080"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grade</a:t>
              </a:r>
              <a:endParaRPr lang="en-US" sz="1200" dirty="0"/>
            </a:p>
          </p:txBody>
        </p:sp>
      </p:grpSp>
      <p:sp>
        <p:nvSpPr>
          <p:cNvPr id="15" name="Rectangle 14"/>
          <p:cNvSpPr/>
          <p:nvPr/>
        </p:nvSpPr>
        <p:spPr>
          <a:xfrm>
            <a:off x="0" y="836712"/>
            <a:ext cx="9144000" cy="36004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With a block of statements - PROGRAM  : CASE 1 (TRUE)</a:t>
            </a:r>
            <a:endParaRPr lang="en-US" b="1" dirty="0"/>
          </a:p>
        </p:txBody>
      </p:sp>
      <p:cxnSp>
        <p:nvCxnSpPr>
          <p:cNvPr id="16" name="Straight Connector 15"/>
          <p:cNvCxnSpPr/>
          <p:nvPr/>
        </p:nvCxnSpPr>
        <p:spPr>
          <a:xfrm>
            <a:off x="0" y="1196752"/>
            <a:ext cx="9144000"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a:off x="0" y="764704"/>
            <a:ext cx="9144000"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
        <p:nvSpPr>
          <p:cNvPr id="5" name="Rectangle 2"/>
          <p:cNvSpPr>
            <a:spLocks noGrp="1" noChangeArrowheads="1"/>
          </p:cNvSpPr>
          <p:nvPr>
            <p:ph type="title"/>
          </p:nvPr>
        </p:nvSpPr>
        <p:spPr>
          <a:xfrm>
            <a:off x="228600" y="152400"/>
            <a:ext cx="8663880" cy="598488"/>
          </a:xfrm>
        </p:spPr>
        <p:txBody>
          <a:bodyPr>
            <a:noAutofit/>
          </a:bodyPr>
          <a:lstStyle/>
          <a:p>
            <a:pPr eaLnBrk="1" hangingPunct="1"/>
            <a:r>
              <a:rPr lang="en-US" sz="4000" dirty="0" smtClean="0">
                <a:solidFill>
                  <a:schemeClr val="accent2"/>
                </a:solidFill>
                <a:latin typeface="Tahoma" charset="0"/>
                <a:cs typeface="Arial" charset="0"/>
              </a:rPr>
              <a:t>  The </a:t>
            </a:r>
            <a:r>
              <a:rPr lang="en-US" sz="4000" dirty="0" smtClean="0">
                <a:solidFill>
                  <a:srgbClr val="00B0F0"/>
                </a:solidFill>
                <a:latin typeface="Tahoma" charset="0"/>
                <a:cs typeface="Arial" charset="0"/>
              </a:rPr>
              <a:t>if </a:t>
            </a:r>
            <a:r>
              <a:rPr lang="en-US" sz="4000" dirty="0" smtClean="0">
                <a:solidFill>
                  <a:schemeClr val="accent2"/>
                </a:solidFill>
                <a:latin typeface="Tahoma" charset="0"/>
                <a:cs typeface="Arial" charset="0"/>
              </a:rPr>
              <a:t>Statement</a:t>
            </a:r>
            <a:endParaRPr lang="en-US" sz="4000" dirty="0">
              <a:solidFill>
                <a:schemeClr val="accent2"/>
              </a:solidFill>
              <a:latin typeface="Tahoma" charset="0"/>
              <a:cs typeface="Arial" charset="0"/>
            </a:endParaRPr>
          </a:p>
        </p:txBody>
      </p:sp>
      <p:sp>
        <p:nvSpPr>
          <p:cNvPr id="17" name="Slide Number Placeholder 16"/>
          <p:cNvSpPr>
            <a:spLocks noGrp="1"/>
          </p:cNvSpPr>
          <p:nvPr>
            <p:ph type="sldNum" sz="quarter" idx="12"/>
          </p:nvPr>
        </p:nvSpPr>
        <p:spPr/>
        <p:txBody>
          <a:bodyPr/>
          <a:lstStyle/>
          <a:p>
            <a:fld id="{DA934484-767D-4C48-AF0E-A1438A969E59}" type="slidenum">
              <a:rPr lang="en-US" smtClean="0"/>
              <a:pPr/>
              <a:t>5</a:t>
            </a:fld>
            <a:endParaRPr lang="en-US"/>
          </a:p>
        </p:txBody>
      </p:sp>
      <p:grpSp>
        <p:nvGrpSpPr>
          <p:cNvPr id="6" name="Group 38"/>
          <p:cNvGrpSpPr/>
          <p:nvPr/>
        </p:nvGrpSpPr>
        <p:grpSpPr>
          <a:xfrm>
            <a:off x="254823" y="1268762"/>
            <a:ext cx="8709665" cy="1323440"/>
            <a:chOff x="390814" y="1236822"/>
            <a:chExt cx="7781586" cy="1244461"/>
          </a:xfrm>
        </p:grpSpPr>
        <p:sp>
          <p:nvSpPr>
            <p:cNvPr id="40" name="TextBox 39"/>
            <p:cNvSpPr txBox="1"/>
            <p:nvPr/>
          </p:nvSpPr>
          <p:spPr>
            <a:xfrm>
              <a:off x="971600" y="1236823"/>
              <a:ext cx="7200800" cy="1244460"/>
            </a:xfrm>
            <a:prstGeom prst="rect">
              <a:avLst/>
            </a:prstGeom>
            <a:solidFill>
              <a:schemeClr val="bg2"/>
            </a:solidFill>
            <a:ln w="28575" cap="rnd" cmpd="thickThin">
              <a:solidFill>
                <a:srgbClr val="0000FF"/>
              </a:solidFill>
            </a:ln>
          </p:spPr>
          <p:txBody>
            <a:bodyPr wrap="square" rtlCol="0">
              <a:spAutoFit/>
            </a:bodyPr>
            <a:lstStyle/>
            <a:p>
              <a:r>
                <a:rPr lang="en-US" sz="1600" dirty="0">
                  <a:solidFill>
                    <a:srgbClr val="0000FF"/>
                  </a:solidFill>
                </a:rPr>
                <a:t>	</a:t>
              </a:r>
              <a:r>
                <a:rPr lang="en-US" sz="1600" dirty="0" smtClean="0">
                  <a:solidFill>
                    <a:srgbClr val="00B0F0"/>
                  </a:solidFill>
                </a:rPr>
                <a:t>if</a:t>
              </a:r>
              <a:r>
                <a:rPr lang="en-US" sz="1600" dirty="0" smtClean="0">
                  <a:solidFill>
                    <a:srgbClr val="0000FF"/>
                  </a:solidFill>
                </a:rPr>
                <a:t> (score &lt; 60.0)		</a:t>
              </a:r>
              <a:r>
                <a:rPr lang="en-US" sz="1600" dirty="0" smtClean="0">
                  <a:solidFill>
                    <a:srgbClr val="00B050"/>
                  </a:solidFill>
                </a:rPr>
                <a:t>// score is double</a:t>
              </a:r>
              <a:r>
                <a:rPr lang="en-US" sz="1600" dirty="0" smtClean="0">
                  <a:solidFill>
                    <a:srgbClr val="0000FF"/>
                  </a:solidFill>
                </a:rPr>
                <a:t> </a:t>
              </a:r>
            </a:p>
            <a:p>
              <a:r>
                <a:rPr lang="en-US" sz="1600" dirty="0">
                  <a:solidFill>
                    <a:srgbClr val="0000FF"/>
                  </a:solidFill>
                </a:rPr>
                <a:t>	</a:t>
              </a:r>
              <a:r>
                <a:rPr lang="en-US" sz="1600" dirty="0" smtClean="0">
                  <a:solidFill>
                    <a:srgbClr val="0000FF"/>
                  </a:solidFill>
                </a:rPr>
                <a:t>   {</a:t>
              </a:r>
            </a:p>
            <a:p>
              <a:r>
                <a:rPr lang="en-US" sz="1600" dirty="0">
                  <a:solidFill>
                    <a:srgbClr val="0000FF"/>
                  </a:solidFill>
                </a:rPr>
                <a:t>	</a:t>
              </a:r>
              <a:r>
                <a:rPr lang="en-US" sz="1600" dirty="0" smtClean="0">
                  <a:solidFill>
                    <a:srgbClr val="0000FF"/>
                  </a:solidFill>
                </a:rPr>
                <a:t>    grade = ‘F’;</a:t>
              </a:r>
            </a:p>
            <a:p>
              <a:r>
                <a:rPr lang="en-US" sz="1600" dirty="0">
                  <a:solidFill>
                    <a:srgbClr val="0000FF"/>
                  </a:solidFill>
                </a:rPr>
                <a:t>	</a:t>
              </a:r>
              <a:r>
                <a:rPr lang="en-US" sz="1600" dirty="0" smtClean="0">
                  <a:solidFill>
                    <a:srgbClr val="0000FF"/>
                  </a:solidFill>
                </a:rPr>
                <a:t>    </a:t>
              </a:r>
              <a:r>
                <a:rPr lang="en-US" sz="1600" dirty="0" err="1" smtClean="0">
                  <a:solidFill>
                    <a:srgbClr val="0000FF"/>
                  </a:solidFill>
                </a:rPr>
                <a:t>System.out.println</a:t>
              </a:r>
              <a:r>
                <a:rPr lang="en-US" sz="1600" dirty="0" smtClean="0">
                  <a:solidFill>
                    <a:srgbClr val="0000FF"/>
                  </a:solidFill>
                </a:rPr>
                <a:t> (“Failed”);	</a:t>
              </a:r>
              <a:r>
                <a:rPr lang="en-US" sz="1600" dirty="0" smtClean="0">
                  <a:solidFill>
                    <a:srgbClr val="00B050"/>
                  </a:solidFill>
                </a:rPr>
                <a:t>//output line 3</a:t>
              </a:r>
            </a:p>
            <a:p>
              <a:r>
                <a:rPr lang="en-US" sz="1600" dirty="0">
                  <a:solidFill>
                    <a:srgbClr val="0000FF"/>
                  </a:solidFill>
                </a:rPr>
                <a:t>	</a:t>
              </a:r>
              <a:r>
                <a:rPr lang="en-US" sz="1600" dirty="0" smtClean="0">
                  <a:solidFill>
                    <a:srgbClr val="0000FF"/>
                  </a:solidFill>
                </a:rPr>
                <a:t>   } </a:t>
              </a:r>
              <a:r>
                <a:rPr lang="en-US" sz="1600" dirty="0" smtClean="0">
                  <a:solidFill>
                    <a:srgbClr val="00B050"/>
                  </a:solidFill>
                </a:rPr>
                <a:t>//end if (score &lt; 60.0)</a:t>
              </a:r>
            </a:p>
          </p:txBody>
        </p:sp>
        <p:sp>
          <p:nvSpPr>
            <p:cNvPr id="41" name="TextBox 40"/>
            <p:cNvSpPr txBox="1"/>
            <p:nvPr/>
          </p:nvSpPr>
          <p:spPr>
            <a:xfrm>
              <a:off x="390814" y="1236822"/>
              <a:ext cx="576064" cy="1244460"/>
            </a:xfrm>
            <a:prstGeom prst="rect">
              <a:avLst/>
            </a:prstGeom>
            <a:noFill/>
          </p:spPr>
          <p:txBody>
            <a:bodyPr wrap="square" rtlCol="0">
              <a:spAutoFit/>
            </a:bodyPr>
            <a:lstStyle/>
            <a:p>
              <a:pPr algn="r"/>
              <a:r>
                <a:rPr lang="en-US" sz="1600" dirty="0" smtClean="0">
                  <a:solidFill>
                    <a:srgbClr val="FF0000"/>
                  </a:solidFill>
                </a:rPr>
                <a:t>16</a:t>
              </a:r>
            </a:p>
            <a:p>
              <a:pPr algn="r"/>
              <a:r>
                <a:rPr lang="en-US" sz="1600" dirty="0" smtClean="0">
                  <a:solidFill>
                    <a:srgbClr val="FF0000"/>
                  </a:solidFill>
                </a:rPr>
                <a:t>17</a:t>
              </a:r>
            </a:p>
            <a:p>
              <a:pPr algn="r"/>
              <a:r>
                <a:rPr lang="en-US" sz="1600" dirty="0" smtClean="0">
                  <a:solidFill>
                    <a:srgbClr val="FF0000"/>
                  </a:solidFill>
                </a:rPr>
                <a:t>18</a:t>
              </a:r>
            </a:p>
            <a:p>
              <a:pPr algn="r"/>
              <a:r>
                <a:rPr lang="en-US" sz="1600" dirty="0" smtClean="0">
                  <a:solidFill>
                    <a:srgbClr val="FF0000"/>
                  </a:solidFill>
                </a:rPr>
                <a:t>19</a:t>
              </a:r>
            </a:p>
            <a:p>
              <a:pPr algn="r"/>
              <a:r>
                <a:rPr lang="en-US" sz="1600" dirty="0" smtClean="0">
                  <a:solidFill>
                    <a:srgbClr val="FF0000"/>
                  </a:solidFill>
                </a:rPr>
                <a:t>20</a:t>
              </a:r>
            </a:p>
          </p:txBody>
        </p:sp>
      </p:grpSp>
      <p:grpSp>
        <p:nvGrpSpPr>
          <p:cNvPr id="7" name="Group 47"/>
          <p:cNvGrpSpPr/>
          <p:nvPr/>
        </p:nvGrpSpPr>
        <p:grpSpPr>
          <a:xfrm>
            <a:off x="899592" y="3429000"/>
            <a:ext cx="2952328" cy="720080"/>
            <a:chOff x="179512" y="1988840"/>
            <a:chExt cx="2952328" cy="720080"/>
          </a:xfrm>
        </p:grpSpPr>
        <p:sp>
          <p:nvSpPr>
            <p:cNvPr id="49" name="Rounded Rectangle 48"/>
            <p:cNvSpPr/>
            <p:nvPr/>
          </p:nvSpPr>
          <p:spPr>
            <a:xfrm>
              <a:off x="971600" y="1988840"/>
              <a:ext cx="2160240" cy="72008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1">
                      <a:lumMod val="75000"/>
                    </a:schemeClr>
                  </a:solidFill>
                </a:rPr>
                <a:t>50.5</a:t>
              </a:r>
              <a:endParaRPr lang="en-US" dirty="0">
                <a:solidFill>
                  <a:schemeClr val="accent1">
                    <a:lumMod val="75000"/>
                  </a:schemeClr>
                </a:solidFill>
              </a:endParaRPr>
            </a:p>
          </p:txBody>
        </p:sp>
        <p:sp>
          <p:nvSpPr>
            <p:cNvPr id="50" name="Rounded Rectangle 49"/>
            <p:cNvSpPr/>
            <p:nvPr/>
          </p:nvSpPr>
          <p:spPr>
            <a:xfrm>
              <a:off x="179512" y="1988840"/>
              <a:ext cx="720080"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score</a:t>
              </a:r>
              <a:endParaRPr lang="en-US" sz="1200" dirty="0"/>
            </a:p>
          </p:txBody>
        </p:sp>
      </p:grpSp>
      <p:grpSp>
        <p:nvGrpSpPr>
          <p:cNvPr id="8" name="Group 50"/>
          <p:cNvGrpSpPr/>
          <p:nvPr/>
        </p:nvGrpSpPr>
        <p:grpSpPr>
          <a:xfrm>
            <a:off x="6012160" y="3429000"/>
            <a:ext cx="2952328" cy="720080"/>
            <a:chOff x="179512" y="1988840"/>
            <a:chExt cx="2952328" cy="720080"/>
          </a:xfrm>
        </p:grpSpPr>
        <p:sp>
          <p:nvSpPr>
            <p:cNvPr id="52" name="Rounded Rectangle 51"/>
            <p:cNvSpPr/>
            <p:nvPr/>
          </p:nvSpPr>
          <p:spPr>
            <a:xfrm>
              <a:off x="971600" y="1988840"/>
              <a:ext cx="2160240" cy="72008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1">
                      <a:lumMod val="75000"/>
                    </a:schemeClr>
                  </a:solidFill>
                </a:rPr>
                <a:t>F</a:t>
              </a:r>
              <a:endParaRPr lang="en-US" dirty="0">
                <a:solidFill>
                  <a:schemeClr val="accent1">
                    <a:lumMod val="75000"/>
                  </a:schemeClr>
                </a:solidFill>
              </a:endParaRPr>
            </a:p>
          </p:txBody>
        </p:sp>
        <p:sp>
          <p:nvSpPr>
            <p:cNvPr id="53" name="Rounded Rectangle 52"/>
            <p:cNvSpPr/>
            <p:nvPr/>
          </p:nvSpPr>
          <p:spPr>
            <a:xfrm>
              <a:off x="179512" y="1988840"/>
              <a:ext cx="720080"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grade</a:t>
              </a:r>
              <a:endParaRPr lang="en-US" sz="1200" dirty="0"/>
            </a:p>
          </p:txBody>
        </p:sp>
      </p:grpSp>
      <p:grpSp>
        <p:nvGrpSpPr>
          <p:cNvPr id="9" name="Group 53"/>
          <p:cNvGrpSpPr/>
          <p:nvPr/>
        </p:nvGrpSpPr>
        <p:grpSpPr>
          <a:xfrm>
            <a:off x="179512" y="4437112"/>
            <a:ext cx="8712967" cy="338553"/>
            <a:chOff x="323528" y="1236822"/>
            <a:chExt cx="7848872" cy="318350"/>
          </a:xfrm>
        </p:grpSpPr>
        <p:sp>
          <p:nvSpPr>
            <p:cNvPr id="55" name="TextBox 54"/>
            <p:cNvSpPr txBox="1"/>
            <p:nvPr/>
          </p:nvSpPr>
          <p:spPr>
            <a:xfrm>
              <a:off x="971600" y="1236822"/>
              <a:ext cx="7200800" cy="318350"/>
            </a:xfrm>
            <a:prstGeom prst="rect">
              <a:avLst/>
            </a:prstGeom>
            <a:solidFill>
              <a:schemeClr val="bg2"/>
            </a:solidFill>
            <a:ln w="28575" cap="rnd" cmpd="thickThin">
              <a:solidFill>
                <a:srgbClr val="0000FF"/>
              </a:solidFill>
            </a:ln>
          </p:spPr>
          <p:txBody>
            <a:bodyPr wrap="square" rtlCol="0">
              <a:spAutoFit/>
            </a:bodyPr>
            <a:lstStyle/>
            <a:p>
              <a:r>
                <a:rPr lang="en-US" sz="1600" dirty="0">
                  <a:solidFill>
                    <a:srgbClr val="0000FF"/>
                  </a:solidFill>
                </a:rPr>
                <a:t>	</a:t>
              </a:r>
              <a:r>
                <a:rPr lang="en-US" sz="1600" dirty="0" err="1" smtClean="0">
                  <a:solidFill>
                    <a:srgbClr val="0000FF"/>
                  </a:solidFill>
                </a:rPr>
                <a:t>System.out.printf</a:t>
              </a:r>
              <a:r>
                <a:rPr lang="en-US" sz="1600" dirty="0" smtClean="0">
                  <a:solidFill>
                    <a:srgbClr val="0000FF"/>
                  </a:solidFill>
                </a:rPr>
                <a:t> (“Student’s Grade = %3c“, grade); </a:t>
              </a:r>
              <a:r>
                <a:rPr lang="en-US" sz="1600" dirty="0" smtClean="0">
                  <a:solidFill>
                    <a:srgbClr val="00B050"/>
                  </a:solidFill>
                </a:rPr>
                <a:t>//output line 4</a:t>
              </a:r>
            </a:p>
          </p:txBody>
        </p:sp>
        <p:sp>
          <p:nvSpPr>
            <p:cNvPr id="56" name="TextBox 55"/>
            <p:cNvSpPr txBox="1"/>
            <p:nvPr/>
          </p:nvSpPr>
          <p:spPr>
            <a:xfrm>
              <a:off x="323528" y="1236822"/>
              <a:ext cx="576064" cy="318350"/>
            </a:xfrm>
            <a:prstGeom prst="rect">
              <a:avLst/>
            </a:prstGeom>
            <a:noFill/>
          </p:spPr>
          <p:txBody>
            <a:bodyPr wrap="square" rtlCol="0">
              <a:spAutoFit/>
            </a:bodyPr>
            <a:lstStyle/>
            <a:p>
              <a:pPr algn="r"/>
              <a:r>
                <a:rPr lang="en-US" sz="1600" dirty="0" smtClean="0">
                  <a:solidFill>
                    <a:srgbClr val="FF0000"/>
                  </a:solidFill>
                </a:rPr>
                <a:t>22</a:t>
              </a:r>
            </a:p>
          </p:txBody>
        </p:sp>
      </p:grpSp>
      <p:grpSp>
        <p:nvGrpSpPr>
          <p:cNvPr id="10" name="Group 1"/>
          <p:cNvGrpSpPr/>
          <p:nvPr/>
        </p:nvGrpSpPr>
        <p:grpSpPr>
          <a:xfrm>
            <a:off x="650335" y="2636912"/>
            <a:ext cx="8306644" cy="738664"/>
            <a:chOff x="650335" y="1916832"/>
            <a:chExt cx="8306644" cy="738664"/>
          </a:xfrm>
        </p:grpSpPr>
        <p:sp>
          <p:nvSpPr>
            <p:cNvPr id="58" name="TextBox 57"/>
            <p:cNvSpPr txBox="1"/>
            <p:nvPr/>
          </p:nvSpPr>
          <p:spPr>
            <a:xfrm>
              <a:off x="899592" y="1916832"/>
              <a:ext cx="8057387" cy="738664"/>
            </a:xfrm>
            <a:prstGeom prst="rect">
              <a:avLst/>
            </a:prstGeom>
            <a:solidFill>
              <a:srgbClr val="0000FF"/>
            </a:solidFill>
            <a:ln w="28575" cap="rnd" cmpd="thickThin">
              <a:solidFill>
                <a:srgbClr val="0000FF"/>
              </a:solidFill>
            </a:ln>
          </p:spPr>
          <p:txBody>
            <a:bodyPr wrap="square" rtlCol="0">
              <a:spAutoFit/>
            </a:bodyPr>
            <a:lstStyle/>
            <a:p>
              <a:r>
                <a:rPr lang="en-US" sz="1400" dirty="0" smtClean="0">
                  <a:solidFill>
                    <a:schemeClr val="bg1"/>
                  </a:solidFill>
                </a:rPr>
                <a:t>Enter student’s score</a:t>
              </a:r>
            </a:p>
            <a:p>
              <a:r>
                <a:rPr lang="en-US" sz="1400" dirty="0" smtClean="0">
                  <a:solidFill>
                    <a:srgbClr val="FFC000"/>
                  </a:solidFill>
                </a:rPr>
                <a:t>50.5</a:t>
              </a:r>
              <a:endParaRPr lang="en-US" sz="1400" dirty="0" smtClean="0">
                <a:solidFill>
                  <a:schemeClr val="bg1"/>
                </a:solidFill>
              </a:endParaRPr>
            </a:p>
            <a:p>
              <a:r>
                <a:rPr lang="en-US" sz="1400" dirty="0" smtClean="0">
                  <a:solidFill>
                    <a:schemeClr val="bg1"/>
                  </a:solidFill>
                </a:rPr>
                <a:t>Failed_</a:t>
              </a:r>
            </a:p>
          </p:txBody>
        </p:sp>
        <p:sp>
          <p:nvSpPr>
            <p:cNvPr id="65" name="TextBox 64"/>
            <p:cNvSpPr txBox="1"/>
            <p:nvPr/>
          </p:nvSpPr>
          <p:spPr>
            <a:xfrm>
              <a:off x="650335" y="1916832"/>
              <a:ext cx="251436" cy="738664"/>
            </a:xfrm>
            <a:prstGeom prst="rect">
              <a:avLst/>
            </a:prstGeom>
            <a:noFill/>
          </p:spPr>
          <p:txBody>
            <a:bodyPr wrap="square" rtlCol="0">
              <a:spAutoFit/>
            </a:bodyPr>
            <a:lstStyle/>
            <a:p>
              <a:r>
                <a:rPr lang="en-US" sz="1400" dirty="0" smtClean="0">
                  <a:solidFill>
                    <a:srgbClr val="FF0000"/>
                  </a:solidFill>
                </a:rPr>
                <a:t>1</a:t>
              </a:r>
            </a:p>
            <a:p>
              <a:r>
                <a:rPr lang="en-US" sz="1400" dirty="0" smtClean="0">
                  <a:solidFill>
                    <a:srgbClr val="FF0000"/>
                  </a:solidFill>
                </a:rPr>
                <a:t>2</a:t>
              </a:r>
            </a:p>
            <a:p>
              <a:r>
                <a:rPr lang="en-US" sz="1400" dirty="0">
                  <a:solidFill>
                    <a:srgbClr val="FF0000"/>
                  </a:solidFill>
                </a:rPr>
                <a:t>3</a:t>
              </a:r>
              <a:endParaRPr lang="en-US" sz="1400" dirty="0" smtClean="0">
                <a:solidFill>
                  <a:srgbClr val="FF0000"/>
                </a:solidFill>
              </a:endParaRPr>
            </a:p>
          </p:txBody>
        </p:sp>
      </p:grpSp>
      <p:grpSp>
        <p:nvGrpSpPr>
          <p:cNvPr id="11" name="Group 2"/>
          <p:cNvGrpSpPr/>
          <p:nvPr/>
        </p:nvGrpSpPr>
        <p:grpSpPr>
          <a:xfrm>
            <a:off x="650335" y="4847673"/>
            <a:ext cx="8242144" cy="975594"/>
            <a:chOff x="650335" y="4055585"/>
            <a:chExt cx="8242144" cy="975594"/>
          </a:xfrm>
        </p:grpSpPr>
        <p:sp>
          <p:nvSpPr>
            <p:cNvPr id="57" name="TextBox 56"/>
            <p:cNvSpPr txBox="1"/>
            <p:nvPr/>
          </p:nvSpPr>
          <p:spPr>
            <a:xfrm>
              <a:off x="904877" y="4055585"/>
              <a:ext cx="7987602" cy="954107"/>
            </a:xfrm>
            <a:prstGeom prst="rect">
              <a:avLst/>
            </a:prstGeom>
            <a:solidFill>
              <a:srgbClr val="0000FF"/>
            </a:solidFill>
            <a:ln w="28575" cap="rnd" cmpd="thickThin">
              <a:solidFill>
                <a:srgbClr val="0000FF"/>
              </a:solidFill>
            </a:ln>
          </p:spPr>
          <p:txBody>
            <a:bodyPr wrap="square" rtlCol="0">
              <a:spAutoFit/>
            </a:bodyPr>
            <a:lstStyle/>
            <a:p>
              <a:r>
                <a:rPr lang="en-US" sz="1400" dirty="0" smtClean="0">
                  <a:solidFill>
                    <a:schemeClr val="bg1"/>
                  </a:solidFill>
                </a:rPr>
                <a:t>Enter student’s score</a:t>
              </a:r>
            </a:p>
            <a:p>
              <a:r>
                <a:rPr lang="en-US" sz="1400" dirty="0" smtClean="0">
                  <a:solidFill>
                    <a:srgbClr val="FFC000"/>
                  </a:solidFill>
                </a:rPr>
                <a:t>50.5</a:t>
              </a:r>
              <a:endParaRPr lang="en-US" sz="1400" dirty="0" smtClean="0">
                <a:solidFill>
                  <a:schemeClr val="bg1"/>
                </a:solidFill>
              </a:endParaRPr>
            </a:p>
            <a:p>
              <a:r>
                <a:rPr lang="en-US" sz="1400" dirty="0" smtClean="0">
                  <a:solidFill>
                    <a:schemeClr val="bg1"/>
                  </a:solidFill>
                </a:rPr>
                <a:t>Failed</a:t>
              </a:r>
            </a:p>
            <a:p>
              <a:r>
                <a:rPr lang="en-US" sz="1400" dirty="0" smtClean="0">
                  <a:solidFill>
                    <a:schemeClr val="bg1"/>
                  </a:solidFill>
                </a:rPr>
                <a:t>Student’s Grade = ~~F_</a:t>
              </a:r>
            </a:p>
          </p:txBody>
        </p:sp>
        <p:sp>
          <p:nvSpPr>
            <p:cNvPr id="66" name="TextBox 65"/>
            <p:cNvSpPr txBox="1"/>
            <p:nvPr/>
          </p:nvSpPr>
          <p:spPr>
            <a:xfrm>
              <a:off x="650335" y="4077072"/>
              <a:ext cx="251436" cy="954107"/>
            </a:xfrm>
            <a:prstGeom prst="rect">
              <a:avLst/>
            </a:prstGeom>
            <a:noFill/>
          </p:spPr>
          <p:txBody>
            <a:bodyPr wrap="square" rtlCol="0">
              <a:spAutoFit/>
            </a:bodyPr>
            <a:lstStyle/>
            <a:p>
              <a:r>
                <a:rPr lang="en-US" sz="1400" dirty="0" smtClean="0">
                  <a:solidFill>
                    <a:srgbClr val="FF0000"/>
                  </a:solidFill>
                </a:rPr>
                <a:t>1</a:t>
              </a:r>
            </a:p>
            <a:p>
              <a:r>
                <a:rPr lang="en-US" sz="1400" dirty="0" smtClean="0">
                  <a:solidFill>
                    <a:srgbClr val="FF0000"/>
                  </a:solidFill>
                </a:rPr>
                <a:t>2</a:t>
              </a:r>
            </a:p>
            <a:p>
              <a:r>
                <a:rPr lang="en-US" sz="1400" dirty="0" smtClean="0">
                  <a:solidFill>
                    <a:srgbClr val="FF0000"/>
                  </a:solidFill>
                </a:rPr>
                <a:t>3</a:t>
              </a:r>
            </a:p>
            <a:p>
              <a:r>
                <a:rPr lang="en-US" sz="1400" dirty="0">
                  <a:solidFill>
                    <a:srgbClr val="FF0000"/>
                  </a:solidFill>
                </a:rPr>
                <a:t>4</a:t>
              </a:r>
              <a:endParaRPr lang="en-US" sz="1400" dirty="0" smtClean="0">
                <a:solidFill>
                  <a:srgbClr val="FF0000"/>
                </a:solidFill>
              </a:endParaRPr>
            </a:p>
          </p:txBody>
        </p:sp>
      </p:grpSp>
    </p:spTree>
    <p:extLst>
      <p:ext uri="{BB962C8B-B14F-4D97-AF65-F5344CB8AC3E}">
        <p14:creationId xmlns:p14="http://schemas.microsoft.com/office/powerpoint/2010/main" val="170655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par>
                                <p:cTn id="8" presetID="22" presetClass="entr" presetSubtype="2"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right)">
                                      <p:cBhvr>
                                        <p:cTn id="10" dur="500"/>
                                        <p:tgtEl>
                                          <p:spTgt spid="6"/>
                                        </p:tgtEl>
                                      </p:cBhvr>
                                    </p:animEffect>
                                  </p:childTnLst>
                                </p:cTn>
                              </p:par>
                              <p:par>
                                <p:cTn id="11" presetID="22" presetClass="entr" presetSubtype="8"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wipe(left)">
                                      <p:cBhvr>
                                        <p:cTn id="13" dur="500"/>
                                        <p:tgtEl>
                                          <p:spTgt spid="10"/>
                                        </p:tgtEl>
                                      </p:cBhvr>
                                    </p:animEffect>
                                  </p:childTnLst>
                                </p:cTn>
                              </p:par>
                            </p:childTnLst>
                          </p:cTn>
                        </p:par>
                        <p:par>
                          <p:cTn id="14" fill="hold">
                            <p:stCondLst>
                              <p:cond delay="500"/>
                            </p:stCondLst>
                            <p:childTnLst>
                              <p:par>
                                <p:cTn id="15" presetID="22" presetClass="entr" presetSubtype="1"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up)">
                                      <p:cBhvr>
                                        <p:cTn id="17" dur="1000"/>
                                        <p:tgtEl>
                                          <p:spTgt spid="7"/>
                                        </p:tgtEl>
                                      </p:cBhvr>
                                    </p:animEffect>
                                  </p:childTnLst>
                                </p:cTn>
                              </p:par>
                              <p:par>
                                <p:cTn id="18" presetID="22" presetClass="entr" presetSubtype="1" fill="hold" nodeType="with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up)">
                                      <p:cBhvr>
                                        <p:cTn id="20" dur="10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2" fill="hold"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right)">
                                      <p:cBhvr>
                                        <p:cTn id="25" dur="500"/>
                                        <p:tgtEl>
                                          <p:spTgt spid="9"/>
                                        </p:tgtEl>
                                      </p:cBhvr>
                                    </p:animEffect>
                                  </p:childTnLst>
                                </p:cTn>
                              </p:par>
                              <p:par>
                                <p:cTn id="26" presetID="22" presetClass="entr" presetSubtype="8" fill="hold"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wipe(left)">
                                      <p:cBhvr>
                                        <p:cTn id="28" dur="500"/>
                                        <p:tgtEl>
                                          <p:spTgt spid="11"/>
                                        </p:tgtEl>
                                      </p:cBhvr>
                                    </p:animEffect>
                                  </p:childTnLst>
                                </p:cTn>
                              </p:par>
                            </p:childTnLst>
                          </p:cTn>
                        </p:par>
                        <p:par>
                          <p:cTn id="29" fill="hold">
                            <p:stCondLst>
                              <p:cond delay="500"/>
                            </p:stCondLst>
                            <p:childTnLst>
                              <p:par>
                                <p:cTn id="30" presetID="22" presetClass="entr" presetSubtype="1" fill="hold" nodeType="after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wipe(up)">
                                      <p:cBhvr>
                                        <p:cTn id="32" dur="1000"/>
                                        <p:tgtEl>
                                          <p:spTgt spid="2"/>
                                        </p:tgtEl>
                                      </p:cBhvr>
                                    </p:animEffect>
                                  </p:childTnLst>
                                </p:cTn>
                              </p:par>
                              <p:par>
                                <p:cTn id="33" presetID="22" presetClass="entr" presetSubtype="1" fill="hold" nodeType="withEffect">
                                  <p:stCondLst>
                                    <p:cond delay="0"/>
                                  </p:stCondLst>
                                  <p:childTnLst>
                                    <p:set>
                                      <p:cBhvr>
                                        <p:cTn id="34" dur="1" fill="hold">
                                          <p:stCondLst>
                                            <p:cond delay="0"/>
                                          </p:stCondLst>
                                        </p:cTn>
                                        <p:tgtEl>
                                          <p:spTgt spid="3"/>
                                        </p:tgtEl>
                                        <p:attrNameLst>
                                          <p:attrName>style.visibility</p:attrName>
                                        </p:attrNameLst>
                                      </p:cBhvr>
                                      <p:to>
                                        <p:strVal val="visible"/>
                                      </p:to>
                                    </p:set>
                                    <p:animEffect transition="in" filter="wipe(up)">
                                      <p:cBhvr>
                                        <p:cTn id="35"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0" y="836712"/>
            <a:ext cx="9144000" cy="36004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With a block of statements: PROGRAM  : CASE 2 (FALSE)</a:t>
            </a:r>
            <a:endParaRPr lang="en-US" b="1" dirty="0"/>
          </a:p>
        </p:txBody>
      </p:sp>
      <p:cxnSp>
        <p:nvCxnSpPr>
          <p:cNvPr id="16" name="Straight Connector 15"/>
          <p:cNvCxnSpPr/>
          <p:nvPr/>
        </p:nvCxnSpPr>
        <p:spPr>
          <a:xfrm>
            <a:off x="0" y="1196752"/>
            <a:ext cx="9144000"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a:off x="0" y="764704"/>
            <a:ext cx="9144000"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
        <p:nvSpPr>
          <p:cNvPr id="5" name="Rectangle 2"/>
          <p:cNvSpPr>
            <a:spLocks noGrp="1" noChangeArrowheads="1"/>
          </p:cNvSpPr>
          <p:nvPr>
            <p:ph type="title"/>
          </p:nvPr>
        </p:nvSpPr>
        <p:spPr>
          <a:xfrm>
            <a:off x="228600" y="152400"/>
            <a:ext cx="8663880" cy="598488"/>
          </a:xfrm>
        </p:spPr>
        <p:txBody>
          <a:bodyPr>
            <a:noAutofit/>
          </a:bodyPr>
          <a:lstStyle/>
          <a:p>
            <a:pPr eaLnBrk="1" hangingPunct="1"/>
            <a:r>
              <a:rPr lang="en-US" sz="4000" dirty="0" smtClean="0">
                <a:solidFill>
                  <a:schemeClr val="accent2"/>
                </a:solidFill>
                <a:latin typeface="Tahoma" charset="0"/>
                <a:cs typeface="Arial" charset="0"/>
              </a:rPr>
              <a:t>  The </a:t>
            </a:r>
            <a:r>
              <a:rPr lang="en-US" sz="4000" dirty="0" smtClean="0">
                <a:solidFill>
                  <a:srgbClr val="00B0F0"/>
                </a:solidFill>
                <a:latin typeface="Tahoma" charset="0"/>
                <a:cs typeface="Arial" charset="0"/>
              </a:rPr>
              <a:t>if </a:t>
            </a:r>
            <a:r>
              <a:rPr lang="en-US" sz="4000" dirty="0" smtClean="0">
                <a:solidFill>
                  <a:schemeClr val="accent2"/>
                </a:solidFill>
                <a:latin typeface="Tahoma" charset="0"/>
                <a:cs typeface="Arial" charset="0"/>
              </a:rPr>
              <a:t>Statement</a:t>
            </a:r>
            <a:endParaRPr lang="en-US" sz="4000" dirty="0">
              <a:solidFill>
                <a:schemeClr val="accent2"/>
              </a:solidFill>
              <a:latin typeface="Tahoma" charset="0"/>
              <a:cs typeface="Arial" charset="0"/>
            </a:endParaRPr>
          </a:p>
        </p:txBody>
      </p:sp>
      <p:sp>
        <p:nvSpPr>
          <p:cNvPr id="17" name="Slide Number Placeholder 16"/>
          <p:cNvSpPr>
            <a:spLocks noGrp="1"/>
          </p:cNvSpPr>
          <p:nvPr>
            <p:ph type="sldNum" sz="quarter" idx="12"/>
          </p:nvPr>
        </p:nvSpPr>
        <p:spPr/>
        <p:txBody>
          <a:bodyPr/>
          <a:lstStyle/>
          <a:p>
            <a:fld id="{DA934484-767D-4C48-AF0E-A1438A969E59}" type="slidenum">
              <a:rPr lang="en-US" smtClean="0"/>
              <a:pPr/>
              <a:t>6</a:t>
            </a:fld>
            <a:endParaRPr lang="en-US"/>
          </a:p>
        </p:txBody>
      </p:sp>
      <p:grpSp>
        <p:nvGrpSpPr>
          <p:cNvPr id="2" name="Group 9"/>
          <p:cNvGrpSpPr/>
          <p:nvPr/>
        </p:nvGrpSpPr>
        <p:grpSpPr>
          <a:xfrm>
            <a:off x="650334" y="4085781"/>
            <a:ext cx="8242145" cy="523220"/>
            <a:chOff x="1029207" y="1236822"/>
            <a:chExt cx="7143193" cy="523220"/>
          </a:xfrm>
        </p:grpSpPr>
        <p:sp>
          <p:nvSpPr>
            <p:cNvPr id="11" name="TextBox 10"/>
            <p:cNvSpPr txBox="1"/>
            <p:nvPr/>
          </p:nvSpPr>
          <p:spPr>
            <a:xfrm>
              <a:off x="1249811" y="1236822"/>
              <a:ext cx="6922589" cy="523220"/>
            </a:xfrm>
            <a:prstGeom prst="rect">
              <a:avLst/>
            </a:prstGeom>
            <a:solidFill>
              <a:srgbClr val="0000FF"/>
            </a:solidFill>
            <a:ln w="28575" cap="rnd" cmpd="thickThin">
              <a:solidFill>
                <a:srgbClr val="0000FF"/>
              </a:solidFill>
            </a:ln>
          </p:spPr>
          <p:txBody>
            <a:bodyPr wrap="square" rtlCol="0">
              <a:spAutoFit/>
            </a:bodyPr>
            <a:lstStyle/>
            <a:p>
              <a:r>
                <a:rPr lang="en-US" sz="1400" dirty="0" smtClean="0">
                  <a:solidFill>
                    <a:schemeClr val="bg1"/>
                  </a:solidFill>
                </a:rPr>
                <a:t>Enter student’s score</a:t>
              </a:r>
            </a:p>
            <a:p>
              <a:r>
                <a:rPr lang="en-US" sz="1400" dirty="0" smtClean="0">
                  <a:solidFill>
                    <a:srgbClr val="FFC000"/>
                  </a:solidFill>
                </a:rPr>
                <a:t>85</a:t>
              </a:r>
              <a:r>
                <a:rPr lang="en-US" sz="1400" dirty="0" smtClean="0">
                  <a:solidFill>
                    <a:schemeClr val="bg1"/>
                  </a:solidFill>
                </a:rPr>
                <a:t>_</a:t>
              </a:r>
            </a:p>
          </p:txBody>
        </p:sp>
        <p:sp>
          <p:nvSpPr>
            <p:cNvPr id="12" name="TextBox 11"/>
            <p:cNvSpPr txBox="1"/>
            <p:nvPr/>
          </p:nvSpPr>
          <p:spPr>
            <a:xfrm>
              <a:off x="1029207" y="1236822"/>
              <a:ext cx="216024" cy="523220"/>
            </a:xfrm>
            <a:prstGeom prst="rect">
              <a:avLst/>
            </a:prstGeom>
            <a:noFill/>
          </p:spPr>
          <p:txBody>
            <a:bodyPr wrap="square" rtlCol="0">
              <a:spAutoFit/>
            </a:bodyPr>
            <a:lstStyle/>
            <a:p>
              <a:r>
                <a:rPr lang="en-US" sz="1400" dirty="0" smtClean="0">
                  <a:solidFill>
                    <a:srgbClr val="FF0000"/>
                  </a:solidFill>
                </a:rPr>
                <a:t>1</a:t>
              </a:r>
            </a:p>
            <a:p>
              <a:r>
                <a:rPr lang="en-US" sz="1400" dirty="0">
                  <a:solidFill>
                    <a:srgbClr val="FF0000"/>
                  </a:solidFill>
                </a:rPr>
                <a:t>2</a:t>
              </a:r>
              <a:endParaRPr lang="en-US" sz="1400" dirty="0" smtClean="0">
                <a:solidFill>
                  <a:srgbClr val="FF0000"/>
                </a:solidFill>
              </a:endParaRPr>
            </a:p>
          </p:txBody>
        </p:sp>
      </p:grpSp>
      <p:grpSp>
        <p:nvGrpSpPr>
          <p:cNvPr id="3" name="Group 12"/>
          <p:cNvGrpSpPr/>
          <p:nvPr/>
        </p:nvGrpSpPr>
        <p:grpSpPr>
          <a:xfrm>
            <a:off x="254823" y="1324500"/>
            <a:ext cx="8637657" cy="584775"/>
            <a:chOff x="390814" y="1236822"/>
            <a:chExt cx="7781586" cy="549878"/>
          </a:xfrm>
        </p:grpSpPr>
        <p:sp>
          <p:nvSpPr>
            <p:cNvPr id="14" name="TextBox 13"/>
            <p:cNvSpPr txBox="1"/>
            <p:nvPr/>
          </p:nvSpPr>
          <p:spPr>
            <a:xfrm>
              <a:off x="971600" y="1236822"/>
              <a:ext cx="7200800" cy="549878"/>
            </a:xfrm>
            <a:prstGeom prst="rect">
              <a:avLst/>
            </a:prstGeom>
            <a:solidFill>
              <a:schemeClr val="bg2"/>
            </a:solidFill>
            <a:ln w="28575" cap="rnd" cmpd="thickThin">
              <a:solidFill>
                <a:srgbClr val="0000FF"/>
              </a:solidFill>
            </a:ln>
          </p:spPr>
          <p:txBody>
            <a:bodyPr wrap="square" rtlCol="0">
              <a:spAutoFit/>
            </a:bodyPr>
            <a:lstStyle/>
            <a:p>
              <a:r>
                <a:rPr lang="en-US" sz="1600" dirty="0"/>
                <a:t>	</a:t>
              </a:r>
              <a:r>
                <a:rPr lang="en-US" sz="1600" dirty="0" smtClean="0">
                  <a:solidFill>
                    <a:srgbClr val="00B0F0"/>
                  </a:solidFill>
                </a:rPr>
                <a:t>double</a:t>
              </a:r>
              <a:r>
                <a:rPr lang="en-US" sz="1600" dirty="0" smtClean="0">
                  <a:solidFill>
                    <a:srgbClr val="0000FF"/>
                  </a:solidFill>
                </a:rPr>
                <a:t> score;</a:t>
              </a:r>
            </a:p>
            <a:p>
              <a:r>
                <a:rPr lang="en-US" sz="1600" dirty="0">
                  <a:solidFill>
                    <a:srgbClr val="0000FF"/>
                  </a:solidFill>
                </a:rPr>
                <a:t>	</a:t>
              </a:r>
              <a:r>
                <a:rPr lang="en-US" sz="1600" dirty="0" smtClean="0">
                  <a:solidFill>
                    <a:srgbClr val="00B0F0"/>
                  </a:solidFill>
                </a:rPr>
                <a:t>char</a:t>
              </a:r>
              <a:r>
                <a:rPr lang="en-US" sz="1600" dirty="0" smtClean="0">
                  <a:solidFill>
                    <a:srgbClr val="0000FF"/>
                  </a:solidFill>
                </a:rPr>
                <a:t> grade = ‘X’;		</a:t>
              </a:r>
              <a:r>
                <a:rPr lang="en-US" sz="1600" dirty="0" smtClean="0">
                  <a:solidFill>
                    <a:srgbClr val="00B050"/>
                  </a:solidFill>
                </a:rPr>
                <a:t>//initialize grade</a:t>
              </a:r>
            </a:p>
          </p:txBody>
        </p:sp>
        <p:sp>
          <p:nvSpPr>
            <p:cNvPr id="18" name="TextBox 17"/>
            <p:cNvSpPr txBox="1"/>
            <p:nvPr/>
          </p:nvSpPr>
          <p:spPr>
            <a:xfrm>
              <a:off x="390814" y="1236822"/>
              <a:ext cx="576064" cy="549878"/>
            </a:xfrm>
            <a:prstGeom prst="rect">
              <a:avLst/>
            </a:prstGeom>
            <a:noFill/>
          </p:spPr>
          <p:txBody>
            <a:bodyPr wrap="square" rtlCol="0">
              <a:spAutoFit/>
            </a:bodyPr>
            <a:lstStyle/>
            <a:p>
              <a:pPr algn="r"/>
              <a:r>
                <a:rPr lang="en-US" sz="1600" dirty="0" smtClean="0">
                  <a:solidFill>
                    <a:srgbClr val="FF0000"/>
                  </a:solidFill>
                </a:rPr>
                <a:t>10</a:t>
              </a:r>
            </a:p>
            <a:p>
              <a:pPr algn="r"/>
              <a:r>
                <a:rPr lang="en-US" sz="1600" dirty="0" smtClean="0">
                  <a:solidFill>
                    <a:srgbClr val="FF0000"/>
                  </a:solidFill>
                </a:rPr>
                <a:t>11</a:t>
              </a:r>
            </a:p>
          </p:txBody>
        </p:sp>
      </p:grpSp>
      <p:grpSp>
        <p:nvGrpSpPr>
          <p:cNvPr id="6" name="Group 18"/>
          <p:cNvGrpSpPr/>
          <p:nvPr/>
        </p:nvGrpSpPr>
        <p:grpSpPr>
          <a:xfrm>
            <a:off x="899592" y="4661845"/>
            <a:ext cx="2952328" cy="720080"/>
            <a:chOff x="179512" y="1988840"/>
            <a:chExt cx="2952328" cy="720080"/>
          </a:xfrm>
        </p:grpSpPr>
        <p:sp>
          <p:nvSpPr>
            <p:cNvPr id="25" name="Rounded Rectangle 24"/>
            <p:cNvSpPr/>
            <p:nvPr/>
          </p:nvSpPr>
          <p:spPr>
            <a:xfrm>
              <a:off x="971600" y="1988840"/>
              <a:ext cx="2160240" cy="72008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1">
                      <a:lumMod val="75000"/>
                    </a:schemeClr>
                  </a:solidFill>
                </a:rPr>
                <a:t>85.0</a:t>
              </a:r>
              <a:endParaRPr lang="en-US" dirty="0">
                <a:solidFill>
                  <a:schemeClr val="accent1">
                    <a:lumMod val="75000"/>
                  </a:schemeClr>
                </a:solidFill>
              </a:endParaRPr>
            </a:p>
          </p:txBody>
        </p:sp>
        <p:sp>
          <p:nvSpPr>
            <p:cNvPr id="28" name="Rounded Rectangle 27"/>
            <p:cNvSpPr/>
            <p:nvPr/>
          </p:nvSpPr>
          <p:spPr>
            <a:xfrm>
              <a:off x="179512" y="1988840"/>
              <a:ext cx="720080"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score</a:t>
              </a:r>
              <a:endParaRPr lang="en-US" sz="1200" dirty="0"/>
            </a:p>
          </p:txBody>
        </p:sp>
      </p:grpSp>
      <p:grpSp>
        <p:nvGrpSpPr>
          <p:cNvPr id="7" name="Group 28"/>
          <p:cNvGrpSpPr/>
          <p:nvPr/>
        </p:nvGrpSpPr>
        <p:grpSpPr>
          <a:xfrm>
            <a:off x="5868144" y="4661845"/>
            <a:ext cx="2952328" cy="720080"/>
            <a:chOff x="179512" y="1988840"/>
            <a:chExt cx="2952328" cy="720080"/>
          </a:xfrm>
        </p:grpSpPr>
        <p:sp>
          <p:nvSpPr>
            <p:cNvPr id="32" name="Rounded Rectangle 31"/>
            <p:cNvSpPr/>
            <p:nvPr/>
          </p:nvSpPr>
          <p:spPr>
            <a:xfrm>
              <a:off x="971600" y="1988840"/>
              <a:ext cx="2160240" cy="72008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1">
                      <a:lumMod val="75000"/>
                    </a:schemeClr>
                  </a:solidFill>
                </a:rPr>
                <a:t>X</a:t>
              </a:r>
            </a:p>
          </p:txBody>
        </p:sp>
        <p:sp>
          <p:nvSpPr>
            <p:cNvPr id="35" name="Rounded Rectangle 34"/>
            <p:cNvSpPr/>
            <p:nvPr/>
          </p:nvSpPr>
          <p:spPr>
            <a:xfrm>
              <a:off x="179512" y="1988840"/>
              <a:ext cx="720080"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grade</a:t>
              </a:r>
              <a:endParaRPr lang="en-US" sz="1200" dirty="0"/>
            </a:p>
          </p:txBody>
        </p:sp>
      </p:grpSp>
      <p:grpSp>
        <p:nvGrpSpPr>
          <p:cNvPr id="8" name="Group 35"/>
          <p:cNvGrpSpPr/>
          <p:nvPr/>
        </p:nvGrpSpPr>
        <p:grpSpPr>
          <a:xfrm>
            <a:off x="254823" y="3429000"/>
            <a:ext cx="8637657" cy="614972"/>
            <a:chOff x="390814" y="2665859"/>
            <a:chExt cx="7781586" cy="578273"/>
          </a:xfrm>
        </p:grpSpPr>
        <p:sp>
          <p:nvSpPr>
            <p:cNvPr id="37" name="TextBox 36"/>
            <p:cNvSpPr txBox="1"/>
            <p:nvPr/>
          </p:nvSpPr>
          <p:spPr>
            <a:xfrm>
              <a:off x="971600" y="2665859"/>
              <a:ext cx="7200800" cy="549878"/>
            </a:xfrm>
            <a:prstGeom prst="rect">
              <a:avLst/>
            </a:prstGeom>
            <a:solidFill>
              <a:schemeClr val="bg2"/>
            </a:solidFill>
            <a:ln w="28575" cap="rnd" cmpd="thickThin">
              <a:solidFill>
                <a:srgbClr val="0000FF"/>
              </a:solidFill>
            </a:ln>
          </p:spPr>
          <p:txBody>
            <a:bodyPr wrap="square" rtlCol="0">
              <a:spAutoFit/>
            </a:bodyPr>
            <a:lstStyle/>
            <a:p>
              <a:r>
                <a:rPr lang="en-US" sz="1600" dirty="0"/>
                <a:t>	</a:t>
              </a:r>
              <a:r>
                <a:rPr lang="en-US" sz="1600" dirty="0" err="1" smtClean="0">
                  <a:solidFill>
                    <a:srgbClr val="0000FF"/>
                  </a:solidFill>
                </a:rPr>
                <a:t>System.out.println</a:t>
              </a:r>
              <a:r>
                <a:rPr lang="en-US" sz="1600" dirty="0" smtClean="0">
                  <a:solidFill>
                    <a:srgbClr val="0000FF"/>
                  </a:solidFill>
                </a:rPr>
                <a:t> (“Enter student’s score”);   </a:t>
              </a:r>
              <a:r>
                <a:rPr lang="en-US" sz="1600" dirty="0" smtClean="0">
                  <a:solidFill>
                    <a:srgbClr val="00B050"/>
                  </a:solidFill>
                </a:rPr>
                <a:t>//prompt</a:t>
              </a:r>
            </a:p>
            <a:p>
              <a:r>
                <a:rPr lang="en-US" sz="1600" dirty="0">
                  <a:solidFill>
                    <a:srgbClr val="0000FF"/>
                  </a:solidFill>
                </a:rPr>
                <a:t>	</a:t>
              </a:r>
              <a:r>
                <a:rPr lang="en-US" sz="1600" dirty="0" smtClean="0">
                  <a:solidFill>
                    <a:srgbClr val="0000FF"/>
                  </a:solidFill>
                </a:rPr>
                <a:t>score = </a:t>
              </a:r>
              <a:r>
                <a:rPr lang="en-US" sz="1600" dirty="0" err="1" smtClean="0">
                  <a:solidFill>
                    <a:srgbClr val="0000FF"/>
                  </a:solidFill>
                </a:rPr>
                <a:t>console.</a:t>
              </a:r>
              <a:r>
                <a:rPr lang="en-US" sz="1600" dirty="0" err="1" smtClean="0">
                  <a:solidFill>
                    <a:srgbClr val="00B050"/>
                  </a:solidFill>
                </a:rPr>
                <a:t>nextDouble</a:t>
              </a:r>
              <a:r>
                <a:rPr lang="en-US" sz="1600" dirty="0" smtClean="0">
                  <a:solidFill>
                    <a:srgbClr val="00B050"/>
                  </a:solidFill>
                </a:rPr>
                <a:t>()</a:t>
              </a:r>
              <a:r>
                <a:rPr lang="en-US" sz="1600" dirty="0" smtClean="0">
                  <a:solidFill>
                    <a:srgbClr val="0000FF"/>
                  </a:solidFill>
                </a:rPr>
                <a:t>;</a:t>
              </a:r>
            </a:p>
          </p:txBody>
        </p:sp>
        <p:sp>
          <p:nvSpPr>
            <p:cNvPr id="38" name="TextBox 37"/>
            <p:cNvSpPr txBox="1"/>
            <p:nvPr/>
          </p:nvSpPr>
          <p:spPr>
            <a:xfrm>
              <a:off x="390814" y="2694254"/>
              <a:ext cx="576064" cy="549878"/>
            </a:xfrm>
            <a:prstGeom prst="rect">
              <a:avLst/>
            </a:prstGeom>
            <a:noFill/>
          </p:spPr>
          <p:txBody>
            <a:bodyPr wrap="square" rtlCol="0">
              <a:spAutoFit/>
            </a:bodyPr>
            <a:lstStyle/>
            <a:p>
              <a:pPr algn="r"/>
              <a:r>
                <a:rPr lang="en-US" sz="1600" dirty="0" smtClean="0">
                  <a:solidFill>
                    <a:srgbClr val="FF0000"/>
                  </a:solidFill>
                </a:rPr>
                <a:t>13</a:t>
              </a:r>
            </a:p>
            <a:p>
              <a:pPr algn="r"/>
              <a:r>
                <a:rPr lang="en-US" sz="1600" dirty="0" smtClean="0">
                  <a:solidFill>
                    <a:srgbClr val="FF0000"/>
                  </a:solidFill>
                </a:rPr>
                <a:t>14</a:t>
              </a:r>
            </a:p>
          </p:txBody>
        </p:sp>
      </p:grpSp>
      <p:grpSp>
        <p:nvGrpSpPr>
          <p:cNvPr id="9" name="Group 41"/>
          <p:cNvGrpSpPr/>
          <p:nvPr/>
        </p:nvGrpSpPr>
        <p:grpSpPr>
          <a:xfrm>
            <a:off x="899592" y="1988840"/>
            <a:ext cx="2952328" cy="720080"/>
            <a:chOff x="179512" y="1988840"/>
            <a:chExt cx="2952328" cy="720080"/>
          </a:xfrm>
        </p:grpSpPr>
        <p:sp>
          <p:nvSpPr>
            <p:cNvPr id="43" name="Rounded Rectangle 42"/>
            <p:cNvSpPr/>
            <p:nvPr/>
          </p:nvSpPr>
          <p:spPr>
            <a:xfrm>
              <a:off x="971600" y="1988840"/>
              <a:ext cx="2160240" cy="72008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1">
                      <a:lumMod val="75000"/>
                    </a:schemeClr>
                  </a:solidFill>
                </a:rPr>
                <a:t>???</a:t>
              </a:r>
              <a:endParaRPr lang="en-US" dirty="0">
                <a:solidFill>
                  <a:schemeClr val="accent1">
                    <a:lumMod val="75000"/>
                  </a:schemeClr>
                </a:solidFill>
              </a:endParaRPr>
            </a:p>
          </p:txBody>
        </p:sp>
        <p:sp>
          <p:nvSpPr>
            <p:cNvPr id="44" name="Rounded Rectangle 43"/>
            <p:cNvSpPr/>
            <p:nvPr/>
          </p:nvSpPr>
          <p:spPr>
            <a:xfrm>
              <a:off x="179512" y="1988840"/>
              <a:ext cx="720080"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score</a:t>
              </a:r>
              <a:endParaRPr lang="en-US" sz="1200" dirty="0"/>
            </a:p>
          </p:txBody>
        </p:sp>
      </p:grpSp>
      <p:grpSp>
        <p:nvGrpSpPr>
          <p:cNvPr id="10" name="Group 44"/>
          <p:cNvGrpSpPr/>
          <p:nvPr/>
        </p:nvGrpSpPr>
        <p:grpSpPr>
          <a:xfrm>
            <a:off x="5940152" y="1988840"/>
            <a:ext cx="2952328" cy="720080"/>
            <a:chOff x="179512" y="1988840"/>
            <a:chExt cx="2952328" cy="720080"/>
          </a:xfrm>
        </p:grpSpPr>
        <p:sp>
          <p:nvSpPr>
            <p:cNvPr id="46" name="Rounded Rectangle 45"/>
            <p:cNvSpPr/>
            <p:nvPr/>
          </p:nvSpPr>
          <p:spPr>
            <a:xfrm>
              <a:off x="971600" y="1988840"/>
              <a:ext cx="2160240" cy="72008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1">
                      <a:lumMod val="75000"/>
                    </a:schemeClr>
                  </a:solidFill>
                </a:rPr>
                <a:t>X</a:t>
              </a:r>
              <a:endParaRPr lang="en-US" dirty="0">
                <a:solidFill>
                  <a:schemeClr val="accent1">
                    <a:lumMod val="75000"/>
                  </a:schemeClr>
                </a:solidFill>
              </a:endParaRPr>
            </a:p>
          </p:txBody>
        </p:sp>
        <p:sp>
          <p:nvSpPr>
            <p:cNvPr id="47" name="Rounded Rectangle 46"/>
            <p:cNvSpPr/>
            <p:nvPr/>
          </p:nvSpPr>
          <p:spPr>
            <a:xfrm>
              <a:off x="179512" y="1988840"/>
              <a:ext cx="720080"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grade</a:t>
              </a:r>
              <a:endParaRPr lang="en-US" sz="1200" dirty="0"/>
            </a:p>
          </p:txBody>
        </p:sp>
      </p:grpSp>
    </p:spTree>
    <p:extLst>
      <p:ext uri="{BB962C8B-B14F-4D97-AF65-F5344CB8AC3E}">
        <p14:creationId xmlns:p14="http://schemas.microsoft.com/office/powerpoint/2010/main" val="3188165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par>
                                <p:cTn id="8" presetID="22" presetClass="entr" presetSubtype="2"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right)">
                                      <p:cBhvr>
                                        <p:cTn id="10" dur="500"/>
                                        <p:tgtEl>
                                          <p:spTgt spid="3"/>
                                        </p:tgtEl>
                                      </p:cBhvr>
                                    </p:animEffect>
                                  </p:childTnLst>
                                </p:cTn>
                              </p:par>
                            </p:childTnLst>
                          </p:cTn>
                        </p:par>
                        <p:par>
                          <p:cTn id="11" fill="hold">
                            <p:stCondLst>
                              <p:cond delay="500"/>
                            </p:stCondLst>
                            <p:childTnLst>
                              <p:par>
                                <p:cTn id="12" presetID="22" presetClass="entr" presetSubtype="1" fill="hold" nodeType="after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up)">
                                      <p:cBhvr>
                                        <p:cTn id="14" dur="1000"/>
                                        <p:tgtEl>
                                          <p:spTgt spid="9"/>
                                        </p:tgtEl>
                                      </p:cBhvr>
                                    </p:animEffect>
                                  </p:childTnLst>
                                </p:cTn>
                              </p:par>
                            </p:childTnLst>
                          </p:cTn>
                        </p:par>
                        <p:par>
                          <p:cTn id="15" fill="hold">
                            <p:stCondLst>
                              <p:cond delay="1500"/>
                            </p:stCondLst>
                            <p:childTnLst>
                              <p:par>
                                <p:cTn id="16" presetID="22" presetClass="entr" presetSubtype="1" fill="hold" nodeType="after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wipe(up)">
                                      <p:cBhvr>
                                        <p:cTn id="18" dur="10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2"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right)">
                                      <p:cBhvr>
                                        <p:cTn id="23" dur="500"/>
                                        <p:tgtEl>
                                          <p:spTgt spid="8"/>
                                        </p:tgtEl>
                                      </p:cBhvr>
                                    </p:animEffect>
                                  </p:childTnLst>
                                </p:cTn>
                              </p:par>
                              <p:par>
                                <p:cTn id="24" presetID="22" presetClass="entr" presetSubtype="8" fill="hold" nodeType="with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wipe(left)">
                                      <p:cBhvr>
                                        <p:cTn id="26" dur="500"/>
                                        <p:tgtEl>
                                          <p:spTgt spid="2"/>
                                        </p:tgtEl>
                                      </p:cBhvr>
                                    </p:animEffect>
                                  </p:childTnLst>
                                </p:cTn>
                              </p:par>
                            </p:childTnLst>
                          </p:cTn>
                        </p:par>
                        <p:par>
                          <p:cTn id="27" fill="hold">
                            <p:stCondLst>
                              <p:cond delay="500"/>
                            </p:stCondLst>
                            <p:childTnLst>
                              <p:par>
                                <p:cTn id="28" presetID="22" presetClass="entr" presetSubtype="1" fill="hold" nodeType="after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wipe(up)">
                                      <p:cBhvr>
                                        <p:cTn id="30" dur="1000"/>
                                        <p:tgtEl>
                                          <p:spTgt spid="6"/>
                                        </p:tgtEl>
                                      </p:cBhvr>
                                    </p:animEffect>
                                  </p:childTnLst>
                                </p:cTn>
                              </p:par>
                            </p:childTnLst>
                          </p:cTn>
                        </p:par>
                        <p:par>
                          <p:cTn id="31" fill="hold">
                            <p:stCondLst>
                              <p:cond delay="1500"/>
                            </p:stCondLst>
                            <p:childTnLst>
                              <p:par>
                                <p:cTn id="32" presetID="22" presetClass="entr" presetSubtype="1" fill="hold" nodeType="after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wipe(up)">
                                      <p:cBhvr>
                                        <p:cTn id="34"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8"/>
          <p:cNvGrpSpPr/>
          <p:nvPr/>
        </p:nvGrpSpPr>
        <p:grpSpPr>
          <a:xfrm>
            <a:off x="899592" y="5661248"/>
            <a:ext cx="2952328" cy="720080"/>
            <a:chOff x="179512" y="1988840"/>
            <a:chExt cx="2952328" cy="720080"/>
          </a:xfrm>
        </p:grpSpPr>
        <p:sp>
          <p:nvSpPr>
            <p:cNvPr id="60" name="Rounded Rectangle 59"/>
            <p:cNvSpPr/>
            <p:nvPr/>
          </p:nvSpPr>
          <p:spPr>
            <a:xfrm>
              <a:off x="971600" y="1988840"/>
              <a:ext cx="2160240" cy="72008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1">
                      <a:lumMod val="75000"/>
                    </a:schemeClr>
                  </a:solidFill>
                </a:rPr>
                <a:t>85.0</a:t>
              </a:r>
              <a:endParaRPr lang="en-US" dirty="0">
                <a:solidFill>
                  <a:schemeClr val="accent1">
                    <a:lumMod val="75000"/>
                  </a:schemeClr>
                </a:solidFill>
              </a:endParaRPr>
            </a:p>
          </p:txBody>
        </p:sp>
        <p:sp>
          <p:nvSpPr>
            <p:cNvPr id="61" name="Rounded Rectangle 60"/>
            <p:cNvSpPr/>
            <p:nvPr/>
          </p:nvSpPr>
          <p:spPr>
            <a:xfrm>
              <a:off x="179512" y="1988840"/>
              <a:ext cx="720080"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score</a:t>
              </a:r>
              <a:endParaRPr lang="en-US" sz="1200" dirty="0"/>
            </a:p>
          </p:txBody>
        </p:sp>
      </p:grpSp>
      <p:grpSp>
        <p:nvGrpSpPr>
          <p:cNvPr id="3" name="Group 61"/>
          <p:cNvGrpSpPr/>
          <p:nvPr/>
        </p:nvGrpSpPr>
        <p:grpSpPr>
          <a:xfrm>
            <a:off x="5940152" y="5661248"/>
            <a:ext cx="2952328" cy="720080"/>
            <a:chOff x="179512" y="1988840"/>
            <a:chExt cx="2952328" cy="720080"/>
          </a:xfrm>
        </p:grpSpPr>
        <p:sp>
          <p:nvSpPr>
            <p:cNvPr id="63" name="Rounded Rectangle 62"/>
            <p:cNvSpPr/>
            <p:nvPr/>
          </p:nvSpPr>
          <p:spPr>
            <a:xfrm>
              <a:off x="971600" y="1988840"/>
              <a:ext cx="2160240" cy="72008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1">
                      <a:lumMod val="75000"/>
                    </a:schemeClr>
                  </a:solidFill>
                </a:rPr>
                <a:t>X</a:t>
              </a:r>
              <a:endParaRPr lang="en-US" dirty="0">
                <a:solidFill>
                  <a:schemeClr val="accent1">
                    <a:lumMod val="75000"/>
                  </a:schemeClr>
                </a:solidFill>
              </a:endParaRPr>
            </a:p>
          </p:txBody>
        </p:sp>
        <p:sp>
          <p:nvSpPr>
            <p:cNvPr id="64" name="Rounded Rectangle 63"/>
            <p:cNvSpPr/>
            <p:nvPr/>
          </p:nvSpPr>
          <p:spPr>
            <a:xfrm>
              <a:off x="179512" y="1988840"/>
              <a:ext cx="720080"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grade</a:t>
              </a:r>
              <a:endParaRPr lang="en-US" sz="1200" dirty="0"/>
            </a:p>
          </p:txBody>
        </p:sp>
      </p:grpSp>
      <p:sp>
        <p:nvSpPr>
          <p:cNvPr id="15" name="Rectangle 14"/>
          <p:cNvSpPr/>
          <p:nvPr/>
        </p:nvSpPr>
        <p:spPr>
          <a:xfrm>
            <a:off x="0" y="836712"/>
            <a:ext cx="9144000" cy="36004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With a block of statements - PROGRAM  : CASE 2 (FALSE)</a:t>
            </a:r>
            <a:endParaRPr lang="en-US" b="1" dirty="0"/>
          </a:p>
        </p:txBody>
      </p:sp>
      <p:cxnSp>
        <p:nvCxnSpPr>
          <p:cNvPr id="16" name="Straight Connector 15"/>
          <p:cNvCxnSpPr/>
          <p:nvPr/>
        </p:nvCxnSpPr>
        <p:spPr>
          <a:xfrm>
            <a:off x="0" y="1196752"/>
            <a:ext cx="9144000"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a:off x="0" y="764704"/>
            <a:ext cx="9144000"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
        <p:nvSpPr>
          <p:cNvPr id="5" name="Rectangle 2"/>
          <p:cNvSpPr>
            <a:spLocks noGrp="1" noChangeArrowheads="1"/>
          </p:cNvSpPr>
          <p:nvPr>
            <p:ph type="title"/>
          </p:nvPr>
        </p:nvSpPr>
        <p:spPr>
          <a:xfrm>
            <a:off x="228600" y="152400"/>
            <a:ext cx="8663880" cy="598488"/>
          </a:xfrm>
        </p:spPr>
        <p:txBody>
          <a:bodyPr>
            <a:noAutofit/>
          </a:bodyPr>
          <a:lstStyle/>
          <a:p>
            <a:pPr eaLnBrk="1" hangingPunct="1"/>
            <a:r>
              <a:rPr lang="en-US" sz="4000" dirty="0" smtClean="0">
                <a:solidFill>
                  <a:schemeClr val="accent2"/>
                </a:solidFill>
                <a:latin typeface="Tahoma" charset="0"/>
                <a:cs typeface="Arial" charset="0"/>
              </a:rPr>
              <a:t>  The </a:t>
            </a:r>
            <a:r>
              <a:rPr lang="en-US" sz="4000" dirty="0" smtClean="0">
                <a:solidFill>
                  <a:srgbClr val="00B0F0"/>
                </a:solidFill>
                <a:latin typeface="Tahoma" charset="0"/>
                <a:cs typeface="Arial" charset="0"/>
              </a:rPr>
              <a:t>if </a:t>
            </a:r>
            <a:r>
              <a:rPr lang="en-US" sz="4000" dirty="0" smtClean="0">
                <a:solidFill>
                  <a:schemeClr val="accent2"/>
                </a:solidFill>
                <a:latin typeface="Tahoma" charset="0"/>
                <a:cs typeface="Arial" charset="0"/>
              </a:rPr>
              <a:t>Statement</a:t>
            </a:r>
            <a:endParaRPr lang="en-US" sz="4000" dirty="0">
              <a:solidFill>
                <a:schemeClr val="accent2"/>
              </a:solidFill>
              <a:latin typeface="Tahoma" charset="0"/>
              <a:cs typeface="Arial" charset="0"/>
            </a:endParaRPr>
          </a:p>
        </p:txBody>
      </p:sp>
      <p:sp>
        <p:nvSpPr>
          <p:cNvPr id="17" name="Slide Number Placeholder 16"/>
          <p:cNvSpPr>
            <a:spLocks noGrp="1"/>
          </p:cNvSpPr>
          <p:nvPr>
            <p:ph type="sldNum" sz="quarter" idx="12"/>
          </p:nvPr>
        </p:nvSpPr>
        <p:spPr/>
        <p:txBody>
          <a:bodyPr/>
          <a:lstStyle/>
          <a:p>
            <a:fld id="{DA934484-767D-4C48-AF0E-A1438A969E59}" type="slidenum">
              <a:rPr lang="en-US" smtClean="0"/>
              <a:pPr/>
              <a:t>7</a:t>
            </a:fld>
            <a:endParaRPr lang="en-US"/>
          </a:p>
        </p:txBody>
      </p:sp>
      <p:grpSp>
        <p:nvGrpSpPr>
          <p:cNvPr id="6" name="Group 38"/>
          <p:cNvGrpSpPr/>
          <p:nvPr/>
        </p:nvGrpSpPr>
        <p:grpSpPr>
          <a:xfrm>
            <a:off x="254823" y="1268762"/>
            <a:ext cx="8709665" cy="1323440"/>
            <a:chOff x="390814" y="1236822"/>
            <a:chExt cx="7781586" cy="1244461"/>
          </a:xfrm>
        </p:grpSpPr>
        <p:sp>
          <p:nvSpPr>
            <p:cNvPr id="40" name="TextBox 39"/>
            <p:cNvSpPr txBox="1"/>
            <p:nvPr/>
          </p:nvSpPr>
          <p:spPr>
            <a:xfrm>
              <a:off x="971600" y="1236823"/>
              <a:ext cx="7200800" cy="1244460"/>
            </a:xfrm>
            <a:prstGeom prst="rect">
              <a:avLst/>
            </a:prstGeom>
            <a:solidFill>
              <a:schemeClr val="bg2"/>
            </a:solidFill>
            <a:ln w="28575" cap="rnd" cmpd="thickThin">
              <a:solidFill>
                <a:srgbClr val="0000FF"/>
              </a:solidFill>
            </a:ln>
          </p:spPr>
          <p:txBody>
            <a:bodyPr wrap="square" rtlCol="0">
              <a:spAutoFit/>
            </a:bodyPr>
            <a:lstStyle/>
            <a:p>
              <a:r>
                <a:rPr lang="en-US" sz="1600" dirty="0">
                  <a:solidFill>
                    <a:srgbClr val="0000FF"/>
                  </a:solidFill>
                </a:rPr>
                <a:t>	</a:t>
              </a:r>
              <a:r>
                <a:rPr lang="en-US" sz="1600" dirty="0" smtClean="0">
                  <a:solidFill>
                    <a:srgbClr val="00B0F0"/>
                  </a:solidFill>
                </a:rPr>
                <a:t>if</a:t>
              </a:r>
              <a:r>
                <a:rPr lang="en-US" sz="1600" dirty="0" smtClean="0">
                  <a:solidFill>
                    <a:srgbClr val="0000FF"/>
                  </a:solidFill>
                </a:rPr>
                <a:t> (score &lt; 60.0)		</a:t>
              </a:r>
              <a:r>
                <a:rPr lang="en-US" sz="1600" dirty="0" smtClean="0">
                  <a:solidFill>
                    <a:srgbClr val="00B050"/>
                  </a:solidFill>
                </a:rPr>
                <a:t>// score is double</a:t>
              </a:r>
              <a:r>
                <a:rPr lang="en-US" sz="1600" dirty="0" smtClean="0">
                  <a:solidFill>
                    <a:srgbClr val="0000FF"/>
                  </a:solidFill>
                </a:rPr>
                <a:t> </a:t>
              </a:r>
            </a:p>
            <a:p>
              <a:r>
                <a:rPr lang="en-US" sz="1600" dirty="0">
                  <a:solidFill>
                    <a:srgbClr val="0000FF"/>
                  </a:solidFill>
                </a:rPr>
                <a:t>	</a:t>
              </a:r>
              <a:r>
                <a:rPr lang="en-US" sz="1600" dirty="0" smtClean="0">
                  <a:solidFill>
                    <a:srgbClr val="0000FF"/>
                  </a:solidFill>
                </a:rPr>
                <a:t>   {</a:t>
              </a:r>
            </a:p>
            <a:p>
              <a:r>
                <a:rPr lang="en-US" sz="1600" dirty="0">
                  <a:solidFill>
                    <a:srgbClr val="0000FF"/>
                  </a:solidFill>
                </a:rPr>
                <a:t>	</a:t>
              </a:r>
              <a:r>
                <a:rPr lang="en-US" sz="1600" dirty="0" smtClean="0">
                  <a:solidFill>
                    <a:srgbClr val="0000FF"/>
                  </a:solidFill>
                </a:rPr>
                <a:t>    grade = ‘F’;</a:t>
              </a:r>
            </a:p>
            <a:p>
              <a:r>
                <a:rPr lang="en-US" sz="1600" dirty="0">
                  <a:solidFill>
                    <a:srgbClr val="0000FF"/>
                  </a:solidFill>
                </a:rPr>
                <a:t>	</a:t>
              </a:r>
              <a:r>
                <a:rPr lang="en-US" sz="1600" dirty="0" smtClean="0">
                  <a:solidFill>
                    <a:srgbClr val="0000FF"/>
                  </a:solidFill>
                </a:rPr>
                <a:t>    </a:t>
              </a:r>
              <a:r>
                <a:rPr lang="en-US" sz="1600" dirty="0" err="1" smtClean="0">
                  <a:solidFill>
                    <a:srgbClr val="0000FF"/>
                  </a:solidFill>
                </a:rPr>
                <a:t>System.out.println</a:t>
              </a:r>
              <a:r>
                <a:rPr lang="en-US" sz="1600" dirty="0" smtClean="0">
                  <a:solidFill>
                    <a:srgbClr val="0000FF"/>
                  </a:solidFill>
                </a:rPr>
                <a:t> (“Failed”);	</a:t>
              </a:r>
              <a:endParaRPr lang="en-US" sz="1600" dirty="0" smtClean="0">
                <a:solidFill>
                  <a:srgbClr val="00B050"/>
                </a:solidFill>
              </a:endParaRPr>
            </a:p>
            <a:p>
              <a:r>
                <a:rPr lang="en-US" sz="1600" dirty="0">
                  <a:solidFill>
                    <a:srgbClr val="0000FF"/>
                  </a:solidFill>
                </a:rPr>
                <a:t>	</a:t>
              </a:r>
              <a:r>
                <a:rPr lang="en-US" sz="1600" dirty="0" smtClean="0">
                  <a:solidFill>
                    <a:srgbClr val="0000FF"/>
                  </a:solidFill>
                </a:rPr>
                <a:t>   } </a:t>
              </a:r>
              <a:r>
                <a:rPr lang="en-US" sz="1600" dirty="0" smtClean="0">
                  <a:solidFill>
                    <a:srgbClr val="00B050"/>
                  </a:solidFill>
                </a:rPr>
                <a:t>//end if (score &lt; 60.0)</a:t>
              </a:r>
            </a:p>
          </p:txBody>
        </p:sp>
        <p:sp>
          <p:nvSpPr>
            <p:cNvPr id="41" name="TextBox 40"/>
            <p:cNvSpPr txBox="1"/>
            <p:nvPr/>
          </p:nvSpPr>
          <p:spPr>
            <a:xfrm>
              <a:off x="390814" y="1236822"/>
              <a:ext cx="576064" cy="1244460"/>
            </a:xfrm>
            <a:prstGeom prst="rect">
              <a:avLst/>
            </a:prstGeom>
            <a:noFill/>
          </p:spPr>
          <p:txBody>
            <a:bodyPr wrap="square" rtlCol="0">
              <a:spAutoFit/>
            </a:bodyPr>
            <a:lstStyle/>
            <a:p>
              <a:pPr algn="r"/>
              <a:r>
                <a:rPr lang="en-US" sz="1600" dirty="0" smtClean="0">
                  <a:solidFill>
                    <a:srgbClr val="FF0000"/>
                  </a:solidFill>
                </a:rPr>
                <a:t>16</a:t>
              </a:r>
            </a:p>
            <a:p>
              <a:pPr algn="r"/>
              <a:r>
                <a:rPr lang="en-US" sz="1600" dirty="0" smtClean="0">
                  <a:solidFill>
                    <a:srgbClr val="FF0000"/>
                  </a:solidFill>
                </a:rPr>
                <a:t>17</a:t>
              </a:r>
            </a:p>
            <a:p>
              <a:pPr algn="r"/>
              <a:r>
                <a:rPr lang="en-US" sz="1600" dirty="0" smtClean="0">
                  <a:solidFill>
                    <a:srgbClr val="FF0000"/>
                  </a:solidFill>
                </a:rPr>
                <a:t>18</a:t>
              </a:r>
            </a:p>
            <a:p>
              <a:pPr algn="r"/>
              <a:r>
                <a:rPr lang="en-US" sz="1600" dirty="0" smtClean="0">
                  <a:solidFill>
                    <a:srgbClr val="FF0000"/>
                  </a:solidFill>
                </a:rPr>
                <a:t>19</a:t>
              </a:r>
            </a:p>
            <a:p>
              <a:pPr algn="r"/>
              <a:r>
                <a:rPr lang="en-US" sz="1600" dirty="0" smtClean="0">
                  <a:solidFill>
                    <a:srgbClr val="FF0000"/>
                  </a:solidFill>
                </a:rPr>
                <a:t>20</a:t>
              </a:r>
            </a:p>
          </p:txBody>
        </p:sp>
      </p:grpSp>
      <p:grpSp>
        <p:nvGrpSpPr>
          <p:cNvPr id="7" name="Group 47"/>
          <p:cNvGrpSpPr/>
          <p:nvPr/>
        </p:nvGrpSpPr>
        <p:grpSpPr>
          <a:xfrm>
            <a:off x="899592" y="3212976"/>
            <a:ext cx="2952328" cy="720080"/>
            <a:chOff x="179512" y="1988840"/>
            <a:chExt cx="2952328" cy="720080"/>
          </a:xfrm>
        </p:grpSpPr>
        <p:sp>
          <p:nvSpPr>
            <p:cNvPr id="49" name="Rounded Rectangle 48"/>
            <p:cNvSpPr/>
            <p:nvPr/>
          </p:nvSpPr>
          <p:spPr>
            <a:xfrm>
              <a:off x="971600" y="1988840"/>
              <a:ext cx="2160240" cy="72008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accent1">
                      <a:lumMod val="75000"/>
                    </a:schemeClr>
                  </a:solidFill>
                </a:rPr>
                <a:t>85.0</a:t>
              </a:r>
              <a:endParaRPr lang="en-US" dirty="0">
                <a:solidFill>
                  <a:schemeClr val="accent1">
                    <a:lumMod val="75000"/>
                  </a:schemeClr>
                </a:solidFill>
              </a:endParaRPr>
            </a:p>
          </p:txBody>
        </p:sp>
        <p:sp>
          <p:nvSpPr>
            <p:cNvPr id="50" name="Rounded Rectangle 49"/>
            <p:cNvSpPr/>
            <p:nvPr/>
          </p:nvSpPr>
          <p:spPr>
            <a:xfrm>
              <a:off x="179512" y="1988840"/>
              <a:ext cx="720080"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score</a:t>
              </a:r>
              <a:endParaRPr lang="en-US" sz="1200" dirty="0"/>
            </a:p>
          </p:txBody>
        </p:sp>
      </p:grpSp>
      <p:grpSp>
        <p:nvGrpSpPr>
          <p:cNvPr id="8" name="Group 50"/>
          <p:cNvGrpSpPr/>
          <p:nvPr/>
        </p:nvGrpSpPr>
        <p:grpSpPr>
          <a:xfrm>
            <a:off x="6012160" y="3212976"/>
            <a:ext cx="2952328" cy="720080"/>
            <a:chOff x="179512" y="1988840"/>
            <a:chExt cx="2952328" cy="720080"/>
          </a:xfrm>
        </p:grpSpPr>
        <p:sp>
          <p:nvSpPr>
            <p:cNvPr id="52" name="Rounded Rectangle 51"/>
            <p:cNvSpPr/>
            <p:nvPr/>
          </p:nvSpPr>
          <p:spPr>
            <a:xfrm>
              <a:off x="971600" y="1988840"/>
              <a:ext cx="2160240" cy="72008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accent1">
                      <a:lumMod val="75000"/>
                    </a:schemeClr>
                  </a:solidFill>
                </a:rPr>
                <a:t>X</a:t>
              </a:r>
            </a:p>
          </p:txBody>
        </p:sp>
        <p:sp>
          <p:nvSpPr>
            <p:cNvPr id="53" name="Rounded Rectangle 52"/>
            <p:cNvSpPr/>
            <p:nvPr/>
          </p:nvSpPr>
          <p:spPr>
            <a:xfrm>
              <a:off x="179512" y="1988840"/>
              <a:ext cx="720080"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grade</a:t>
              </a:r>
              <a:endParaRPr lang="en-US" sz="1200" dirty="0"/>
            </a:p>
          </p:txBody>
        </p:sp>
      </p:grpSp>
      <p:grpSp>
        <p:nvGrpSpPr>
          <p:cNvPr id="9" name="Group 53"/>
          <p:cNvGrpSpPr/>
          <p:nvPr/>
        </p:nvGrpSpPr>
        <p:grpSpPr>
          <a:xfrm>
            <a:off x="179512" y="4437112"/>
            <a:ext cx="8712967" cy="338553"/>
            <a:chOff x="323528" y="1236822"/>
            <a:chExt cx="7848872" cy="318350"/>
          </a:xfrm>
        </p:grpSpPr>
        <p:sp>
          <p:nvSpPr>
            <p:cNvPr id="55" name="TextBox 54"/>
            <p:cNvSpPr txBox="1"/>
            <p:nvPr/>
          </p:nvSpPr>
          <p:spPr>
            <a:xfrm>
              <a:off x="971600" y="1236822"/>
              <a:ext cx="7200800" cy="318350"/>
            </a:xfrm>
            <a:prstGeom prst="rect">
              <a:avLst/>
            </a:prstGeom>
            <a:solidFill>
              <a:schemeClr val="bg2"/>
            </a:solidFill>
            <a:ln w="28575" cap="rnd" cmpd="thickThin">
              <a:solidFill>
                <a:srgbClr val="0000FF"/>
              </a:solidFill>
            </a:ln>
          </p:spPr>
          <p:txBody>
            <a:bodyPr wrap="square" rtlCol="0">
              <a:spAutoFit/>
            </a:bodyPr>
            <a:lstStyle/>
            <a:p>
              <a:r>
                <a:rPr lang="en-US" sz="1600" dirty="0">
                  <a:solidFill>
                    <a:srgbClr val="0000FF"/>
                  </a:solidFill>
                </a:rPr>
                <a:t>	</a:t>
              </a:r>
              <a:r>
                <a:rPr lang="en-US" sz="1600" dirty="0" err="1" smtClean="0">
                  <a:solidFill>
                    <a:srgbClr val="0000FF"/>
                  </a:solidFill>
                </a:rPr>
                <a:t>System.out.printf</a:t>
              </a:r>
              <a:r>
                <a:rPr lang="en-US" sz="1600" dirty="0" smtClean="0">
                  <a:solidFill>
                    <a:srgbClr val="0000FF"/>
                  </a:solidFill>
                </a:rPr>
                <a:t> (“Student’s Grade = %3c“, grade);</a:t>
              </a:r>
              <a:endParaRPr lang="en-US" sz="1600" dirty="0" smtClean="0">
                <a:solidFill>
                  <a:srgbClr val="00B050"/>
                </a:solidFill>
              </a:endParaRPr>
            </a:p>
          </p:txBody>
        </p:sp>
        <p:sp>
          <p:nvSpPr>
            <p:cNvPr id="56" name="TextBox 55"/>
            <p:cNvSpPr txBox="1"/>
            <p:nvPr/>
          </p:nvSpPr>
          <p:spPr>
            <a:xfrm>
              <a:off x="323528" y="1236822"/>
              <a:ext cx="576064" cy="318350"/>
            </a:xfrm>
            <a:prstGeom prst="rect">
              <a:avLst/>
            </a:prstGeom>
            <a:noFill/>
          </p:spPr>
          <p:txBody>
            <a:bodyPr wrap="square" rtlCol="0">
              <a:spAutoFit/>
            </a:bodyPr>
            <a:lstStyle/>
            <a:p>
              <a:pPr algn="r"/>
              <a:r>
                <a:rPr lang="en-US" sz="1600" dirty="0" smtClean="0">
                  <a:solidFill>
                    <a:srgbClr val="FF0000"/>
                  </a:solidFill>
                </a:rPr>
                <a:t>22</a:t>
              </a:r>
            </a:p>
          </p:txBody>
        </p:sp>
      </p:grpSp>
      <p:grpSp>
        <p:nvGrpSpPr>
          <p:cNvPr id="10" name="Group 1"/>
          <p:cNvGrpSpPr/>
          <p:nvPr/>
        </p:nvGrpSpPr>
        <p:grpSpPr>
          <a:xfrm>
            <a:off x="650335" y="2636912"/>
            <a:ext cx="8306644" cy="523220"/>
            <a:chOff x="650335" y="1916832"/>
            <a:chExt cx="8306644" cy="523220"/>
          </a:xfrm>
        </p:grpSpPr>
        <p:sp>
          <p:nvSpPr>
            <p:cNvPr id="58" name="TextBox 57"/>
            <p:cNvSpPr txBox="1"/>
            <p:nvPr/>
          </p:nvSpPr>
          <p:spPr>
            <a:xfrm>
              <a:off x="899592" y="1916832"/>
              <a:ext cx="8057387" cy="523220"/>
            </a:xfrm>
            <a:prstGeom prst="rect">
              <a:avLst/>
            </a:prstGeom>
            <a:solidFill>
              <a:srgbClr val="0000FF"/>
            </a:solidFill>
            <a:ln w="28575" cap="rnd" cmpd="thickThin">
              <a:solidFill>
                <a:srgbClr val="0000FF"/>
              </a:solidFill>
            </a:ln>
          </p:spPr>
          <p:txBody>
            <a:bodyPr wrap="square" rtlCol="0">
              <a:spAutoFit/>
            </a:bodyPr>
            <a:lstStyle/>
            <a:p>
              <a:r>
                <a:rPr lang="en-US" sz="1400" dirty="0" smtClean="0">
                  <a:solidFill>
                    <a:schemeClr val="bg1"/>
                  </a:solidFill>
                </a:rPr>
                <a:t>Enter student’s score</a:t>
              </a:r>
            </a:p>
            <a:p>
              <a:r>
                <a:rPr lang="en-US" sz="1400" dirty="0" smtClean="0">
                  <a:solidFill>
                    <a:srgbClr val="FFC000"/>
                  </a:solidFill>
                </a:rPr>
                <a:t>85</a:t>
              </a:r>
              <a:r>
                <a:rPr lang="en-US" sz="1400" dirty="0" smtClean="0">
                  <a:solidFill>
                    <a:schemeClr val="bg1"/>
                  </a:solidFill>
                </a:rPr>
                <a:t>_</a:t>
              </a:r>
            </a:p>
          </p:txBody>
        </p:sp>
        <p:sp>
          <p:nvSpPr>
            <p:cNvPr id="65" name="TextBox 64"/>
            <p:cNvSpPr txBox="1"/>
            <p:nvPr/>
          </p:nvSpPr>
          <p:spPr>
            <a:xfrm>
              <a:off x="650335" y="1916832"/>
              <a:ext cx="251436" cy="523220"/>
            </a:xfrm>
            <a:prstGeom prst="rect">
              <a:avLst/>
            </a:prstGeom>
            <a:noFill/>
          </p:spPr>
          <p:txBody>
            <a:bodyPr wrap="square" rtlCol="0">
              <a:spAutoFit/>
            </a:bodyPr>
            <a:lstStyle/>
            <a:p>
              <a:r>
                <a:rPr lang="en-US" sz="1400" dirty="0" smtClean="0">
                  <a:solidFill>
                    <a:srgbClr val="FF0000"/>
                  </a:solidFill>
                </a:rPr>
                <a:t>1</a:t>
              </a:r>
            </a:p>
            <a:p>
              <a:r>
                <a:rPr lang="en-US" sz="1400" dirty="0" smtClean="0">
                  <a:solidFill>
                    <a:srgbClr val="FF0000"/>
                  </a:solidFill>
                </a:rPr>
                <a:t>2</a:t>
              </a:r>
            </a:p>
          </p:txBody>
        </p:sp>
      </p:grpSp>
      <p:grpSp>
        <p:nvGrpSpPr>
          <p:cNvPr id="11" name="Group 2"/>
          <p:cNvGrpSpPr/>
          <p:nvPr/>
        </p:nvGrpSpPr>
        <p:grpSpPr>
          <a:xfrm>
            <a:off x="650335" y="4847673"/>
            <a:ext cx="8242144" cy="760151"/>
            <a:chOff x="650335" y="4055585"/>
            <a:chExt cx="8242144" cy="760151"/>
          </a:xfrm>
        </p:grpSpPr>
        <p:sp>
          <p:nvSpPr>
            <p:cNvPr id="57" name="TextBox 56"/>
            <p:cNvSpPr txBox="1"/>
            <p:nvPr/>
          </p:nvSpPr>
          <p:spPr>
            <a:xfrm>
              <a:off x="904877" y="4055585"/>
              <a:ext cx="7987602" cy="738664"/>
            </a:xfrm>
            <a:prstGeom prst="rect">
              <a:avLst/>
            </a:prstGeom>
            <a:solidFill>
              <a:srgbClr val="0000FF"/>
            </a:solidFill>
            <a:ln w="28575" cap="rnd" cmpd="thickThin">
              <a:solidFill>
                <a:srgbClr val="0000FF"/>
              </a:solidFill>
            </a:ln>
          </p:spPr>
          <p:txBody>
            <a:bodyPr wrap="square" rtlCol="0">
              <a:spAutoFit/>
            </a:bodyPr>
            <a:lstStyle/>
            <a:p>
              <a:r>
                <a:rPr lang="en-US" sz="1400" dirty="0" smtClean="0">
                  <a:solidFill>
                    <a:schemeClr val="bg1"/>
                  </a:solidFill>
                </a:rPr>
                <a:t>Enter student’s score</a:t>
              </a:r>
            </a:p>
            <a:p>
              <a:r>
                <a:rPr lang="en-US" sz="1400" dirty="0">
                  <a:solidFill>
                    <a:srgbClr val="FFC000"/>
                  </a:solidFill>
                </a:rPr>
                <a:t>8</a:t>
              </a:r>
              <a:r>
                <a:rPr lang="en-US" sz="1400" dirty="0" smtClean="0">
                  <a:solidFill>
                    <a:srgbClr val="FFC000"/>
                  </a:solidFill>
                </a:rPr>
                <a:t>5</a:t>
              </a:r>
              <a:endParaRPr lang="en-US" sz="1400" dirty="0" smtClean="0">
                <a:solidFill>
                  <a:schemeClr val="bg1"/>
                </a:solidFill>
              </a:endParaRPr>
            </a:p>
            <a:p>
              <a:r>
                <a:rPr lang="en-US" sz="1400" dirty="0" smtClean="0">
                  <a:solidFill>
                    <a:schemeClr val="bg1"/>
                  </a:solidFill>
                </a:rPr>
                <a:t>Student’s Grade = ~~X_</a:t>
              </a:r>
            </a:p>
          </p:txBody>
        </p:sp>
        <p:sp>
          <p:nvSpPr>
            <p:cNvPr id="66" name="TextBox 65"/>
            <p:cNvSpPr txBox="1"/>
            <p:nvPr/>
          </p:nvSpPr>
          <p:spPr>
            <a:xfrm>
              <a:off x="650335" y="4077072"/>
              <a:ext cx="251436" cy="738664"/>
            </a:xfrm>
            <a:prstGeom prst="rect">
              <a:avLst/>
            </a:prstGeom>
            <a:noFill/>
          </p:spPr>
          <p:txBody>
            <a:bodyPr wrap="square" rtlCol="0">
              <a:spAutoFit/>
            </a:bodyPr>
            <a:lstStyle/>
            <a:p>
              <a:r>
                <a:rPr lang="en-US" sz="1400" dirty="0" smtClean="0">
                  <a:solidFill>
                    <a:srgbClr val="FF0000"/>
                  </a:solidFill>
                </a:rPr>
                <a:t>1</a:t>
              </a:r>
            </a:p>
            <a:p>
              <a:r>
                <a:rPr lang="en-US" sz="1400" dirty="0" smtClean="0">
                  <a:solidFill>
                    <a:srgbClr val="FF0000"/>
                  </a:solidFill>
                </a:rPr>
                <a:t>2</a:t>
              </a:r>
            </a:p>
            <a:p>
              <a:r>
                <a:rPr lang="en-US" sz="1400" dirty="0" smtClean="0">
                  <a:solidFill>
                    <a:srgbClr val="FF0000"/>
                  </a:solidFill>
                </a:rPr>
                <a:t>3</a:t>
              </a:r>
            </a:p>
          </p:txBody>
        </p:sp>
      </p:grpSp>
    </p:spTree>
    <p:extLst>
      <p:ext uri="{BB962C8B-B14F-4D97-AF65-F5344CB8AC3E}">
        <p14:creationId xmlns:p14="http://schemas.microsoft.com/office/powerpoint/2010/main" val="1372361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par>
                                <p:cTn id="8" presetID="22" presetClass="entr" presetSubtype="2"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right)">
                                      <p:cBhvr>
                                        <p:cTn id="10" dur="500"/>
                                        <p:tgtEl>
                                          <p:spTgt spid="6"/>
                                        </p:tgtEl>
                                      </p:cBhvr>
                                    </p:animEffect>
                                  </p:childTnLst>
                                </p:cTn>
                              </p:par>
                              <p:par>
                                <p:cTn id="11" presetID="22" presetClass="entr" presetSubtype="8"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wipe(left)">
                                      <p:cBhvr>
                                        <p:cTn id="13" dur="500"/>
                                        <p:tgtEl>
                                          <p:spTgt spid="10"/>
                                        </p:tgtEl>
                                      </p:cBhvr>
                                    </p:animEffect>
                                  </p:childTnLst>
                                </p:cTn>
                              </p:par>
                            </p:childTnLst>
                          </p:cTn>
                        </p:par>
                        <p:par>
                          <p:cTn id="14" fill="hold">
                            <p:stCondLst>
                              <p:cond delay="500"/>
                            </p:stCondLst>
                            <p:childTnLst>
                              <p:par>
                                <p:cTn id="15" presetID="22" presetClass="entr" presetSubtype="1"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up)">
                                      <p:cBhvr>
                                        <p:cTn id="17" dur="1000"/>
                                        <p:tgtEl>
                                          <p:spTgt spid="7"/>
                                        </p:tgtEl>
                                      </p:cBhvr>
                                    </p:animEffect>
                                  </p:childTnLst>
                                </p:cTn>
                              </p:par>
                              <p:par>
                                <p:cTn id="18" presetID="22" presetClass="entr" presetSubtype="1" fill="hold" nodeType="with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up)">
                                      <p:cBhvr>
                                        <p:cTn id="20" dur="10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2" fill="hold"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right)">
                                      <p:cBhvr>
                                        <p:cTn id="25" dur="500"/>
                                        <p:tgtEl>
                                          <p:spTgt spid="9"/>
                                        </p:tgtEl>
                                      </p:cBhvr>
                                    </p:animEffect>
                                  </p:childTnLst>
                                </p:cTn>
                              </p:par>
                              <p:par>
                                <p:cTn id="26" presetID="22" presetClass="entr" presetSubtype="8" fill="hold"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wipe(left)">
                                      <p:cBhvr>
                                        <p:cTn id="28" dur="500"/>
                                        <p:tgtEl>
                                          <p:spTgt spid="11"/>
                                        </p:tgtEl>
                                      </p:cBhvr>
                                    </p:animEffect>
                                  </p:childTnLst>
                                </p:cTn>
                              </p:par>
                            </p:childTnLst>
                          </p:cTn>
                        </p:par>
                        <p:par>
                          <p:cTn id="29" fill="hold">
                            <p:stCondLst>
                              <p:cond delay="500"/>
                            </p:stCondLst>
                            <p:childTnLst>
                              <p:par>
                                <p:cTn id="30" presetID="22" presetClass="entr" presetSubtype="1" fill="hold" nodeType="after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wipe(up)">
                                      <p:cBhvr>
                                        <p:cTn id="32" dur="1000"/>
                                        <p:tgtEl>
                                          <p:spTgt spid="2"/>
                                        </p:tgtEl>
                                      </p:cBhvr>
                                    </p:animEffect>
                                  </p:childTnLst>
                                </p:cTn>
                              </p:par>
                              <p:par>
                                <p:cTn id="33" presetID="22" presetClass="entr" presetSubtype="1" fill="hold" nodeType="withEffect">
                                  <p:stCondLst>
                                    <p:cond delay="0"/>
                                  </p:stCondLst>
                                  <p:childTnLst>
                                    <p:set>
                                      <p:cBhvr>
                                        <p:cTn id="34" dur="1" fill="hold">
                                          <p:stCondLst>
                                            <p:cond delay="0"/>
                                          </p:stCondLst>
                                        </p:cTn>
                                        <p:tgtEl>
                                          <p:spTgt spid="3"/>
                                        </p:tgtEl>
                                        <p:attrNameLst>
                                          <p:attrName>style.visibility</p:attrName>
                                        </p:attrNameLst>
                                      </p:cBhvr>
                                      <p:to>
                                        <p:strVal val="visible"/>
                                      </p:to>
                                    </p:set>
                                    <p:animEffect transition="in" filter="wipe(up)">
                                      <p:cBhvr>
                                        <p:cTn id="35"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normAutofit/>
          </a:bodyPr>
          <a:lstStyle/>
          <a:p>
            <a:fld id="{125A1C68-F048-4C66-8544-2D3BD35A5879}" type="slidenum">
              <a:rPr lang="en-US" smtClean="0"/>
              <a:pPr/>
              <a:t>8</a:t>
            </a:fld>
            <a:endParaRPr lang="en-US"/>
          </a:p>
        </p:txBody>
      </p:sp>
      <p:sp>
        <p:nvSpPr>
          <p:cNvPr id="2" name="Title 1"/>
          <p:cNvSpPr>
            <a:spLocks noGrp="1"/>
          </p:cNvSpPr>
          <p:nvPr>
            <p:ph type="title"/>
          </p:nvPr>
        </p:nvSpPr>
        <p:spPr>
          <a:xfrm>
            <a:off x="251520" y="116632"/>
            <a:ext cx="8153400" cy="774576"/>
          </a:xfrm>
        </p:spPr>
        <p:txBody>
          <a:bodyPr vert="horz" rtlCol="0" anchor="ctr">
            <a:noAutofit/>
            <a:scene3d>
              <a:camera prst="orthographicFront"/>
              <a:lightRig rig="soft" dir="t"/>
            </a:scene3d>
            <a:sp3d prstMaterial="softEdge">
              <a:bevelT w="25400" h="25400"/>
            </a:sp3d>
          </a:bodyPr>
          <a:lstStyle/>
          <a:p>
            <a:r>
              <a:rPr lang="en-US" sz="4000" dirty="0" smtClean="0">
                <a:solidFill>
                  <a:schemeClr val="accent2"/>
                </a:solidFill>
                <a:latin typeface="Tahoma" charset="0"/>
                <a:cs typeface="Arial" charset="0"/>
              </a:rPr>
              <a:t>  The </a:t>
            </a:r>
            <a:r>
              <a:rPr lang="en-US" sz="4000" dirty="0" smtClean="0">
                <a:solidFill>
                  <a:srgbClr val="00B0F0"/>
                </a:solidFill>
                <a:latin typeface="Tahoma" charset="0"/>
                <a:cs typeface="Arial" charset="0"/>
              </a:rPr>
              <a:t>if…else </a:t>
            </a:r>
            <a:r>
              <a:rPr lang="en-US" sz="4000" dirty="0" smtClean="0">
                <a:solidFill>
                  <a:schemeClr val="accent2"/>
                </a:solidFill>
                <a:latin typeface="Tahoma" charset="0"/>
                <a:cs typeface="Arial" charset="0"/>
              </a:rPr>
              <a:t>Statement</a:t>
            </a:r>
            <a:endParaRPr lang="en-US" sz="4000" dirty="0">
              <a:solidFill>
                <a:schemeClr val="accent2"/>
              </a:solidFill>
              <a:latin typeface="Tahoma" charset="0"/>
              <a:cs typeface="Arial" charset="0"/>
            </a:endParaRPr>
          </a:p>
        </p:txBody>
      </p:sp>
      <p:cxnSp>
        <p:nvCxnSpPr>
          <p:cNvPr id="8" name="Straight Connector 7"/>
          <p:cNvCxnSpPr/>
          <p:nvPr/>
        </p:nvCxnSpPr>
        <p:spPr>
          <a:xfrm>
            <a:off x="0" y="836712"/>
            <a:ext cx="9144000"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0" y="908720"/>
            <a:ext cx="9144000" cy="36004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With a single statement – PROGRAM  : ANALYSIS</a:t>
            </a:r>
            <a:endParaRPr lang="en-US" b="1" dirty="0"/>
          </a:p>
        </p:txBody>
      </p:sp>
      <p:cxnSp>
        <p:nvCxnSpPr>
          <p:cNvPr id="29" name="Straight Connector 28"/>
          <p:cNvCxnSpPr/>
          <p:nvPr/>
        </p:nvCxnSpPr>
        <p:spPr>
          <a:xfrm>
            <a:off x="0" y="1268760"/>
            <a:ext cx="9144000"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
        <p:nvSpPr>
          <p:cNvPr id="5" name="Rounded Rectangle 4"/>
          <p:cNvSpPr/>
          <p:nvPr/>
        </p:nvSpPr>
        <p:spPr>
          <a:xfrm>
            <a:off x="251520" y="1340768"/>
            <a:ext cx="8712968" cy="1080120"/>
          </a:xfrm>
          <a:prstGeom prst="roundRect">
            <a:avLst/>
          </a:prstGeom>
          <a:solidFill>
            <a:srgbClr val="0070C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Write a program that calculates the net salary after taxes deduction. If the salary is greater than 5000 SR, taxes are 20% of the salary; otherwise, taxes are 25% of the salary.</a:t>
            </a:r>
            <a:endParaRPr lang="en-US" dirty="0"/>
          </a:p>
        </p:txBody>
      </p:sp>
      <p:sp>
        <p:nvSpPr>
          <p:cNvPr id="31" name="Rounded Rectangle 30"/>
          <p:cNvSpPr/>
          <p:nvPr/>
        </p:nvSpPr>
        <p:spPr>
          <a:xfrm>
            <a:off x="236951" y="3204833"/>
            <a:ext cx="1296144"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INPUT</a:t>
            </a:r>
            <a:endParaRPr lang="en-US" dirty="0"/>
          </a:p>
        </p:txBody>
      </p:sp>
      <p:sp>
        <p:nvSpPr>
          <p:cNvPr id="34" name="Rounded Rectangle 33"/>
          <p:cNvSpPr/>
          <p:nvPr/>
        </p:nvSpPr>
        <p:spPr>
          <a:xfrm>
            <a:off x="1619672" y="3204833"/>
            <a:ext cx="7344816" cy="504056"/>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accent1">
                    <a:lumMod val="50000"/>
                  </a:schemeClr>
                </a:solidFill>
              </a:rPr>
              <a:t>Salary </a:t>
            </a:r>
            <a:r>
              <a:rPr lang="en-US" dirty="0" smtClean="0">
                <a:solidFill>
                  <a:srgbClr val="FF3399"/>
                </a:solidFill>
              </a:rPr>
              <a:t>(variable: salary, type: </a:t>
            </a:r>
            <a:r>
              <a:rPr lang="en-US" dirty="0" smtClean="0">
                <a:solidFill>
                  <a:srgbClr val="00B0F0"/>
                </a:solidFill>
              </a:rPr>
              <a:t>double</a:t>
            </a:r>
            <a:r>
              <a:rPr lang="en-US" dirty="0" smtClean="0">
                <a:solidFill>
                  <a:srgbClr val="FF3399"/>
                </a:solidFill>
              </a:rPr>
              <a:t>)</a:t>
            </a:r>
            <a:endParaRPr lang="en-US" dirty="0">
              <a:solidFill>
                <a:srgbClr val="FF3399"/>
              </a:solidFill>
            </a:endParaRPr>
          </a:p>
        </p:txBody>
      </p:sp>
      <p:sp>
        <p:nvSpPr>
          <p:cNvPr id="35" name="Rounded Rectangle 34"/>
          <p:cNvSpPr/>
          <p:nvPr/>
        </p:nvSpPr>
        <p:spPr>
          <a:xfrm>
            <a:off x="251520" y="3780897"/>
            <a:ext cx="1296144"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OUTPUT</a:t>
            </a:r>
            <a:endParaRPr lang="en-US" dirty="0"/>
          </a:p>
        </p:txBody>
      </p:sp>
      <p:sp>
        <p:nvSpPr>
          <p:cNvPr id="43" name="Rounded Rectangle 42"/>
          <p:cNvSpPr/>
          <p:nvPr/>
        </p:nvSpPr>
        <p:spPr>
          <a:xfrm>
            <a:off x="1634241" y="3780897"/>
            <a:ext cx="7344816" cy="504056"/>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accent1">
                    <a:lumMod val="50000"/>
                  </a:schemeClr>
                </a:solidFill>
              </a:rPr>
              <a:t>Net Salary </a:t>
            </a:r>
            <a:r>
              <a:rPr lang="en-US" dirty="0" smtClean="0">
                <a:solidFill>
                  <a:srgbClr val="FF3399"/>
                </a:solidFill>
              </a:rPr>
              <a:t>(variable: </a:t>
            </a:r>
            <a:r>
              <a:rPr lang="en-US" dirty="0" err="1" smtClean="0">
                <a:solidFill>
                  <a:srgbClr val="FF3399"/>
                </a:solidFill>
              </a:rPr>
              <a:t>netSalary</a:t>
            </a:r>
            <a:r>
              <a:rPr lang="en-US" dirty="0" smtClean="0">
                <a:solidFill>
                  <a:srgbClr val="FF3399"/>
                </a:solidFill>
              </a:rPr>
              <a:t>, type: </a:t>
            </a:r>
            <a:r>
              <a:rPr lang="en-US" dirty="0" smtClean="0">
                <a:solidFill>
                  <a:srgbClr val="00B0F0"/>
                </a:solidFill>
              </a:rPr>
              <a:t>double</a:t>
            </a:r>
            <a:r>
              <a:rPr lang="en-US" dirty="0" smtClean="0">
                <a:solidFill>
                  <a:srgbClr val="FF3399"/>
                </a:solidFill>
              </a:rPr>
              <a:t>)</a:t>
            </a:r>
          </a:p>
        </p:txBody>
      </p:sp>
      <p:sp>
        <p:nvSpPr>
          <p:cNvPr id="44" name="Rounded Rectangle 43"/>
          <p:cNvSpPr/>
          <p:nvPr/>
        </p:nvSpPr>
        <p:spPr>
          <a:xfrm>
            <a:off x="251520" y="4356961"/>
            <a:ext cx="1296144"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PROCESS</a:t>
            </a:r>
            <a:endParaRPr lang="en-US" dirty="0"/>
          </a:p>
        </p:txBody>
      </p:sp>
      <p:sp>
        <p:nvSpPr>
          <p:cNvPr id="45" name="Rounded Rectangle 44"/>
          <p:cNvSpPr/>
          <p:nvPr/>
        </p:nvSpPr>
        <p:spPr>
          <a:xfrm>
            <a:off x="1634241" y="4356961"/>
            <a:ext cx="7344816" cy="728223"/>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accent1">
                    <a:lumMod val="50000"/>
                  </a:schemeClr>
                </a:solidFill>
              </a:rPr>
              <a:t>if (</a:t>
            </a:r>
            <a:r>
              <a:rPr lang="en-US" dirty="0" smtClean="0">
                <a:solidFill>
                  <a:srgbClr val="FF3399"/>
                </a:solidFill>
              </a:rPr>
              <a:t>salary </a:t>
            </a:r>
            <a:r>
              <a:rPr lang="en-US" dirty="0" smtClean="0">
                <a:solidFill>
                  <a:schemeClr val="accent1">
                    <a:lumMod val="50000"/>
                  </a:schemeClr>
                </a:solidFill>
              </a:rPr>
              <a:t>&gt; 5000) </a:t>
            </a:r>
            <a:r>
              <a:rPr lang="en-US" dirty="0" err="1" smtClean="0">
                <a:solidFill>
                  <a:srgbClr val="FF3399"/>
                </a:solidFill>
              </a:rPr>
              <a:t>netSalary</a:t>
            </a:r>
            <a:r>
              <a:rPr lang="en-US" dirty="0" smtClean="0">
                <a:solidFill>
                  <a:schemeClr val="accent1">
                    <a:lumMod val="50000"/>
                  </a:schemeClr>
                </a:solidFill>
              </a:rPr>
              <a:t>=0.8*</a:t>
            </a:r>
            <a:r>
              <a:rPr lang="en-US" dirty="0" smtClean="0">
                <a:solidFill>
                  <a:srgbClr val="FF3399"/>
                </a:solidFill>
              </a:rPr>
              <a:t>salary</a:t>
            </a:r>
            <a:r>
              <a:rPr lang="en-US" dirty="0" smtClean="0">
                <a:solidFill>
                  <a:schemeClr val="accent1">
                    <a:lumMod val="50000"/>
                  </a:schemeClr>
                </a:solidFill>
              </a:rPr>
              <a:t>;</a:t>
            </a:r>
          </a:p>
          <a:p>
            <a:r>
              <a:rPr lang="en-US" dirty="0">
                <a:solidFill>
                  <a:schemeClr val="accent1">
                    <a:lumMod val="50000"/>
                  </a:schemeClr>
                </a:solidFill>
              </a:rPr>
              <a:t>i</a:t>
            </a:r>
            <a:r>
              <a:rPr lang="en-US" dirty="0" smtClean="0">
                <a:solidFill>
                  <a:schemeClr val="accent1">
                    <a:lumMod val="50000"/>
                  </a:schemeClr>
                </a:solidFill>
              </a:rPr>
              <a:t>f (</a:t>
            </a:r>
            <a:r>
              <a:rPr lang="en-US" dirty="0" smtClean="0">
                <a:solidFill>
                  <a:srgbClr val="FF3399"/>
                </a:solidFill>
              </a:rPr>
              <a:t>salary</a:t>
            </a:r>
            <a:r>
              <a:rPr lang="en-US" dirty="0" smtClean="0">
                <a:solidFill>
                  <a:schemeClr val="accent1">
                    <a:lumMod val="50000"/>
                  </a:schemeClr>
                </a:solidFill>
              </a:rPr>
              <a:t> &lt;= 5000) </a:t>
            </a:r>
            <a:r>
              <a:rPr lang="en-US" dirty="0" err="1" smtClean="0">
                <a:solidFill>
                  <a:srgbClr val="FF3399"/>
                </a:solidFill>
              </a:rPr>
              <a:t>netSalary</a:t>
            </a:r>
            <a:r>
              <a:rPr lang="en-US" dirty="0" smtClean="0">
                <a:solidFill>
                  <a:schemeClr val="accent1">
                    <a:lumMod val="50000"/>
                  </a:schemeClr>
                </a:solidFill>
              </a:rPr>
              <a:t>=0.75*</a:t>
            </a:r>
            <a:r>
              <a:rPr lang="en-US" dirty="0" smtClean="0">
                <a:solidFill>
                  <a:srgbClr val="FF3399"/>
                </a:solidFill>
              </a:rPr>
              <a:t>salary</a:t>
            </a:r>
            <a:r>
              <a:rPr lang="en-US" dirty="0" smtClean="0">
                <a:solidFill>
                  <a:schemeClr val="accent1">
                    <a:lumMod val="50000"/>
                  </a:schemeClr>
                </a:solidFill>
              </a:rPr>
              <a:t>.</a:t>
            </a:r>
          </a:p>
        </p:txBody>
      </p:sp>
    </p:spTree>
    <p:custDataLst>
      <p:tags r:id="rId1"/>
    </p:custDataLst>
    <p:extLst>
      <p:ext uri="{BB962C8B-B14F-4D97-AF65-F5344CB8AC3E}">
        <p14:creationId xmlns:p14="http://schemas.microsoft.com/office/powerpoint/2010/main" val="326400599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left)">
                                      <p:cBhvr>
                                        <p:cTn id="7" dur="500"/>
                                        <p:tgtEl>
                                          <p:spTgt spid="28"/>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right)">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31"/>
                                        </p:tgtEl>
                                        <p:attrNameLst>
                                          <p:attrName>style.visibility</p:attrName>
                                        </p:attrNameLst>
                                      </p:cBhvr>
                                      <p:to>
                                        <p:strVal val="visible"/>
                                      </p:to>
                                    </p:set>
                                    <p:animEffect transition="in" filter="wipe(left)">
                                      <p:cBhvr>
                                        <p:cTn id="15" dur="500"/>
                                        <p:tgtEl>
                                          <p:spTgt spid="31"/>
                                        </p:tgtEl>
                                      </p:cBhvr>
                                    </p:animEffect>
                                  </p:childTnLst>
                                </p:cTn>
                              </p:par>
                            </p:childTnLst>
                          </p:cTn>
                        </p:par>
                        <p:par>
                          <p:cTn id="16" fill="hold">
                            <p:stCondLst>
                              <p:cond delay="500"/>
                            </p:stCondLst>
                            <p:childTnLst>
                              <p:par>
                                <p:cTn id="17" presetID="22" presetClass="entr" presetSubtype="8" fill="hold" grpId="0" nodeType="afterEffect">
                                  <p:stCondLst>
                                    <p:cond delay="0"/>
                                  </p:stCondLst>
                                  <p:childTnLst>
                                    <p:set>
                                      <p:cBhvr>
                                        <p:cTn id="18" dur="1" fill="hold">
                                          <p:stCondLst>
                                            <p:cond delay="0"/>
                                          </p:stCondLst>
                                        </p:cTn>
                                        <p:tgtEl>
                                          <p:spTgt spid="34"/>
                                        </p:tgtEl>
                                        <p:attrNameLst>
                                          <p:attrName>style.visibility</p:attrName>
                                        </p:attrNameLst>
                                      </p:cBhvr>
                                      <p:to>
                                        <p:strVal val="visible"/>
                                      </p:to>
                                    </p:set>
                                    <p:animEffect transition="in" filter="wipe(left)">
                                      <p:cBhvr>
                                        <p:cTn id="19" dur="500"/>
                                        <p:tgtEl>
                                          <p:spTgt spid="34"/>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35"/>
                                        </p:tgtEl>
                                        <p:attrNameLst>
                                          <p:attrName>style.visibility</p:attrName>
                                        </p:attrNameLst>
                                      </p:cBhvr>
                                      <p:to>
                                        <p:strVal val="visible"/>
                                      </p:to>
                                    </p:set>
                                    <p:animEffect transition="in" filter="wipe(left)">
                                      <p:cBhvr>
                                        <p:cTn id="24" dur="500"/>
                                        <p:tgtEl>
                                          <p:spTgt spid="35"/>
                                        </p:tgtEl>
                                      </p:cBhvr>
                                    </p:animEffect>
                                  </p:childTnLst>
                                </p:cTn>
                              </p:par>
                            </p:childTnLst>
                          </p:cTn>
                        </p:par>
                        <p:par>
                          <p:cTn id="25" fill="hold">
                            <p:stCondLst>
                              <p:cond delay="500"/>
                            </p:stCondLst>
                            <p:childTnLst>
                              <p:par>
                                <p:cTn id="26" presetID="22" presetClass="entr" presetSubtype="8" fill="hold" grpId="0" nodeType="afterEffect">
                                  <p:stCondLst>
                                    <p:cond delay="0"/>
                                  </p:stCondLst>
                                  <p:childTnLst>
                                    <p:set>
                                      <p:cBhvr>
                                        <p:cTn id="27" dur="1" fill="hold">
                                          <p:stCondLst>
                                            <p:cond delay="0"/>
                                          </p:stCondLst>
                                        </p:cTn>
                                        <p:tgtEl>
                                          <p:spTgt spid="43"/>
                                        </p:tgtEl>
                                        <p:attrNameLst>
                                          <p:attrName>style.visibility</p:attrName>
                                        </p:attrNameLst>
                                      </p:cBhvr>
                                      <p:to>
                                        <p:strVal val="visible"/>
                                      </p:to>
                                    </p:set>
                                    <p:animEffect transition="in" filter="wipe(left)">
                                      <p:cBhvr>
                                        <p:cTn id="28" dur="500"/>
                                        <p:tgtEl>
                                          <p:spTgt spid="43"/>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44"/>
                                        </p:tgtEl>
                                        <p:attrNameLst>
                                          <p:attrName>style.visibility</p:attrName>
                                        </p:attrNameLst>
                                      </p:cBhvr>
                                      <p:to>
                                        <p:strVal val="visible"/>
                                      </p:to>
                                    </p:set>
                                    <p:animEffect transition="in" filter="wipe(left)">
                                      <p:cBhvr>
                                        <p:cTn id="33" dur="500"/>
                                        <p:tgtEl>
                                          <p:spTgt spid="44"/>
                                        </p:tgtEl>
                                      </p:cBhvr>
                                    </p:animEffect>
                                  </p:childTnLst>
                                </p:cTn>
                              </p:par>
                            </p:childTnLst>
                          </p:cTn>
                        </p:par>
                        <p:par>
                          <p:cTn id="34" fill="hold">
                            <p:stCondLst>
                              <p:cond delay="500"/>
                            </p:stCondLst>
                            <p:childTnLst>
                              <p:par>
                                <p:cTn id="35" presetID="22" presetClass="entr" presetSubtype="8" fill="hold" grpId="0" nodeType="afterEffect">
                                  <p:stCondLst>
                                    <p:cond delay="0"/>
                                  </p:stCondLst>
                                  <p:childTnLst>
                                    <p:set>
                                      <p:cBhvr>
                                        <p:cTn id="36" dur="1" fill="hold">
                                          <p:stCondLst>
                                            <p:cond delay="0"/>
                                          </p:stCondLst>
                                        </p:cTn>
                                        <p:tgtEl>
                                          <p:spTgt spid="45"/>
                                        </p:tgtEl>
                                        <p:attrNameLst>
                                          <p:attrName>style.visibility</p:attrName>
                                        </p:attrNameLst>
                                      </p:cBhvr>
                                      <p:to>
                                        <p:strVal val="visible"/>
                                      </p:to>
                                    </p:set>
                                    <p:animEffect transition="in" filter="wipe(left)">
                                      <p:cBhvr>
                                        <p:cTn id="37"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5" grpId="0" animBg="1"/>
      <p:bldP spid="31" grpId="0" animBg="1"/>
      <p:bldP spid="34" grpId="0" animBg="1"/>
      <p:bldP spid="35" grpId="0" animBg="1"/>
      <p:bldP spid="43" grpId="0" animBg="1"/>
      <p:bldP spid="44" grpId="0" animBg="1"/>
      <p:bldP spid="4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normAutofit/>
          </a:bodyPr>
          <a:lstStyle/>
          <a:p>
            <a:fld id="{125A1C68-F048-4C66-8544-2D3BD35A5879}" type="slidenum">
              <a:rPr lang="en-US" smtClean="0"/>
              <a:pPr/>
              <a:t>9</a:t>
            </a:fld>
            <a:endParaRPr lang="en-US"/>
          </a:p>
        </p:txBody>
      </p:sp>
      <p:sp>
        <p:nvSpPr>
          <p:cNvPr id="2" name="Title 1"/>
          <p:cNvSpPr>
            <a:spLocks noGrp="1"/>
          </p:cNvSpPr>
          <p:nvPr>
            <p:ph type="title"/>
          </p:nvPr>
        </p:nvSpPr>
        <p:spPr>
          <a:xfrm>
            <a:off x="251520" y="116632"/>
            <a:ext cx="8153400" cy="774576"/>
          </a:xfrm>
        </p:spPr>
        <p:txBody>
          <a:bodyPr vert="horz" rtlCol="0" anchor="ctr">
            <a:noAutofit/>
            <a:scene3d>
              <a:camera prst="orthographicFront"/>
              <a:lightRig rig="soft" dir="t"/>
            </a:scene3d>
            <a:sp3d prstMaterial="softEdge">
              <a:bevelT w="25400" h="25400"/>
            </a:sp3d>
          </a:bodyPr>
          <a:lstStyle/>
          <a:p>
            <a:r>
              <a:rPr lang="en-US" sz="4000" dirty="0" smtClean="0">
                <a:solidFill>
                  <a:schemeClr val="accent2"/>
                </a:solidFill>
                <a:latin typeface="Tahoma" charset="0"/>
                <a:cs typeface="Arial" charset="0"/>
              </a:rPr>
              <a:t>  The </a:t>
            </a:r>
            <a:r>
              <a:rPr lang="en-US" sz="4000" dirty="0" smtClean="0">
                <a:solidFill>
                  <a:srgbClr val="00B0F0"/>
                </a:solidFill>
                <a:latin typeface="Tahoma" charset="0"/>
                <a:cs typeface="Arial" charset="0"/>
              </a:rPr>
              <a:t>if…else </a:t>
            </a:r>
            <a:r>
              <a:rPr lang="en-US" sz="4000" dirty="0" smtClean="0">
                <a:solidFill>
                  <a:schemeClr val="accent2"/>
                </a:solidFill>
                <a:latin typeface="Tahoma" charset="0"/>
                <a:cs typeface="Arial" charset="0"/>
              </a:rPr>
              <a:t>Statement</a:t>
            </a:r>
            <a:endParaRPr lang="en-US" sz="4000" dirty="0">
              <a:solidFill>
                <a:schemeClr val="accent2"/>
              </a:solidFill>
              <a:latin typeface="Tahoma" charset="0"/>
              <a:cs typeface="Arial" charset="0"/>
            </a:endParaRPr>
          </a:p>
        </p:txBody>
      </p:sp>
      <p:cxnSp>
        <p:nvCxnSpPr>
          <p:cNvPr id="8" name="Straight Connector 7"/>
          <p:cNvCxnSpPr/>
          <p:nvPr/>
        </p:nvCxnSpPr>
        <p:spPr>
          <a:xfrm>
            <a:off x="0" y="836712"/>
            <a:ext cx="9144000"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0" y="908720"/>
            <a:ext cx="9144000" cy="36004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With a single statement – PROGRAM  : Flowchart</a:t>
            </a:r>
            <a:endParaRPr lang="en-US" b="1" dirty="0"/>
          </a:p>
        </p:txBody>
      </p:sp>
      <p:cxnSp>
        <p:nvCxnSpPr>
          <p:cNvPr id="29" name="Straight Connector 28"/>
          <p:cNvCxnSpPr/>
          <p:nvPr/>
        </p:nvCxnSpPr>
        <p:spPr>
          <a:xfrm>
            <a:off x="0" y="1268760"/>
            <a:ext cx="9144000" cy="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
        <p:nvSpPr>
          <p:cNvPr id="33" name="AutoShape 67"/>
          <p:cNvSpPr>
            <a:spLocks noChangeArrowheads="1"/>
          </p:cNvSpPr>
          <p:nvPr/>
        </p:nvSpPr>
        <p:spPr bwMode="auto">
          <a:xfrm>
            <a:off x="4175969" y="1412777"/>
            <a:ext cx="1441450" cy="421858"/>
          </a:xfrm>
          <a:prstGeom prst="flowChartTerminator">
            <a:avLst/>
          </a:prstGeom>
          <a:solidFill>
            <a:srgbClr val="FFFF00"/>
          </a:solidFill>
          <a:ln w="28575">
            <a:solidFill>
              <a:schemeClr val="tx1"/>
            </a:solidFill>
            <a:miter lim="800000"/>
            <a:headEnd/>
            <a:tailEnd/>
          </a:ln>
          <a:effectLst/>
        </p:spPr>
        <p:txBody>
          <a:bodyPr wrap="none" anchor="ctr"/>
          <a:lstStyle/>
          <a:p>
            <a:pPr algn="ctr" rtl="1"/>
            <a:r>
              <a:rPr lang="en-US" sz="1600" dirty="0">
                <a:solidFill>
                  <a:schemeClr val="tx1"/>
                </a:solidFill>
                <a:effectLst/>
                <a:latin typeface="Arial" charset="0"/>
                <a:cs typeface="Arial" charset="0"/>
              </a:rPr>
              <a:t>Start</a:t>
            </a:r>
          </a:p>
        </p:txBody>
      </p:sp>
      <p:cxnSp>
        <p:nvCxnSpPr>
          <p:cNvPr id="36" name="Straight Arrow Connector 35"/>
          <p:cNvCxnSpPr/>
          <p:nvPr/>
        </p:nvCxnSpPr>
        <p:spPr>
          <a:xfrm>
            <a:off x="4896694" y="1834635"/>
            <a:ext cx="1" cy="29212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8" name="AutoShape 68"/>
          <p:cNvSpPr>
            <a:spLocks noChangeArrowheads="1"/>
          </p:cNvSpPr>
          <p:nvPr/>
        </p:nvSpPr>
        <p:spPr bwMode="auto">
          <a:xfrm>
            <a:off x="3961657" y="2130811"/>
            <a:ext cx="1870075" cy="358775"/>
          </a:xfrm>
          <a:prstGeom prst="flowChartInputOutput">
            <a:avLst/>
          </a:prstGeom>
          <a:solidFill>
            <a:srgbClr val="FFFF00"/>
          </a:solidFill>
          <a:ln w="28575">
            <a:solidFill>
              <a:schemeClr val="tx1"/>
            </a:solidFill>
            <a:miter lim="800000"/>
            <a:headEnd/>
            <a:tailEnd/>
          </a:ln>
          <a:effectLst/>
        </p:spPr>
        <p:txBody>
          <a:bodyPr wrap="none" anchor="ctr"/>
          <a:lstStyle/>
          <a:p>
            <a:pPr algn="ctr" rtl="1"/>
            <a:r>
              <a:rPr lang="en-US" sz="1600" dirty="0">
                <a:solidFill>
                  <a:schemeClr val="tx1"/>
                </a:solidFill>
                <a:effectLst/>
                <a:latin typeface="Arial" charset="0"/>
                <a:cs typeface="Arial" charset="0"/>
              </a:rPr>
              <a:t>Read </a:t>
            </a:r>
            <a:r>
              <a:rPr lang="en-US" sz="1600" dirty="0" smtClean="0">
                <a:latin typeface="Arial" charset="0"/>
                <a:cs typeface="Arial" charset="0"/>
              </a:rPr>
              <a:t>salary</a:t>
            </a:r>
            <a:endParaRPr lang="en-US" sz="1600" dirty="0">
              <a:solidFill>
                <a:schemeClr val="tx1"/>
              </a:solidFill>
              <a:effectLst/>
              <a:latin typeface="Arial" charset="0"/>
              <a:cs typeface="Arial" charset="0"/>
            </a:endParaRPr>
          </a:p>
        </p:txBody>
      </p:sp>
      <p:cxnSp>
        <p:nvCxnSpPr>
          <p:cNvPr id="39" name="Straight Arrow Connector 38"/>
          <p:cNvCxnSpPr/>
          <p:nvPr/>
        </p:nvCxnSpPr>
        <p:spPr>
          <a:xfrm>
            <a:off x="4896694" y="2482707"/>
            <a:ext cx="1" cy="29212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0" name="Flowchart: Decision 39"/>
          <p:cNvSpPr/>
          <p:nvPr/>
        </p:nvSpPr>
        <p:spPr>
          <a:xfrm>
            <a:off x="3420530" y="2780929"/>
            <a:ext cx="2952328" cy="798184"/>
          </a:xfrm>
          <a:prstGeom prst="flowChartDecision">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00FF"/>
                </a:solidFill>
              </a:rPr>
              <a:t>s</a:t>
            </a:r>
            <a:r>
              <a:rPr lang="en-US" dirty="0" smtClean="0">
                <a:solidFill>
                  <a:srgbClr val="0000FF"/>
                </a:solidFill>
              </a:rPr>
              <a:t>alary</a:t>
            </a:r>
            <a:r>
              <a:rPr lang="en-US" dirty="0" smtClean="0">
                <a:solidFill>
                  <a:schemeClr val="tx1"/>
                </a:solidFill>
              </a:rPr>
              <a:t> &gt; 5000?</a:t>
            </a:r>
            <a:endParaRPr lang="en-US" dirty="0">
              <a:solidFill>
                <a:schemeClr val="tx1"/>
              </a:solidFill>
            </a:endParaRPr>
          </a:p>
        </p:txBody>
      </p:sp>
      <p:cxnSp>
        <p:nvCxnSpPr>
          <p:cNvPr id="41" name="Straight Arrow Connector 40"/>
          <p:cNvCxnSpPr>
            <a:endCxn id="42" idx="0"/>
          </p:cNvCxnSpPr>
          <p:nvPr/>
        </p:nvCxnSpPr>
        <p:spPr>
          <a:xfrm>
            <a:off x="3113727" y="3180021"/>
            <a:ext cx="0" cy="466393"/>
          </a:xfrm>
          <a:prstGeom prst="straightConnector1">
            <a:avLst/>
          </a:prstGeom>
          <a:ln w="28575">
            <a:solidFill>
              <a:srgbClr val="006600"/>
            </a:solidFill>
            <a:tailEnd type="arrow"/>
          </a:ln>
        </p:spPr>
        <p:style>
          <a:lnRef idx="1">
            <a:schemeClr val="accent1"/>
          </a:lnRef>
          <a:fillRef idx="0">
            <a:schemeClr val="accent1"/>
          </a:fillRef>
          <a:effectRef idx="0">
            <a:schemeClr val="accent1"/>
          </a:effectRef>
          <a:fontRef idx="minor">
            <a:schemeClr val="tx1"/>
          </a:fontRef>
        </p:style>
      </p:cxnSp>
      <p:sp>
        <p:nvSpPr>
          <p:cNvPr id="42" name="AutoShape 72"/>
          <p:cNvSpPr>
            <a:spLocks noChangeArrowheads="1"/>
          </p:cNvSpPr>
          <p:nvPr/>
        </p:nvSpPr>
        <p:spPr bwMode="auto">
          <a:xfrm>
            <a:off x="1907705" y="3646414"/>
            <a:ext cx="2412044" cy="420469"/>
          </a:xfrm>
          <a:prstGeom prst="flowChartProcess">
            <a:avLst/>
          </a:prstGeom>
          <a:solidFill>
            <a:srgbClr val="92D050"/>
          </a:solidFill>
          <a:ln w="28575">
            <a:solidFill>
              <a:schemeClr val="tx1"/>
            </a:solidFill>
            <a:miter lim="800000"/>
            <a:headEnd/>
            <a:tailEnd/>
          </a:ln>
          <a:effectLst/>
        </p:spPr>
        <p:txBody>
          <a:bodyPr wrap="none" anchor="ctr"/>
          <a:lstStyle/>
          <a:p>
            <a:pPr algn="ctr"/>
            <a:r>
              <a:rPr lang="en-US" sz="1600" dirty="0" err="1" smtClean="0">
                <a:latin typeface="Arial" charset="0"/>
                <a:cs typeface="Arial" charset="0"/>
              </a:rPr>
              <a:t>netSalary</a:t>
            </a:r>
            <a:r>
              <a:rPr lang="en-US" sz="1600" dirty="0" smtClean="0">
                <a:latin typeface="Arial" charset="0"/>
                <a:cs typeface="Arial" charset="0"/>
              </a:rPr>
              <a:t> = 0.8 * </a:t>
            </a:r>
            <a:r>
              <a:rPr lang="en-US" sz="1600" dirty="0" smtClean="0">
                <a:solidFill>
                  <a:srgbClr val="0000FF"/>
                </a:solidFill>
                <a:latin typeface="Arial" charset="0"/>
                <a:cs typeface="Arial" charset="0"/>
              </a:rPr>
              <a:t>salary</a:t>
            </a:r>
            <a:endParaRPr lang="en-US" sz="1600" dirty="0">
              <a:solidFill>
                <a:srgbClr val="0000FF"/>
              </a:solidFill>
              <a:effectLst/>
              <a:latin typeface="Arial" charset="0"/>
              <a:cs typeface="Arial" charset="0"/>
            </a:endParaRPr>
          </a:p>
        </p:txBody>
      </p:sp>
      <p:cxnSp>
        <p:nvCxnSpPr>
          <p:cNvPr id="47" name="Straight Arrow Connector 46"/>
          <p:cNvCxnSpPr/>
          <p:nvPr/>
        </p:nvCxnSpPr>
        <p:spPr>
          <a:xfrm>
            <a:off x="3133155" y="4077073"/>
            <a:ext cx="0" cy="1440160"/>
          </a:xfrm>
          <a:prstGeom prst="straightConnector1">
            <a:avLst/>
          </a:prstGeom>
          <a:ln w="28575">
            <a:solidFill>
              <a:srgbClr val="006600"/>
            </a:solidFill>
            <a:tailEnd type="arrow"/>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2988482" y="2905200"/>
            <a:ext cx="683086" cy="307777"/>
          </a:xfrm>
          <a:prstGeom prst="rect">
            <a:avLst/>
          </a:prstGeom>
          <a:noFill/>
        </p:spPr>
        <p:txBody>
          <a:bodyPr wrap="square" rtlCol="0">
            <a:spAutoFit/>
          </a:bodyPr>
          <a:lstStyle/>
          <a:p>
            <a:pPr algn="ctr"/>
            <a:r>
              <a:rPr lang="en-US" sz="1400" dirty="0" smtClean="0">
                <a:solidFill>
                  <a:srgbClr val="006600"/>
                </a:solidFill>
              </a:rPr>
              <a:t>True</a:t>
            </a:r>
            <a:endParaRPr lang="en-US" sz="1400" dirty="0">
              <a:solidFill>
                <a:srgbClr val="006600"/>
              </a:solidFill>
            </a:endParaRPr>
          </a:p>
        </p:txBody>
      </p:sp>
      <p:cxnSp>
        <p:nvCxnSpPr>
          <p:cNvPr id="49" name="Straight Arrow Connector 48"/>
          <p:cNvCxnSpPr/>
          <p:nvPr/>
        </p:nvCxnSpPr>
        <p:spPr>
          <a:xfrm>
            <a:off x="6660890" y="3180021"/>
            <a:ext cx="0" cy="1615085"/>
          </a:xfrm>
          <a:prstGeom prst="straightConnector1">
            <a:avLst/>
          </a:prstGeom>
          <a:ln w="28575">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50" name="AutoShape 72"/>
          <p:cNvSpPr>
            <a:spLocks noChangeArrowheads="1"/>
          </p:cNvSpPr>
          <p:nvPr/>
        </p:nvSpPr>
        <p:spPr bwMode="auto">
          <a:xfrm>
            <a:off x="5292080" y="4808732"/>
            <a:ext cx="2448272" cy="420469"/>
          </a:xfrm>
          <a:prstGeom prst="flowChartProcess">
            <a:avLst/>
          </a:prstGeom>
          <a:solidFill>
            <a:schemeClr val="bg2">
              <a:lumMod val="50000"/>
            </a:schemeClr>
          </a:solidFill>
          <a:ln w="28575">
            <a:solidFill>
              <a:schemeClr val="tx1"/>
            </a:solidFill>
            <a:miter lim="800000"/>
            <a:headEnd/>
            <a:tailEnd/>
          </a:ln>
          <a:effectLst/>
        </p:spPr>
        <p:txBody>
          <a:bodyPr wrap="none" anchor="ctr"/>
          <a:lstStyle/>
          <a:p>
            <a:pPr algn="ctr"/>
            <a:r>
              <a:rPr lang="en-US" sz="1600" dirty="0" err="1" smtClean="0">
                <a:latin typeface="Arial" charset="0"/>
                <a:cs typeface="Arial" charset="0"/>
              </a:rPr>
              <a:t>netSalary</a:t>
            </a:r>
            <a:r>
              <a:rPr lang="en-US" sz="1600" dirty="0" smtClean="0">
                <a:latin typeface="Arial" charset="0"/>
                <a:cs typeface="Arial" charset="0"/>
              </a:rPr>
              <a:t> = 0.75 * </a:t>
            </a:r>
            <a:r>
              <a:rPr lang="en-US" sz="1600" dirty="0" smtClean="0">
                <a:solidFill>
                  <a:srgbClr val="0000FF"/>
                </a:solidFill>
                <a:latin typeface="Arial" charset="0"/>
                <a:cs typeface="Arial" charset="0"/>
              </a:rPr>
              <a:t>salary</a:t>
            </a:r>
            <a:endParaRPr lang="en-US" sz="1600" dirty="0">
              <a:solidFill>
                <a:srgbClr val="0000FF"/>
              </a:solidFill>
              <a:effectLst/>
              <a:latin typeface="Arial" charset="0"/>
              <a:cs typeface="Arial" charset="0"/>
            </a:endParaRPr>
          </a:p>
        </p:txBody>
      </p:sp>
      <p:cxnSp>
        <p:nvCxnSpPr>
          <p:cNvPr id="51" name="Straight Arrow Connector 50"/>
          <p:cNvCxnSpPr/>
          <p:nvPr/>
        </p:nvCxnSpPr>
        <p:spPr>
          <a:xfrm flipH="1">
            <a:off x="6660889" y="5225107"/>
            <a:ext cx="1" cy="292126"/>
          </a:xfrm>
          <a:prstGeom prst="straightConnector1">
            <a:avLst/>
          </a:prstGeom>
          <a:ln w="28575">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flipH="1">
            <a:off x="5004706" y="5517233"/>
            <a:ext cx="1656183" cy="0"/>
          </a:xfrm>
          <a:prstGeom prst="straightConnector1">
            <a:avLst/>
          </a:prstGeom>
          <a:ln w="28575">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3133156" y="5517233"/>
            <a:ext cx="1871550" cy="0"/>
          </a:xfrm>
          <a:prstGeom prst="straightConnector1">
            <a:avLst/>
          </a:prstGeom>
          <a:ln w="28575">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a:off x="5015158" y="5517233"/>
            <a:ext cx="1" cy="292126"/>
          </a:xfrm>
          <a:prstGeom prst="straightConnector1">
            <a:avLst/>
          </a:prstGeom>
          <a:ln w="28575">
            <a:solidFill>
              <a:schemeClr val="tx1"/>
            </a:solidFill>
            <a:headEnd type="diamond" w="lg" len="lg"/>
            <a:tailEnd type="arrow"/>
          </a:ln>
        </p:spPr>
        <p:style>
          <a:lnRef idx="1">
            <a:schemeClr val="accent1"/>
          </a:lnRef>
          <a:fillRef idx="0">
            <a:schemeClr val="accent1"/>
          </a:fillRef>
          <a:effectRef idx="0">
            <a:schemeClr val="accent1"/>
          </a:effectRef>
          <a:fontRef idx="minor">
            <a:schemeClr val="tx1"/>
          </a:fontRef>
        </p:style>
      </p:cxnSp>
      <p:sp>
        <p:nvSpPr>
          <p:cNvPr id="55" name="AutoShape 71"/>
          <p:cNvSpPr>
            <a:spLocks noChangeArrowheads="1"/>
          </p:cNvSpPr>
          <p:nvPr/>
        </p:nvSpPr>
        <p:spPr bwMode="auto">
          <a:xfrm>
            <a:off x="4068130" y="5805265"/>
            <a:ext cx="1944688" cy="358775"/>
          </a:xfrm>
          <a:prstGeom prst="flowChartInputOutput">
            <a:avLst/>
          </a:prstGeom>
          <a:solidFill>
            <a:srgbClr val="FFFF00"/>
          </a:solidFill>
          <a:ln w="28575">
            <a:solidFill>
              <a:schemeClr val="tx1"/>
            </a:solidFill>
            <a:miter lim="800000"/>
            <a:headEnd/>
            <a:tailEnd/>
          </a:ln>
          <a:effectLst/>
        </p:spPr>
        <p:txBody>
          <a:bodyPr wrap="none" anchor="ctr"/>
          <a:lstStyle/>
          <a:p>
            <a:pPr algn="ctr"/>
            <a:r>
              <a:rPr lang="en-US" sz="1600" dirty="0">
                <a:solidFill>
                  <a:schemeClr val="tx1"/>
                </a:solidFill>
                <a:effectLst/>
                <a:latin typeface="Arial" charset="0"/>
                <a:cs typeface="Arial" charset="0"/>
              </a:rPr>
              <a:t>Print </a:t>
            </a:r>
            <a:r>
              <a:rPr lang="en-US" sz="1600" dirty="0" err="1" smtClean="0">
                <a:solidFill>
                  <a:srgbClr val="0000FF"/>
                </a:solidFill>
                <a:effectLst/>
                <a:latin typeface="Arial" charset="0"/>
                <a:cs typeface="Arial" charset="0"/>
              </a:rPr>
              <a:t>netSalary</a:t>
            </a:r>
            <a:endParaRPr lang="en-US" sz="1600" dirty="0">
              <a:solidFill>
                <a:srgbClr val="0000FF"/>
              </a:solidFill>
              <a:effectLst/>
              <a:latin typeface="Arial" charset="0"/>
              <a:cs typeface="Arial" charset="0"/>
            </a:endParaRPr>
          </a:p>
        </p:txBody>
      </p:sp>
      <p:sp>
        <p:nvSpPr>
          <p:cNvPr id="56" name="AutoShape 70"/>
          <p:cNvSpPr>
            <a:spLocks noChangeArrowheads="1"/>
          </p:cNvSpPr>
          <p:nvPr/>
        </p:nvSpPr>
        <p:spPr bwMode="auto">
          <a:xfrm>
            <a:off x="4319749" y="6319512"/>
            <a:ext cx="1441450" cy="421856"/>
          </a:xfrm>
          <a:prstGeom prst="flowChartTerminator">
            <a:avLst/>
          </a:prstGeom>
          <a:solidFill>
            <a:srgbClr val="FFFF00"/>
          </a:solidFill>
          <a:ln w="28575">
            <a:solidFill>
              <a:schemeClr val="tx1"/>
            </a:solidFill>
            <a:miter lim="800000"/>
            <a:headEnd/>
            <a:tailEnd/>
          </a:ln>
          <a:effectLst/>
        </p:spPr>
        <p:txBody>
          <a:bodyPr wrap="none" anchor="ctr"/>
          <a:lstStyle/>
          <a:p>
            <a:pPr algn="ctr" rtl="1"/>
            <a:r>
              <a:rPr lang="en-US" sz="1600" dirty="0">
                <a:solidFill>
                  <a:schemeClr val="tx1"/>
                </a:solidFill>
                <a:effectLst/>
                <a:latin typeface="Arial" charset="0"/>
                <a:cs typeface="Arial" charset="0"/>
              </a:rPr>
              <a:t>End</a:t>
            </a:r>
          </a:p>
        </p:txBody>
      </p:sp>
      <p:cxnSp>
        <p:nvCxnSpPr>
          <p:cNvPr id="57" name="Straight Arrow Connector 56"/>
          <p:cNvCxnSpPr>
            <a:stCxn id="55" idx="4"/>
            <a:endCxn id="56" idx="0"/>
          </p:cNvCxnSpPr>
          <p:nvPr/>
        </p:nvCxnSpPr>
        <p:spPr>
          <a:xfrm>
            <a:off x="5040474" y="6164040"/>
            <a:ext cx="0" cy="15547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6085483" y="2780928"/>
            <a:ext cx="683086" cy="307777"/>
          </a:xfrm>
          <a:prstGeom prst="rect">
            <a:avLst/>
          </a:prstGeom>
          <a:noFill/>
        </p:spPr>
        <p:txBody>
          <a:bodyPr wrap="square" rtlCol="0">
            <a:spAutoFit/>
          </a:bodyPr>
          <a:lstStyle/>
          <a:p>
            <a:pPr algn="ctr"/>
            <a:r>
              <a:rPr lang="en-US" sz="1400" dirty="0" smtClean="0">
                <a:solidFill>
                  <a:srgbClr val="0000FF"/>
                </a:solidFill>
              </a:rPr>
              <a:t>False</a:t>
            </a:r>
            <a:endParaRPr lang="en-US" sz="1400" dirty="0">
              <a:solidFill>
                <a:srgbClr val="0000FF"/>
              </a:solidFill>
            </a:endParaRPr>
          </a:p>
        </p:txBody>
      </p:sp>
      <p:cxnSp>
        <p:nvCxnSpPr>
          <p:cNvPr id="10" name="Straight Arrow Connector 9"/>
          <p:cNvCxnSpPr/>
          <p:nvPr/>
        </p:nvCxnSpPr>
        <p:spPr>
          <a:xfrm flipH="1">
            <a:off x="3113727" y="3180021"/>
            <a:ext cx="306804" cy="0"/>
          </a:xfrm>
          <a:prstGeom prst="straightConnector1">
            <a:avLst/>
          </a:prstGeom>
          <a:ln w="28575">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40" idx="3"/>
          </p:cNvCxnSpPr>
          <p:nvPr/>
        </p:nvCxnSpPr>
        <p:spPr>
          <a:xfrm>
            <a:off x="6372858" y="3180021"/>
            <a:ext cx="288032" cy="0"/>
          </a:xfrm>
          <a:prstGeom prst="straightConnector1">
            <a:avLst/>
          </a:prstGeom>
          <a:ln w="28575">
            <a:solidFill>
              <a:srgbClr val="0000FF"/>
            </a:solidFill>
            <a:tailEnd type="arrow"/>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761954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left)">
                                      <p:cBhvr>
                                        <p:cTn id="7" dur="500"/>
                                        <p:tgtEl>
                                          <p:spTgt spid="28"/>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33"/>
                                        </p:tgtEl>
                                        <p:attrNameLst>
                                          <p:attrName>style.visibility</p:attrName>
                                        </p:attrNameLst>
                                      </p:cBhvr>
                                      <p:to>
                                        <p:strVal val="visible"/>
                                      </p:to>
                                    </p:set>
                                    <p:animEffect transition="in" filter="wipe(up)">
                                      <p:cBhvr>
                                        <p:cTn id="10" dur="500"/>
                                        <p:tgtEl>
                                          <p:spTgt spid="33"/>
                                        </p:tgtEl>
                                      </p:cBhvr>
                                    </p:animEffect>
                                  </p:childTnLst>
                                </p:cTn>
                              </p:par>
                            </p:childTnLst>
                          </p:cTn>
                        </p:par>
                        <p:par>
                          <p:cTn id="11" fill="hold">
                            <p:stCondLst>
                              <p:cond delay="500"/>
                            </p:stCondLst>
                            <p:childTnLst>
                              <p:par>
                                <p:cTn id="12" presetID="22" presetClass="entr" presetSubtype="1" fill="hold" nodeType="afterEffect">
                                  <p:stCondLst>
                                    <p:cond delay="0"/>
                                  </p:stCondLst>
                                  <p:childTnLst>
                                    <p:set>
                                      <p:cBhvr>
                                        <p:cTn id="13" dur="1" fill="hold">
                                          <p:stCondLst>
                                            <p:cond delay="0"/>
                                          </p:stCondLst>
                                        </p:cTn>
                                        <p:tgtEl>
                                          <p:spTgt spid="36"/>
                                        </p:tgtEl>
                                        <p:attrNameLst>
                                          <p:attrName>style.visibility</p:attrName>
                                        </p:attrNameLst>
                                      </p:cBhvr>
                                      <p:to>
                                        <p:strVal val="visible"/>
                                      </p:to>
                                    </p:set>
                                    <p:animEffect transition="in" filter="wipe(up)">
                                      <p:cBhvr>
                                        <p:cTn id="14" dur="500"/>
                                        <p:tgtEl>
                                          <p:spTgt spid="36"/>
                                        </p:tgtEl>
                                      </p:cBhvr>
                                    </p:animEffect>
                                  </p:childTnLst>
                                </p:cTn>
                              </p:par>
                            </p:childTnLst>
                          </p:cTn>
                        </p:par>
                        <p:par>
                          <p:cTn id="15" fill="hold">
                            <p:stCondLst>
                              <p:cond delay="1000"/>
                            </p:stCondLst>
                            <p:childTnLst>
                              <p:par>
                                <p:cTn id="16" presetID="22" presetClass="entr" presetSubtype="1" fill="hold" grpId="0" nodeType="afterEffect">
                                  <p:stCondLst>
                                    <p:cond delay="0"/>
                                  </p:stCondLst>
                                  <p:childTnLst>
                                    <p:set>
                                      <p:cBhvr>
                                        <p:cTn id="17" dur="1" fill="hold">
                                          <p:stCondLst>
                                            <p:cond delay="0"/>
                                          </p:stCondLst>
                                        </p:cTn>
                                        <p:tgtEl>
                                          <p:spTgt spid="38"/>
                                        </p:tgtEl>
                                        <p:attrNameLst>
                                          <p:attrName>style.visibility</p:attrName>
                                        </p:attrNameLst>
                                      </p:cBhvr>
                                      <p:to>
                                        <p:strVal val="visible"/>
                                      </p:to>
                                    </p:set>
                                    <p:animEffect transition="in" filter="wipe(up)">
                                      <p:cBhvr>
                                        <p:cTn id="18" dur="500"/>
                                        <p:tgtEl>
                                          <p:spTgt spid="38"/>
                                        </p:tgtEl>
                                      </p:cBhvr>
                                    </p:animEffect>
                                  </p:childTnLst>
                                </p:cTn>
                              </p:par>
                            </p:childTnLst>
                          </p:cTn>
                        </p:par>
                        <p:par>
                          <p:cTn id="19" fill="hold">
                            <p:stCondLst>
                              <p:cond delay="1500"/>
                            </p:stCondLst>
                            <p:childTnLst>
                              <p:par>
                                <p:cTn id="20" presetID="22" presetClass="entr" presetSubtype="1" fill="hold" nodeType="afterEffect">
                                  <p:stCondLst>
                                    <p:cond delay="0"/>
                                  </p:stCondLst>
                                  <p:childTnLst>
                                    <p:set>
                                      <p:cBhvr>
                                        <p:cTn id="21" dur="1" fill="hold">
                                          <p:stCondLst>
                                            <p:cond delay="0"/>
                                          </p:stCondLst>
                                        </p:cTn>
                                        <p:tgtEl>
                                          <p:spTgt spid="39"/>
                                        </p:tgtEl>
                                        <p:attrNameLst>
                                          <p:attrName>style.visibility</p:attrName>
                                        </p:attrNameLst>
                                      </p:cBhvr>
                                      <p:to>
                                        <p:strVal val="visible"/>
                                      </p:to>
                                    </p:set>
                                    <p:animEffect transition="in" filter="wipe(up)">
                                      <p:cBhvr>
                                        <p:cTn id="22" dur="500"/>
                                        <p:tgtEl>
                                          <p:spTgt spid="39"/>
                                        </p:tgtEl>
                                      </p:cBhvr>
                                    </p:animEffect>
                                  </p:childTnLst>
                                </p:cTn>
                              </p:par>
                            </p:childTnLst>
                          </p:cTn>
                        </p:par>
                        <p:par>
                          <p:cTn id="23" fill="hold">
                            <p:stCondLst>
                              <p:cond delay="2000"/>
                            </p:stCondLst>
                            <p:childTnLst>
                              <p:par>
                                <p:cTn id="24" presetID="16" presetClass="entr" presetSubtype="37" fill="hold" grpId="0" nodeType="afterEffect">
                                  <p:stCondLst>
                                    <p:cond delay="0"/>
                                  </p:stCondLst>
                                  <p:childTnLst>
                                    <p:set>
                                      <p:cBhvr>
                                        <p:cTn id="25" dur="1" fill="hold">
                                          <p:stCondLst>
                                            <p:cond delay="0"/>
                                          </p:stCondLst>
                                        </p:cTn>
                                        <p:tgtEl>
                                          <p:spTgt spid="40"/>
                                        </p:tgtEl>
                                        <p:attrNameLst>
                                          <p:attrName>style.visibility</p:attrName>
                                        </p:attrNameLst>
                                      </p:cBhvr>
                                      <p:to>
                                        <p:strVal val="visible"/>
                                      </p:to>
                                    </p:set>
                                    <p:animEffect transition="in" filter="barn(outVertical)">
                                      <p:cBhvr>
                                        <p:cTn id="26" dur="500"/>
                                        <p:tgtEl>
                                          <p:spTgt spid="40"/>
                                        </p:tgtEl>
                                      </p:cBhvr>
                                    </p:animEffect>
                                  </p:childTnLst>
                                </p:cTn>
                              </p:par>
                            </p:childTnLst>
                          </p:cTn>
                        </p:par>
                        <p:par>
                          <p:cTn id="27" fill="hold">
                            <p:stCondLst>
                              <p:cond delay="2500"/>
                            </p:stCondLst>
                            <p:childTnLst>
                              <p:par>
                                <p:cTn id="28" presetID="22" presetClass="entr" presetSubtype="2" fill="hold" grpId="0" nodeType="afterEffect">
                                  <p:stCondLst>
                                    <p:cond delay="0"/>
                                  </p:stCondLst>
                                  <p:childTnLst>
                                    <p:set>
                                      <p:cBhvr>
                                        <p:cTn id="29" dur="1" fill="hold">
                                          <p:stCondLst>
                                            <p:cond delay="0"/>
                                          </p:stCondLst>
                                        </p:cTn>
                                        <p:tgtEl>
                                          <p:spTgt spid="48"/>
                                        </p:tgtEl>
                                        <p:attrNameLst>
                                          <p:attrName>style.visibility</p:attrName>
                                        </p:attrNameLst>
                                      </p:cBhvr>
                                      <p:to>
                                        <p:strVal val="visible"/>
                                      </p:to>
                                    </p:set>
                                    <p:animEffect transition="in" filter="wipe(right)">
                                      <p:cBhvr>
                                        <p:cTn id="30" dur="500"/>
                                        <p:tgtEl>
                                          <p:spTgt spid="48"/>
                                        </p:tgtEl>
                                      </p:cBhvr>
                                    </p:animEffect>
                                  </p:childTnLst>
                                </p:cTn>
                              </p:par>
                              <p:par>
                                <p:cTn id="31" presetID="22" presetClass="entr" presetSubtype="2" fill="hold" nodeType="with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wipe(right)">
                                      <p:cBhvr>
                                        <p:cTn id="33" dur="500"/>
                                        <p:tgtEl>
                                          <p:spTgt spid="10"/>
                                        </p:tgtEl>
                                      </p:cBhvr>
                                    </p:animEffect>
                                  </p:childTnLst>
                                </p:cTn>
                              </p:par>
                            </p:childTnLst>
                          </p:cTn>
                        </p:par>
                        <p:par>
                          <p:cTn id="34" fill="hold">
                            <p:stCondLst>
                              <p:cond delay="3000"/>
                            </p:stCondLst>
                            <p:childTnLst>
                              <p:par>
                                <p:cTn id="35" presetID="22" presetClass="entr" presetSubtype="1" fill="hold" nodeType="afterEffect">
                                  <p:stCondLst>
                                    <p:cond delay="0"/>
                                  </p:stCondLst>
                                  <p:childTnLst>
                                    <p:set>
                                      <p:cBhvr>
                                        <p:cTn id="36" dur="1" fill="hold">
                                          <p:stCondLst>
                                            <p:cond delay="0"/>
                                          </p:stCondLst>
                                        </p:cTn>
                                        <p:tgtEl>
                                          <p:spTgt spid="41"/>
                                        </p:tgtEl>
                                        <p:attrNameLst>
                                          <p:attrName>style.visibility</p:attrName>
                                        </p:attrNameLst>
                                      </p:cBhvr>
                                      <p:to>
                                        <p:strVal val="visible"/>
                                      </p:to>
                                    </p:set>
                                    <p:animEffect transition="in" filter="wipe(up)">
                                      <p:cBhvr>
                                        <p:cTn id="37" dur="500"/>
                                        <p:tgtEl>
                                          <p:spTgt spid="41"/>
                                        </p:tgtEl>
                                      </p:cBhvr>
                                    </p:animEffect>
                                  </p:childTnLst>
                                </p:cTn>
                              </p:par>
                            </p:childTnLst>
                          </p:cTn>
                        </p:par>
                        <p:par>
                          <p:cTn id="38" fill="hold">
                            <p:stCondLst>
                              <p:cond delay="3500"/>
                            </p:stCondLst>
                            <p:childTnLst>
                              <p:par>
                                <p:cTn id="39" presetID="22" presetClass="entr" presetSubtype="1" fill="hold" grpId="0" nodeType="afterEffect">
                                  <p:stCondLst>
                                    <p:cond delay="0"/>
                                  </p:stCondLst>
                                  <p:childTnLst>
                                    <p:set>
                                      <p:cBhvr>
                                        <p:cTn id="40" dur="1" fill="hold">
                                          <p:stCondLst>
                                            <p:cond delay="0"/>
                                          </p:stCondLst>
                                        </p:cTn>
                                        <p:tgtEl>
                                          <p:spTgt spid="42"/>
                                        </p:tgtEl>
                                        <p:attrNameLst>
                                          <p:attrName>style.visibility</p:attrName>
                                        </p:attrNameLst>
                                      </p:cBhvr>
                                      <p:to>
                                        <p:strVal val="visible"/>
                                      </p:to>
                                    </p:set>
                                    <p:animEffect transition="in" filter="wipe(up)">
                                      <p:cBhvr>
                                        <p:cTn id="41" dur="500"/>
                                        <p:tgtEl>
                                          <p:spTgt spid="42"/>
                                        </p:tgtEl>
                                      </p:cBhvr>
                                    </p:animEffect>
                                  </p:childTnLst>
                                </p:cTn>
                              </p:par>
                            </p:childTnLst>
                          </p:cTn>
                        </p:par>
                        <p:par>
                          <p:cTn id="42" fill="hold">
                            <p:stCondLst>
                              <p:cond delay="4000"/>
                            </p:stCondLst>
                            <p:childTnLst>
                              <p:par>
                                <p:cTn id="43" presetID="22" presetClass="entr" presetSubtype="1" fill="hold" nodeType="afterEffect">
                                  <p:stCondLst>
                                    <p:cond delay="0"/>
                                  </p:stCondLst>
                                  <p:childTnLst>
                                    <p:set>
                                      <p:cBhvr>
                                        <p:cTn id="44" dur="1" fill="hold">
                                          <p:stCondLst>
                                            <p:cond delay="0"/>
                                          </p:stCondLst>
                                        </p:cTn>
                                        <p:tgtEl>
                                          <p:spTgt spid="47"/>
                                        </p:tgtEl>
                                        <p:attrNameLst>
                                          <p:attrName>style.visibility</p:attrName>
                                        </p:attrNameLst>
                                      </p:cBhvr>
                                      <p:to>
                                        <p:strVal val="visible"/>
                                      </p:to>
                                    </p:set>
                                    <p:animEffect transition="in" filter="wipe(up)">
                                      <p:cBhvr>
                                        <p:cTn id="45" dur="500"/>
                                        <p:tgtEl>
                                          <p:spTgt spid="47"/>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grpId="0" nodeType="clickEffect">
                                  <p:stCondLst>
                                    <p:cond delay="0"/>
                                  </p:stCondLst>
                                  <p:childTnLst>
                                    <p:set>
                                      <p:cBhvr>
                                        <p:cTn id="49" dur="1" fill="hold">
                                          <p:stCondLst>
                                            <p:cond delay="0"/>
                                          </p:stCondLst>
                                        </p:cTn>
                                        <p:tgtEl>
                                          <p:spTgt spid="58"/>
                                        </p:tgtEl>
                                        <p:attrNameLst>
                                          <p:attrName>style.visibility</p:attrName>
                                        </p:attrNameLst>
                                      </p:cBhvr>
                                      <p:to>
                                        <p:strVal val="visible"/>
                                      </p:to>
                                    </p:set>
                                    <p:animEffect transition="in" filter="wipe(left)">
                                      <p:cBhvr>
                                        <p:cTn id="50" dur="500"/>
                                        <p:tgtEl>
                                          <p:spTgt spid="58"/>
                                        </p:tgtEl>
                                      </p:cBhvr>
                                    </p:animEffect>
                                  </p:childTnLst>
                                </p:cTn>
                              </p:par>
                              <p:par>
                                <p:cTn id="51" presetID="22" presetClass="entr" presetSubtype="8" fill="hold" nodeType="withEffect">
                                  <p:stCondLst>
                                    <p:cond delay="0"/>
                                  </p:stCondLst>
                                  <p:childTnLst>
                                    <p:set>
                                      <p:cBhvr>
                                        <p:cTn id="52" dur="1" fill="hold">
                                          <p:stCondLst>
                                            <p:cond delay="0"/>
                                          </p:stCondLst>
                                        </p:cTn>
                                        <p:tgtEl>
                                          <p:spTgt spid="14"/>
                                        </p:tgtEl>
                                        <p:attrNameLst>
                                          <p:attrName>style.visibility</p:attrName>
                                        </p:attrNameLst>
                                      </p:cBhvr>
                                      <p:to>
                                        <p:strVal val="visible"/>
                                      </p:to>
                                    </p:set>
                                    <p:animEffect transition="in" filter="wipe(left)">
                                      <p:cBhvr>
                                        <p:cTn id="53" dur="500"/>
                                        <p:tgtEl>
                                          <p:spTgt spid="14"/>
                                        </p:tgtEl>
                                      </p:cBhvr>
                                    </p:animEffect>
                                  </p:childTnLst>
                                </p:cTn>
                              </p:par>
                            </p:childTnLst>
                          </p:cTn>
                        </p:par>
                        <p:par>
                          <p:cTn id="54" fill="hold">
                            <p:stCondLst>
                              <p:cond delay="500"/>
                            </p:stCondLst>
                            <p:childTnLst>
                              <p:par>
                                <p:cTn id="55" presetID="22" presetClass="entr" presetSubtype="1" fill="hold" nodeType="afterEffect">
                                  <p:stCondLst>
                                    <p:cond delay="0"/>
                                  </p:stCondLst>
                                  <p:childTnLst>
                                    <p:set>
                                      <p:cBhvr>
                                        <p:cTn id="56" dur="1" fill="hold">
                                          <p:stCondLst>
                                            <p:cond delay="0"/>
                                          </p:stCondLst>
                                        </p:cTn>
                                        <p:tgtEl>
                                          <p:spTgt spid="49"/>
                                        </p:tgtEl>
                                        <p:attrNameLst>
                                          <p:attrName>style.visibility</p:attrName>
                                        </p:attrNameLst>
                                      </p:cBhvr>
                                      <p:to>
                                        <p:strVal val="visible"/>
                                      </p:to>
                                    </p:set>
                                    <p:animEffect transition="in" filter="wipe(up)">
                                      <p:cBhvr>
                                        <p:cTn id="57" dur="500"/>
                                        <p:tgtEl>
                                          <p:spTgt spid="49"/>
                                        </p:tgtEl>
                                      </p:cBhvr>
                                    </p:animEffect>
                                  </p:childTnLst>
                                </p:cTn>
                              </p:par>
                            </p:childTnLst>
                          </p:cTn>
                        </p:par>
                        <p:par>
                          <p:cTn id="58" fill="hold">
                            <p:stCondLst>
                              <p:cond delay="1000"/>
                            </p:stCondLst>
                            <p:childTnLst>
                              <p:par>
                                <p:cTn id="59" presetID="22" presetClass="entr" presetSubtype="1" fill="hold" grpId="0" nodeType="afterEffect">
                                  <p:stCondLst>
                                    <p:cond delay="0"/>
                                  </p:stCondLst>
                                  <p:childTnLst>
                                    <p:set>
                                      <p:cBhvr>
                                        <p:cTn id="60" dur="1" fill="hold">
                                          <p:stCondLst>
                                            <p:cond delay="0"/>
                                          </p:stCondLst>
                                        </p:cTn>
                                        <p:tgtEl>
                                          <p:spTgt spid="50"/>
                                        </p:tgtEl>
                                        <p:attrNameLst>
                                          <p:attrName>style.visibility</p:attrName>
                                        </p:attrNameLst>
                                      </p:cBhvr>
                                      <p:to>
                                        <p:strVal val="visible"/>
                                      </p:to>
                                    </p:set>
                                    <p:animEffect transition="in" filter="wipe(up)">
                                      <p:cBhvr>
                                        <p:cTn id="61" dur="500"/>
                                        <p:tgtEl>
                                          <p:spTgt spid="50"/>
                                        </p:tgtEl>
                                      </p:cBhvr>
                                    </p:animEffect>
                                  </p:childTnLst>
                                </p:cTn>
                              </p:par>
                            </p:childTnLst>
                          </p:cTn>
                        </p:par>
                        <p:par>
                          <p:cTn id="62" fill="hold">
                            <p:stCondLst>
                              <p:cond delay="1500"/>
                            </p:stCondLst>
                            <p:childTnLst>
                              <p:par>
                                <p:cTn id="63" presetID="22" presetClass="entr" presetSubtype="1" fill="hold" nodeType="afterEffect">
                                  <p:stCondLst>
                                    <p:cond delay="0"/>
                                  </p:stCondLst>
                                  <p:childTnLst>
                                    <p:set>
                                      <p:cBhvr>
                                        <p:cTn id="64" dur="1" fill="hold">
                                          <p:stCondLst>
                                            <p:cond delay="0"/>
                                          </p:stCondLst>
                                        </p:cTn>
                                        <p:tgtEl>
                                          <p:spTgt spid="51"/>
                                        </p:tgtEl>
                                        <p:attrNameLst>
                                          <p:attrName>style.visibility</p:attrName>
                                        </p:attrNameLst>
                                      </p:cBhvr>
                                      <p:to>
                                        <p:strVal val="visible"/>
                                      </p:to>
                                    </p:set>
                                    <p:animEffect transition="in" filter="wipe(up)">
                                      <p:cBhvr>
                                        <p:cTn id="65" dur="500"/>
                                        <p:tgtEl>
                                          <p:spTgt spid="51"/>
                                        </p:tgtEl>
                                      </p:cBhvr>
                                    </p:animEffect>
                                  </p:childTnLst>
                                </p:cTn>
                              </p:par>
                            </p:childTnLst>
                          </p:cTn>
                        </p:par>
                        <p:par>
                          <p:cTn id="66" fill="hold">
                            <p:stCondLst>
                              <p:cond delay="2000"/>
                            </p:stCondLst>
                            <p:childTnLst>
                              <p:par>
                                <p:cTn id="67" presetID="22" presetClass="entr" presetSubtype="2" fill="hold" nodeType="afterEffect">
                                  <p:stCondLst>
                                    <p:cond delay="0"/>
                                  </p:stCondLst>
                                  <p:childTnLst>
                                    <p:set>
                                      <p:cBhvr>
                                        <p:cTn id="68" dur="1" fill="hold">
                                          <p:stCondLst>
                                            <p:cond delay="0"/>
                                          </p:stCondLst>
                                        </p:cTn>
                                        <p:tgtEl>
                                          <p:spTgt spid="52"/>
                                        </p:tgtEl>
                                        <p:attrNameLst>
                                          <p:attrName>style.visibility</p:attrName>
                                        </p:attrNameLst>
                                      </p:cBhvr>
                                      <p:to>
                                        <p:strVal val="visible"/>
                                      </p:to>
                                    </p:set>
                                    <p:animEffect transition="in" filter="wipe(right)">
                                      <p:cBhvr>
                                        <p:cTn id="69" dur="500"/>
                                        <p:tgtEl>
                                          <p:spTgt spid="52"/>
                                        </p:tgtEl>
                                      </p:cBhvr>
                                    </p:animEffect>
                                  </p:childTnLst>
                                </p:cTn>
                              </p:par>
                              <p:par>
                                <p:cTn id="70" presetID="22" presetClass="entr" presetSubtype="8" fill="hold" nodeType="withEffect">
                                  <p:stCondLst>
                                    <p:cond delay="0"/>
                                  </p:stCondLst>
                                  <p:childTnLst>
                                    <p:set>
                                      <p:cBhvr>
                                        <p:cTn id="71" dur="1" fill="hold">
                                          <p:stCondLst>
                                            <p:cond delay="0"/>
                                          </p:stCondLst>
                                        </p:cTn>
                                        <p:tgtEl>
                                          <p:spTgt spid="53"/>
                                        </p:tgtEl>
                                        <p:attrNameLst>
                                          <p:attrName>style.visibility</p:attrName>
                                        </p:attrNameLst>
                                      </p:cBhvr>
                                      <p:to>
                                        <p:strVal val="visible"/>
                                      </p:to>
                                    </p:set>
                                    <p:animEffect transition="in" filter="wipe(left)">
                                      <p:cBhvr>
                                        <p:cTn id="72" dur="500"/>
                                        <p:tgtEl>
                                          <p:spTgt spid="53"/>
                                        </p:tgtEl>
                                      </p:cBhvr>
                                    </p:animEffect>
                                  </p:childTnLst>
                                </p:cTn>
                              </p:par>
                            </p:childTnLst>
                          </p:cTn>
                        </p:par>
                        <p:par>
                          <p:cTn id="73" fill="hold">
                            <p:stCondLst>
                              <p:cond delay="2500"/>
                            </p:stCondLst>
                            <p:childTnLst>
                              <p:par>
                                <p:cTn id="74" presetID="22" presetClass="entr" presetSubtype="1" fill="hold" nodeType="afterEffect">
                                  <p:stCondLst>
                                    <p:cond delay="0"/>
                                  </p:stCondLst>
                                  <p:childTnLst>
                                    <p:set>
                                      <p:cBhvr>
                                        <p:cTn id="75" dur="1" fill="hold">
                                          <p:stCondLst>
                                            <p:cond delay="0"/>
                                          </p:stCondLst>
                                        </p:cTn>
                                        <p:tgtEl>
                                          <p:spTgt spid="54"/>
                                        </p:tgtEl>
                                        <p:attrNameLst>
                                          <p:attrName>style.visibility</p:attrName>
                                        </p:attrNameLst>
                                      </p:cBhvr>
                                      <p:to>
                                        <p:strVal val="visible"/>
                                      </p:to>
                                    </p:set>
                                    <p:animEffect transition="in" filter="wipe(up)">
                                      <p:cBhvr>
                                        <p:cTn id="76" dur="500"/>
                                        <p:tgtEl>
                                          <p:spTgt spid="54"/>
                                        </p:tgtEl>
                                      </p:cBhvr>
                                    </p:animEffect>
                                  </p:childTnLst>
                                </p:cTn>
                              </p:par>
                            </p:childTnLst>
                          </p:cTn>
                        </p:par>
                        <p:par>
                          <p:cTn id="77" fill="hold">
                            <p:stCondLst>
                              <p:cond delay="3000"/>
                            </p:stCondLst>
                            <p:childTnLst>
                              <p:par>
                                <p:cTn id="78" presetID="22" presetClass="entr" presetSubtype="1" fill="hold" grpId="0" nodeType="afterEffect">
                                  <p:stCondLst>
                                    <p:cond delay="0"/>
                                  </p:stCondLst>
                                  <p:childTnLst>
                                    <p:set>
                                      <p:cBhvr>
                                        <p:cTn id="79" dur="1" fill="hold">
                                          <p:stCondLst>
                                            <p:cond delay="0"/>
                                          </p:stCondLst>
                                        </p:cTn>
                                        <p:tgtEl>
                                          <p:spTgt spid="55"/>
                                        </p:tgtEl>
                                        <p:attrNameLst>
                                          <p:attrName>style.visibility</p:attrName>
                                        </p:attrNameLst>
                                      </p:cBhvr>
                                      <p:to>
                                        <p:strVal val="visible"/>
                                      </p:to>
                                    </p:set>
                                    <p:animEffect transition="in" filter="wipe(up)">
                                      <p:cBhvr>
                                        <p:cTn id="80" dur="500"/>
                                        <p:tgtEl>
                                          <p:spTgt spid="55"/>
                                        </p:tgtEl>
                                      </p:cBhvr>
                                    </p:animEffect>
                                  </p:childTnLst>
                                </p:cTn>
                              </p:par>
                            </p:childTnLst>
                          </p:cTn>
                        </p:par>
                        <p:par>
                          <p:cTn id="81" fill="hold">
                            <p:stCondLst>
                              <p:cond delay="3500"/>
                            </p:stCondLst>
                            <p:childTnLst>
                              <p:par>
                                <p:cTn id="82" presetID="22" presetClass="entr" presetSubtype="1" fill="hold" nodeType="afterEffect">
                                  <p:stCondLst>
                                    <p:cond delay="0"/>
                                  </p:stCondLst>
                                  <p:childTnLst>
                                    <p:set>
                                      <p:cBhvr>
                                        <p:cTn id="83" dur="1" fill="hold">
                                          <p:stCondLst>
                                            <p:cond delay="0"/>
                                          </p:stCondLst>
                                        </p:cTn>
                                        <p:tgtEl>
                                          <p:spTgt spid="57"/>
                                        </p:tgtEl>
                                        <p:attrNameLst>
                                          <p:attrName>style.visibility</p:attrName>
                                        </p:attrNameLst>
                                      </p:cBhvr>
                                      <p:to>
                                        <p:strVal val="visible"/>
                                      </p:to>
                                    </p:set>
                                    <p:animEffect transition="in" filter="wipe(up)">
                                      <p:cBhvr>
                                        <p:cTn id="84" dur="500"/>
                                        <p:tgtEl>
                                          <p:spTgt spid="57"/>
                                        </p:tgtEl>
                                      </p:cBhvr>
                                    </p:animEffect>
                                  </p:childTnLst>
                                </p:cTn>
                              </p:par>
                            </p:childTnLst>
                          </p:cTn>
                        </p:par>
                        <p:par>
                          <p:cTn id="85" fill="hold">
                            <p:stCondLst>
                              <p:cond delay="4000"/>
                            </p:stCondLst>
                            <p:childTnLst>
                              <p:par>
                                <p:cTn id="86" presetID="22" presetClass="entr" presetSubtype="1" fill="hold" grpId="0" nodeType="afterEffect">
                                  <p:stCondLst>
                                    <p:cond delay="0"/>
                                  </p:stCondLst>
                                  <p:childTnLst>
                                    <p:set>
                                      <p:cBhvr>
                                        <p:cTn id="87" dur="1" fill="hold">
                                          <p:stCondLst>
                                            <p:cond delay="0"/>
                                          </p:stCondLst>
                                        </p:cTn>
                                        <p:tgtEl>
                                          <p:spTgt spid="56"/>
                                        </p:tgtEl>
                                        <p:attrNameLst>
                                          <p:attrName>style.visibility</p:attrName>
                                        </p:attrNameLst>
                                      </p:cBhvr>
                                      <p:to>
                                        <p:strVal val="visible"/>
                                      </p:to>
                                    </p:set>
                                    <p:animEffect transition="in" filter="wipe(up)">
                                      <p:cBhvr>
                                        <p:cTn id="88" dur="5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33" grpId="0" animBg="1"/>
      <p:bldP spid="38" grpId="0" animBg="1"/>
      <p:bldP spid="40" grpId="0" animBg="1"/>
      <p:bldP spid="42" grpId="0" animBg="1"/>
      <p:bldP spid="48" grpId="0"/>
      <p:bldP spid="50" grpId="0" animBg="1"/>
      <p:bldP spid="55" grpId="0" animBg="1"/>
      <p:bldP spid="56" grpId="0" animBg="1"/>
      <p:bldP spid="58" grpId="0"/>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GUID" val="c2d528bc-8d32-45af-8136-36371a4446cb"/>
  <p:tag name="ARTICULATE_SLIDE_NAV" val="3"/>
</p:tagLst>
</file>

<file path=ppt/tags/tag10.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ags/tag11.xml><?xml version="1.0" encoding="utf-8"?>
<p:tagLst xmlns:a="http://schemas.openxmlformats.org/drawingml/2006/main" xmlns:r="http://schemas.openxmlformats.org/officeDocument/2006/relationships" xmlns:p="http://schemas.openxmlformats.org/presentationml/2006/main">
  <p:tag name="ARTICULATE_SLIDE_GUID" val="c2d528bc-8d32-45af-8136-36371a4446cb"/>
  <p:tag name="ARTICULATE_SLIDE_NAV" val="3"/>
</p:tagLst>
</file>

<file path=ppt/tags/tag12.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ags/tag13.xml><?xml version="1.0" encoding="utf-8"?>
<p:tagLst xmlns:a="http://schemas.openxmlformats.org/drawingml/2006/main" xmlns:r="http://schemas.openxmlformats.org/officeDocument/2006/relationships" xmlns:p="http://schemas.openxmlformats.org/presentationml/2006/main">
  <p:tag name="ARTICULATE_SLIDE_GUID" val="c2d528bc-8d32-45af-8136-36371a4446cb"/>
  <p:tag name="ARTICULATE_SLIDE_NAV" val="3"/>
</p:tagLst>
</file>

<file path=ppt/tags/tag14.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ags/tag15.xml><?xml version="1.0" encoding="utf-8"?>
<p:tagLst xmlns:a="http://schemas.openxmlformats.org/drawingml/2006/main" xmlns:r="http://schemas.openxmlformats.org/officeDocument/2006/relationships" xmlns:p="http://schemas.openxmlformats.org/presentationml/2006/main">
  <p:tag name="ARTICULATE_SLIDE_GUID" val="c2d528bc-8d32-45af-8136-36371a4446cb"/>
  <p:tag name="ARTICULATE_SLIDE_NAV" val="3"/>
</p:tagLst>
</file>

<file path=ppt/tags/tag16.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ags/tag17.xml><?xml version="1.0" encoding="utf-8"?>
<p:tagLst xmlns:a="http://schemas.openxmlformats.org/drawingml/2006/main" xmlns:r="http://schemas.openxmlformats.org/officeDocument/2006/relationships" xmlns:p="http://schemas.openxmlformats.org/presentationml/2006/main">
  <p:tag name="ARTICULATE_SLIDE_GUID" val="c2d528bc-8d32-45af-8136-36371a4446cb"/>
  <p:tag name="ARTICULATE_SLIDE_NAV" val="3"/>
</p:tagLst>
</file>

<file path=ppt/tags/tag18.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ags/tag19.xml><?xml version="1.0" encoding="utf-8"?>
<p:tagLst xmlns:a="http://schemas.openxmlformats.org/drawingml/2006/main" xmlns:r="http://schemas.openxmlformats.org/officeDocument/2006/relationships" xmlns:p="http://schemas.openxmlformats.org/presentationml/2006/main">
  <p:tag name="ARTICULATE_SLIDE_GUID" val="c2d528bc-8d32-45af-8136-36371a4446cb"/>
  <p:tag name="ARTICULATE_SLIDE_NAV" val="3"/>
</p:tagLst>
</file>

<file path=ppt/tags/tag2.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ags/tag20.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ags/tag21.xml><?xml version="1.0" encoding="utf-8"?>
<p:tagLst xmlns:a="http://schemas.openxmlformats.org/drawingml/2006/main" xmlns:r="http://schemas.openxmlformats.org/officeDocument/2006/relationships" xmlns:p="http://schemas.openxmlformats.org/presentationml/2006/main">
  <p:tag name="ARTICULATE_SLIDE_GUID" val="c2d528bc-8d32-45af-8136-36371a4446cb"/>
  <p:tag name="ARTICULATE_SLIDE_NAV" val="3"/>
</p:tagLst>
</file>

<file path=ppt/tags/tag22.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ags/tag23.xml><?xml version="1.0" encoding="utf-8"?>
<p:tagLst xmlns:a="http://schemas.openxmlformats.org/drawingml/2006/main" xmlns:r="http://schemas.openxmlformats.org/officeDocument/2006/relationships" xmlns:p="http://schemas.openxmlformats.org/presentationml/2006/main">
  <p:tag name="ARTICULATE_SLIDE_GUID" val="c2d528bc-8d32-45af-8136-36371a4446cb"/>
  <p:tag name="ARTICULATE_SLIDE_NAV" val="3"/>
</p:tagLst>
</file>

<file path=ppt/tags/tag24.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ags/tag25.xml><?xml version="1.0" encoding="utf-8"?>
<p:tagLst xmlns:a="http://schemas.openxmlformats.org/drawingml/2006/main" xmlns:r="http://schemas.openxmlformats.org/officeDocument/2006/relationships" xmlns:p="http://schemas.openxmlformats.org/presentationml/2006/main">
  <p:tag name="ARTICULATE_SLIDE_GUID" val="c2d528bc-8d32-45af-8136-36371a4446cb"/>
  <p:tag name="ARTICULATE_SLIDE_NAV" val="3"/>
</p:tagLst>
</file>

<file path=ppt/tags/tag26.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ags/tag27.xml><?xml version="1.0" encoding="utf-8"?>
<p:tagLst xmlns:a="http://schemas.openxmlformats.org/drawingml/2006/main" xmlns:r="http://schemas.openxmlformats.org/officeDocument/2006/relationships" xmlns:p="http://schemas.openxmlformats.org/presentationml/2006/main">
  <p:tag name="ARTICULATE_SLIDE_GUID" val="c2d528bc-8d32-45af-8136-36371a4446cb"/>
  <p:tag name="ARTICULATE_SLIDE_NAV" val="3"/>
</p:tagLst>
</file>

<file path=ppt/tags/tag28.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ags/tag29.xml><?xml version="1.0" encoding="utf-8"?>
<p:tagLst xmlns:a="http://schemas.openxmlformats.org/drawingml/2006/main" xmlns:r="http://schemas.openxmlformats.org/officeDocument/2006/relationships" xmlns:p="http://schemas.openxmlformats.org/presentationml/2006/main">
  <p:tag name="ARTICULATE_SLIDE_GUID" val="c2d528bc-8d32-45af-8136-36371a4446cb"/>
  <p:tag name="ARTICULATE_SLIDE_NAV" val="3"/>
</p:tagLst>
</file>

<file path=ppt/tags/tag3.xml><?xml version="1.0" encoding="utf-8"?>
<p:tagLst xmlns:a="http://schemas.openxmlformats.org/drawingml/2006/main" xmlns:r="http://schemas.openxmlformats.org/officeDocument/2006/relationships" xmlns:p="http://schemas.openxmlformats.org/presentationml/2006/main">
  <p:tag name="ARTICULATE_SLIDE_GUID" val="c2d528bc-8d32-45af-8136-36371a4446cb"/>
  <p:tag name="ARTICULATE_SLIDE_NAV" val="3"/>
</p:tagLst>
</file>

<file path=ppt/tags/tag30.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ags/tag31.xml><?xml version="1.0" encoding="utf-8"?>
<p:tagLst xmlns:a="http://schemas.openxmlformats.org/drawingml/2006/main" xmlns:r="http://schemas.openxmlformats.org/officeDocument/2006/relationships" xmlns:p="http://schemas.openxmlformats.org/presentationml/2006/main">
  <p:tag name="ARTICULATE_SLIDE_GUID" val="c2d528bc-8d32-45af-8136-36371a4446cb"/>
  <p:tag name="ARTICULATE_SLIDE_NAV" val="3"/>
</p:tagLst>
</file>

<file path=ppt/tags/tag32.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ags/tag4.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ags/tag5.xml><?xml version="1.0" encoding="utf-8"?>
<p:tagLst xmlns:a="http://schemas.openxmlformats.org/drawingml/2006/main" xmlns:r="http://schemas.openxmlformats.org/officeDocument/2006/relationships" xmlns:p="http://schemas.openxmlformats.org/presentationml/2006/main">
  <p:tag name="ARTICULATE_SLIDE_GUID" val="c2d528bc-8d32-45af-8136-36371a4446cb"/>
  <p:tag name="ARTICULATE_SLIDE_NAV" val="3"/>
</p:tagLst>
</file>

<file path=ppt/tags/tag6.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ags/tag7.xml><?xml version="1.0" encoding="utf-8"?>
<p:tagLst xmlns:a="http://schemas.openxmlformats.org/drawingml/2006/main" xmlns:r="http://schemas.openxmlformats.org/officeDocument/2006/relationships" xmlns:p="http://schemas.openxmlformats.org/presentationml/2006/main">
  <p:tag name="ARTICULATE_SLIDE_GUID" val="c2d528bc-8d32-45af-8136-36371a4446cb"/>
  <p:tag name="ARTICULATE_SLIDE_NAV" val="3"/>
</p:tagLst>
</file>

<file path=ppt/tags/tag8.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ags/tag9.xml><?xml version="1.0" encoding="utf-8"?>
<p:tagLst xmlns:a="http://schemas.openxmlformats.org/drawingml/2006/main" xmlns:r="http://schemas.openxmlformats.org/officeDocument/2006/relationships" xmlns:p="http://schemas.openxmlformats.org/presentationml/2006/main">
  <p:tag name="ARTICULATE_SLIDE_GUID" val="c2d528bc-8d32-45af-8136-36371a4446cb"/>
  <p:tag name="ARTICULATE_SLIDE_NAV" val="3"/>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1114</TotalTime>
  <Words>1754</Words>
  <Application>Microsoft Office PowerPoint</Application>
  <PresentationFormat>On-screen Show (4:3)</PresentationFormat>
  <Paragraphs>775</Paragraphs>
  <Slides>25</Slides>
  <Notes>16</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Concourse</vt:lpstr>
      <vt:lpstr>  Control Statement Examples</vt:lpstr>
      <vt:lpstr>  The if Statement</vt:lpstr>
      <vt:lpstr>  The if Statement</vt:lpstr>
      <vt:lpstr>  The if Statement</vt:lpstr>
      <vt:lpstr>  The if Statement</vt:lpstr>
      <vt:lpstr>  The if Statement</vt:lpstr>
      <vt:lpstr>  The if Statement</vt:lpstr>
      <vt:lpstr>  The if…else Statement</vt:lpstr>
      <vt:lpstr>  The if…else Statement</vt:lpstr>
      <vt:lpstr>  The if…else Statement</vt:lpstr>
      <vt:lpstr>  The if…else Statement</vt:lpstr>
      <vt:lpstr>  The if…else Statement</vt:lpstr>
      <vt:lpstr> The switch Statement</vt:lpstr>
      <vt:lpstr> The switch Statement</vt:lpstr>
      <vt:lpstr> The switch Statement</vt:lpstr>
      <vt:lpstr>  Without default Statement</vt:lpstr>
      <vt:lpstr>  Without default Statement</vt:lpstr>
      <vt:lpstr>  Programming Hint (1)</vt:lpstr>
      <vt:lpstr>  Programming Hint (1)</vt:lpstr>
      <vt:lpstr>  Programming Hint (1)</vt:lpstr>
      <vt:lpstr>  Programming Hint (2)</vt:lpstr>
      <vt:lpstr>  Programming Hints</vt:lpstr>
      <vt:lpstr>  Programming Hint</vt:lpstr>
      <vt:lpstr>  Without break Statement</vt:lpstr>
      <vt:lpstr>  Without break Statement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SELECTION STATEMENTS (3)</dc:title>
  <dc:creator>Soha S.Zaghloul</dc:creator>
  <cp:lastModifiedBy>maram</cp:lastModifiedBy>
  <cp:revision>54</cp:revision>
  <dcterms:created xsi:type="dcterms:W3CDTF">2015-02-21T11:42:44Z</dcterms:created>
  <dcterms:modified xsi:type="dcterms:W3CDTF">2018-02-13T21:41:36Z</dcterms:modified>
</cp:coreProperties>
</file>