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9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0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2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3.xml" ContentType="application/vnd.openxmlformats-officedocument.presentationml.notesSlide+xml"/>
  <Override PartName="/ppt/tags/tag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0"/>
  </p:notesMasterIdLst>
  <p:sldIdLst>
    <p:sldId id="256" r:id="rId3"/>
    <p:sldId id="257" r:id="rId4"/>
    <p:sldId id="284" r:id="rId5"/>
    <p:sldId id="272" r:id="rId6"/>
    <p:sldId id="281" r:id="rId7"/>
    <p:sldId id="259" r:id="rId8"/>
    <p:sldId id="260" r:id="rId9"/>
    <p:sldId id="261" r:id="rId10"/>
    <p:sldId id="262" r:id="rId11"/>
    <p:sldId id="263" r:id="rId12"/>
    <p:sldId id="264" r:id="rId13"/>
    <p:sldId id="270" r:id="rId14"/>
    <p:sldId id="267" r:id="rId15"/>
    <p:sldId id="271" r:id="rId16"/>
    <p:sldId id="273" r:id="rId17"/>
    <p:sldId id="285" r:id="rId18"/>
    <p:sldId id="290" r:id="rId19"/>
    <p:sldId id="291" r:id="rId20"/>
    <p:sldId id="294" r:id="rId21"/>
    <p:sldId id="295" r:id="rId22"/>
    <p:sldId id="296" r:id="rId23"/>
    <p:sldId id="298" r:id="rId24"/>
    <p:sldId id="276" r:id="rId25"/>
    <p:sldId id="277" r:id="rId26"/>
    <p:sldId id="278" r:id="rId27"/>
    <p:sldId id="299" r:id="rId28"/>
    <p:sldId id="30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99"/>
    <a:srgbClr val="CC79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13E6B-D7F2-4716-95BB-843D14EE146A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B76B0-FEEE-4DD7-8ECF-D723280285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27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4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6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10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687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070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8237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42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66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98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07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09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37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52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43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260F0A-2236-4096-8439-E0771212174F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CBA54A-9804-43C8-9A76-8E348AF8D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60F0A-2236-4096-8439-E0771212174F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BA54A-9804-43C8-9A76-8E348AF8D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60F0A-2236-4096-8439-E0771212174F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BA54A-9804-43C8-9A76-8E348AF8D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2D8171-C865-4002-A645-72D1AEE9906F}" type="datetime1">
              <a:rPr lang="en-US" smtClean="0"/>
              <a:pPr/>
              <a:t>2/14/2018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B24399-1A6F-41FB-A0B4-F38486D35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3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9D791-D72B-44F0-B14A-B1012C62C1F7}" type="datetime1">
              <a:rPr lang="en-US" smtClean="0">
                <a:solidFill>
                  <a:prstClr val="black"/>
                </a:solidFill>
              </a:rPr>
              <a:pPr/>
              <a:t>2/14/2018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24399-1A6F-41FB-A0B4-F38486D35ED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63900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936E6-27F5-4C64-85DF-AF0D2EC7A54B}" type="datetime1">
              <a:rPr lang="en-US" smtClean="0">
                <a:solidFill>
                  <a:prstClr val="white"/>
                </a:solidFill>
              </a:rPr>
              <a:pPr/>
              <a:t>2/14/2018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24399-1A6F-41FB-A0B4-F38486D35ED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728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40CC19-2F8F-49BD-BBDD-D64DB6A2F0FB}" type="datetime1">
              <a:rPr lang="en-US" smtClean="0">
                <a:solidFill>
                  <a:prstClr val="white"/>
                </a:solidFill>
              </a:rPr>
              <a:pPr/>
              <a:t>2/14/2018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24399-1A6F-41FB-A0B4-F38486D35ED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102017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2C0C7B-1C52-4460-9ED9-FC18FE475353}" type="datetime1">
              <a:rPr lang="en-US" smtClean="0">
                <a:solidFill>
                  <a:prstClr val="black"/>
                </a:solidFill>
              </a:rPr>
              <a:pPr/>
              <a:t>2/14/2018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24399-1A6F-41FB-A0B4-F38486D35ED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2556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871DD1-83F1-4D39-AD86-B8E97EE93BA3}" type="datetime1">
              <a:rPr lang="en-US" smtClean="0">
                <a:solidFill>
                  <a:prstClr val="white"/>
                </a:solidFill>
              </a:rPr>
              <a:pPr/>
              <a:t>2/14/2018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24399-1A6F-41FB-A0B4-F38486D35ED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533376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D091-F32C-449E-8982-522FB1D2F781}" type="datetime1">
              <a:rPr lang="en-US" smtClean="0">
                <a:solidFill>
                  <a:prstClr val="black"/>
                </a:solidFill>
              </a:rPr>
              <a:pPr/>
              <a:t>2/14/2018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24399-1A6F-41FB-A0B4-F38486D35ED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650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FCA8F23-7BCE-41C7-884B-6EDA03E39A81}" type="datetime1">
              <a:rPr lang="en-US" smtClean="0">
                <a:solidFill>
                  <a:prstClr val="black"/>
                </a:solidFill>
              </a:rPr>
              <a:pPr/>
              <a:t>2/14/2018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24399-1A6F-41FB-A0B4-F38486D35ED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5409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60F0A-2236-4096-8439-E0771212174F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BA54A-9804-43C8-9A76-8E348AF8D1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50638B-B780-451D-9EFA-03F538C4DC5A}" type="datetime1">
              <a:rPr lang="en-US" smtClean="0">
                <a:solidFill>
                  <a:prstClr val="white"/>
                </a:solidFill>
              </a:rPr>
              <a:pPr/>
              <a:t>2/14/2018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B24399-1A6F-41FB-A0B4-F38486D35ED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8499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612E2-71A4-4739-A041-ADCA414FBC35}" type="datetime1">
              <a:rPr lang="en-US" smtClean="0">
                <a:solidFill>
                  <a:prstClr val="black"/>
                </a:solidFill>
              </a:rPr>
              <a:pPr/>
              <a:t>2/14/2018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24399-1A6F-41FB-A0B4-F38486D35ED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2833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503AC9-217E-4FC9-8859-F1A33B024148}" type="datetime1">
              <a:rPr lang="en-US" smtClean="0">
                <a:solidFill>
                  <a:prstClr val="black"/>
                </a:solidFill>
              </a:rPr>
              <a:pPr/>
              <a:t>2/14/2018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24399-1A6F-41FB-A0B4-F38486D35ED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14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60F0A-2236-4096-8439-E0771212174F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BA54A-9804-43C8-9A76-8E348AF8D1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60F0A-2236-4096-8439-E0771212174F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BA54A-9804-43C8-9A76-8E348AF8D1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60F0A-2236-4096-8439-E0771212174F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BA54A-9804-43C8-9A76-8E348AF8D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60F0A-2236-4096-8439-E0771212174F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BA54A-9804-43C8-9A76-8E348AF8D1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60F0A-2236-4096-8439-E0771212174F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BA54A-9804-43C8-9A76-8E348AF8D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260F0A-2236-4096-8439-E0771212174F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BA54A-9804-43C8-9A76-8E348AF8D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260F0A-2236-4096-8439-E0771212174F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CBA54A-9804-43C8-9A76-8E348AF8D1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260F0A-2236-4096-8439-E0771212174F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8CBA54A-9804-43C8-9A76-8E348AF8D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CA45A66-38FC-4876-8C12-BEAB22805659}" type="datetime1">
              <a:rPr lang="en-US" smtClean="0">
                <a:solidFill>
                  <a:prstClr val="black"/>
                </a:solidFill>
              </a:rPr>
              <a:pPr/>
              <a:t>2/14/2018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B24399-1A6F-41FB-A0B4-F38486D35ED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245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/>
          </p:cNvSpPr>
          <p:nvPr>
            <p:ph type="ctrTitle"/>
          </p:nvPr>
        </p:nvSpPr>
        <p:spPr>
          <a:xfrm>
            <a:off x="251521" y="2708920"/>
            <a:ext cx="8640960" cy="1152128"/>
          </a:xfrm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anchor="b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5400" dirty="0">
                <a:solidFill>
                  <a:srgbClr val="C00000"/>
                </a:solidFill>
              </a:rPr>
              <a:t/>
            </a:r>
            <a:br>
              <a:rPr lang="en-US" sz="5400" dirty="0">
                <a:solidFill>
                  <a:srgbClr val="C00000"/>
                </a:solidFill>
              </a:rPr>
            </a:br>
            <a:r>
              <a:rPr lang="en-US" sz="5400" dirty="0">
                <a:solidFill>
                  <a:srgbClr val="C00000"/>
                </a:solidFill>
              </a:rPr>
              <a:t/>
            </a:r>
            <a:br>
              <a:rPr lang="en-US" sz="5400" dirty="0">
                <a:solidFill>
                  <a:srgbClr val="C00000"/>
                </a:solidFill>
              </a:rPr>
            </a:br>
            <a:r>
              <a:rPr lang="en-US" sz="5400" dirty="0" smtClean="0">
                <a:solidFill>
                  <a:srgbClr val="C00000"/>
                </a:solidFill>
              </a:rPr>
              <a:t>SELECTION STATEMENTS (2)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5" name="PPTShape_0"/>
          <p:cNvSpPr txBox="1">
            <a:spLocks/>
          </p:cNvSpPr>
          <p:nvPr/>
        </p:nvSpPr>
        <p:spPr>
          <a:xfrm>
            <a:off x="72008" y="5949280"/>
            <a:ext cx="1669047" cy="64633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ahoma" charset="0"/>
                <a:ea typeface="ＭＳ Ｐゴシック" charset="0"/>
                <a:cs typeface="Arial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5pPr>
            <a:lvl6pPr defTabSz="457200">
              <a:defRPr>
                <a:latin typeface="Tahoma" charset="0"/>
                <a:ea typeface="ＭＳ Ｐゴシック" charset="0"/>
                <a:cs typeface="Arial" charset="0"/>
              </a:defRPr>
            </a:lvl6pPr>
            <a:lvl7pPr defTabSz="457200">
              <a:defRPr>
                <a:latin typeface="Tahoma" charset="0"/>
                <a:ea typeface="ＭＳ Ｐゴシック" charset="0"/>
                <a:cs typeface="Arial" charset="0"/>
              </a:defRPr>
            </a:lvl7pPr>
            <a:lvl8pPr defTabSz="457200">
              <a:defRPr>
                <a:latin typeface="Tahoma" charset="0"/>
                <a:ea typeface="ＭＳ Ｐゴシック" charset="0"/>
                <a:cs typeface="Arial" charset="0"/>
              </a:defRPr>
            </a:lvl8pPr>
            <a:lvl9pPr defTabSz="457200">
              <a:defRPr>
                <a:latin typeface="Tahoma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GC 201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71600" y="3861048"/>
            <a:ext cx="7920880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4000" dirty="0" smtClean="0">
                <a:solidFill>
                  <a:srgbClr val="00B0F0"/>
                </a:solidFill>
              </a:rPr>
              <a:t>Nested if</a:t>
            </a:r>
          </a:p>
          <a:p>
            <a:pPr algn="r"/>
            <a:r>
              <a:rPr lang="en-US" sz="4000" dirty="0" smtClean="0">
                <a:solidFill>
                  <a:srgbClr val="00B0F0"/>
                </a:solidFill>
              </a:rPr>
              <a:t>Switch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24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1 – NOTES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79512" y="1324500"/>
            <a:ext cx="8784976" cy="3477875"/>
            <a:chOff x="323528" y="1236822"/>
            <a:chExt cx="7848872" cy="3270328"/>
          </a:xfrm>
        </p:grpSpPr>
        <p:sp>
          <p:nvSpPr>
            <p:cNvPr id="21" name="TextBox 20"/>
            <p:cNvSpPr txBox="1"/>
            <p:nvPr/>
          </p:nvSpPr>
          <p:spPr>
            <a:xfrm>
              <a:off x="971600" y="1236822"/>
              <a:ext cx="7200800" cy="3270328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// Processing section: processing statements</a:t>
              </a:r>
            </a:p>
            <a:p>
              <a:r>
                <a:rPr lang="en-US" sz="2000" dirty="0">
                  <a:solidFill>
                    <a:srgbClr val="0000FF"/>
                  </a:solidFill>
                </a:rPr>
                <a:t>	</a:t>
              </a:r>
              <a:r>
                <a:rPr lang="en-US" sz="2000" dirty="0" smtClean="0">
                  <a:solidFill>
                    <a:srgbClr val="00B0F0"/>
                  </a:solidFill>
                </a:rPr>
                <a:t>if</a:t>
              </a:r>
              <a:r>
                <a:rPr lang="en-US" sz="2000" dirty="0" smtClean="0">
                  <a:solidFill>
                    <a:srgbClr val="0000FF"/>
                  </a:solidFill>
                </a:rPr>
                <a:t> (</a:t>
              </a:r>
              <a:r>
                <a:rPr lang="en-US" sz="2000" dirty="0" err="1" smtClean="0">
                  <a:solidFill>
                    <a:srgbClr val="0000FF"/>
                  </a:solidFill>
                </a:rPr>
                <a:t>num</a:t>
              </a:r>
              <a:r>
                <a:rPr lang="en-US" sz="2000" dirty="0" smtClean="0">
                  <a:solidFill>
                    <a:srgbClr val="0000FF"/>
                  </a:solidFill>
                </a:rPr>
                <a:t> &lt; 0)		</a:t>
              </a:r>
            </a:p>
            <a:p>
              <a:r>
                <a:rPr lang="en-US" sz="2000" dirty="0">
                  <a:solidFill>
                    <a:srgbClr val="0000FF"/>
                  </a:solidFill>
                </a:rPr>
                <a:t>	</a:t>
              </a:r>
              <a:r>
                <a:rPr lang="en-US" sz="2000" dirty="0" smtClean="0">
                  <a:solidFill>
                    <a:srgbClr val="0000FF"/>
                  </a:solidFill>
                </a:rPr>
                <a:t>   message = “The number is negative”;</a:t>
              </a:r>
            </a:p>
            <a:p>
              <a:r>
                <a:rPr lang="en-US" sz="2000" dirty="0">
                  <a:solidFill>
                    <a:srgbClr val="0000FF"/>
                  </a:solidFill>
                </a:rPr>
                <a:t>	</a:t>
              </a:r>
              <a:r>
                <a:rPr lang="en-US" sz="2000" dirty="0" smtClean="0">
                  <a:solidFill>
                    <a:srgbClr val="00B0F0"/>
                  </a:solidFill>
                </a:rPr>
                <a:t>else </a:t>
              </a:r>
            </a:p>
            <a:p>
              <a:r>
                <a:rPr lang="en-US" sz="2000" dirty="0">
                  <a:solidFill>
                    <a:srgbClr val="00B0F0"/>
                  </a:solidFill>
                </a:rPr>
                <a:t>	</a:t>
              </a:r>
              <a:r>
                <a:rPr lang="en-US" sz="2000" dirty="0" smtClean="0">
                  <a:solidFill>
                    <a:srgbClr val="00B0F0"/>
                  </a:solidFill>
                </a:rPr>
                <a:t>      </a:t>
              </a:r>
              <a:r>
                <a:rPr lang="en-US" sz="2000" dirty="0" smtClean="0">
                  <a:solidFill>
                    <a:srgbClr val="0000FF"/>
                  </a:solidFill>
                </a:rPr>
                <a:t>  {</a:t>
              </a:r>
            </a:p>
            <a:p>
              <a:r>
                <a:rPr lang="en-US" sz="2000" dirty="0">
                  <a:solidFill>
                    <a:srgbClr val="0000FF"/>
                  </a:solidFill>
                </a:rPr>
                <a:t>	</a:t>
              </a:r>
              <a:r>
                <a:rPr lang="en-US" sz="2000" dirty="0" smtClean="0">
                  <a:solidFill>
                    <a:srgbClr val="0000FF"/>
                  </a:solidFill>
                </a:rPr>
                <a:t>	message = “The number is not negative”;   </a:t>
              </a:r>
            </a:p>
            <a:p>
              <a:r>
                <a:rPr lang="en-US" sz="2000" dirty="0">
                  <a:solidFill>
                    <a:srgbClr val="00B0F0"/>
                  </a:solidFill>
                </a:rPr>
                <a:t> </a:t>
              </a:r>
              <a:r>
                <a:rPr lang="en-US" sz="2000" dirty="0" smtClean="0">
                  <a:solidFill>
                    <a:srgbClr val="00B0F0"/>
                  </a:solidFill>
                </a:rPr>
                <a:t>                      if </a:t>
              </a:r>
              <a:r>
                <a:rPr lang="en-US" sz="2000" dirty="0" smtClean="0">
                  <a:solidFill>
                    <a:srgbClr val="0000FF"/>
                  </a:solidFill>
                </a:rPr>
                <a:t>(</a:t>
              </a:r>
              <a:r>
                <a:rPr lang="en-US" sz="2000" dirty="0" err="1" smtClean="0">
                  <a:solidFill>
                    <a:srgbClr val="0000FF"/>
                  </a:solidFill>
                </a:rPr>
                <a:t>num</a:t>
              </a:r>
              <a:r>
                <a:rPr lang="en-US" sz="2000" dirty="0" smtClean="0">
                  <a:solidFill>
                    <a:srgbClr val="0000FF"/>
                  </a:solidFill>
                </a:rPr>
                <a:t> &gt; 0)</a:t>
              </a:r>
            </a:p>
            <a:p>
              <a:r>
                <a:rPr lang="en-US" sz="2000" dirty="0" smtClean="0">
                  <a:solidFill>
                    <a:srgbClr val="0000FF"/>
                  </a:solidFill>
                </a:rPr>
                <a:t>	               message = “The number is positive”;</a:t>
              </a:r>
            </a:p>
            <a:p>
              <a:r>
                <a:rPr lang="en-US" sz="2000" dirty="0">
                  <a:solidFill>
                    <a:srgbClr val="0000FF"/>
                  </a:solidFill>
                </a:rPr>
                <a:t>	 </a:t>
              </a:r>
              <a:r>
                <a:rPr lang="en-US" sz="2000" dirty="0" smtClean="0">
                  <a:solidFill>
                    <a:srgbClr val="0000FF"/>
                  </a:solidFill>
                </a:rPr>
                <a:t>           </a:t>
              </a:r>
              <a:r>
                <a:rPr lang="en-US" sz="2000" dirty="0" smtClean="0">
                  <a:solidFill>
                    <a:srgbClr val="00B0F0"/>
                  </a:solidFill>
                </a:rPr>
                <a:t>else </a:t>
              </a:r>
            </a:p>
            <a:p>
              <a:r>
                <a:rPr lang="en-US" sz="2000" dirty="0">
                  <a:solidFill>
                    <a:srgbClr val="0000FF"/>
                  </a:solidFill>
                </a:rPr>
                <a:t>	 </a:t>
              </a:r>
              <a:r>
                <a:rPr lang="en-US" sz="2000" dirty="0" smtClean="0">
                  <a:solidFill>
                    <a:srgbClr val="0000FF"/>
                  </a:solidFill>
                </a:rPr>
                <a:t>              message = “The number is zero”;</a:t>
              </a:r>
            </a:p>
            <a:p>
              <a:r>
                <a:rPr lang="en-US" sz="2000" dirty="0" smtClean="0">
                  <a:solidFill>
                    <a:srgbClr val="0000FF"/>
                  </a:solidFill>
                </a:rPr>
                <a:t>	        } </a:t>
              </a:r>
              <a:r>
                <a:rPr lang="en-US" sz="2000" dirty="0" smtClean="0">
                  <a:solidFill>
                    <a:srgbClr val="00B050"/>
                  </a:solidFill>
                </a:rPr>
                <a:t>//end else… if (</a:t>
              </a:r>
              <a:r>
                <a:rPr lang="en-US" sz="2000" dirty="0" err="1" smtClean="0">
                  <a:solidFill>
                    <a:srgbClr val="00B050"/>
                  </a:solidFill>
                </a:rPr>
                <a:t>num</a:t>
              </a:r>
              <a:r>
                <a:rPr lang="en-US" sz="2000" dirty="0" smtClean="0">
                  <a:solidFill>
                    <a:srgbClr val="00B050"/>
                  </a:solidFill>
                </a:rPr>
                <a:t> &lt; 0)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23528" y="1236822"/>
              <a:ext cx="576064" cy="327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smtClean="0">
                  <a:solidFill>
                    <a:srgbClr val="FF0000"/>
                  </a:solidFill>
                </a:rPr>
                <a:t>1</a:t>
              </a:r>
              <a:r>
                <a:rPr lang="en-US" sz="2000" dirty="0">
                  <a:solidFill>
                    <a:srgbClr val="FF0000"/>
                  </a:solidFill>
                </a:rPr>
                <a:t>4</a:t>
              </a:r>
              <a:endParaRPr lang="en-US" sz="2000" dirty="0" smtClean="0">
                <a:solidFill>
                  <a:srgbClr val="FF0000"/>
                </a:solidFill>
              </a:endParaRPr>
            </a:p>
            <a:p>
              <a:pPr algn="r"/>
              <a:r>
                <a:rPr lang="en-US" sz="2000" dirty="0" smtClean="0">
                  <a:solidFill>
                    <a:srgbClr val="FF0000"/>
                  </a:solidFill>
                </a:rPr>
                <a:t>15</a:t>
              </a:r>
            </a:p>
            <a:p>
              <a:pPr algn="r"/>
              <a:r>
                <a:rPr lang="en-US" sz="2000" dirty="0" smtClean="0">
                  <a:solidFill>
                    <a:srgbClr val="FF0000"/>
                  </a:solidFill>
                </a:rPr>
                <a:t>16</a:t>
              </a:r>
            </a:p>
            <a:p>
              <a:pPr algn="r"/>
              <a:r>
                <a:rPr lang="en-US" sz="2000" dirty="0" smtClean="0">
                  <a:solidFill>
                    <a:srgbClr val="FF0000"/>
                  </a:solidFill>
                </a:rPr>
                <a:t>17</a:t>
              </a:r>
            </a:p>
            <a:p>
              <a:pPr algn="r"/>
              <a:r>
                <a:rPr lang="en-US" sz="2000" dirty="0" smtClean="0">
                  <a:solidFill>
                    <a:srgbClr val="FF0000"/>
                  </a:solidFill>
                </a:rPr>
                <a:t>18</a:t>
              </a:r>
            </a:p>
            <a:p>
              <a:pPr algn="r"/>
              <a:r>
                <a:rPr lang="en-US" sz="2000" dirty="0" smtClean="0">
                  <a:solidFill>
                    <a:srgbClr val="FF0000"/>
                  </a:solidFill>
                </a:rPr>
                <a:t>19</a:t>
              </a:r>
            </a:p>
            <a:p>
              <a:pPr algn="r"/>
              <a:r>
                <a:rPr lang="en-US" sz="2000" dirty="0" smtClean="0">
                  <a:solidFill>
                    <a:srgbClr val="FF0000"/>
                  </a:solidFill>
                </a:rPr>
                <a:t>20</a:t>
              </a:r>
            </a:p>
            <a:p>
              <a:pPr algn="r"/>
              <a:r>
                <a:rPr lang="en-US" sz="2000" dirty="0" smtClean="0">
                  <a:solidFill>
                    <a:srgbClr val="FF0000"/>
                  </a:solidFill>
                </a:rPr>
                <a:t>21</a:t>
              </a:r>
            </a:p>
            <a:p>
              <a:pPr algn="r"/>
              <a:r>
                <a:rPr lang="en-US" sz="2000" dirty="0" smtClean="0">
                  <a:solidFill>
                    <a:srgbClr val="FF0000"/>
                  </a:solidFill>
                </a:rPr>
                <a:t>22</a:t>
              </a:r>
            </a:p>
            <a:p>
              <a:pPr algn="r"/>
              <a:r>
                <a:rPr lang="en-US" sz="2000" dirty="0" smtClean="0">
                  <a:solidFill>
                    <a:srgbClr val="FF0000"/>
                  </a:solidFill>
                </a:rPr>
                <a:t>23</a:t>
              </a:r>
            </a:p>
            <a:p>
              <a:pPr algn="r"/>
              <a:r>
                <a:rPr lang="en-US" sz="2000" dirty="0" smtClean="0">
                  <a:solidFill>
                    <a:srgbClr val="FF0000"/>
                  </a:solidFill>
                </a:rPr>
                <a:t>24</a:t>
              </a: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1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Nested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if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51520" y="4941168"/>
            <a:ext cx="8735888" cy="46805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00FF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FF"/>
                </a:solidFill>
              </a:rPr>
              <a:t>Block statements may be used as shown above.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02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1. Nested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if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2 - ANALYSIS</a:t>
            </a:r>
            <a:endParaRPr lang="en-US" b="1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251520" y="1412776"/>
            <a:ext cx="8712968" cy="576064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a program that calculates the letter grade of a student.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236951" y="2204864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1619672" y="2204864"/>
            <a:ext cx="73448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Student’s score </a:t>
            </a:r>
            <a:r>
              <a:rPr lang="en-US" dirty="0" smtClean="0">
                <a:solidFill>
                  <a:srgbClr val="FF3399"/>
                </a:solidFill>
              </a:rPr>
              <a:t>(variable: score, type: </a:t>
            </a:r>
            <a:r>
              <a:rPr lang="en-US" dirty="0" smtClean="0">
                <a:solidFill>
                  <a:srgbClr val="00B0F0"/>
                </a:solidFill>
              </a:rPr>
              <a:t>double</a:t>
            </a:r>
            <a:r>
              <a:rPr lang="en-US" dirty="0" smtClean="0">
                <a:solidFill>
                  <a:srgbClr val="FF3399"/>
                </a:solidFill>
              </a:rPr>
              <a:t>)</a:t>
            </a:r>
            <a:endParaRPr lang="en-US" dirty="0">
              <a:solidFill>
                <a:srgbClr val="FF3399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51520" y="2780928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43" name="Rounded Rectangle 42"/>
          <p:cNvSpPr/>
          <p:nvPr/>
        </p:nvSpPr>
        <p:spPr>
          <a:xfrm>
            <a:off x="1634241" y="2780928"/>
            <a:ext cx="73448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Student’s letter grade </a:t>
            </a:r>
            <a:r>
              <a:rPr lang="en-US" dirty="0" smtClean="0">
                <a:solidFill>
                  <a:srgbClr val="FF3399"/>
                </a:solidFill>
              </a:rPr>
              <a:t>(variable: grade, type: </a:t>
            </a:r>
            <a:r>
              <a:rPr lang="en-US" dirty="0" smtClean="0">
                <a:solidFill>
                  <a:srgbClr val="00B0F0"/>
                </a:solidFill>
              </a:rPr>
              <a:t>char</a:t>
            </a:r>
            <a:r>
              <a:rPr lang="en-US" dirty="0" smtClean="0">
                <a:solidFill>
                  <a:srgbClr val="FF3399"/>
                </a:solidFill>
              </a:rPr>
              <a:t>)</a:t>
            </a:r>
            <a:endParaRPr lang="en-US" dirty="0">
              <a:solidFill>
                <a:srgbClr val="FF3399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51520" y="3356992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45" name="Rounded Rectangle 44"/>
          <p:cNvSpPr/>
          <p:nvPr/>
        </p:nvSpPr>
        <p:spPr>
          <a:xfrm>
            <a:off x="1634241" y="3356992"/>
            <a:ext cx="7344816" cy="295232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if (</a:t>
            </a:r>
            <a:r>
              <a:rPr lang="en-US" dirty="0" smtClean="0">
                <a:solidFill>
                  <a:srgbClr val="FF3399"/>
                </a:solidFill>
              </a:rPr>
              <a:t>score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less than 60.0) </a:t>
            </a:r>
            <a:r>
              <a:rPr lang="en-US" dirty="0" smtClean="0">
                <a:solidFill>
                  <a:srgbClr val="FF3399"/>
                </a:solidFill>
              </a:rPr>
              <a:t>grade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= ‘F’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otherwise 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if (</a:t>
            </a:r>
            <a:r>
              <a:rPr lang="en-US" dirty="0" smtClean="0">
                <a:solidFill>
                  <a:srgbClr val="FF3399"/>
                </a:solidFill>
              </a:rPr>
              <a:t>score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between 60.0 and 70.0) </a:t>
            </a:r>
            <a:r>
              <a:rPr lang="en-US" dirty="0" smtClean="0">
                <a:solidFill>
                  <a:srgbClr val="FF3399"/>
                </a:solidFill>
              </a:rPr>
              <a:t>grade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= ‘D’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otherwise 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if (</a:t>
            </a:r>
            <a:r>
              <a:rPr lang="en-US" dirty="0" smtClean="0">
                <a:solidFill>
                  <a:srgbClr val="FF3399"/>
                </a:solidFill>
              </a:rPr>
              <a:t>score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between 70.0 and 80.0) </a:t>
            </a:r>
            <a:r>
              <a:rPr lang="en-US" dirty="0" smtClean="0">
                <a:solidFill>
                  <a:srgbClr val="FF3399"/>
                </a:solidFill>
              </a:rPr>
              <a:t>grade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= ‘C’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otherwise 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if (</a:t>
            </a:r>
            <a:r>
              <a:rPr lang="en-US" dirty="0" smtClean="0">
                <a:solidFill>
                  <a:srgbClr val="FF3399"/>
                </a:solidFill>
              </a:rPr>
              <a:t>score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between 80.0 and 90.0) </a:t>
            </a:r>
            <a:r>
              <a:rPr lang="en-US" dirty="0" smtClean="0">
                <a:solidFill>
                  <a:srgbClr val="FF3399"/>
                </a:solidFill>
              </a:rPr>
              <a:t>grade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= ‘B’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otherwise </a:t>
            </a:r>
            <a:r>
              <a:rPr lang="en-US" dirty="0" smtClean="0">
                <a:solidFill>
                  <a:srgbClr val="FF3399"/>
                </a:solidFill>
              </a:rPr>
              <a:t>grade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= ‘A’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6660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5" grpId="0" animBg="1"/>
      <p:bldP spid="31" grpId="0" animBg="1"/>
      <p:bldP spid="34" grpId="0" animBg="1"/>
      <p:bldP spid="35" grpId="0" animBg="1"/>
      <p:bldP spid="43" grpId="0" animBg="1"/>
      <p:bldP spid="44" grpId="0" animBg="1"/>
      <p:bldP spid="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1. Nested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if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2  - FLOWCHART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utoShape 67"/>
          <p:cNvSpPr>
            <a:spLocks noChangeArrowheads="1"/>
          </p:cNvSpPr>
          <p:nvPr/>
        </p:nvSpPr>
        <p:spPr bwMode="auto">
          <a:xfrm>
            <a:off x="1476933" y="1340768"/>
            <a:ext cx="1151706" cy="288032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Start</a:t>
            </a:r>
          </a:p>
        </p:txBody>
      </p:sp>
      <p:sp>
        <p:nvSpPr>
          <p:cNvPr id="9" name="AutoShape 68"/>
          <p:cNvSpPr>
            <a:spLocks noChangeArrowheads="1"/>
          </p:cNvSpPr>
          <p:nvPr/>
        </p:nvSpPr>
        <p:spPr bwMode="auto">
          <a:xfrm>
            <a:off x="1117749" y="1844824"/>
            <a:ext cx="1870075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Read </a:t>
            </a:r>
            <a:r>
              <a:rPr lang="en-US" sz="1600" dirty="0" smtClean="0">
                <a:latin typeface="Arial" charset="0"/>
                <a:cs typeface="Arial" charset="0"/>
              </a:rPr>
              <a:t>score</a:t>
            </a:r>
            <a:endParaRPr lang="en-US" sz="16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AutoShape 73"/>
          <p:cNvSpPr>
            <a:spLocks noChangeArrowheads="1"/>
          </p:cNvSpPr>
          <p:nvPr/>
        </p:nvSpPr>
        <p:spPr bwMode="auto">
          <a:xfrm>
            <a:off x="1153542" y="2420888"/>
            <a:ext cx="1798488" cy="1080319"/>
          </a:xfrm>
          <a:prstGeom prst="flowChartDecision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 smtClean="0">
                <a:latin typeface="Arial" charset="0"/>
                <a:cs typeface="Arial" charset="0"/>
              </a:rPr>
              <a:t>(</a:t>
            </a:r>
            <a:r>
              <a:rPr lang="en-US" sz="12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score &lt; 60)?</a:t>
            </a:r>
            <a:endParaRPr lang="en-US" sz="12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7504" y="3429000"/>
            <a:ext cx="1152128" cy="40396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rade = ‘F’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>
            <a:stCxn id="8" idx="2"/>
            <a:endCxn id="9" idx="1"/>
          </p:cNvCxnSpPr>
          <p:nvPr/>
        </p:nvCxnSpPr>
        <p:spPr>
          <a:xfrm>
            <a:off x="2052786" y="1628800"/>
            <a:ext cx="1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4"/>
            <a:endCxn id="10" idx="0"/>
          </p:cNvCxnSpPr>
          <p:nvPr/>
        </p:nvCxnSpPr>
        <p:spPr>
          <a:xfrm flipH="1">
            <a:off x="2052786" y="2203599"/>
            <a:ext cx="1" cy="2172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1"/>
          </p:cNvCxnSpPr>
          <p:nvPr/>
        </p:nvCxnSpPr>
        <p:spPr>
          <a:xfrm flipH="1" flipV="1">
            <a:off x="683568" y="2961047"/>
            <a:ext cx="469974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83568" y="2961047"/>
            <a:ext cx="0" cy="46795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3"/>
          </p:cNvCxnSpPr>
          <p:nvPr/>
        </p:nvCxnSpPr>
        <p:spPr>
          <a:xfrm>
            <a:off x="2952030" y="2961048"/>
            <a:ext cx="50470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utoShape 73"/>
          <p:cNvSpPr>
            <a:spLocks noChangeArrowheads="1"/>
          </p:cNvSpPr>
          <p:nvPr/>
        </p:nvSpPr>
        <p:spPr bwMode="auto">
          <a:xfrm>
            <a:off x="2557488" y="3284785"/>
            <a:ext cx="1798488" cy="1080319"/>
          </a:xfrm>
          <a:prstGeom prst="flowChartDecision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 smtClean="0">
                <a:latin typeface="Arial" charset="0"/>
                <a:cs typeface="Arial" charset="0"/>
              </a:rPr>
              <a:t> (</a:t>
            </a:r>
            <a:r>
              <a:rPr lang="en-US" sz="12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score </a:t>
            </a:r>
            <a:r>
              <a:rPr lang="en-US" sz="1200" dirty="0" smtClean="0">
                <a:latin typeface="Arial" charset="0"/>
                <a:cs typeface="Arial" charset="0"/>
              </a:rPr>
              <a:t>&lt; 70)</a:t>
            </a:r>
            <a:endParaRPr lang="en-US" sz="12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" name="Straight Arrow Connector 24"/>
          <p:cNvCxnSpPr>
            <a:endCxn id="23" idx="0"/>
          </p:cNvCxnSpPr>
          <p:nvPr/>
        </p:nvCxnSpPr>
        <p:spPr>
          <a:xfrm>
            <a:off x="3456732" y="2961047"/>
            <a:ext cx="0" cy="3237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2123728" y="3832969"/>
            <a:ext cx="469974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547664" y="4293096"/>
            <a:ext cx="1152128" cy="40396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rade = ‘D’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123728" y="3825143"/>
            <a:ext cx="0" cy="46795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390478" y="3825144"/>
            <a:ext cx="50470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utoShape 73"/>
          <p:cNvSpPr>
            <a:spLocks noChangeArrowheads="1"/>
          </p:cNvSpPr>
          <p:nvPr/>
        </p:nvSpPr>
        <p:spPr bwMode="auto">
          <a:xfrm>
            <a:off x="3995936" y="4148881"/>
            <a:ext cx="1798488" cy="1080319"/>
          </a:xfrm>
          <a:prstGeom prst="flowChartDecision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 smtClean="0">
                <a:latin typeface="Arial" charset="0"/>
                <a:cs typeface="Arial" charset="0"/>
              </a:rPr>
              <a:t> (</a:t>
            </a:r>
            <a:r>
              <a:rPr lang="en-US" sz="12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score </a:t>
            </a:r>
            <a:r>
              <a:rPr lang="en-US" sz="1200" dirty="0" smtClean="0">
                <a:latin typeface="Arial" charset="0"/>
                <a:cs typeface="Arial" charset="0"/>
              </a:rPr>
              <a:t>&lt; 80)</a:t>
            </a:r>
            <a:endParaRPr lang="en-US" sz="12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2" name="Straight Arrow Connector 31"/>
          <p:cNvCxnSpPr>
            <a:endCxn id="31" idx="0"/>
          </p:cNvCxnSpPr>
          <p:nvPr/>
        </p:nvCxnSpPr>
        <p:spPr>
          <a:xfrm>
            <a:off x="4895180" y="3825143"/>
            <a:ext cx="0" cy="3237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3525962" y="4689040"/>
            <a:ext cx="469974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987824" y="5185271"/>
            <a:ext cx="1152128" cy="40396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rade = ‘C’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563888" y="4717318"/>
            <a:ext cx="0" cy="46795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760342" y="4689240"/>
            <a:ext cx="50470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utoShape 73"/>
          <p:cNvSpPr>
            <a:spLocks noChangeArrowheads="1"/>
          </p:cNvSpPr>
          <p:nvPr/>
        </p:nvSpPr>
        <p:spPr bwMode="auto">
          <a:xfrm>
            <a:off x="5365800" y="5012977"/>
            <a:ext cx="1798488" cy="1080319"/>
          </a:xfrm>
          <a:prstGeom prst="flowChartDecision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 smtClean="0">
                <a:latin typeface="Arial" charset="0"/>
                <a:cs typeface="Arial" charset="0"/>
              </a:rPr>
              <a:t> (</a:t>
            </a:r>
            <a:r>
              <a:rPr lang="en-US" sz="12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score </a:t>
            </a:r>
            <a:r>
              <a:rPr lang="en-US" sz="1200" dirty="0" smtClean="0">
                <a:latin typeface="Arial" charset="0"/>
                <a:cs typeface="Arial" charset="0"/>
              </a:rPr>
              <a:t>&lt; 90)</a:t>
            </a:r>
            <a:endParaRPr lang="en-US" sz="12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Straight Arrow Connector 37"/>
          <p:cNvCxnSpPr>
            <a:endCxn id="37" idx="0"/>
          </p:cNvCxnSpPr>
          <p:nvPr/>
        </p:nvCxnSpPr>
        <p:spPr>
          <a:xfrm>
            <a:off x="6265044" y="4689239"/>
            <a:ext cx="0" cy="3237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4894114" y="5553136"/>
            <a:ext cx="469974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355976" y="6049367"/>
            <a:ext cx="1152128" cy="40396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rade = ‘B’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4932040" y="5581414"/>
            <a:ext cx="0" cy="46795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7164288" y="5553535"/>
            <a:ext cx="50470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44" idx="0"/>
          </p:cNvCxnSpPr>
          <p:nvPr/>
        </p:nvCxnSpPr>
        <p:spPr>
          <a:xfrm>
            <a:off x="7668990" y="5553534"/>
            <a:ext cx="0" cy="5397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7092926" y="6093296"/>
            <a:ext cx="1152128" cy="40396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rade = ‘A’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Straight Arrow Connector 46"/>
          <p:cNvCxnSpPr>
            <a:endCxn id="69" idx="0"/>
          </p:cNvCxnSpPr>
          <p:nvPr/>
        </p:nvCxnSpPr>
        <p:spPr>
          <a:xfrm>
            <a:off x="693049" y="3832969"/>
            <a:ext cx="1" cy="246231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123728" y="4725144"/>
            <a:ext cx="0" cy="19722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563888" y="5589240"/>
            <a:ext cx="0" cy="110819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4" idx="2"/>
          </p:cNvCxnSpPr>
          <p:nvPr/>
        </p:nvCxnSpPr>
        <p:spPr>
          <a:xfrm>
            <a:off x="7668990" y="6497265"/>
            <a:ext cx="0" cy="24410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932040" y="6453336"/>
            <a:ext cx="0" cy="24410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4932040" y="6697439"/>
            <a:ext cx="2736951" cy="0"/>
          </a:xfrm>
          <a:prstGeom prst="straightConnector1">
            <a:avLst/>
          </a:prstGeom>
          <a:ln w="28575">
            <a:solidFill>
              <a:srgbClr val="FF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3563888" y="6697439"/>
            <a:ext cx="1368152" cy="0"/>
          </a:xfrm>
          <a:prstGeom prst="straightConnector1">
            <a:avLst/>
          </a:prstGeom>
          <a:ln w="28575">
            <a:solidFill>
              <a:srgbClr val="FF3399"/>
            </a:solidFill>
            <a:headEnd type="diamond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2123728" y="6697439"/>
            <a:ext cx="1440160" cy="0"/>
          </a:xfrm>
          <a:prstGeom prst="straightConnector1">
            <a:avLst/>
          </a:prstGeom>
          <a:ln w="28575">
            <a:solidFill>
              <a:srgbClr val="FF3399"/>
            </a:solidFill>
            <a:headEnd type="diamond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467544" y="6295280"/>
            <a:ext cx="451011" cy="4460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H="1">
            <a:off x="1403648" y="6697439"/>
            <a:ext cx="720080" cy="0"/>
          </a:xfrm>
          <a:prstGeom prst="straightConnector1">
            <a:avLst/>
          </a:prstGeom>
          <a:ln w="28575">
            <a:solidFill>
              <a:srgbClr val="FF3399"/>
            </a:solidFill>
            <a:headEnd type="diamond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endCxn id="69" idx="6"/>
          </p:cNvCxnSpPr>
          <p:nvPr/>
        </p:nvCxnSpPr>
        <p:spPr>
          <a:xfrm flipH="1">
            <a:off x="918555" y="6518324"/>
            <a:ext cx="485093" cy="0"/>
          </a:xfrm>
          <a:prstGeom prst="straightConnector1">
            <a:avLst/>
          </a:prstGeom>
          <a:ln w="28575">
            <a:solidFill>
              <a:srgbClr val="FF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1403648" y="6518324"/>
            <a:ext cx="0" cy="179115"/>
          </a:xfrm>
          <a:prstGeom prst="line">
            <a:avLst/>
          </a:prstGeom>
          <a:ln w="28575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7191133" y="1412776"/>
            <a:ext cx="451011" cy="4460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AutoShape 68"/>
          <p:cNvSpPr>
            <a:spLocks noChangeArrowheads="1"/>
          </p:cNvSpPr>
          <p:nvPr/>
        </p:nvSpPr>
        <p:spPr bwMode="auto">
          <a:xfrm>
            <a:off x="6481601" y="2132856"/>
            <a:ext cx="1870075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Print </a:t>
            </a:r>
            <a:r>
              <a:rPr lang="en-US" sz="1600" dirty="0" smtClean="0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grade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AutoShape 67"/>
          <p:cNvSpPr>
            <a:spLocks noChangeArrowheads="1"/>
          </p:cNvSpPr>
          <p:nvPr/>
        </p:nvSpPr>
        <p:spPr bwMode="auto">
          <a:xfrm>
            <a:off x="6840785" y="2782193"/>
            <a:ext cx="1151706" cy="288032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 smtClean="0">
                <a:latin typeface="Arial" charset="0"/>
                <a:cs typeface="Arial" charset="0"/>
              </a:rPr>
              <a:t>END</a:t>
            </a:r>
            <a:endParaRPr lang="en-US" sz="16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1" name="Straight Arrow Connector 80"/>
          <p:cNvCxnSpPr>
            <a:stCxn id="77" idx="4"/>
            <a:endCxn id="78" idx="1"/>
          </p:cNvCxnSpPr>
          <p:nvPr/>
        </p:nvCxnSpPr>
        <p:spPr>
          <a:xfrm>
            <a:off x="7416639" y="1858864"/>
            <a:ext cx="0" cy="2739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78" idx="4"/>
            <a:endCxn id="79" idx="0"/>
          </p:cNvCxnSpPr>
          <p:nvPr/>
        </p:nvCxnSpPr>
        <p:spPr>
          <a:xfrm flipH="1">
            <a:off x="7416638" y="2491631"/>
            <a:ext cx="1" cy="2905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611560" y="2636912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B050"/>
                </a:solidFill>
              </a:rPr>
              <a:t>TRUE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123728" y="350100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B050"/>
                </a:solidFill>
              </a:rPr>
              <a:t>TRUE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563888" y="4365104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B050"/>
                </a:solidFill>
              </a:rPr>
              <a:t>TRUE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860032" y="522920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B050"/>
                </a:solidFill>
              </a:rPr>
              <a:t>TRUE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915816" y="2636912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3399"/>
                </a:solidFill>
              </a:rPr>
              <a:t>FALSE</a:t>
            </a:r>
            <a:endParaRPr lang="en-US" sz="1200" b="1" dirty="0">
              <a:solidFill>
                <a:srgbClr val="FF3399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283968" y="3440033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3399"/>
                </a:solidFill>
              </a:rPr>
              <a:t>FALSE</a:t>
            </a:r>
            <a:endParaRPr lang="en-US" sz="1200" b="1" dirty="0">
              <a:solidFill>
                <a:srgbClr val="FF3399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724128" y="4365104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3399"/>
                </a:solidFill>
              </a:rPr>
              <a:t>FALSE</a:t>
            </a:r>
            <a:endParaRPr lang="en-US" sz="1200" b="1" dirty="0">
              <a:solidFill>
                <a:srgbClr val="FF3399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092280" y="5240233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3399"/>
                </a:solidFill>
              </a:rPr>
              <a:t>FALSE</a:t>
            </a:r>
            <a:endParaRPr lang="en-US" sz="12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54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"/>
                            </p:stCondLst>
                            <p:childTnLst>
                              <p:par>
                                <p:cTn id="1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000"/>
                            </p:stCondLst>
                            <p:childTnLst>
                              <p:par>
                                <p:cTn id="2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500"/>
                            </p:stCondLst>
                            <p:childTnLst>
                              <p:par>
                                <p:cTn id="2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000"/>
                            </p:stCondLst>
                            <p:childTnLst>
                              <p:par>
                                <p:cTn id="20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23" grpId="0" animBg="1"/>
      <p:bldP spid="27" grpId="0" animBg="1"/>
      <p:bldP spid="31" grpId="0" animBg="1"/>
      <p:bldP spid="34" grpId="0" animBg="1"/>
      <p:bldP spid="37" grpId="0" animBg="1"/>
      <p:bldP spid="40" grpId="0" animBg="1"/>
      <p:bldP spid="44" grpId="0" animBg="1"/>
      <p:bldP spid="69" grpId="0" animBg="1"/>
      <p:bldP spid="77" grpId="0" animBg="1"/>
      <p:bldP spid="78" grpId="0" animBg="1"/>
      <p:bldP spid="79" grpId="0" animBg="1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2 – CODE 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79512" y="1268760"/>
            <a:ext cx="8784976" cy="3108543"/>
            <a:chOff x="323528" y="1236822"/>
            <a:chExt cx="7848872" cy="3007752"/>
          </a:xfrm>
        </p:grpSpPr>
        <p:sp>
          <p:nvSpPr>
            <p:cNvPr id="21" name="TextBox 20"/>
            <p:cNvSpPr txBox="1"/>
            <p:nvPr/>
          </p:nvSpPr>
          <p:spPr>
            <a:xfrm>
              <a:off x="971600" y="1236822"/>
              <a:ext cx="7200800" cy="3007749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// import necessary libraries</a:t>
              </a:r>
            </a:p>
            <a:p>
              <a:r>
                <a:rPr lang="en-US" sz="1400" dirty="0" smtClean="0">
                  <a:solidFill>
                    <a:srgbClr val="00B0F0"/>
                  </a:solidFill>
                </a:rPr>
                <a:t>import</a:t>
              </a:r>
              <a:r>
                <a:rPr lang="en-US" sz="1400" dirty="0" smtClean="0">
                  <a:solidFill>
                    <a:srgbClr val="0000FF"/>
                  </a:solidFill>
                </a:rPr>
                <a:t>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java.util</a:t>
              </a:r>
              <a:r>
                <a:rPr lang="en-US" sz="1400" dirty="0" smtClean="0">
                  <a:solidFill>
                    <a:srgbClr val="0000FF"/>
                  </a:solidFill>
                </a:rPr>
                <a:t>.*;		</a:t>
              </a:r>
              <a:r>
                <a:rPr lang="en-US" sz="1400" dirty="0" smtClean="0">
                  <a:solidFill>
                    <a:srgbClr val="00B050"/>
                  </a:solidFill>
                </a:rPr>
                <a:t>//contains the class Scanner</a:t>
              </a:r>
            </a:p>
            <a:p>
              <a:r>
                <a:rPr lang="en-US" sz="1400" dirty="0" smtClean="0">
                  <a:solidFill>
                    <a:srgbClr val="00B0F0"/>
                  </a:solidFill>
                </a:rPr>
                <a:t>public class</a:t>
              </a:r>
              <a:r>
                <a:rPr lang="en-US" sz="1400" dirty="0" smtClean="0">
                  <a:solidFill>
                    <a:srgbClr val="0000FF"/>
                  </a:solidFill>
                </a:rPr>
                <a:t> nestedIf2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sz="1400" dirty="0" smtClean="0">
                  <a:solidFill>
                    <a:srgbClr val="00B0F0"/>
                  </a:solidFill>
                </a:rPr>
                <a:t>   static </a:t>
              </a:r>
              <a:r>
                <a:rPr lang="en-US" sz="1400" dirty="0" smtClean="0">
                  <a:solidFill>
                    <a:srgbClr val="0000FF"/>
                  </a:solidFill>
                </a:rPr>
                <a:t>Scanner console = </a:t>
              </a:r>
              <a:r>
                <a:rPr lang="en-US" sz="1400" dirty="0" smtClean="0">
                  <a:solidFill>
                    <a:srgbClr val="00B0F0"/>
                  </a:solidFill>
                </a:rPr>
                <a:t>new</a:t>
              </a:r>
              <a:r>
                <a:rPr lang="en-US" sz="1400" dirty="0" smtClean="0">
                  <a:solidFill>
                    <a:srgbClr val="0000FF"/>
                  </a:solidFill>
                </a:rPr>
                <a:t> Scanner (System.in);</a:t>
              </a:r>
            </a:p>
            <a:p>
              <a:r>
                <a:rPr lang="en-US" sz="1400" dirty="0" smtClean="0">
                  <a:solidFill>
                    <a:srgbClr val="00B0F0"/>
                  </a:solidFill>
                </a:rPr>
                <a:t>   public static void</a:t>
              </a:r>
              <a:r>
                <a:rPr lang="en-US" sz="1400" dirty="0" smtClean="0">
                  <a:solidFill>
                    <a:srgbClr val="0000FF"/>
                  </a:solidFill>
                </a:rPr>
                <a:t> main (String[]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args</a:t>
              </a:r>
              <a:r>
                <a:rPr lang="en-US" sz="1400" dirty="0" smtClean="0">
                  <a:solidFill>
                    <a:srgbClr val="0000FF"/>
                  </a:solidFill>
                </a:rPr>
                <a:t>)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{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   </a:t>
              </a:r>
              <a:r>
                <a:rPr lang="en-US" sz="1400" dirty="0" smtClean="0"/>
                <a:t>// Declaration section: to declare needed variables</a:t>
              </a:r>
            </a:p>
            <a:p>
              <a:r>
                <a:rPr lang="en-US" sz="1400" dirty="0"/>
                <a:t>	</a:t>
              </a:r>
              <a:r>
                <a:rPr lang="en-US" sz="1400" dirty="0" smtClean="0">
                  <a:solidFill>
                    <a:srgbClr val="00B0F0"/>
                  </a:solidFill>
                </a:rPr>
                <a:t>double</a:t>
              </a:r>
              <a:r>
                <a:rPr lang="en-US" sz="1400" dirty="0" smtClean="0">
                  <a:solidFill>
                    <a:srgbClr val="0000FF"/>
                  </a:solidFill>
                </a:rPr>
                <a:t> score;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B0F0"/>
                  </a:solidFill>
                </a:rPr>
                <a:t>char</a:t>
              </a:r>
              <a:r>
                <a:rPr lang="en-US" sz="1400" dirty="0" smtClean="0">
                  <a:solidFill>
                    <a:srgbClr val="0000FF"/>
                  </a:solidFill>
                </a:rPr>
                <a:t> grade;		</a:t>
              </a:r>
              <a:endParaRPr lang="en-US" sz="1400" dirty="0" smtClean="0">
                <a:solidFill>
                  <a:srgbClr val="00B050"/>
                </a:solidFill>
              </a:endParaRP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      // Input section: to enter values of used variables</a:t>
              </a:r>
            </a:p>
            <a:p>
              <a:r>
                <a:rPr lang="en-US" sz="1400" dirty="0"/>
                <a:t>	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 smtClean="0">
                  <a:solidFill>
                    <a:srgbClr val="0000FF"/>
                  </a:solidFill>
                </a:rPr>
                <a:t> (“Enter score”);   </a:t>
              </a:r>
              <a:r>
                <a:rPr lang="en-US" sz="1400" dirty="0" smtClean="0">
                  <a:solidFill>
                    <a:srgbClr val="00B050"/>
                  </a:solidFill>
                </a:rPr>
                <a:t>//prompt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score =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console.</a:t>
              </a:r>
              <a:r>
                <a:rPr lang="en-US" sz="1400" dirty="0" err="1" smtClean="0">
                  <a:solidFill>
                    <a:srgbClr val="00B050"/>
                  </a:solidFill>
                </a:rPr>
                <a:t>nextDouble</a:t>
              </a:r>
              <a:r>
                <a:rPr lang="en-US" sz="1400" dirty="0" smtClean="0">
                  <a:solidFill>
                    <a:srgbClr val="00B050"/>
                  </a:solidFill>
                </a:rPr>
                <a:t>()</a:t>
              </a:r>
              <a:r>
                <a:rPr lang="en-US" sz="1400" dirty="0" smtClean="0">
                  <a:solidFill>
                    <a:srgbClr val="0000FF"/>
                  </a:solidFill>
                </a:rPr>
                <a:t>;</a:t>
              </a:r>
            </a:p>
            <a:p>
              <a:r>
                <a:rPr lang="en-US" sz="1400" dirty="0" smtClean="0"/>
                <a:t>            // Processing section: processing statements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23528" y="1236822"/>
              <a:ext cx="576064" cy="30077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14</a:t>
              </a: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1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Nested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if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2 – CODE (cont’d) 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82391" y="1286043"/>
            <a:ext cx="8784976" cy="4524315"/>
            <a:chOff x="323528" y="1236822"/>
            <a:chExt cx="7848872" cy="4377621"/>
          </a:xfrm>
        </p:grpSpPr>
        <p:sp>
          <p:nvSpPr>
            <p:cNvPr id="21" name="TextBox 20"/>
            <p:cNvSpPr txBox="1"/>
            <p:nvPr/>
          </p:nvSpPr>
          <p:spPr>
            <a:xfrm>
              <a:off x="971600" y="1236822"/>
              <a:ext cx="7200800" cy="4377621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// Processing Section: processing statements</a:t>
              </a:r>
            </a:p>
            <a:p>
              <a:r>
                <a:rPr lang="en-US" sz="1600" dirty="0" smtClean="0">
                  <a:solidFill>
                    <a:srgbClr val="00B0F0"/>
                  </a:solidFill>
                </a:rPr>
                <a:t>if</a:t>
              </a:r>
              <a:r>
                <a:rPr lang="en-US" sz="1600" dirty="0" smtClean="0">
                  <a:solidFill>
                    <a:srgbClr val="0000FF"/>
                  </a:solidFill>
                </a:rPr>
                <a:t> (score &lt; 60.0)</a:t>
              </a:r>
              <a:endParaRPr lang="en-US" sz="1600" dirty="0">
                <a:solidFill>
                  <a:srgbClr val="0000FF"/>
                </a:solidFill>
              </a:endParaRPr>
            </a:p>
            <a:p>
              <a:r>
                <a:rPr lang="en-US" sz="1600" dirty="0" smtClean="0">
                  <a:solidFill>
                    <a:srgbClr val="0000FF"/>
                  </a:solidFill>
                </a:rPr>
                <a:t>   grade = ‘F’;</a:t>
              </a:r>
            </a:p>
            <a:p>
              <a:r>
                <a:rPr lang="en-US" sz="1600" dirty="0">
                  <a:solidFill>
                    <a:srgbClr val="00B0F0"/>
                  </a:solidFill>
                </a:rPr>
                <a:t>e</a:t>
              </a:r>
              <a:r>
                <a:rPr lang="en-US" sz="1600" dirty="0" smtClean="0">
                  <a:solidFill>
                    <a:srgbClr val="00B0F0"/>
                  </a:solidFill>
                </a:rPr>
                <a:t>lse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 </a:t>
              </a:r>
              <a:r>
                <a:rPr lang="en-US" sz="1600" dirty="0" smtClean="0">
                  <a:solidFill>
                    <a:srgbClr val="0000FF"/>
                  </a:solidFill>
                </a:rPr>
                <a:t>   </a:t>
              </a:r>
              <a:r>
                <a:rPr lang="en-US" sz="1600" dirty="0" smtClean="0">
                  <a:solidFill>
                    <a:srgbClr val="00B0F0"/>
                  </a:solidFill>
                </a:rPr>
                <a:t>if</a:t>
              </a:r>
              <a:r>
                <a:rPr lang="en-US" sz="1600" dirty="0" smtClean="0">
                  <a:solidFill>
                    <a:srgbClr val="0000FF"/>
                  </a:solidFill>
                </a:rPr>
                <a:t> (score &lt; 70.0)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 </a:t>
              </a:r>
              <a:r>
                <a:rPr lang="en-US" sz="1600" dirty="0" smtClean="0">
                  <a:solidFill>
                    <a:srgbClr val="0000FF"/>
                  </a:solidFill>
                </a:rPr>
                <a:t>      grade = ‘D’;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 </a:t>
              </a:r>
              <a:r>
                <a:rPr lang="en-US" sz="1600" dirty="0" smtClean="0">
                  <a:solidFill>
                    <a:srgbClr val="0000FF"/>
                  </a:solidFill>
                </a:rPr>
                <a:t>   </a:t>
              </a:r>
              <a:r>
                <a:rPr lang="en-US" sz="1600" dirty="0" smtClean="0">
                  <a:solidFill>
                    <a:srgbClr val="00B0F0"/>
                  </a:solidFill>
                </a:rPr>
                <a:t>else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 </a:t>
              </a:r>
              <a:r>
                <a:rPr lang="en-US" sz="1600" dirty="0" smtClean="0">
                  <a:solidFill>
                    <a:srgbClr val="0000FF"/>
                  </a:solidFill>
                </a:rPr>
                <a:t>      </a:t>
              </a:r>
              <a:r>
                <a:rPr lang="en-US" sz="1600" dirty="0" smtClean="0">
                  <a:solidFill>
                    <a:srgbClr val="00B0F0"/>
                  </a:solidFill>
                </a:rPr>
                <a:t>if </a:t>
              </a:r>
              <a:r>
                <a:rPr lang="en-US" sz="1600" dirty="0" smtClean="0">
                  <a:solidFill>
                    <a:srgbClr val="0000FF"/>
                  </a:solidFill>
                </a:rPr>
                <a:t>(score &lt; 80.0)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 </a:t>
              </a:r>
              <a:r>
                <a:rPr lang="en-US" sz="1600" dirty="0" smtClean="0">
                  <a:solidFill>
                    <a:srgbClr val="0000FF"/>
                  </a:solidFill>
                </a:rPr>
                <a:t>         grade = ‘C’;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 </a:t>
              </a:r>
              <a:r>
                <a:rPr lang="en-US" sz="1600" dirty="0" smtClean="0">
                  <a:solidFill>
                    <a:srgbClr val="0000FF"/>
                  </a:solidFill>
                </a:rPr>
                <a:t>      </a:t>
              </a:r>
              <a:r>
                <a:rPr lang="en-US" sz="1600" dirty="0" smtClean="0">
                  <a:solidFill>
                    <a:srgbClr val="00B0F0"/>
                  </a:solidFill>
                </a:rPr>
                <a:t>else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 </a:t>
              </a:r>
              <a:r>
                <a:rPr lang="en-US" sz="1600" dirty="0" smtClean="0">
                  <a:solidFill>
                    <a:srgbClr val="0000FF"/>
                  </a:solidFill>
                </a:rPr>
                <a:t>         </a:t>
              </a:r>
              <a:r>
                <a:rPr lang="en-US" sz="1600" dirty="0" smtClean="0">
                  <a:solidFill>
                    <a:srgbClr val="00B0F0"/>
                  </a:solidFill>
                </a:rPr>
                <a:t>if </a:t>
              </a:r>
              <a:r>
                <a:rPr lang="en-US" sz="1600" dirty="0" smtClean="0">
                  <a:solidFill>
                    <a:srgbClr val="0000FF"/>
                  </a:solidFill>
                </a:rPr>
                <a:t>(score &lt; 90.0)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 </a:t>
              </a:r>
              <a:r>
                <a:rPr lang="en-US" sz="1600" dirty="0" smtClean="0">
                  <a:solidFill>
                    <a:srgbClr val="0000FF"/>
                  </a:solidFill>
                </a:rPr>
                <a:t>            grade = ‘B’;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 </a:t>
              </a:r>
              <a:r>
                <a:rPr lang="en-US" sz="1600" dirty="0" smtClean="0">
                  <a:solidFill>
                    <a:srgbClr val="0000FF"/>
                  </a:solidFill>
                </a:rPr>
                <a:t>         </a:t>
              </a:r>
              <a:r>
                <a:rPr lang="en-US" sz="1600" dirty="0" smtClean="0">
                  <a:solidFill>
                    <a:srgbClr val="00B0F0"/>
                  </a:solidFill>
                </a:rPr>
                <a:t>else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 </a:t>
              </a:r>
              <a:r>
                <a:rPr lang="en-US" sz="1600" dirty="0" smtClean="0">
                  <a:solidFill>
                    <a:srgbClr val="0000FF"/>
                  </a:solidFill>
                </a:rPr>
                <a:t>            grade = ‘A’;</a:t>
              </a:r>
            </a:p>
            <a:p>
              <a:r>
                <a:rPr lang="en-US" sz="1600" dirty="0" smtClean="0"/>
                <a:t>// Output Section: display program output</a:t>
              </a:r>
            </a:p>
            <a:p>
              <a:r>
                <a:rPr lang="en-US" sz="1600" dirty="0" err="1" smtClean="0">
                  <a:solidFill>
                    <a:srgbClr val="0000FF"/>
                  </a:solidFill>
                </a:rPr>
                <a:t>System.out.printf</a:t>
              </a:r>
              <a:r>
                <a:rPr lang="en-US" sz="1600" dirty="0" smtClean="0">
                  <a:solidFill>
                    <a:srgbClr val="0000FF"/>
                  </a:solidFill>
                </a:rPr>
                <a:t> (“Student’s grade = %c”, grade);</a:t>
              </a:r>
            </a:p>
            <a:p>
              <a:r>
                <a:rPr lang="en-US" sz="1600" dirty="0" smtClean="0">
                  <a:solidFill>
                    <a:srgbClr val="0000FF"/>
                  </a:solidFill>
                </a:rPr>
                <a:t>  } </a:t>
              </a:r>
              <a:r>
                <a:rPr lang="en-US" sz="1600" dirty="0" smtClean="0">
                  <a:solidFill>
                    <a:srgbClr val="00B050"/>
                  </a:solidFill>
                </a:rPr>
                <a:t>//end main</a:t>
              </a:r>
            </a:p>
            <a:p>
              <a:r>
                <a:rPr lang="en-US" sz="1600" dirty="0" smtClean="0">
                  <a:solidFill>
                    <a:srgbClr val="0000FF"/>
                  </a:solidFill>
                </a:rPr>
                <a:t>} </a:t>
              </a:r>
              <a:r>
                <a:rPr lang="en-US" sz="1600" dirty="0" smtClean="0">
                  <a:solidFill>
                    <a:srgbClr val="00B050"/>
                  </a:solidFill>
                </a:rPr>
                <a:t>//end class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23528" y="1236822"/>
              <a:ext cx="576064" cy="4377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>
                  <a:solidFill>
                    <a:srgbClr val="FF0000"/>
                  </a:solidFill>
                </a:rPr>
                <a:t>14</a:t>
              </a:r>
            </a:p>
            <a:p>
              <a:pPr algn="r"/>
              <a:r>
                <a:rPr lang="en-US" sz="1600" dirty="0" smtClean="0">
                  <a:solidFill>
                    <a:srgbClr val="FF0000"/>
                  </a:solidFill>
                </a:rPr>
                <a:t>15</a:t>
              </a:r>
            </a:p>
            <a:p>
              <a:pPr algn="r"/>
              <a:r>
                <a:rPr lang="en-US" sz="1600" dirty="0" smtClean="0">
                  <a:solidFill>
                    <a:srgbClr val="FF0000"/>
                  </a:solidFill>
                </a:rPr>
                <a:t>16</a:t>
              </a:r>
            </a:p>
            <a:p>
              <a:pPr algn="r"/>
              <a:r>
                <a:rPr lang="en-US" sz="1600" dirty="0" smtClean="0">
                  <a:solidFill>
                    <a:srgbClr val="FF0000"/>
                  </a:solidFill>
                </a:rPr>
                <a:t>17</a:t>
              </a:r>
            </a:p>
            <a:p>
              <a:pPr algn="r"/>
              <a:r>
                <a:rPr lang="en-US" sz="1600" dirty="0" smtClean="0">
                  <a:solidFill>
                    <a:srgbClr val="FF0000"/>
                  </a:solidFill>
                </a:rPr>
                <a:t>18</a:t>
              </a:r>
            </a:p>
            <a:p>
              <a:pPr algn="r"/>
              <a:r>
                <a:rPr lang="en-US" sz="1600" dirty="0" smtClean="0">
                  <a:solidFill>
                    <a:srgbClr val="FF0000"/>
                  </a:solidFill>
                </a:rPr>
                <a:t>19</a:t>
              </a:r>
            </a:p>
            <a:p>
              <a:pPr algn="r"/>
              <a:r>
                <a:rPr lang="en-US" sz="1600" dirty="0" smtClean="0">
                  <a:solidFill>
                    <a:srgbClr val="FF0000"/>
                  </a:solidFill>
                </a:rPr>
                <a:t>20</a:t>
              </a:r>
            </a:p>
            <a:p>
              <a:pPr algn="r"/>
              <a:r>
                <a:rPr lang="en-US" sz="1600" dirty="0" smtClean="0">
                  <a:solidFill>
                    <a:srgbClr val="FF0000"/>
                  </a:solidFill>
                </a:rPr>
                <a:t>21</a:t>
              </a:r>
            </a:p>
            <a:p>
              <a:pPr algn="r"/>
              <a:r>
                <a:rPr lang="en-US" sz="1600" dirty="0" smtClean="0">
                  <a:solidFill>
                    <a:srgbClr val="FF0000"/>
                  </a:solidFill>
                </a:rPr>
                <a:t>22</a:t>
              </a:r>
            </a:p>
            <a:p>
              <a:pPr algn="r"/>
              <a:r>
                <a:rPr lang="en-US" sz="1600" dirty="0" smtClean="0">
                  <a:solidFill>
                    <a:srgbClr val="FF0000"/>
                  </a:solidFill>
                </a:rPr>
                <a:t>23</a:t>
              </a:r>
            </a:p>
            <a:p>
              <a:pPr algn="r"/>
              <a:r>
                <a:rPr lang="en-US" sz="1600" dirty="0" smtClean="0">
                  <a:solidFill>
                    <a:srgbClr val="FF0000"/>
                  </a:solidFill>
                </a:rPr>
                <a:t>24</a:t>
              </a:r>
            </a:p>
            <a:p>
              <a:pPr algn="r"/>
              <a:r>
                <a:rPr lang="en-US" sz="1600" dirty="0" smtClean="0">
                  <a:solidFill>
                    <a:srgbClr val="FF0000"/>
                  </a:solidFill>
                </a:rPr>
                <a:t>25</a:t>
              </a:r>
            </a:p>
            <a:p>
              <a:pPr algn="r"/>
              <a:r>
                <a:rPr lang="en-US" sz="1600" dirty="0" smtClean="0">
                  <a:solidFill>
                    <a:srgbClr val="FF0000"/>
                  </a:solidFill>
                </a:rPr>
                <a:t>26</a:t>
              </a:r>
            </a:p>
            <a:p>
              <a:pPr algn="r"/>
              <a:r>
                <a:rPr lang="en-US" sz="1600" dirty="0" smtClean="0">
                  <a:solidFill>
                    <a:srgbClr val="FF0000"/>
                  </a:solidFill>
                </a:rPr>
                <a:t>27</a:t>
              </a:r>
            </a:p>
            <a:p>
              <a:pPr algn="r"/>
              <a:r>
                <a:rPr lang="en-US" sz="1600" dirty="0" smtClean="0">
                  <a:solidFill>
                    <a:srgbClr val="FF0000"/>
                  </a:solidFill>
                </a:rPr>
                <a:t>28</a:t>
              </a:r>
            </a:p>
            <a:p>
              <a:pPr algn="r"/>
              <a:r>
                <a:rPr lang="en-US" sz="1600" dirty="0" smtClean="0">
                  <a:solidFill>
                    <a:srgbClr val="FF0000"/>
                  </a:solidFill>
                </a:rPr>
                <a:t>29</a:t>
              </a:r>
            </a:p>
            <a:p>
              <a:pPr algn="r"/>
              <a:r>
                <a:rPr lang="en-US" sz="1600" dirty="0" smtClean="0">
                  <a:solidFill>
                    <a:srgbClr val="FF0000"/>
                  </a:solidFill>
                </a:rPr>
                <a:t>30</a:t>
              </a:r>
            </a:p>
            <a:p>
              <a:pPr algn="r"/>
              <a:r>
                <a:rPr lang="en-US" sz="1600" dirty="0" smtClean="0">
                  <a:solidFill>
                    <a:srgbClr val="FF0000"/>
                  </a:solidFill>
                </a:rPr>
                <a:t>31</a:t>
              </a: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1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Nested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if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1403648" y="4509120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403648" y="3933056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403648" y="3933056"/>
            <a:ext cx="21602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187624" y="3717032"/>
            <a:ext cx="720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187624" y="3140968"/>
            <a:ext cx="0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187624" y="3140968"/>
            <a:ext cx="21602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971600" y="2996952"/>
            <a:ext cx="720080" cy="0"/>
          </a:xfrm>
          <a:prstGeom prst="line">
            <a:avLst/>
          </a:prstGeom>
          <a:ln w="28575">
            <a:solidFill>
              <a:srgbClr val="CC7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971600" y="2420888"/>
            <a:ext cx="0" cy="576064"/>
          </a:xfrm>
          <a:prstGeom prst="line">
            <a:avLst/>
          </a:prstGeom>
          <a:ln w="28575">
            <a:solidFill>
              <a:srgbClr val="CC7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971600" y="2420888"/>
            <a:ext cx="216024" cy="0"/>
          </a:xfrm>
          <a:prstGeom prst="straightConnector1">
            <a:avLst/>
          </a:prstGeom>
          <a:ln w="28575">
            <a:solidFill>
              <a:srgbClr val="CC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27584" y="2276872"/>
            <a:ext cx="72008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827584" y="1700808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827584" y="1700808"/>
            <a:ext cx="216024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56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391" y="1178168"/>
            <a:ext cx="8784976" cy="1323441"/>
            <a:chOff x="323528" y="1236822"/>
            <a:chExt cx="7848872" cy="1280529"/>
          </a:xfrm>
        </p:grpSpPr>
        <p:sp>
          <p:nvSpPr>
            <p:cNvPr id="21" name="TextBox 20"/>
            <p:cNvSpPr txBox="1"/>
            <p:nvPr/>
          </p:nvSpPr>
          <p:spPr>
            <a:xfrm>
              <a:off x="971600" y="1236822"/>
              <a:ext cx="7200800" cy="1280529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B0F0"/>
                  </a:solidFill>
                </a:rPr>
                <a:t>if</a:t>
              </a:r>
              <a:r>
                <a:rPr lang="en-US" sz="1600" dirty="0" smtClean="0">
                  <a:solidFill>
                    <a:srgbClr val="0000FF"/>
                  </a:solidFill>
                </a:rPr>
                <a:t> (score &gt; 60.0)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 </a:t>
              </a:r>
              <a:r>
                <a:rPr lang="en-US" sz="1600" dirty="0" smtClean="0">
                  <a:solidFill>
                    <a:srgbClr val="0000FF"/>
                  </a:solidFill>
                </a:rPr>
                <a:t>  </a:t>
              </a:r>
              <a:r>
                <a:rPr lang="en-US" sz="1600" dirty="0" smtClean="0">
                  <a:solidFill>
                    <a:srgbClr val="00B0F0"/>
                  </a:solidFill>
                </a:rPr>
                <a:t>if</a:t>
              </a:r>
              <a:r>
                <a:rPr lang="en-US" sz="1600" dirty="0" smtClean="0">
                  <a:solidFill>
                    <a:srgbClr val="0000FF"/>
                  </a:solidFill>
                </a:rPr>
                <a:t> (score &gt; 65.0) </a:t>
              </a:r>
              <a:endParaRPr lang="en-US" sz="1600" dirty="0">
                <a:solidFill>
                  <a:srgbClr val="0000FF"/>
                </a:solidFill>
              </a:endParaRPr>
            </a:p>
            <a:p>
              <a:r>
                <a:rPr lang="en-US" sz="1600" dirty="0" smtClean="0">
                  <a:solidFill>
                    <a:srgbClr val="0000FF"/>
                  </a:solidFill>
                </a:rPr>
                <a:t>      </a:t>
              </a:r>
              <a:r>
                <a:rPr lang="en-US" sz="1600" dirty="0" err="1" smtClean="0">
                  <a:solidFill>
                    <a:srgbClr val="0000FF"/>
                  </a:solidFill>
                </a:rPr>
                <a:t>System.out.printf</a:t>
              </a:r>
              <a:r>
                <a:rPr lang="en-US" sz="1600" dirty="0" smtClean="0">
                  <a:solidFill>
                    <a:srgbClr val="0000FF"/>
                  </a:solidFill>
                </a:rPr>
                <a:t> (“Score is greater than 65”);</a:t>
              </a:r>
            </a:p>
            <a:p>
              <a:r>
                <a:rPr lang="en-US" sz="1600" dirty="0" smtClean="0">
                  <a:solidFill>
                    <a:srgbClr val="00B0F0"/>
                  </a:solidFill>
                </a:rPr>
                <a:t> else</a:t>
              </a:r>
            </a:p>
            <a:p>
              <a:r>
                <a:rPr lang="en-US" sz="1600" dirty="0" smtClean="0">
                  <a:solidFill>
                    <a:srgbClr val="0000FF"/>
                  </a:solidFill>
                </a:rPr>
                <a:t>   </a:t>
              </a:r>
              <a:r>
                <a:rPr lang="en-US" sz="1600" dirty="0" err="1" smtClean="0">
                  <a:solidFill>
                    <a:srgbClr val="0000FF"/>
                  </a:solidFill>
                </a:rPr>
                <a:t>System.out.printf</a:t>
              </a:r>
              <a:r>
                <a:rPr lang="en-US" sz="1600" dirty="0" smtClean="0">
                  <a:solidFill>
                    <a:srgbClr val="0000FF"/>
                  </a:solidFill>
                </a:rPr>
                <a:t> (“Score is less than 60”);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23528" y="1236822"/>
              <a:ext cx="576064" cy="12805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2</a:t>
              </a:r>
              <a:endParaRPr lang="en-US" sz="1600" dirty="0" smtClean="0">
                <a:solidFill>
                  <a:srgbClr val="FF0000"/>
                </a:solidFill>
              </a:endParaRP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3</a:t>
              </a:r>
              <a:endParaRPr lang="en-US" sz="1600" dirty="0" smtClean="0">
                <a:solidFill>
                  <a:srgbClr val="FF0000"/>
                </a:solidFill>
              </a:endParaRP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4</a:t>
              </a:r>
              <a:endParaRPr lang="en-US" sz="1600" dirty="0" smtClean="0">
                <a:solidFill>
                  <a:srgbClr val="FF0000"/>
                </a:solidFill>
              </a:endParaRP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5</a:t>
              </a:r>
              <a:endParaRPr lang="en-US" sz="1600" dirty="0" smtClean="0">
                <a:solidFill>
                  <a:srgbClr val="FF0000"/>
                </a:solidFill>
              </a:endParaRP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1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Nested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if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0" name="Content Placeholder 4"/>
          <p:cNvSpPr>
            <a:spLocks noGrp="1"/>
          </p:cNvSpPr>
          <p:nvPr>
            <p:ph idx="1"/>
          </p:nvPr>
        </p:nvSpPr>
        <p:spPr>
          <a:xfrm>
            <a:off x="251520" y="756661"/>
            <a:ext cx="8640960" cy="421507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following code does not work as intended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Trace for score = 62.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971600" y="2186280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971600" y="1610216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971600" y="1610216"/>
            <a:ext cx="21602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650334" y="2546320"/>
            <a:ext cx="8314155" cy="738664"/>
            <a:chOff x="1029207" y="1236822"/>
            <a:chExt cx="7143193" cy="738664"/>
          </a:xfrm>
        </p:grpSpPr>
        <p:sp>
          <p:nvSpPr>
            <p:cNvPr id="35" name="TextBox 34"/>
            <p:cNvSpPr txBox="1"/>
            <p:nvPr/>
          </p:nvSpPr>
          <p:spPr>
            <a:xfrm>
              <a:off x="1249811" y="1236822"/>
              <a:ext cx="6922589" cy="738664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Enter student’s score</a:t>
              </a:r>
            </a:p>
            <a:p>
              <a:r>
                <a:rPr lang="en-US" sz="1400" dirty="0" smtClean="0">
                  <a:solidFill>
                    <a:srgbClr val="FFC000"/>
                  </a:solidFill>
                </a:rPr>
                <a:t>62.0</a:t>
              </a:r>
              <a:endParaRPr lang="en-US" sz="1400" dirty="0">
                <a:solidFill>
                  <a:schemeClr val="bg1"/>
                </a:solidFill>
              </a:endParaRP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Score is less than 60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029207" y="1236822"/>
              <a:ext cx="21602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3</a:t>
              </a:r>
              <a:endParaRPr lang="en-US" sz="1400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37" name="Content Placeholder 4"/>
          <p:cNvSpPr txBox="1">
            <a:spLocks/>
          </p:cNvSpPr>
          <p:nvPr/>
        </p:nvSpPr>
        <p:spPr>
          <a:xfrm>
            <a:off x="251520" y="3284984"/>
            <a:ext cx="8640960" cy="42150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corrected as follows: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179512" y="3645024"/>
            <a:ext cx="8784976" cy="1815882"/>
            <a:chOff x="323528" y="1236822"/>
            <a:chExt cx="7848872" cy="1757002"/>
          </a:xfrm>
        </p:grpSpPr>
        <p:sp>
          <p:nvSpPr>
            <p:cNvPr id="39" name="TextBox 38"/>
            <p:cNvSpPr txBox="1"/>
            <p:nvPr/>
          </p:nvSpPr>
          <p:spPr>
            <a:xfrm>
              <a:off x="971600" y="1236822"/>
              <a:ext cx="7200800" cy="1757002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B0F0"/>
                  </a:solidFill>
                </a:rPr>
                <a:t>if</a:t>
              </a:r>
              <a:r>
                <a:rPr lang="en-US" sz="1600" dirty="0" smtClean="0">
                  <a:solidFill>
                    <a:srgbClr val="0000FF"/>
                  </a:solidFill>
                </a:rPr>
                <a:t> (score &gt; 60.0)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{</a:t>
              </a:r>
              <a:endParaRPr lang="en-US" sz="1600" dirty="0" smtClean="0">
                <a:solidFill>
                  <a:srgbClr val="0000FF"/>
                </a:solidFill>
              </a:endParaRPr>
            </a:p>
            <a:p>
              <a:r>
                <a:rPr lang="en-US" sz="1600" dirty="0">
                  <a:solidFill>
                    <a:srgbClr val="0000FF"/>
                  </a:solidFill>
                </a:rPr>
                <a:t> </a:t>
              </a:r>
              <a:r>
                <a:rPr lang="en-US" sz="1600" dirty="0" smtClean="0">
                  <a:solidFill>
                    <a:srgbClr val="0000FF"/>
                  </a:solidFill>
                </a:rPr>
                <a:t>  </a:t>
              </a:r>
              <a:r>
                <a:rPr lang="en-US" sz="1600" dirty="0" smtClean="0">
                  <a:solidFill>
                    <a:srgbClr val="00B0F0"/>
                  </a:solidFill>
                </a:rPr>
                <a:t>if</a:t>
              </a:r>
              <a:r>
                <a:rPr lang="en-US" sz="1600" dirty="0" smtClean="0">
                  <a:solidFill>
                    <a:srgbClr val="0000FF"/>
                  </a:solidFill>
                </a:rPr>
                <a:t> (score &gt; 65.0) </a:t>
              </a:r>
              <a:endParaRPr lang="en-US" sz="1600" dirty="0">
                <a:solidFill>
                  <a:srgbClr val="0000FF"/>
                </a:solidFill>
              </a:endParaRPr>
            </a:p>
            <a:p>
              <a:r>
                <a:rPr lang="en-US" sz="1600" dirty="0" smtClean="0">
                  <a:solidFill>
                    <a:srgbClr val="0000FF"/>
                  </a:solidFill>
                </a:rPr>
                <a:t>      </a:t>
              </a:r>
              <a:r>
                <a:rPr lang="en-US" sz="1600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sz="1600" dirty="0" smtClean="0">
                  <a:solidFill>
                    <a:srgbClr val="0000FF"/>
                  </a:solidFill>
                </a:rPr>
                <a:t> (“Score is greater than 65”);</a:t>
              </a:r>
            </a:p>
            <a:p>
              <a:r>
                <a:rPr lang="en-US" sz="1600" dirty="0" smtClean="0">
                  <a:solidFill>
                    <a:srgbClr val="0000FF"/>
                  </a:solidFill>
                </a:rPr>
                <a:t>}</a:t>
              </a:r>
            </a:p>
            <a:p>
              <a:r>
                <a:rPr lang="en-US" sz="1600" dirty="0" smtClean="0">
                  <a:solidFill>
                    <a:srgbClr val="00B0F0"/>
                  </a:solidFill>
                </a:rPr>
                <a:t>else</a:t>
              </a:r>
            </a:p>
            <a:p>
              <a:r>
                <a:rPr lang="en-US" sz="1600" dirty="0" smtClean="0">
                  <a:solidFill>
                    <a:srgbClr val="0000FF"/>
                  </a:solidFill>
                </a:rPr>
                <a:t>   </a:t>
              </a:r>
              <a:r>
                <a:rPr lang="en-US" sz="1600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sz="1600" dirty="0" smtClean="0">
                  <a:solidFill>
                    <a:srgbClr val="0000FF"/>
                  </a:solidFill>
                </a:rPr>
                <a:t> (“Score is less than 60”);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23528" y="1236822"/>
              <a:ext cx="576064" cy="17570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600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sz="1600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sz="1600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sz="1600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sz="1600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sz="1600" dirty="0" smtClean="0">
                  <a:solidFill>
                    <a:srgbClr val="FF0000"/>
                  </a:solidFill>
                </a:rPr>
                <a:t>7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47455" y="5589240"/>
            <a:ext cx="8314155" cy="523220"/>
            <a:chOff x="1029207" y="1236822"/>
            <a:chExt cx="7143193" cy="523220"/>
          </a:xfrm>
        </p:grpSpPr>
        <p:sp>
          <p:nvSpPr>
            <p:cNvPr id="42" name="TextBox 41"/>
            <p:cNvSpPr txBox="1"/>
            <p:nvPr/>
          </p:nvSpPr>
          <p:spPr>
            <a:xfrm>
              <a:off x="1249811" y="1236822"/>
              <a:ext cx="6922589" cy="523220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Enter student’s score</a:t>
              </a:r>
            </a:p>
            <a:p>
              <a:r>
                <a:rPr lang="en-US" sz="1400" dirty="0" smtClean="0">
                  <a:solidFill>
                    <a:srgbClr val="FFC000"/>
                  </a:solidFill>
                </a:rPr>
                <a:t>62.0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029207" y="1236822"/>
              <a:ext cx="2160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</p:txBody>
        </p:sp>
      </p:grpSp>
      <p:cxnSp>
        <p:nvCxnSpPr>
          <p:cNvPr id="44" name="Straight Connector 43"/>
          <p:cNvCxnSpPr/>
          <p:nvPr/>
        </p:nvCxnSpPr>
        <p:spPr>
          <a:xfrm flipH="1">
            <a:off x="827584" y="5157192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827584" y="3861048"/>
            <a:ext cx="0" cy="12961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827584" y="3861048"/>
            <a:ext cx="21602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xplosion 1 2"/>
          <p:cNvSpPr/>
          <p:nvPr/>
        </p:nvSpPr>
        <p:spPr>
          <a:xfrm>
            <a:off x="6987894" y="5301208"/>
            <a:ext cx="1872208" cy="1435224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IMPORTANT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13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  <p:bldP spid="37" grpId="0" build="p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1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The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switch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Statement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1677111" y="980728"/>
            <a:ext cx="3975009" cy="4968552"/>
          </a:xfrm>
          <a:prstGeom prst="roundRect">
            <a:avLst>
              <a:gd name="adj" fmla="val 341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B0F0"/>
                </a:solidFill>
              </a:rPr>
              <a:t>switch </a:t>
            </a:r>
            <a:r>
              <a:rPr lang="en-US" dirty="0" smtClean="0">
                <a:solidFill>
                  <a:srgbClr val="0000FF"/>
                </a:solidFill>
              </a:rPr>
              <a:t>(identifier)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{</a:t>
            </a:r>
          </a:p>
          <a:p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   case </a:t>
            </a:r>
            <a:r>
              <a:rPr lang="en-US" dirty="0" smtClean="0">
                <a:solidFill>
                  <a:srgbClr val="0000FF"/>
                </a:solidFill>
              </a:rPr>
              <a:t>value 1:</a:t>
            </a:r>
          </a:p>
          <a:p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	statement(s) 1;</a:t>
            </a:r>
          </a:p>
          <a:p>
            <a:r>
              <a:rPr lang="en-US" dirty="0">
                <a:solidFill>
                  <a:srgbClr val="00B0F0"/>
                </a:solidFill>
              </a:rPr>
              <a:t>	</a:t>
            </a:r>
            <a:r>
              <a:rPr lang="en-US" dirty="0" smtClean="0">
                <a:solidFill>
                  <a:srgbClr val="00B0F0"/>
                </a:solidFill>
              </a:rPr>
              <a:t>	break;   </a:t>
            </a:r>
          </a:p>
          <a:p>
            <a:r>
              <a:rPr lang="en-US" i="1" dirty="0" smtClean="0">
                <a:solidFill>
                  <a:srgbClr val="00B0F0"/>
                </a:solidFill>
              </a:rPr>
              <a:t>     </a:t>
            </a:r>
            <a:r>
              <a:rPr lang="en-US" dirty="0" smtClean="0">
                <a:solidFill>
                  <a:srgbClr val="00B0F0"/>
                </a:solidFill>
              </a:rPr>
              <a:t>case </a:t>
            </a:r>
            <a:r>
              <a:rPr lang="en-US" dirty="0" smtClean="0">
                <a:solidFill>
                  <a:srgbClr val="0000FF"/>
                </a:solidFill>
              </a:rPr>
              <a:t>value 2:</a:t>
            </a:r>
          </a:p>
          <a:p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	statement(s) 2;</a:t>
            </a:r>
          </a:p>
          <a:p>
            <a:r>
              <a:rPr lang="en-US" dirty="0">
                <a:solidFill>
                  <a:srgbClr val="00B0F0"/>
                </a:solidFill>
              </a:rPr>
              <a:t>	</a:t>
            </a:r>
            <a:r>
              <a:rPr lang="en-US" dirty="0" smtClean="0">
                <a:solidFill>
                  <a:srgbClr val="00B0F0"/>
                </a:solidFill>
              </a:rPr>
              <a:t>	break;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---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---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---</a:t>
            </a:r>
          </a:p>
          <a:p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   case </a:t>
            </a:r>
            <a:r>
              <a:rPr lang="en-US" dirty="0" smtClean="0">
                <a:solidFill>
                  <a:srgbClr val="0000FF"/>
                </a:solidFill>
              </a:rPr>
              <a:t>value n:</a:t>
            </a:r>
          </a:p>
          <a:p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	statement(s) n;</a:t>
            </a:r>
          </a:p>
          <a:p>
            <a:r>
              <a:rPr lang="en-US" dirty="0">
                <a:solidFill>
                  <a:srgbClr val="00B0F0"/>
                </a:solidFill>
              </a:rPr>
              <a:t>	</a:t>
            </a:r>
            <a:r>
              <a:rPr lang="en-US" dirty="0" smtClean="0">
                <a:solidFill>
                  <a:srgbClr val="00B0F0"/>
                </a:solidFill>
              </a:rPr>
              <a:t>	break;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    default:</a:t>
            </a:r>
          </a:p>
          <a:p>
            <a:r>
              <a:rPr lang="en-US" dirty="0">
                <a:solidFill>
                  <a:srgbClr val="00B0F0"/>
                </a:solidFill>
              </a:rPr>
              <a:t>	</a:t>
            </a:r>
            <a:r>
              <a:rPr lang="en-US" dirty="0" smtClean="0">
                <a:solidFill>
                  <a:srgbClr val="00B0F0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statement(s);</a:t>
            </a:r>
          </a:p>
          <a:p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  </a:t>
            </a:r>
            <a:r>
              <a:rPr lang="en-US" dirty="0" smtClean="0">
                <a:solidFill>
                  <a:srgbClr val="0000FF"/>
                </a:solidFill>
              </a:rPr>
              <a:t>} </a:t>
            </a:r>
            <a:r>
              <a:rPr lang="en-US" dirty="0" smtClean="0">
                <a:solidFill>
                  <a:srgbClr val="00B050"/>
                </a:solidFill>
              </a:rPr>
              <a:t>//end switch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36951" y="980728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597382" y="1556793"/>
            <a:ext cx="3581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2800" dirty="0">
                <a:latin typeface="Calibri" pitchFamily="34" charset="0"/>
              </a:rPr>
              <a:t>Expression is also known as selector.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2800" dirty="0">
                <a:latin typeface="Calibri" pitchFamily="34" charset="0"/>
              </a:rPr>
              <a:t>Expression can be an identifier.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2800" dirty="0">
                <a:latin typeface="Calibri" pitchFamily="34" charset="0"/>
              </a:rPr>
              <a:t>Value </a:t>
            </a:r>
            <a:r>
              <a:rPr lang="en-US" altLang="en-US" sz="2800" dirty="0" smtClean="0">
                <a:solidFill>
                  <a:srgbClr val="FF0000"/>
                </a:solidFill>
                <a:latin typeface="Calibri" pitchFamily="34" charset="0"/>
              </a:rPr>
              <a:t>can’t</a:t>
            </a:r>
            <a:r>
              <a:rPr lang="en-US" altLang="en-US" sz="2800" dirty="0" smtClean="0">
                <a:latin typeface="Calibri" pitchFamily="34" charset="0"/>
              </a:rPr>
              <a:t> be </a:t>
            </a:r>
            <a:r>
              <a:rPr lang="en-US" altLang="en-US" sz="2800" dirty="0" smtClean="0">
                <a:solidFill>
                  <a:srgbClr val="FF0000"/>
                </a:solidFill>
                <a:latin typeface="Calibri" pitchFamily="34" charset="0"/>
              </a:rPr>
              <a:t>double</a:t>
            </a:r>
            <a:r>
              <a:rPr lang="en-US" altLang="en-US" sz="2800" dirty="0" smtClean="0">
                <a:latin typeface="Calibri" pitchFamily="34" charset="0"/>
              </a:rPr>
              <a:t> or </a:t>
            </a:r>
            <a:r>
              <a:rPr lang="en-US" altLang="en-US" sz="2800" dirty="0" smtClean="0">
                <a:solidFill>
                  <a:srgbClr val="FF0000"/>
                </a:solidFill>
                <a:latin typeface="Calibri" pitchFamily="34" charset="0"/>
              </a:rPr>
              <a:t>float</a:t>
            </a:r>
            <a:r>
              <a:rPr lang="en-US" altLang="en-US" sz="2800" dirty="0" smtClean="0">
                <a:latin typeface="Calibri" pitchFamily="34" charset="0"/>
              </a:rPr>
              <a:t>. </a:t>
            </a:r>
            <a:endParaRPr lang="en-US" altLang="en-US" sz="2800" dirty="0">
              <a:latin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40899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switch </a:t>
            </a:r>
            <a:r>
              <a:rPr lang="en-US" sz="4000" dirty="0" smtClean="0">
                <a:solidFill>
                  <a:srgbClr val="FF0000"/>
                </a:solidFill>
                <a:latin typeface="Tahoma" charset="0"/>
                <a:cs typeface="Arial" charset="0"/>
              </a:rPr>
              <a:t>With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 Break Statement</a:t>
            </a:r>
            <a:endParaRPr lang="en-US" sz="2800" dirty="0">
              <a:solidFill>
                <a:srgbClr val="00B0F0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6"/>
          <p:cNvGrpSpPr>
            <a:grpSpLocks/>
          </p:cNvGrpSpPr>
          <p:nvPr/>
        </p:nvGrpSpPr>
        <p:grpSpPr bwMode="auto">
          <a:xfrm>
            <a:off x="423863" y="1719263"/>
            <a:ext cx="3503612" cy="3529012"/>
            <a:chOff x="571" y="1779"/>
            <a:chExt cx="4687" cy="2021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571" y="1779"/>
              <a:ext cx="4687" cy="202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Calibri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635" y="1879"/>
              <a:ext cx="4510" cy="1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457200" algn="l"/>
                  <a:tab pos="749300" algn="l"/>
                  <a:tab pos="1320800" algn="l"/>
                  <a:tab pos="17145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tabLst>
                  <a:tab pos="457200" algn="l"/>
                  <a:tab pos="749300" algn="l"/>
                  <a:tab pos="1320800" algn="l"/>
                  <a:tab pos="17145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457200" algn="l"/>
                  <a:tab pos="749300" algn="l"/>
                  <a:tab pos="1320800" algn="l"/>
                  <a:tab pos="17145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457200" algn="l"/>
                  <a:tab pos="749300" algn="l"/>
                  <a:tab pos="1320800" algn="l"/>
                  <a:tab pos="17145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457200" algn="l"/>
                  <a:tab pos="749300" algn="l"/>
                  <a:tab pos="1320800" algn="l"/>
                  <a:tab pos="17145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749300" algn="l"/>
                  <a:tab pos="1320800" algn="l"/>
                  <a:tab pos="17145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749300" algn="l"/>
                  <a:tab pos="1320800" algn="l"/>
                  <a:tab pos="17145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749300" algn="l"/>
                  <a:tab pos="1320800" algn="l"/>
                  <a:tab pos="17145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749300" algn="l"/>
                  <a:tab pos="1320800" algn="l"/>
                  <a:tab pos="17145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333399"/>
                  </a:solidFill>
                  <a:latin typeface="Courier New" pitchFamily="49" charset="0"/>
                </a:rPr>
                <a:t>switch</a:t>
              </a:r>
              <a:r>
                <a:rPr lang="en-US" altLang="en-US" sz="2000">
                  <a:solidFill>
                    <a:prstClr val="black"/>
                  </a:solidFill>
                  <a:latin typeface="Courier New" pitchFamily="49" charset="0"/>
                </a:rPr>
                <a:t> </a:t>
              </a:r>
              <a:r>
                <a:rPr lang="en-US" altLang="en-US" sz="2000">
                  <a:solidFill>
                    <a:srgbClr val="FF0000"/>
                  </a:solidFill>
                  <a:latin typeface="Courier New" pitchFamily="49" charset="0"/>
                </a:rPr>
                <a:t>(</a:t>
              </a:r>
              <a:r>
                <a:rPr lang="en-US" altLang="en-US" sz="2000">
                  <a:solidFill>
                    <a:prstClr val="black"/>
                  </a:solidFill>
                  <a:latin typeface="Courier New" pitchFamily="49" charset="0"/>
                </a:rPr>
                <a:t>N</a:t>
              </a:r>
              <a:r>
                <a:rPr lang="en-US" altLang="en-US" sz="2000">
                  <a:solidFill>
                    <a:srgbClr val="FF0000"/>
                  </a:solidFill>
                  <a:latin typeface="Courier New" pitchFamily="49" charset="0"/>
                </a:rPr>
                <a:t>) {</a:t>
              </a:r>
            </a:p>
            <a:p>
              <a:pPr eaLnBrk="1" fontAlgn="base" hangingPunct="1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prstClr val="black"/>
                  </a:solidFill>
                  <a:latin typeface="Courier New" pitchFamily="49" charset="0"/>
                </a:rPr>
                <a:t>	</a:t>
              </a:r>
              <a:r>
                <a:rPr lang="en-US" altLang="en-US" sz="2000">
                  <a:solidFill>
                    <a:srgbClr val="333399"/>
                  </a:solidFill>
                  <a:latin typeface="Courier New" pitchFamily="49" charset="0"/>
                </a:rPr>
                <a:t>case</a:t>
              </a:r>
              <a:r>
                <a:rPr lang="en-US" altLang="en-US" sz="2000">
                  <a:solidFill>
                    <a:prstClr val="black"/>
                  </a:solidFill>
                  <a:latin typeface="Courier New" pitchFamily="49" charset="0"/>
                </a:rPr>
                <a:t> 1: x = 10;</a:t>
              </a:r>
            </a:p>
            <a:p>
              <a:pPr eaLnBrk="1" fontAlgn="base" hangingPunct="1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prstClr val="black"/>
                  </a:solidFill>
                  <a:latin typeface="Courier New" pitchFamily="49" charset="0"/>
                </a:rPr>
                <a:t>				</a:t>
              </a:r>
              <a:r>
                <a:rPr lang="en-US" altLang="en-US" sz="2000">
                  <a:solidFill>
                    <a:srgbClr val="333399"/>
                  </a:solidFill>
                  <a:latin typeface="Courier New" pitchFamily="49" charset="0"/>
                </a:rPr>
                <a:t>break</a:t>
              </a:r>
              <a:r>
                <a:rPr lang="en-US" altLang="en-US" sz="2000">
                  <a:solidFill>
                    <a:prstClr val="black"/>
                  </a:solidFill>
                  <a:latin typeface="Courier New" pitchFamily="49" charset="0"/>
                </a:rPr>
                <a:t>;</a:t>
              </a:r>
            </a:p>
            <a:p>
              <a:pPr eaLnBrk="1" fontAlgn="base" hangingPunct="1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prstClr val="black"/>
                  </a:solidFill>
                  <a:latin typeface="Courier New" pitchFamily="49" charset="0"/>
                </a:rPr>
                <a:t>	</a:t>
              </a:r>
              <a:r>
                <a:rPr lang="en-US" altLang="en-US" sz="2000">
                  <a:solidFill>
                    <a:srgbClr val="333399"/>
                  </a:solidFill>
                  <a:latin typeface="Courier New" pitchFamily="49" charset="0"/>
                </a:rPr>
                <a:t>case</a:t>
              </a:r>
              <a:r>
                <a:rPr lang="en-US" altLang="en-US" sz="2000">
                  <a:solidFill>
                    <a:prstClr val="black"/>
                  </a:solidFill>
                  <a:latin typeface="Courier New" pitchFamily="49" charset="0"/>
                </a:rPr>
                <a:t> 2: x = 20;</a:t>
              </a:r>
            </a:p>
            <a:p>
              <a:pPr eaLnBrk="1" fontAlgn="base" hangingPunct="1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prstClr val="black"/>
                  </a:solidFill>
                  <a:latin typeface="Courier New" pitchFamily="49" charset="0"/>
                </a:rPr>
                <a:t>				</a:t>
              </a:r>
              <a:r>
                <a:rPr lang="en-US" altLang="en-US" sz="2000">
                  <a:solidFill>
                    <a:srgbClr val="333399"/>
                  </a:solidFill>
                  <a:latin typeface="Courier New" pitchFamily="49" charset="0"/>
                </a:rPr>
                <a:t>break</a:t>
              </a:r>
              <a:r>
                <a:rPr lang="en-US" altLang="en-US" sz="2000">
                  <a:solidFill>
                    <a:prstClr val="black"/>
                  </a:solidFill>
                  <a:latin typeface="Courier New" pitchFamily="49" charset="0"/>
                </a:rPr>
                <a:t>;</a:t>
              </a:r>
            </a:p>
            <a:p>
              <a:pPr eaLnBrk="1" fontAlgn="base" hangingPunct="1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prstClr val="black"/>
                  </a:solidFill>
                  <a:latin typeface="Courier New" pitchFamily="49" charset="0"/>
                </a:rPr>
                <a:t>	</a:t>
              </a:r>
              <a:r>
                <a:rPr lang="en-US" altLang="en-US" sz="2000">
                  <a:solidFill>
                    <a:srgbClr val="333399"/>
                  </a:solidFill>
                  <a:latin typeface="Courier New" pitchFamily="49" charset="0"/>
                </a:rPr>
                <a:t>case</a:t>
              </a:r>
              <a:r>
                <a:rPr lang="en-US" altLang="en-US" sz="2000">
                  <a:solidFill>
                    <a:prstClr val="black"/>
                  </a:solidFill>
                  <a:latin typeface="Courier New" pitchFamily="49" charset="0"/>
                </a:rPr>
                <a:t> 3: x = 30;</a:t>
              </a:r>
            </a:p>
            <a:p>
              <a:pPr eaLnBrk="1" fontAlgn="base" hangingPunct="1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prstClr val="black"/>
                  </a:solidFill>
                  <a:latin typeface="Courier New" pitchFamily="49" charset="0"/>
                </a:rPr>
                <a:t>				</a:t>
              </a:r>
              <a:r>
                <a:rPr lang="en-US" altLang="en-US" sz="2000">
                  <a:solidFill>
                    <a:srgbClr val="333399"/>
                  </a:solidFill>
                  <a:latin typeface="Courier New" pitchFamily="49" charset="0"/>
                </a:rPr>
                <a:t>break</a:t>
              </a:r>
              <a:r>
                <a:rPr lang="en-US" altLang="en-US" sz="2000">
                  <a:solidFill>
                    <a:prstClr val="black"/>
                  </a:solidFill>
                  <a:latin typeface="Courier New" pitchFamily="49" charset="0"/>
                </a:rPr>
                <a:t>;</a:t>
              </a:r>
            </a:p>
            <a:p>
              <a:pPr eaLnBrk="1" fontAlgn="base" hangingPunct="1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prstClr val="black"/>
                  </a:solidFill>
                  <a:latin typeface="Courier New" pitchFamily="49" charset="0"/>
                </a:rPr>
                <a:t>}</a:t>
              </a:r>
            </a:p>
          </p:txBody>
        </p:sp>
      </p:grp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343400" y="1066800"/>
            <a:ext cx="4495800" cy="518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grpSp>
        <p:nvGrpSpPr>
          <p:cNvPr id="16" name="Group 9"/>
          <p:cNvGrpSpPr>
            <a:grpSpLocks/>
          </p:cNvGrpSpPr>
          <p:nvPr/>
        </p:nvGrpSpPr>
        <p:grpSpPr bwMode="auto">
          <a:xfrm>
            <a:off x="4467225" y="1143000"/>
            <a:ext cx="4143375" cy="5021263"/>
            <a:chOff x="2814" y="630"/>
            <a:chExt cx="2610" cy="3163"/>
          </a:xfrm>
        </p:grpSpPr>
        <p:sp>
          <p:nvSpPr>
            <p:cNvPr id="17" name="AutoShape 10"/>
            <p:cNvSpPr>
              <a:spLocks noChangeArrowheads="1"/>
            </p:cNvSpPr>
            <p:nvPr/>
          </p:nvSpPr>
          <p:spPr bwMode="auto">
            <a:xfrm>
              <a:off x="4290" y="1138"/>
              <a:ext cx="680" cy="25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altLang="ja-JP" sz="1400">
                  <a:solidFill>
                    <a:srgbClr val="000000"/>
                  </a:solidFill>
                </a:rPr>
                <a:t>x = 10;</a:t>
              </a:r>
            </a:p>
          </p:txBody>
        </p:sp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2814" y="1500"/>
              <a:ext cx="44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2B142D"/>
                  </a:solidFill>
                  <a:latin typeface="Tahoma" pitchFamily="34" charset="0"/>
                </a:rPr>
                <a:t>false</a:t>
              </a:r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3770" y="940"/>
              <a:ext cx="40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2B142D"/>
                  </a:solidFill>
                  <a:latin typeface="Tahoma" pitchFamily="34" charset="0"/>
                </a:rPr>
                <a:t>true</a:t>
              </a:r>
            </a:p>
          </p:txBody>
        </p:sp>
        <p:sp>
          <p:nvSpPr>
            <p:cNvPr id="20" name="Oval 13"/>
            <p:cNvSpPr>
              <a:spLocks noChangeArrowheads="1"/>
            </p:cNvSpPr>
            <p:nvPr/>
          </p:nvSpPr>
          <p:spPr bwMode="auto">
            <a:xfrm>
              <a:off x="2927" y="1065"/>
              <a:ext cx="790" cy="367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blurRad="63500" dist="89803" dir="2700000" algn="ctr" rotWithShape="0">
                <a:schemeClr val="tx1">
                  <a:alpha val="74998"/>
                </a:scheme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1400" dirty="0">
                  <a:solidFill>
                    <a:srgbClr val="000000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N  == 1 ?</a:t>
              </a:r>
              <a:endParaRPr lang="en-US" sz="1400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1" name="Line 14"/>
            <p:cNvSpPr>
              <a:spLocks noChangeShapeType="1"/>
            </p:cNvSpPr>
            <p:nvPr/>
          </p:nvSpPr>
          <p:spPr bwMode="auto">
            <a:xfrm>
              <a:off x="3322" y="630"/>
              <a:ext cx="0" cy="371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22" name="AutoShape 15"/>
            <p:cNvSpPr>
              <a:spLocks noChangeArrowheads="1"/>
            </p:cNvSpPr>
            <p:nvPr/>
          </p:nvSpPr>
          <p:spPr bwMode="auto">
            <a:xfrm>
              <a:off x="4290" y="1914"/>
              <a:ext cx="680" cy="25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altLang="ja-JP" sz="1400">
                  <a:solidFill>
                    <a:srgbClr val="000000"/>
                  </a:solidFill>
                </a:rPr>
                <a:t>x = 20;</a:t>
              </a:r>
            </a:p>
          </p:txBody>
        </p:sp>
        <p:sp>
          <p:nvSpPr>
            <p:cNvPr id="23" name="AutoShape 16"/>
            <p:cNvSpPr>
              <a:spLocks noChangeArrowheads="1"/>
            </p:cNvSpPr>
            <p:nvPr/>
          </p:nvSpPr>
          <p:spPr bwMode="auto">
            <a:xfrm>
              <a:off x="4290" y="2682"/>
              <a:ext cx="680" cy="25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altLang="ja-JP" sz="1400">
                  <a:solidFill>
                    <a:srgbClr val="000000"/>
                  </a:solidFill>
                </a:rPr>
                <a:t>x = 30;</a:t>
              </a:r>
            </a:p>
          </p:txBody>
        </p:sp>
        <p:sp>
          <p:nvSpPr>
            <p:cNvPr id="24" name="Oval 17"/>
            <p:cNvSpPr>
              <a:spLocks noChangeArrowheads="1"/>
            </p:cNvSpPr>
            <p:nvPr/>
          </p:nvSpPr>
          <p:spPr bwMode="auto">
            <a:xfrm>
              <a:off x="2927" y="1833"/>
              <a:ext cx="790" cy="367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blurRad="63500" dist="89803" dir="2700000" algn="ctr" rotWithShape="0">
                <a:schemeClr val="tx1">
                  <a:alpha val="74998"/>
                </a:scheme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1400">
                  <a:solidFill>
                    <a:srgbClr val="000000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N  == 2 ?</a:t>
              </a:r>
              <a:endParaRPr lang="en-US" sz="1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" name="Oval 18"/>
            <p:cNvSpPr>
              <a:spLocks noChangeArrowheads="1"/>
            </p:cNvSpPr>
            <p:nvPr/>
          </p:nvSpPr>
          <p:spPr bwMode="auto">
            <a:xfrm>
              <a:off x="2927" y="2601"/>
              <a:ext cx="790" cy="367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blurRad="63500" dist="89803" dir="2700000" algn="ctr" rotWithShape="0">
                <a:schemeClr val="tx1">
                  <a:alpha val="74998"/>
                </a:scheme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1400">
                  <a:solidFill>
                    <a:srgbClr val="000000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N  == 3 ?</a:t>
              </a:r>
              <a:endParaRPr lang="en-US" sz="1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" name="Line 19"/>
            <p:cNvSpPr>
              <a:spLocks noChangeShapeType="1"/>
            </p:cNvSpPr>
            <p:nvPr/>
          </p:nvSpPr>
          <p:spPr bwMode="auto">
            <a:xfrm>
              <a:off x="3702" y="1254"/>
              <a:ext cx="504" cy="3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27" name="Line 20"/>
            <p:cNvSpPr>
              <a:spLocks noChangeShapeType="1"/>
            </p:cNvSpPr>
            <p:nvPr/>
          </p:nvSpPr>
          <p:spPr bwMode="auto">
            <a:xfrm>
              <a:off x="3322" y="1430"/>
              <a:ext cx="0" cy="371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28" name="Line 21"/>
            <p:cNvSpPr>
              <a:spLocks noChangeShapeType="1"/>
            </p:cNvSpPr>
            <p:nvPr/>
          </p:nvSpPr>
          <p:spPr bwMode="auto">
            <a:xfrm>
              <a:off x="3322" y="2198"/>
              <a:ext cx="0" cy="371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>
              <a:off x="3322" y="2974"/>
              <a:ext cx="0" cy="819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30" name="Line 23"/>
            <p:cNvSpPr>
              <a:spLocks noChangeShapeType="1"/>
            </p:cNvSpPr>
            <p:nvPr/>
          </p:nvSpPr>
          <p:spPr bwMode="auto">
            <a:xfrm>
              <a:off x="3718" y="2014"/>
              <a:ext cx="504" cy="3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31" name="Line 24"/>
            <p:cNvSpPr>
              <a:spLocks noChangeShapeType="1"/>
            </p:cNvSpPr>
            <p:nvPr/>
          </p:nvSpPr>
          <p:spPr bwMode="auto">
            <a:xfrm>
              <a:off x="3742" y="2782"/>
              <a:ext cx="504" cy="3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32" name="Line 25"/>
            <p:cNvSpPr>
              <a:spLocks noChangeShapeType="1"/>
            </p:cNvSpPr>
            <p:nvPr/>
          </p:nvSpPr>
          <p:spPr bwMode="auto">
            <a:xfrm>
              <a:off x="4630" y="1398"/>
              <a:ext cx="0" cy="139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/>
            </a:ln>
            <a:effectLst>
              <a:outerShdw dist="45791" dir="3378596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33" name="Text Box 26"/>
            <p:cNvSpPr txBox="1">
              <a:spLocks noChangeArrowheads="1"/>
            </p:cNvSpPr>
            <p:nvPr/>
          </p:nvSpPr>
          <p:spPr bwMode="auto">
            <a:xfrm>
              <a:off x="2814" y="3036"/>
              <a:ext cx="44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2B142D"/>
                  </a:solidFill>
                  <a:latin typeface="Tahoma" pitchFamily="34" charset="0"/>
                </a:rPr>
                <a:t>false</a:t>
              </a:r>
            </a:p>
          </p:txBody>
        </p:sp>
        <p:sp>
          <p:nvSpPr>
            <p:cNvPr id="34" name="Text Box 27"/>
            <p:cNvSpPr txBox="1">
              <a:spLocks noChangeArrowheads="1"/>
            </p:cNvSpPr>
            <p:nvPr/>
          </p:nvSpPr>
          <p:spPr bwMode="auto">
            <a:xfrm>
              <a:off x="2814" y="2260"/>
              <a:ext cx="44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2B142D"/>
                  </a:solidFill>
                  <a:latin typeface="Tahoma" pitchFamily="34" charset="0"/>
                </a:rPr>
                <a:t>false</a:t>
              </a:r>
            </a:p>
          </p:txBody>
        </p:sp>
        <p:sp>
          <p:nvSpPr>
            <p:cNvPr id="35" name="Text Box 28"/>
            <p:cNvSpPr txBox="1">
              <a:spLocks noChangeArrowheads="1"/>
            </p:cNvSpPr>
            <p:nvPr/>
          </p:nvSpPr>
          <p:spPr bwMode="auto">
            <a:xfrm>
              <a:off x="3770" y="1692"/>
              <a:ext cx="40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2B142D"/>
                  </a:solidFill>
                  <a:latin typeface="Tahoma" pitchFamily="34" charset="0"/>
                </a:rPr>
                <a:t>true</a:t>
              </a:r>
            </a:p>
          </p:txBody>
        </p:sp>
        <p:sp>
          <p:nvSpPr>
            <p:cNvPr id="36" name="Text Box 29"/>
            <p:cNvSpPr txBox="1">
              <a:spLocks noChangeArrowheads="1"/>
            </p:cNvSpPr>
            <p:nvPr/>
          </p:nvSpPr>
          <p:spPr bwMode="auto">
            <a:xfrm>
              <a:off x="3770" y="2476"/>
              <a:ext cx="40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2B142D"/>
                  </a:solidFill>
                  <a:latin typeface="Tahoma" pitchFamily="34" charset="0"/>
                </a:rPr>
                <a:t>true</a:t>
              </a:r>
            </a:p>
          </p:txBody>
        </p:sp>
        <p:sp>
          <p:nvSpPr>
            <p:cNvPr id="37" name="AutoShape 30"/>
            <p:cNvSpPr>
              <a:spLocks noChangeArrowheads="1"/>
            </p:cNvSpPr>
            <p:nvPr/>
          </p:nvSpPr>
          <p:spPr bwMode="auto">
            <a:xfrm>
              <a:off x="4290" y="1538"/>
              <a:ext cx="680" cy="17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altLang="ja-JP" sz="1400">
                  <a:solidFill>
                    <a:srgbClr val="000000"/>
                  </a:solidFill>
                </a:rPr>
                <a:t>break;</a:t>
              </a:r>
            </a:p>
          </p:txBody>
        </p:sp>
        <p:sp>
          <p:nvSpPr>
            <p:cNvPr id="38" name="Line 31"/>
            <p:cNvSpPr>
              <a:spLocks noChangeShapeType="1"/>
            </p:cNvSpPr>
            <p:nvPr/>
          </p:nvSpPr>
          <p:spPr bwMode="auto">
            <a:xfrm>
              <a:off x="4630" y="2174"/>
              <a:ext cx="0" cy="139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/>
            </a:ln>
            <a:effectLst>
              <a:outerShdw dist="45791" dir="3378596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39" name="AutoShape 32"/>
            <p:cNvSpPr>
              <a:spLocks noChangeArrowheads="1"/>
            </p:cNvSpPr>
            <p:nvPr/>
          </p:nvSpPr>
          <p:spPr bwMode="auto">
            <a:xfrm>
              <a:off x="4290" y="2314"/>
              <a:ext cx="680" cy="17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altLang="ja-JP" sz="1400">
                  <a:solidFill>
                    <a:srgbClr val="000000"/>
                  </a:solidFill>
                </a:rPr>
                <a:t>break;</a:t>
              </a:r>
            </a:p>
          </p:txBody>
        </p:sp>
        <p:sp>
          <p:nvSpPr>
            <p:cNvPr id="40" name="Line 33"/>
            <p:cNvSpPr>
              <a:spLocks noChangeShapeType="1"/>
            </p:cNvSpPr>
            <p:nvPr/>
          </p:nvSpPr>
          <p:spPr bwMode="auto">
            <a:xfrm>
              <a:off x="4630" y="2934"/>
              <a:ext cx="0" cy="139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/>
            </a:ln>
            <a:effectLst>
              <a:outerShdw dist="45791" dir="3378596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41" name="AutoShape 34"/>
            <p:cNvSpPr>
              <a:spLocks noChangeArrowheads="1"/>
            </p:cNvSpPr>
            <p:nvPr/>
          </p:nvSpPr>
          <p:spPr bwMode="auto">
            <a:xfrm>
              <a:off x="4290" y="3074"/>
              <a:ext cx="680" cy="17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altLang="ja-JP" sz="1400">
                  <a:solidFill>
                    <a:srgbClr val="000000"/>
                  </a:solidFill>
                </a:rPr>
                <a:t>break;</a:t>
              </a:r>
            </a:p>
          </p:txBody>
        </p:sp>
        <p:sp>
          <p:nvSpPr>
            <p:cNvPr id="42" name="Line 35"/>
            <p:cNvSpPr>
              <a:spLocks noChangeShapeType="1"/>
            </p:cNvSpPr>
            <p:nvPr/>
          </p:nvSpPr>
          <p:spPr bwMode="auto">
            <a:xfrm flipV="1">
              <a:off x="4974" y="3161"/>
              <a:ext cx="392" cy="5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43" name="Line 36"/>
            <p:cNvSpPr>
              <a:spLocks noChangeShapeType="1"/>
            </p:cNvSpPr>
            <p:nvPr/>
          </p:nvSpPr>
          <p:spPr bwMode="auto">
            <a:xfrm>
              <a:off x="4974" y="2414"/>
              <a:ext cx="368" cy="3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44" name="Freeform 37"/>
            <p:cNvSpPr>
              <a:spLocks/>
            </p:cNvSpPr>
            <p:nvPr/>
          </p:nvSpPr>
          <p:spPr bwMode="auto">
            <a:xfrm>
              <a:off x="3408" y="1640"/>
              <a:ext cx="2016" cy="1888"/>
            </a:xfrm>
            <a:custGeom>
              <a:avLst/>
              <a:gdLst>
                <a:gd name="T0" fmla="*/ 1555 w 1960"/>
                <a:gd name="T1" fmla="*/ 0 h 1888"/>
                <a:gd name="T2" fmla="*/ 2016 w 1960"/>
                <a:gd name="T3" fmla="*/ 0 h 1888"/>
                <a:gd name="T4" fmla="*/ 2016 w 1960"/>
                <a:gd name="T5" fmla="*/ 1888 h 1888"/>
                <a:gd name="T6" fmla="*/ 0 w 1960"/>
                <a:gd name="T7" fmla="*/ 1888 h 188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0" h="1888">
                  <a:moveTo>
                    <a:pt x="1512" y="0"/>
                  </a:moveTo>
                  <a:lnTo>
                    <a:pt x="1960" y="0"/>
                  </a:lnTo>
                  <a:lnTo>
                    <a:pt x="1960" y="1888"/>
                  </a:lnTo>
                  <a:lnTo>
                    <a:pt x="0" y="1888"/>
                  </a:lnTo>
                </a:path>
              </a:pathLst>
            </a:custGeom>
            <a:noFill/>
            <a:ln w="57150" cap="flat" cmpd="sng">
              <a:solidFill>
                <a:srgbClr val="CCECFF"/>
              </a:solidFill>
              <a:prstDash val="solid"/>
              <a:miter lim="800000"/>
              <a:headEnd type="none" w="med" len="med"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287208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61512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switch </a:t>
            </a:r>
            <a:r>
              <a:rPr lang="en-US" sz="4000" dirty="0" smtClean="0">
                <a:solidFill>
                  <a:srgbClr val="FF0000"/>
                </a:solidFill>
                <a:latin typeface="Tahoma" charset="0"/>
                <a:cs typeface="Arial" charset="0"/>
              </a:rPr>
              <a:t>With NO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Break Statement</a:t>
            </a:r>
            <a:endParaRPr lang="en-US" sz="2800" dirty="0">
              <a:solidFill>
                <a:srgbClr val="00B0F0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6"/>
          <p:cNvGrpSpPr>
            <a:grpSpLocks/>
          </p:cNvGrpSpPr>
          <p:nvPr/>
        </p:nvGrpSpPr>
        <p:grpSpPr bwMode="auto">
          <a:xfrm>
            <a:off x="685800" y="2286000"/>
            <a:ext cx="3503613" cy="2054225"/>
            <a:chOff x="571" y="1779"/>
            <a:chExt cx="4687" cy="2048"/>
          </a:xfrm>
        </p:grpSpPr>
        <p:sp>
          <p:nvSpPr>
            <p:cNvPr id="46" name="Rectangle 7"/>
            <p:cNvSpPr>
              <a:spLocks noChangeArrowheads="1"/>
            </p:cNvSpPr>
            <p:nvPr/>
          </p:nvSpPr>
          <p:spPr bwMode="auto">
            <a:xfrm>
              <a:off x="571" y="1779"/>
              <a:ext cx="4687" cy="202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Calibri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" name="Rectangle 8"/>
            <p:cNvSpPr>
              <a:spLocks noChangeArrowheads="1"/>
            </p:cNvSpPr>
            <p:nvPr/>
          </p:nvSpPr>
          <p:spPr bwMode="auto">
            <a:xfrm>
              <a:off x="635" y="1879"/>
              <a:ext cx="4510" cy="1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457200" algn="l"/>
                  <a:tab pos="749300" algn="l"/>
                  <a:tab pos="13208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tabLst>
                  <a:tab pos="457200" algn="l"/>
                  <a:tab pos="749300" algn="l"/>
                  <a:tab pos="13208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457200" algn="l"/>
                  <a:tab pos="749300" algn="l"/>
                  <a:tab pos="13208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457200" algn="l"/>
                  <a:tab pos="749300" algn="l"/>
                  <a:tab pos="13208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457200" algn="l"/>
                  <a:tab pos="749300" algn="l"/>
                  <a:tab pos="13208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749300" algn="l"/>
                  <a:tab pos="13208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749300" algn="l"/>
                  <a:tab pos="13208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749300" algn="l"/>
                  <a:tab pos="13208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749300" algn="l"/>
                  <a:tab pos="13208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333399"/>
                  </a:solidFill>
                  <a:latin typeface="Courier New" pitchFamily="49" charset="0"/>
                </a:rPr>
                <a:t>switch</a:t>
              </a:r>
              <a:r>
                <a:rPr lang="en-US" altLang="en-US" sz="2000">
                  <a:solidFill>
                    <a:prstClr val="black"/>
                  </a:solidFill>
                  <a:latin typeface="Courier New" pitchFamily="49" charset="0"/>
                </a:rPr>
                <a:t> </a:t>
              </a:r>
              <a:r>
                <a:rPr lang="en-US" altLang="en-US" sz="2000">
                  <a:solidFill>
                    <a:srgbClr val="FF0000"/>
                  </a:solidFill>
                  <a:latin typeface="Courier New" pitchFamily="49" charset="0"/>
                </a:rPr>
                <a:t>(</a:t>
              </a:r>
              <a:r>
                <a:rPr lang="en-US" altLang="en-US" sz="2000">
                  <a:solidFill>
                    <a:prstClr val="black"/>
                  </a:solidFill>
                  <a:latin typeface="Courier New" pitchFamily="49" charset="0"/>
                </a:rPr>
                <a:t>N</a:t>
              </a:r>
              <a:r>
                <a:rPr lang="en-US" altLang="en-US" sz="2000">
                  <a:solidFill>
                    <a:srgbClr val="FF0000"/>
                  </a:solidFill>
                  <a:latin typeface="Courier New" pitchFamily="49" charset="0"/>
                </a:rPr>
                <a:t>) {</a:t>
              </a:r>
            </a:p>
            <a:p>
              <a:pPr eaLnBrk="1" fontAlgn="base" hangingPunct="1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prstClr val="black"/>
                  </a:solidFill>
                  <a:latin typeface="Courier New" pitchFamily="49" charset="0"/>
                </a:rPr>
                <a:t>	</a:t>
              </a:r>
              <a:r>
                <a:rPr lang="en-US" altLang="en-US" sz="2000">
                  <a:solidFill>
                    <a:srgbClr val="333399"/>
                  </a:solidFill>
                  <a:latin typeface="Courier New" pitchFamily="49" charset="0"/>
                </a:rPr>
                <a:t>case</a:t>
              </a:r>
              <a:r>
                <a:rPr lang="en-US" altLang="en-US" sz="2000">
                  <a:solidFill>
                    <a:prstClr val="black"/>
                  </a:solidFill>
                  <a:latin typeface="Courier New" pitchFamily="49" charset="0"/>
                </a:rPr>
                <a:t> 1: x = 10;</a:t>
              </a:r>
            </a:p>
            <a:p>
              <a:pPr eaLnBrk="1" fontAlgn="base" hangingPunct="1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prstClr val="black"/>
                  </a:solidFill>
                  <a:latin typeface="Courier New" pitchFamily="49" charset="0"/>
                </a:rPr>
                <a:t>	</a:t>
              </a:r>
              <a:r>
                <a:rPr lang="en-US" altLang="en-US" sz="2000">
                  <a:solidFill>
                    <a:srgbClr val="333399"/>
                  </a:solidFill>
                  <a:latin typeface="Courier New" pitchFamily="49" charset="0"/>
                </a:rPr>
                <a:t>case</a:t>
              </a:r>
              <a:r>
                <a:rPr lang="en-US" altLang="en-US" sz="2000">
                  <a:solidFill>
                    <a:prstClr val="black"/>
                  </a:solidFill>
                  <a:latin typeface="Courier New" pitchFamily="49" charset="0"/>
                </a:rPr>
                <a:t> 2: x = 20;</a:t>
              </a:r>
            </a:p>
            <a:p>
              <a:pPr eaLnBrk="1" fontAlgn="base" hangingPunct="1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prstClr val="black"/>
                  </a:solidFill>
                  <a:latin typeface="Courier New" pitchFamily="49" charset="0"/>
                </a:rPr>
                <a:t>	</a:t>
              </a:r>
              <a:r>
                <a:rPr lang="en-US" altLang="en-US" sz="2000">
                  <a:solidFill>
                    <a:srgbClr val="333399"/>
                  </a:solidFill>
                  <a:latin typeface="Courier New" pitchFamily="49" charset="0"/>
                </a:rPr>
                <a:t>case</a:t>
              </a:r>
              <a:r>
                <a:rPr lang="en-US" altLang="en-US" sz="2000">
                  <a:solidFill>
                    <a:prstClr val="black"/>
                  </a:solidFill>
                  <a:latin typeface="Courier New" pitchFamily="49" charset="0"/>
                </a:rPr>
                <a:t> 3: x = 30;</a:t>
              </a:r>
            </a:p>
            <a:p>
              <a:pPr eaLnBrk="1" fontAlgn="base" hangingPunct="1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FF0000"/>
                  </a:solidFill>
                  <a:latin typeface="Courier New" pitchFamily="49" charset="0"/>
                </a:rPr>
                <a:t>}</a:t>
              </a:r>
            </a:p>
          </p:txBody>
        </p:sp>
      </p:grpSp>
      <p:sp>
        <p:nvSpPr>
          <p:cNvPr id="48" name="Rectangle 4"/>
          <p:cNvSpPr>
            <a:spLocks noChangeArrowheads="1"/>
          </p:cNvSpPr>
          <p:nvPr/>
        </p:nvSpPr>
        <p:spPr bwMode="auto">
          <a:xfrm>
            <a:off x="4800600" y="1143000"/>
            <a:ext cx="4114800" cy="502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grpSp>
        <p:nvGrpSpPr>
          <p:cNvPr id="50" name="Group 9"/>
          <p:cNvGrpSpPr>
            <a:grpSpLocks/>
          </p:cNvGrpSpPr>
          <p:nvPr/>
        </p:nvGrpSpPr>
        <p:grpSpPr bwMode="auto">
          <a:xfrm>
            <a:off x="5064125" y="1295400"/>
            <a:ext cx="3403600" cy="4691063"/>
            <a:chOff x="3190" y="878"/>
            <a:chExt cx="2144" cy="2955"/>
          </a:xfrm>
        </p:grpSpPr>
        <p:sp>
          <p:nvSpPr>
            <p:cNvPr id="51" name="AutoShape 10"/>
            <p:cNvSpPr>
              <a:spLocks noChangeArrowheads="1"/>
            </p:cNvSpPr>
            <p:nvPr/>
          </p:nvSpPr>
          <p:spPr bwMode="auto">
            <a:xfrm>
              <a:off x="4654" y="1386"/>
              <a:ext cx="680" cy="25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altLang="ja-JP" sz="1400">
                  <a:solidFill>
                    <a:srgbClr val="000000"/>
                  </a:solidFill>
                </a:rPr>
                <a:t>x = 10;</a:t>
              </a:r>
            </a:p>
          </p:txBody>
        </p:sp>
        <p:sp>
          <p:nvSpPr>
            <p:cNvPr id="52" name="Text Box 11"/>
            <p:cNvSpPr txBox="1">
              <a:spLocks noChangeArrowheads="1"/>
            </p:cNvSpPr>
            <p:nvPr/>
          </p:nvSpPr>
          <p:spPr bwMode="auto">
            <a:xfrm>
              <a:off x="3190" y="1748"/>
              <a:ext cx="44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2B142D"/>
                  </a:solidFill>
                  <a:latin typeface="Tahoma" pitchFamily="34" charset="0"/>
                </a:rPr>
                <a:t>false</a:t>
              </a:r>
            </a:p>
          </p:txBody>
        </p:sp>
        <p:sp>
          <p:nvSpPr>
            <p:cNvPr id="53" name="Text Box 12"/>
            <p:cNvSpPr txBox="1">
              <a:spLocks noChangeArrowheads="1"/>
            </p:cNvSpPr>
            <p:nvPr/>
          </p:nvSpPr>
          <p:spPr bwMode="auto">
            <a:xfrm>
              <a:off x="4146" y="1188"/>
              <a:ext cx="40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2B142D"/>
                  </a:solidFill>
                  <a:latin typeface="Tahoma" pitchFamily="34" charset="0"/>
                </a:rPr>
                <a:t>true</a:t>
              </a:r>
            </a:p>
          </p:txBody>
        </p:sp>
        <p:sp>
          <p:nvSpPr>
            <p:cNvPr id="54" name="Oval 13"/>
            <p:cNvSpPr>
              <a:spLocks noChangeArrowheads="1"/>
            </p:cNvSpPr>
            <p:nvPr/>
          </p:nvSpPr>
          <p:spPr bwMode="auto">
            <a:xfrm>
              <a:off x="3303" y="1313"/>
              <a:ext cx="790" cy="367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blurRad="63500" dist="89803" dir="2700000" algn="ctr" rotWithShape="0">
                <a:schemeClr val="tx1">
                  <a:alpha val="74998"/>
                </a:scheme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1400">
                  <a:solidFill>
                    <a:srgbClr val="000000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N  == 1 ?</a:t>
              </a:r>
              <a:endParaRPr lang="en-US" sz="1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" name="Line 14"/>
            <p:cNvSpPr>
              <a:spLocks noChangeShapeType="1"/>
            </p:cNvSpPr>
            <p:nvPr/>
          </p:nvSpPr>
          <p:spPr bwMode="auto">
            <a:xfrm>
              <a:off x="3698" y="878"/>
              <a:ext cx="0" cy="371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56" name="AutoShape 15"/>
            <p:cNvSpPr>
              <a:spLocks noChangeArrowheads="1"/>
            </p:cNvSpPr>
            <p:nvPr/>
          </p:nvSpPr>
          <p:spPr bwMode="auto">
            <a:xfrm>
              <a:off x="4654" y="2162"/>
              <a:ext cx="680" cy="25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altLang="ja-JP" sz="1400">
                  <a:solidFill>
                    <a:srgbClr val="000000"/>
                  </a:solidFill>
                </a:rPr>
                <a:t>x = 20;</a:t>
              </a:r>
            </a:p>
          </p:txBody>
        </p:sp>
        <p:sp>
          <p:nvSpPr>
            <p:cNvPr id="57" name="AutoShape 16"/>
            <p:cNvSpPr>
              <a:spLocks noChangeArrowheads="1"/>
            </p:cNvSpPr>
            <p:nvPr/>
          </p:nvSpPr>
          <p:spPr bwMode="auto">
            <a:xfrm>
              <a:off x="4654" y="2898"/>
              <a:ext cx="680" cy="25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altLang="ja-JP" sz="1400">
                  <a:solidFill>
                    <a:srgbClr val="000000"/>
                  </a:solidFill>
                </a:rPr>
                <a:t>x = 30;</a:t>
              </a:r>
            </a:p>
          </p:txBody>
        </p:sp>
        <p:sp>
          <p:nvSpPr>
            <p:cNvPr id="58" name="Oval 17"/>
            <p:cNvSpPr>
              <a:spLocks noChangeArrowheads="1"/>
            </p:cNvSpPr>
            <p:nvPr/>
          </p:nvSpPr>
          <p:spPr bwMode="auto">
            <a:xfrm>
              <a:off x="3303" y="2081"/>
              <a:ext cx="790" cy="367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blurRad="63500" dist="89803" dir="2700000" algn="ctr" rotWithShape="0">
                <a:schemeClr val="tx1">
                  <a:alpha val="74998"/>
                </a:scheme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1400">
                  <a:solidFill>
                    <a:srgbClr val="000000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N  == 2 ?</a:t>
              </a:r>
              <a:endParaRPr lang="en-US" sz="1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9" name="Oval 18"/>
            <p:cNvSpPr>
              <a:spLocks noChangeArrowheads="1"/>
            </p:cNvSpPr>
            <p:nvPr/>
          </p:nvSpPr>
          <p:spPr bwMode="auto">
            <a:xfrm>
              <a:off x="3303" y="2849"/>
              <a:ext cx="790" cy="367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blurRad="63500" dist="89803" dir="2700000" algn="ctr" rotWithShape="0">
                <a:schemeClr val="tx1">
                  <a:alpha val="74998"/>
                </a:scheme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1400">
                  <a:solidFill>
                    <a:srgbClr val="000000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N  == 3 ?</a:t>
              </a:r>
              <a:endParaRPr lang="en-US" sz="1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" name="Line 19"/>
            <p:cNvSpPr>
              <a:spLocks noChangeShapeType="1"/>
            </p:cNvSpPr>
            <p:nvPr/>
          </p:nvSpPr>
          <p:spPr bwMode="auto">
            <a:xfrm>
              <a:off x="4078" y="1502"/>
              <a:ext cx="504" cy="3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61" name="Line 20"/>
            <p:cNvSpPr>
              <a:spLocks noChangeShapeType="1"/>
            </p:cNvSpPr>
            <p:nvPr/>
          </p:nvSpPr>
          <p:spPr bwMode="auto">
            <a:xfrm>
              <a:off x="3698" y="1678"/>
              <a:ext cx="0" cy="371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62" name="Line 21"/>
            <p:cNvSpPr>
              <a:spLocks noChangeShapeType="1"/>
            </p:cNvSpPr>
            <p:nvPr/>
          </p:nvSpPr>
          <p:spPr bwMode="auto">
            <a:xfrm>
              <a:off x="3698" y="2446"/>
              <a:ext cx="0" cy="371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63" name="Line 22"/>
            <p:cNvSpPr>
              <a:spLocks noChangeShapeType="1"/>
            </p:cNvSpPr>
            <p:nvPr/>
          </p:nvSpPr>
          <p:spPr bwMode="auto">
            <a:xfrm>
              <a:off x="3698" y="3222"/>
              <a:ext cx="0" cy="611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64" name="Freeform 23"/>
            <p:cNvSpPr>
              <a:spLocks/>
            </p:cNvSpPr>
            <p:nvPr/>
          </p:nvSpPr>
          <p:spPr bwMode="auto">
            <a:xfrm rot="5400000" flipH="1">
              <a:off x="4208" y="2725"/>
              <a:ext cx="352" cy="1217"/>
            </a:xfrm>
            <a:custGeom>
              <a:avLst/>
              <a:gdLst>
                <a:gd name="T0" fmla="*/ 352 w 961"/>
                <a:gd name="T1" fmla="*/ 0 h 472"/>
                <a:gd name="T2" fmla="*/ 0 w 961"/>
                <a:gd name="T3" fmla="*/ 0 h 472"/>
                <a:gd name="T4" fmla="*/ 0 w 961"/>
                <a:gd name="T5" fmla="*/ 1217 h 4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1" h="472">
                  <a:moveTo>
                    <a:pt x="961" y="0"/>
                  </a:moveTo>
                  <a:lnTo>
                    <a:pt x="0" y="0"/>
                  </a:lnTo>
                  <a:lnTo>
                    <a:pt x="0" y="472"/>
                  </a:lnTo>
                </a:path>
              </a:pathLst>
            </a:custGeom>
            <a:noFill/>
            <a:ln w="57150" cap="flat" cmpd="sng">
              <a:solidFill>
                <a:srgbClr val="CCECFF"/>
              </a:solidFill>
              <a:prstDash val="solid"/>
              <a:miter lim="800000"/>
              <a:headEnd type="none" w="med" len="med"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65" name="Line 24"/>
            <p:cNvSpPr>
              <a:spLocks noChangeShapeType="1"/>
            </p:cNvSpPr>
            <p:nvPr/>
          </p:nvSpPr>
          <p:spPr bwMode="auto">
            <a:xfrm>
              <a:off x="4094" y="2262"/>
              <a:ext cx="504" cy="3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66" name="Line 25"/>
            <p:cNvSpPr>
              <a:spLocks noChangeShapeType="1"/>
            </p:cNvSpPr>
            <p:nvPr/>
          </p:nvSpPr>
          <p:spPr bwMode="auto">
            <a:xfrm>
              <a:off x="4118" y="3030"/>
              <a:ext cx="504" cy="3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67" name="Line 26"/>
            <p:cNvSpPr>
              <a:spLocks noChangeShapeType="1"/>
            </p:cNvSpPr>
            <p:nvPr/>
          </p:nvSpPr>
          <p:spPr bwMode="auto">
            <a:xfrm>
              <a:off x="4994" y="1646"/>
              <a:ext cx="0" cy="451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68" name="Line 27"/>
            <p:cNvSpPr>
              <a:spLocks noChangeShapeType="1"/>
            </p:cNvSpPr>
            <p:nvPr/>
          </p:nvSpPr>
          <p:spPr bwMode="auto">
            <a:xfrm>
              <a:off x="4994" y="2406"/>
              <a:ext cx="0" cy="451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69" name="Text Box 28"/>
            <p:cNvSpPr txBox="1">
              <a:spLocks noChangeArrowheads="1"/>
            </p:cNvSpPr>
            <p:nvPr/>
          </p:nvSpPr>
          <p:spPr bwMode="auto">
            <a:xfrm>
              <a:off x="3190" y="3284"/>
              <a:ext cx="44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2B142D"/>
                  </a:solidFill>
                  <a:latin typeface="Tahoma" pitchFamily="34" charset="0"/>
                </a:rPr>
                <a:t>false</a:t>
              </a:r>
            </a:p>
          </p:txBody>
        </p:sp>
        <p:sp>
          <p:nvSpPr>
            <p:cNvPr id="70" name="Text Box 29"/>
            <p:cNvSpPr txBox="1">
              <a:spLocks noChangeArrowheads="1"/>
            </p:cNvSpPr>
            <p:nvPr/>
          </p:nvSpPr>
          <p:spPr bwMode="auto">
            <a:xfrm>
              <a:off x="3190" y="2508"/>
              <a:ext cx="44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2B142D"/>
                  </a:solidFill>
                  <a:latin typeface="Tahoma" pitchFamily="34" charset="0"/>
                </a:rPr>
                <a:t>false</a:t>
              </a:r>
            </a:p>
          </p:txBody>
        </p:sp>
        <p:sp>
          <p:nvSpPr>
            <p:cNvPr id="71" name="Text Box 30"/>
            <p:cNvSpPr txBox="1">
              <a:spLocks noChangeArrowheads="1"/>
            </p:cNvSpPr>
            <p:nvPr/>
          </p:nvSpPr>
          <p:spPr bwMode="auto">
            <a:xfrm>
              <a:off x="4146" y="1940"/>
              <a:ext cx="40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2B142D"/>
                  </a:solidFill>
                  <a:latin typeface="Tahoma" pitchFamily="34" charset="0"/>
                </a:rPr>
                <a:t>true</a:t>
              </a:r>
            </a:p>
          </p:txBody>
        </p:sp>
        <p:sp>
          <p:nvSpPr>
            <p:cNvPr id="72" name="Text Box 31"/>
            <p:cNvSpPr txBox="1">
              <a:spLocks noChangeArrowheads="1"/>
            </p:cNvSpPr>
            <p:nvPr/>
          </p:nvSpPr>
          <p:spPr bwMode="auto">
            <a:xfrm>
              <a:off x="4146" y="2724"/>
              <a:ext cx="40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2B142D"/>
                  </a:solidFill>
                  <a:latin typeface="Tahoma" pitchFamily="34" charset="0"/>
                </a:rPr>
                <a:t>true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6462768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61512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Switch With Break And Default Statements</a:t>
            </a:r>
            <a:endParaRPr lang="en-US" sz="2000" dirty="0">
              <a:solidFill>
                <a:srgbClr val="00B0F0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51520" y="1484784"/>
            <a:ext cx="8761512" cy="4191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333399"/>
                </a:solidFill>
                <a:latin typeface="Courier New" pitchFamily="49" charset="0"/>
              </a:rPr>
              <a:t>char </a:t>
            </a:r>
            <a:r>
              <a:rPr lang="en-US" altLang="en-US" dirty="0" smtClean="0">
                <a:latin typeface="Courier New" pitchFamily="49" charset="0"/>
              </a:rPr>
              <a:t>grade</a:t>
            </a:r>
            <a:r>
              <a:rPr lang="en-US" altLang="en-US" dirty="0" smtClean="0">
                <a:solidFill>
                  <a:srgbClr val="333399"/>
                </a:solidFill>
                <a:latin typeface="Courier New" pitchFamily="49" charset="0"/>
              </a:rPr>
              <a:t>=</a:t>
            </a:r>
            <a:r>
              <a:rPr lang="en-US" altLang="en-US" dirty="0" err="1" smtClean="0">
                <a:solidFill>
                  <a:srgbClr val="333399"/>
                </a:solidFill>
                <a:latin typeface="Courier New" pitchFamily="49" charset="0"/>
              </a:rPr>
              <a:t>read.next</a:t>
            </a:r>
            <a:r>
              <a:rPr lang="en-US" altLang="en-US" dirty="0" smtClean="0">
                <a:solidFill>
                  <a:srgbClr val="333399"/>
                </a:solidFill>
                <a:latin typeface="Courier New" pitchFamily="49" charset="0"/>
              </a:rPr>
              <a:t>().</a:t>
            </a:r>
            <a:r>
              <a:rPr lang="en-US" altLang="en-US" dirty="0" err="1" smtClean="0">
                <a:solidFill>
                  <a:srgbClr val="333399"/>
                </a:solidFill>
                <a:latin typeface="Courier New" pitchFamily="49" charset="0"/>
              </a:rPr>
              <a:t>charAt</a:t>
            </a:r>
            <a:r>
              <a:rPr lang="en-US" altLang="en-US" dirty="0" smtClean="0">
                <a:solidFill>
                  <a:srgbClr val="333399"/>
                </a:solidFill>
                <a:latin typeface="Courier New" pitchFamily="49" charset="0"/>
              </a:rPr>
              <a:t>(0);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333399"/>
                </a:solidFill>
                <a:latin typeface="Courier New" pitchFamily="49" charset="0"/>
              </a:rPr>
              <a:t>switch</a:t>
            </a:r>
            <a:r>
              <a:rPr lang="en-US" altLang="en-US" dirty="0" smtClean="0">
                <a:solidFill>
                  <a:prstClr val="black"/>
                </a:solidFill>
                <a:latin typeface="Courier New" pitchFamily="49" charset="0"/>
              </a:rPr>
              <a:t> </a:t>
            </a: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(grade)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{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0F42"/>
                </a:solidFill>
                <a:latin typeface="Courier New" pitchFamily="49" charset="0"/>
              </a:rPr>
              <a:t>   </a:t>
            </a:r>
            <a:r>
              <a:rPr lang="en-US" altLang="en-US" dirty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 'A': </a:t>
            </a:r>
            <a:r>
              <a:rPr lang="en-US" altLang="en-US" dirty="0" err="1">
                <a:solidFill>
                  <a:prstClr val="black"/>
                </a:solidFill>
                <a:latin typeface="Courier New" pitchFamily="49" charset="0"/>
              </a:rPr>
              <a:t>System.out.println</a:t>
            </a: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("The grade is A.");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          </a:t>
            </a:r>
            <a:r>
              <a:rPr lang="en-US" altLang="en-US" dirty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;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0F42"/>
                </a:solidFill>
                <a:latin typeface="Courier New" pitchFamily="49" charset="0"/>
              </a:rPr>
              <a:t>   </a:t>
            </a:r>
            <a:r>
              <a:rPr lang="en-US" altLang="en-US" dirty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 'B': </a:t>
            </a:r>
            <a:r>
              <a:rPr lang="en-US" altLang="en-US" dirty="0" err="1">
                <a:solidFill>
                  <a:prstClr val="black"/>
                </a:solidFill>
                <a:latin typeface="Courier New" pitchFamily="49" charset="0"/>
              </a:rPr>
              <a:t>System.out.println</a:t>
            </a: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("The grade is B.");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          </a:t>
            </a:r>
            <a:r>
              <a:rPr lang="en-US" altLang="en-US" dirty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;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0F42"/>
                </a:solidFill>
                <a:latin typeface="Courier New" pitchFamily="49" charset="0"/>
              </a:rPr>
              <a:t>   </a:t>
            </a:r>
            <a:r>
              <a:rPr lang="en-US" altLang="en-US" dirty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 'C': </a:t>
            </a:r>
            <a:r>
              <a:rPr lang="en-US" altLang="en-US" dirty="0" err="1">
                <a:solidFill>
                  <a:prstClr val="black"/>
                </a:solidFill>
                <a:latin typeface="Courier New" pitchFamily="49" charset="0"/>
              </a:rPr>
              <a:t>System.out.println</a:t>
            </a: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("The grade is C.");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          </a:t>
            </a:r>
            <a:r>
              <a:rPr lang="en-US" altLang="en-US" dirty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;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0F42"/>
                </a:solidFill>
                <a:latin typeface="Courier New" pitchFamily="49" charset="0"/>
              </a:rPr>
              <a:t>   </a:t>
            </a:r>
            <a:r>
              <a:rPr lang="en-US" altLang="en-US" dirty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 'D': </a:t>
            </a:r>
            <a:r>
              <a:rPr lang="en-US" altLang="en-US" dirty="0" err="1">
                <a:solidFill>
                  <a:prstClr val="black"/>
                </a:solidFill>
                <a:latin typeface="Courier New" pitchFamily="49" charset="0"/>
              </a:rPr>
              <a:t>System.out.println</a:t>
            </a: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("The grade is D.");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          </a:t>
            </a:r>
            <a:r>
              <a:rPr lang="en-US" altLang="en-US" dirty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;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0F42"/>
                </a:solidFill>
                <a:latin typeface="Courier New" pitchFamily="49" charset="0"/>
              </a:rPr>
              <a:t>   </a:t>
            </a:r>
            <a:r>
              <a:rPr lang="en-US" altLang="en-US" dirty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 'F': </a:t>
            </a:r>
            <a:r>
              <a:rPr lang="en-US" altLang="en-US" dirty="0" err="1">
                <a:solidFill>
                  <a:prstClr val="black"/>
                </a:solidFill>
                <a:latin typeface="Courier New" pitchFamily="49" charset="0"/>
              </a:rPr>
              <a:t>System.out.println</a:t>
            </a: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("The grade is F.");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          </a:t>
            </a:r>
            <a:r>
              <a:rPr lang="en-US" altLang="en-US" dirty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;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0F42"/>
                </a:solidFill>
                <a:latin typeface="Courier New" pitchFamily="49" charset="0"/>
              </a:rPr>
              <a:t>   </a:t>
            </a:r>
            <a:r>
              <a:rPr lang="en-US" altLang="en-US" dirty="0">
                <a:solidFill>
                  <a:srgbClr val="333399"/>
                </a:solidFill>
                <a:latin typeface="Courier New" pitchFamily="49" charset="0"/>
              </a:rPr>
              <a:t>default</a:t>
            </a: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:  </a:t>
            </a:r>
            <a:r>
              <a:rPr lang="en-US" altLang="en-US" dirty="0" err="1">
                <a:solidFill>
                  <a:prstClr val="black"/>
                </a:solidFill>
                <a:latin typeface="Courier New" pitchFamily="49" charset="0"/>
              </a:rPr>
              <a:t>System.out.println</a:t>
            </a: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("The grade is invalid.");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}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5619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12648" y="1110952"/>
            <a:ext cx="8153400" cy="5486400"/>
          </a:xfrm>
          <a:prstGeom prst="foldedCorner">
            <a:avLst>
              <a:gd name="adj" fmla="val 3630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ahoma" charset="0"/>
                <a:cs typeface="Arial" charset="0"/>
              </a:rPr>
              <a:t>1. Nested if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ahoma" charset="0"/>
                <a:cs typeface="Arial" charset="0"/>
              </a:rPr>
              <a:t>2. Switch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ahoma" charset="0"/>
                <a:cs typeface="Arial" charset="0"/>
              </a:rPr>
              <a:t>3.Programming hint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endParaRPr lang="en-US" dirty="0" smtClean="0">
              <a:latin typeface="Tahoma" charset="0"/>
              <a:cs typeface="Arial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Outline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329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61512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Same example with </a:t>
            </a:r>
            <a:r>
              <a:rPr lang="en-US" sz="3200" dirty="0" err="1" smtClean="0">
                <a:solidFill>
                  <a:srgbClr val="0000FF"/>
                </a:solidFill>
              </a:rPr>
              <a:t>Nestedif</a:t>
            </a:r>
            <a:endParaRPr lang="en-US" sz="2000" dirty="0">
              <a:solidFill>
                <a:srgbClr val="0000FF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404847" y="872083"/>
            <a:ext cx="8608185" cy="5016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fr-FR" altLang="en-US" sz="2000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(grade == 'A')</a:t>
            </a:r>
            <a:b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altLang="en-US" sz="2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("The grade </a:t>
            </a:r>
            <a:r>
              <a:rPr lang="fr-FR" altLang="en-US" sz="2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is</a:t>
            </a: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A.");</a:t>
            </a:r>
            <a:b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fr-FR" altLang="en-US" sz="2000" dirty="0" err="1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b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altLang="en-US" sz="2000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(grade == 'B')</a:t>
            </a:r>
            <a:b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fr-FR" altLang="en-US" sz="2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("The grade </a:t>
            </a:r>
            <a:r>
              <a:rPr lang="fr-FR" altLang="en-US" sz="2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is</a:t>
            </a: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B.");</a:t>
            </a:r>
            <a:b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fr-FR" altLang="en-US" sz="2000" dirty="0" err="1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altLang="en-US" sz="2000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(grade == 'C')</a:t>
            </a:r>
            <a:b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fr-FR" altLang="en-US" sz="2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("The grade </a:t>
            </a:r>
            <a:r>
              <a:rPr lang="fr-FR" altLang="en-US" sz="2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is</a:t>
            </a: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C.");</a:t>
            </a:r>
            <a:b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fr-FR" altLang="en-US" sz="2000" dirty="0" err="1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altLang="en-US" sz="2000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(grade == 'D')</a:t>
            </a:r>
            <a:b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fr-FR" altLang="en-US" sz="2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("The grade </a:t>
            </a:r>
            <a:r>
              <a:rPr lang="fr-FR" altLang="en-US" sz="2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is</a:t>
            </a: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D.");</a:t>
            </a:r>
            <a:b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fr-FR" altLang="en-US" sz="2000" dirty="0" err="1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altLang="en-US" sz="2000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(grade == 'F')</a:t>
            </a:r>
            <a:b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fr-FR" altLang="en-US" sz="2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("The grade </a:t>
            </a:r>
            <a:r>
              <a:rPr lang="fr-FR" altLang="en-US" sz="2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is</a:t>
            </a: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F.");</a:t>
            </a:r>
            <a:b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fr-FR" altLang="en-US" sz="2000" dirty="0" err="1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altLang="en-US" sz="2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("The grade </a:t>
            </a:r>
            <a:r>
              <a:rPr lang="fr-FR" altLang="en-US" sz="2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is</a:t>
            </a: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altLang="en-US" sz="2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invalid</a:t>
            </a:r>
            <a:r>
              <a:rPr lang="fr-FR" alt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.");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7381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79512" y="2132856"/>
            <a:ext cx="8784976" cy="4401205"/>
            <a:chOff x="323528" y="1236822"/>
            <a:chExt cx="7848872" cy="4258493"/>
          </a:xfrm>
        </p:grpSpPr>
        <p:sp>
          <p:nvSpPr>
            <p:cNvPr id="16" name="TextBox 15"/>
            <p:cNvSpPr txBox="1"/>
            <p:nvPr/>
          </p:nvSpPr>
          <p:spPr>
            <a:xfrm>
              <a:off x="971600" y="1236822"/>
              <a:ext cx="7200800" cy="4258493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B0F0"/>
                  </a:solidFill>
                </a:rPr>
                <a:t>public static void </a:t>
              </a:r>
              <a:r>
                <a:rPr lang="en-US" sz="1400" dirty="0" smtClean="0">
                  <a:solidFill>
                    <a:srgbClr val="0000FF"/>
                  </a:solidFill>
                </a:rPr>
                <a:t>main (String[]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args</a:t>
              </a:r>
              <a:r>
                <a:rPr lang="en-US" sz="1400" dirty="0" smtClean="0">
                  <a:solidFill>
                    <a:srgbClr val="0000FF"/>
                  </a:solidFill>
                </a:rPr>
                <a:t>)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sz="1400" dirty="0">
                  <a:solidFill>
                    <a:prstClr val="black"/>
                  </a:solidFill>
                </a:rPr>
                <a:t> </a:t>
              </a:r>
              <a:r>
                <a:rPr lang="en-US" sz="1400" dirty="0" smtClean="0">
                  <a:solidFill>
                    <a:prstClr val="black"/>
                  </a:solidFill>
                </a:rPr>
                <a:t>  //Declaration section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   Scanner read = </a:t>
              </a:r>
              <a:r>
                <a:rPr lang="en-US" sz="1400" dirty="0" smtClean="0">
                  <a:solidFill>
                    <a:srgbClr val="00B0F0"/>
                  </a:solidFill>
                </a:rPr>
                <a:t>new </a:t>
              </a:r>
              <a:r>
                <a:rPr lang="en-US" sz="1400" dirty="0" smtClean="0">
                  <a:solidFill>
                    <a:srgbClr val="0000FF"/>
                  </a:solidFill>
                </a:rPr>
                <a:t>Scanner (System.in);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</a:t>
              </a:r>
              <a:r>
                <a:rPr lang="en-US" sz="1400" dirty="0" smtClean="0">
                  <a:solidFill>
                    <a:srgbClr val="0000FF"/>
                  </a:solidFill>
                </a:rPr>
                <a:t>  </a:t>
              </a:r>
              <a:r>
                <a:rPr lang="en-US" sz="1400" dirty="0" smtClean="0">
                  <a:solidFill>
                    <a:srgbClr val="00B0F0"/>
                  </a:solidFill>
                </a:rPr>
                <a:t>char </a:t>
              </a:r>
              <a:r>
                <a:rPr lang="en-US" sz="1400" dirty="0" smtClean="0">
                  <a:solidFill>
                    <a:srgbClr val="0000FF"/>
                  </a:solidFill>
                </a:rPr>
                <a:t>letter;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</a:t>
              </a:r>
              <a:r>
                <a:rPr lang="en-US" sz="1400" dirty="0" smtClean="0">
                  <a:solidFill>
                    <a:srgbClr val="0000FF"/>
                  </a:solidFill>
                </a:rPr>
                <a:t>  </a:t>
              </a:r>
              <a:r>
                <a:rPr lang="en-US" sz="1400" dirty="0" smtClean="0">
                  <a:solidFill>
                    <a:srgbClr val="00B0F0"/>
                  </a:solidFill>
                </a:rPr>
                <a:t>String </a:t>
              </a:r>
              <a:r>
                <a:rPr lang="en-US" sz="1400" dirty="0" smtClean="0">
                  <a:solidFill>
                    <a:srgbClr val="0000FF"/>
                  </a:solidFill>
                </a:rPr>
                <a:t>vowel = “This is a vowel”;</a:t>
              </a:r>
            </a:p>
            <a:p>
              <a:r>
                <a:rPr lang="en-US" sz="1400" dirty="0" smtClean="0">
                  <a:solidFill>
                    <a:prstClr val="black"/>
                  </a:solidFill>
                </a:rPr>
                <a:t>   //input section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   letter =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read.</a:t>
              </a:r>
              <a:r>
                <a:rPr lang="en-US" sz="1400" dirty="0" err="1" smtClean="0">
                  <a:solidFill>
                    <a:srgbClr val="00B050"/>
                  </a:solidFill>
                </a:rPr>
                <a:t>next</a:t>
              </a:r>
              <a:r>
                <a:rPr lang="en-US" sz="1400" dirty="0" smtClean="0">
                  <a:solidFill>
                    <a:srgbClr val="00B050"/>
                  </a:solidFill>
                </a:rPr>
                <a:t>().</a:t>
              </a:r>
              <a:r>
                <a:rPr lang="en-US" sz="1400" dirty="0" err="1" smtClean="0">
                  <a:solidFill>
                    <a:srgbClr val="00B050"/>
                  </a:solidFill>
                </a:rPr>
                <a:t>charAt</a:t>
              </a:r>
              <a:r>
                <a:rPr lang="en-US" sz="1400" dirty="0" smtClean="0">
                  <a:solidFill>
                    <a:srgbClr val="00B050"/>
                  </a:solidFill>
                </a:rPr>
                <a:t>(0)</a:t>
              </a:r>
              <a:r>
                <a:rPr lang="en-US" sz="1400" dirty="0" smtClean="0">
                  <a:solidFill>
                    <a:srgbClr val="0000FF"/>
                  </a:solidFill>
                </a:rPr>
                <a:t>;</a:t>
              </a:r>
            </a:p>
            <a:p>
              <a:r>
                <a:rPr lang="en-US" sz="1400" dirty="0" smtClean="0">
                  <a:solidFill>
                    <a:prstClr val="black"/>
                  </a:solidFill>
                </a:rPr>
                <a:t>   //processing section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</a:t>
              </a:r>
              <a:r>
                <a:rPr lang="en-US" sz="1400" dirty="0" smtClean="0">
                  <a:solidFill>
                    <a:srgbClr val="0000FF"/>
                  </a:solidFill>
                </a:rPr>
                <a:t>  </a:t>
              </a:r>
              <a:r>
                <a:rPr lang="en-US" sz="1400" dirty="0" smtClean="0">
                  <a:solidFill>
                    <a:srgbClr val="00B0F0"/>
                  </a:solidFill>
                </a:rPr>
                <a:t>switch</a:t>
              </a:r>
              <a:r>
                <a:rPr lang="en-US" sz="1400" dirty="0" smtClean="0">
                  <a:solidFill>
                    <a:srgbClr val="0000FF"/>
                  </a:solidFill>
                </a:rPr>
                <a:t> (letter)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</a:t>
              </a:r>
              <a:r>
                <a:rPr lang="en-US" sz="1400" dirty="0" smtClean="0">
                  <a:solidFill>
                    <a:srgbClr val="0000FF"/>
                  </a:solidFill>
                </a:rPr>
                <a:t>  {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</a:t>
              </a:r>
              <a:r>
                <a:rPr lang="en-US" sz="1400" dirty="0" smtClean="0">
                  <a:solidFill>
                    <a:srgbClr val="00B0F0"/>
                  </a:solidFill>
                </a:rPr>
                <a:t>case</a:t>
              </a:r>
              <a:r>
                <a:rPr lang="en-US" sz="1400" dirty="0" smtClean="0">
                  <a:solidFill>
                    <a:srgbClr val="0000FF"/>
                  </a:solidFill>
                </a:rPr>
                <a:t> ‘a’: 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</a:t>
              </a:r>
              <a:r>
                <a:rPr lang="en-US" sz="1400" dirty="0" smtClean="0">
                  <a:solidFill>
                    <a:srgbClr val="00B0F0"/>
                  </a:solidFill>
                </a:rPr>
                <a:t>case</a:t>
              </a:r>
              <a:r>
                <a:rPr lang="en-US" sz="1400" dirty="0" smtClean="0">
                  <a:solidFill>
                    <a:srgbClr val="0000FF"/>
                  </a:solidFill>
                </a:rPr>
                <a:t> ‘e’: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      </a:t>
              </a:r>
              <a:r>
                <a:rPr lang="en-US" sz="1400" dirty="0" smtClean="0">
                  <a:solidFill>
                    <a:srgbClr val="00B0F0"/>
                  </a:solidFill>
                </a:rPr>
                <a:t>case</a:t>
              </a:r>
              <a:r>
                <a:rPr lang="en-US" sz="1400" dirty="0" smtClean="0">
                  <a:solidFill>
                    <a:srgbClr val="0000FF"/>
                  </a:solidFill>
                </a:rPr>
                <a:t> ‘o’: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</a:t>
              </a:r>
              <a:r>
                <a:rPr lang="en-US" sz="1400" dirty="0" smtClean="0">
                  <a:solidFill>
                    <a:srgbClr val="00B0F0"/>
                  </a:solidFill>
                </a:rPr>
                <a:t>case</a:t>
              </a:r>
              <a:r>
                <a:rPr lang="en-US" sz="1400" dirty="0" smtClean="0">
                  <a:solidFill>
                    <a:srgbClr val="0000FF"/>
                  </a:solidFill>
                </a:rPr>
                <a:t> ‘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i</a:t>
              </a:r>
              <a:r>
                <a:rPr lang="en-US" sz="1400" dirty="0" smtClean="0">
                  <a:solidFill>
                    <a:srgbClr val="0000FF"/>
                  </a:solidFill>
                </a:rPr>
                <a:t>’: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</a:t>
              </a:r>
              <a:r>
                <a:rPr lang="en-US" sz="1400" dirty="0" smtClean="0">
                  <a:solidFill>
                    <a:srgbClr val="00B0F0"/>
                  </a:solidFill>
                </a:rPr>
                <a:t>case</a:t>
              </a:r>
              <a:r>
                <a:rPr lang="en-US" sz="1400" dirty="0" smtClean="0">
                  <a:solidFill>
                    <a:srgbClr val="0000FF"/>
                  </a:solidFill>
                </a:rPr>
                <a:t> ‘u’: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 smtClean="0">
                  <a:solidFill>
                    <a:srgbClr val="0000FF"/>
                  </a:solidFill>
                </a:rPr>
                <a:t> (vowel);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	    </a:t>
              </a:r>
              <a:r>
                <a:rPr lang="en-US" sz="1400" dirty="0" smtClean="0">
                  <a:solidFill>
                    <a:srgbClr val="00B0F0"/>
                  </a:solidFill>
                </a:rPr>
                <a:t>break</a:t>
              </a:r>
              <a:r>
                <a:rPr lang="en-US" sz="1400" dirty="0" smtClean="0">
                  <a:solidFill>
                    <a:srgbClr val="0000FF"/>
                  </a:solidFill>
                </a:rPr>
                <a:t>;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     </a:t>
              </a:r>
              <a:r>
                <a:rPr lang="en-US" sz="1400" dirty="0" smtClean="0">
                  <a:solidFill>
                    <a:srgbClr val="00B0F0"/>
                  </a:solidFill>
                </a:rPr>
                <a:t>default</a:t>
              </a:r>
              <a:r>
                <a:rPr lang="en-US" sz="1400" dirty="0" smtClean="0">
                  <a:solidFill>
                    <a:srgbClr val="0000FF"/>
                  </a:solidFill>
                </a:rPr>
                <a:t>: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 smtClean="0">
                  <a:solidFill>
                    <a:srgbClr val="0000FF"/>
                  </a:solidFill>
                </a:rPr>
                <a:t> (“This is not a vowel”);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</a:t>
              </a:r>
              <a:r>
                <a:rPr lang="en-US" sz="1400" dirty="0" smtClean="0">
                  <a:solidFill>
                    <a:srgbClr val="0000FF"/>
                  </a:solidFill>
                </a:rPr>
                <a:t>   } </a:t>
              </a:r>
              <a:r>
                <a:rPr lang="en-US" sz="1400" dirty="0" smtClean="0">
                  <a:solidFill>
                    <a:srgbClr val="00B050"/>
                  </a:solidFill>
                </a:rPr>
                <a:t>//end switch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} </a:t>
              </a:r>
              <a:r>
                <a:rPr lang="en-US" sz="1400" dirty="0" smtClean="0">
                  <a:solidFill>
                    <a:srgbClr val="00B050"/>
                  </a:solidFill>
                </a:rPr>
                <a:t>//end main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3528" y="1236822"/>
              <a:ext cx="576064" cy="4258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17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18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19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20</a:t>
              </a: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309320"/>
            <a:ext cx="365760" cy="365125"/>
          </a:xfrm>
        </p:spPr>
        <p:txBody>
          <a:bodyPr>
            <a:normAutofit/>
          </a:bodyPr>
          <a:lstStyle/>
          <a:p>
            <a:fld id="{125A1C68-F048-4C66-8544-2D3BD35A5879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1.3 Programming hint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EXAMPLE 3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4"/>
          <p:cNvSpPr txBox="1">
            <a:spLocks/>
          </p:cNvSpPr>
          <p:nvPr/>
        </p:nvSpPr>
        <p:spPr>
          <a:xfrm>
            <a:off x="251520" y="1340768"/>
            <a:ext cx="8640960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the same action is to be taken for several case labels, then we may write the program as follows:</a:t>
            </a:r>
            <a:endParaRPr lang="en-US" sz="1800" dirty="0" smtClean="0">
              <a:solidFill>
                <a:srgbClr val="FF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211960" y="3501008"/>
            <a:ext cx="4608512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prstClr val="white"/>
                </a:solidFill>
              </a:rPr>
              <a:t>This is equivalent to:</a:t>
            </a:r>
          </a:p>
          <a:p>
            <a:r>
              <a:rPr lang="en-US" b="1" dirty="0">
                <a:solidFill>
                  <a:srgbClr val="FFFF00"/>
                </a:solidFill>
              </a:rPr>
              <a:t>i</a:t>
            </a:r>
            <a:r>
              <a:rPr lang="en-US" b="1" dirty="0" smtClean="0">
                <a:solidFill>
                  <a:srgbClr val="FFFF00"/>
                </a:solidFill>
              </a:rPr>
              <a:t>f (letter==‘a’) || (letter==‘e’) || (letter==‘o’) || (letter==‘</a:t>
            </a:r>
            <a:r>
              <a:rPr lang="en-US" b="1" dirty="0" err="1" smtClean="0">
                <a:solidFill>
                  <a:srgbClr val="FFFF00"/>
                </a:solidFill>
              </a:rPr>
              <a:t>i</a:t>
            </a:r>
            <a:r>
              <a:rPr lang="en-US" b="1" dirty="0" smtClean="0">
                <a:solidFill>
                  <a:srgbClr val="FFFF00"/>
                </a:solidFill>
              </a:rPr>
              <a:t>’) || (letter==‘u’)   </a:t>
            </a:r>
          </a:p>
          <a:p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      </a:t>
            </a:r>
            <a:r>
              <a:rPr lang="en-US" b="1" dirty="0" err="1" smtClean="0">
                <a:solidFill>
                  <a:srgbClr val="FFFF00"/>
                </a:solidFill>
              </a:rPr>
              <a:t>System.out.println</a:t>
            </a:r>
            <a:r>
              <a:rPr lang="en-US" b="1" dirty="0" smtClean="0">
                <a:solidFill>
                  <a:srgbClr val="FFFF00"/>
                </a:solidFill>
              </a:rPr>
              <a:t> (vowel);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8796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build="p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309320"/>
            <a:ext cx="365760" cy="365125"/>
          </a:xfrm>
        </p:spPr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2. </a:t>
            </a:r>
            <a:r>
              <a:rPr lang="en-US" sz="4000" dirty="0">
                <a:solidFill>
                  <a:srgbClr val="00B0F0"/>
                </a:solidFill>
                <a:latin typeface="Tahoma" charset="0"/>
                <a:cs typeface="Arial" charset="0"/>
              </a:rPr>
              <a:t>s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witch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vs. nested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if</a:t>
            </a:r>
            <a:endParaRPr lang="en-US" sz="2800" dirty="0">
              <a:solidFill>
                <a:srgbClr val="00B0F0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4"/>
          <p:cNvSpPr txBox="1">
            <a:spLocks/>
          </p:cNvSpPr>
          <p:nvPr/>
        </p:nvSpPr>
        <p:spPr>
          <a:xfrm>
            <a:off x="251520" y="908720"/>
            <a:ext cx="8640960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switch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 is an elegant way to apply multiple selections. It is less confusing.</a:t>
            </a:r>
            <a:endParaRPr lang="en-US" sz="1800" dirty="0" smtClean="0">
              <a:solidFill>
                <a:srgbClr val="FF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251520" y="1556792"/>
            <a:ext cx="8640960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However, the programmer is forced sometimes to use the nested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Examples of such cases include:</a:t>
            </a:r>
            <a:endParaRPr lang="en-US" sz="1800" dirty="0" smtClean="0">
              <a:solidFill>
                <a:srgbClr val="FF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251520" y="2204864"/>
            <a:ext cx="8640960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selection involves a 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range of values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836676" lvl="2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Example: if (score &gt;= 60) &amp;&amp; (score &lt; 70)</a:t>
            </a:r>
          </a:p>
        </p:txBody>
      </p:sp>
      <p:sp>
        <p:nvSpPr>
          <p:cNvPr id="14" name="Content Placeholder 4"/>
          <p:cNvSpPr txBox="1">
            <a:spLocks/>
          </p:cNvSpPr>
          <p:nvPr/>
        </p:nvSpPr>
        <p:spPr>
          <a:xfrm>
            <a:off x="251520" y="2924944"/>
            <a:ext cx="8640960" cy="1224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selector’s type is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double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float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836676" lvl="2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Example: if (salary == 5000.0)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57929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build="p"/>
      <p:bldP spid="13" grpId="0" build="p"/>
      <p:bldP spid="1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558"/>
            <a:ext cx="8229600" cy="792162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Self-Check Exercises (1)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432047"/>
          </a:xfrm>
        </p:spPr>
        <p:txBody>
          <a:bodyPr>
            <a:noAutofit/>
          </a:bodyPr>
          <a:lstStyle/>
          <a:p>
            <a:pPr algn="just"/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Given that speed = 75 and fee = 0 what is the output of the following code segments?</a:t>
            </a:r>
          </a:p>
          <a:p>
            <a:pPr lvl="1" algn="just"/>
            <a:endParaRPr lang="en-US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06" y="6496070"/>
            <a:ext cx="4000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W5.2 Nested if + Conditional Operator</a:t>
            </a:r>
            <a:endParaRPr lang="en-US" sz="12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9512" y="1412776"/>
            <a:ext cx="8784976" cy="1600438"/>
            <a:chOff x="323528" y="1236822"/>
            <a:chExt cx="7848872" cy="1548546"/>
          </a:xfrm>
        </p:grpSpPr>
        <p:sp>
          <p:nvSpPr>
            <p:cNvPr id="14" name="TextBox 13"/>
            <p:cNvSpPr txBox="1"/>
            <p:nvPr/>
          </p:nvSpPr>
          <p:spPr>
            <a:xfrm>
              <a:off x="971600" y="1236822"/>
              <a:ext cx="7200800" cy="1548546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if (speed &gt; 35)</a:t>
              </a:r>
            </a:p>
            <a:p>
              <a:r>
                <a:rPr lang="en-US" sz="1400" dirty="0" smtClean="0"/>
                <a:t>fee = 20.0;</a:t>
              </a:r>
            </a:p>
            <a:p>
              <a:r>
                <a:rPr lang="en-US" sz="1400" dirty="0" smtClean="0"/>
                <a:t>else if (speed &gt; 50)</a:t>
              </a:r>
            </a:p>
            <a:p>
              <a:r>
                <a:rPr lang="en-US" sz="1400" dirty="0" smtClean="0"/>
                <a:t>fee = 40.0;</a:t>
              </a:r>
            </a:p>
            <a:p>
              <a:r>
                <a:rPr lang="en-US" sz="1400" dirty="0" smtClean="0"/>
                <a:t>else if (speed &gt; 75)</a:t>
              </a:r>
            </a:p>
            <a:p>
              <a:r>
                <a:rPr lang="en-US" sz="1400" dirty="0" smtClean="0"/>
                <a:t>fee = 60.0;</a:t>
              </a:r>
            </a:p>
            <a:p>
              <a:r>
                <a:rPr lang="en-US" sz="1400" dirty="0" err="1" smtClean="0"/>
                <a:t>System.out.printf</a:t>
              </a:r>
              <a:r>
                <a:rPr lang="en-US" sz="1400" dirty="0" smtClean="0"/>
                <a:t> (“Fee = %6f.1”, fee);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3528" y="1236822"/>
              <a:ext cx="576064" cy="1548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79512" y="3085222"/>
            <a:ext cx="8784976" cy="1600438"/>
            <a:chOff x="323528" y="1236822"/>
            <a:chExt cx="7848872" cy="1548546"/>
          </a:xfrm>
        </p:grpSpPr>
        <p:sp>
          <p:nvSpPr>
            <p:cNvPr id="17" name="TextBox 16"/>
            <p:cNvSpPr txBox="1"/>
            <p:nvPr/>
          </p:nvSpPr>
          <p:spPr>
            <a:xfrm>
              <a:off x="971600" y="1236822"/>
              <a:ext cx="7200800" cy="1548546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if (speed &lt; 35)</a:t>
              </a:r>
            </a:p>
            <a:p>
              <a:r>
                <a:rPr lang="en-US" sz="1400" dirty="0" smtClean="0"/>
                <a:t>fee = 20.0;</a:t>
              </a:r>
            </a:p>
            <a:p>
              <a:r>
                <a:rPr lang="en-US" sz="1400" dirty="0" smtClean="0"/>
                <a:t>if (speed &lt; 50)</a:t>
              </a:r>
            </a:p>
            <a:p>
              <a:r>
                <a:rPr lang="en-US" sz="1400" dirty="0" smtClean="0"/>
                <a:t>fee = 40.0;</a:t>
              </a:r>
            </a:p>
            <a:p>
              <a:r>
                <a:rPr lang="en-US" sz="1400" dirty="0" smtClean="0"/>
                <a:t>else if (speed &gt; 75)</a:t>
              </a:r>
            </a:p>
            <a:p>
              <a:r>
                <a:rPr lang="en-US" sz="1400" dirty="0" smtClean="0"/>
                <a:t>fee = 60.0;</a:t>
              </a:r>
            </a:p>
            <a:p>
              <a:r>
                <a:rPr lang="en-US" sz="1400" dirty="0" err="1" smtClean="0"/>
                <a:t>System.out.printf</a:t>
              </a:r>
              <a:r>
                <a:rPr lang="en-US" sz="1400" dirty="0" smtClean="0"/>
                <a:t> (“Fee = %6f.1”, fee);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3528" y="1236822"/>
              <a:ext cx="576064" cy="1548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79512" y="4725144"/>
            <a:ext cx="8784976" cy="1600438"/>
            <a:chOff x="323528" y="1236822"/>
            <a:chExt cx="7848872" cy="1548546"/>
          </a:xfrm>
        </p:grpSpPr>
        <p:sp>
          <p:nvSpPr>
            <p:cNvPr id="20" name="TextBox 19"/>
            <p:cNvSpPr txBox="1"/>
            <p:nvPr/>
          </p:nvSpPr>
          <p:spPr>
            <a:xfrm>
              <a:off x="971600" y="1236822"/>
              <a:ext cx="7200800" cy="1548546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if (speed &lt; 35)</a:t>
              </a:r>
            </a:p>
            <a:p>
              <a:r>
                <a:rPr lang="en-US" sz="1400" dirty="0" smtClean="0"/>
                <a:t>{</a:t>
              </a:r>
            </a:p>
            <a:p>
              <a:r>
                <a:rPr lang="en-US" sz="1400" dirty="0" smtClean="0"/>
                <a:t>if (speed &lt; 50)</a:t>
              </a:r>
            </a:p>
            <a:p>
              <a:r>
                <a:rPr lang="en-US" sz="1400" dirty="0" smtClean="0"/>
                <a:t>fee = 40.0;</a:t>
              </a:r>
            </a:p>
            <a:p>
              <a:r>
                <a:rPr lang="en-US" sz="1400" dirty="0"/>
                <a:t>}</a:t>
              </a:r>
              <a:endParaRPr lang="en-US" sz="1400" dirty="0" smtClean="0"/>
            </a:p>
            <a:p>
              <a:r>
                <a:rPr lang="en-US" sz="1400" dirty="0" smtClean="0"/>
                <a:t>else fee = 60.0;</a:t>
              </a:r>
            </a:p>
            <a:p>
              <a:r>
                <a:rPr lang="en-US" sz="1400" dirty="0" err="1" smtClean="0"/>
                <a:t>System.out.printf</a:t>
              </a:r>
              <a:r>
                <a:rPr lang="en-US" sz="1400" dirty="0" smtClean="0"/>
                <a:t> (“Fee = %6f.1”, fee);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3528" y="1236822"/>
              <a:ext cx="576064" cy="1548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993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558"/>
            <a:ext cx="8229600" cy="792162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Self-Check Exercises (2)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406" y="6496070"/>
            <a:ext cx="4000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W5.2 Nested if + Conditional Operator</a:t>
            </a:r>
            <a:endParaRPr lang="en-US" sz="1200" dirty="0"/>
          </a:p>
        </p:txBody>
      </p:sp>
      <p:sp>
        <p:nvSpPr>
          <p:cNvPr id="22" name="Content Placeholder 5"/>
          <p:cNvSpPr txBox="1">
            <a:spLocks/>
          </p:cNvSpPr>
          <p:nvPr/>
        </p:nvSpPr>
        <p:spPr>
          <a:xfrm>
            <a:off x="457200" y="1052737"/>
            <a:ext cx="8229600" cy="432047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Given that salary = 2000.0, what is the output of the following:</a:t>
            </a:r>
          </a:p>
          <a:p>
            <a:pPr lvl="1" algn="just"/>
            <a:endParaRPr lang="en-US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79512" y="1412776"/>
            <a:ext cx="8784976" cy="1169551"/>
            <a:chOff x="323528" y="1236822"/>
            <a:chExt cx="7848872" cy="1131629"/>
          </a:xfrm>
        </p:grpSpPr>
        <p:sp>
          <p:nvSpPr>
            <p:cNvPr id="24" name="TextBox 23"/>
            <p:cNvSpPr txBox="1"/>
            <p:nvPr/>
          </p:nvSpPr>
          <p:spPr>
            <a:xfrm>
              <a:off x="971600" y="1236822"/>
              <a:ext cx="7200800" cy="1131629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double </a:t>
              </a:r>
              <a:r>
                <a:rPr lang="en-US" sz="1400" dirty="0" err="1" smtClean="0"/>
                <a:t>lowtax</a:t>
              </a:r>
              <a:r>
                <a:rPr lang="en-US" sz="1400" dirty="0" smtClean="0"/>
                <a:t> = 0.15;</a:t>
              </a:r>
            </a:p>
            <a:p>
              <a:r>
                <a:rPr lang="en-US" sz="1400" dirty="0" smtClean="0"/>
                <a:t>double </a:t>
              </a:r>
              <a:r>
                <a:rPr lang="en-US" sz="1400" dirty="0" err="1" smtClean="0"/>
                <a:t>hightax</a:t>
              </a:r>
              <a:r>
                <a:rPr lang="en-US" sz="1400" dirty="0" smtClean="0"/>
                <a:t> = 0.25;</a:t>
              </a:r>
            </a:p>
            <a:p>
              <a:r>
                <a:rPr lang="en-US" sz="1400" dirty="0" smtClean="0"/>
                <a:t>double tax, salary;</a:t>
              </a:r>
            </a:p>
            <a:p>
              <a:r>
                <a:rPr lang="en-US" sz="1400" dirty="0" smtClean="0"/>
                <a:t>tax = (salary &gt;=5000.0) ? </a:t>
              </a:r>
              <a:r>
                <a:rPr lang="en-US" sz="1400" dirty="0" err="1" smtClean="0"/>
                <a:t>lowtax</a:t>
              </a:r>
              <a:r>
                <a:rPr lang="en-US" sz="1400" dirty="0" smtClean="0"/>
                <a:t> : </a:t>
              </a:r>
              <a:r>
                <a:rPr lang="en-US" sz="1400" dirty="0" err="1" smtClean="0"/>
                <a:t>hightax</a:t>
              </a:r>
              <a:r>
                <a:rPr lang="en-US" sz="1400" dirty="0" smtClean="0"/>
                <a:t>;</a:t>
              </a:r>
            </a:p>
            <a:p>
              <a:r>
                <a:rPr lang="en-US" sz="1400" dirty="0" err="1" smtClean="0"/>
                <a:t>System.out.println</a:t>
              </a:r>
              <a:r>
                <a:rPr lang="en-US" sz="1400" dirty="0" smtClean="0"/>
                <a:t> (tax);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23528" y="1236822"/>
              <a:ext cx="576064" cy="11316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5</a:t>
              </a:r>
              <a:endParaRPr lang="en-US" sz="1400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26" name="Content Placeholder 5"/>
          <p:cNvSpPr txBox="1">
            <a:spLocks/>
          </p:cNvSpPr>
          <p:nvPr/>
        </p:nvSpPr>
        <p:spPr>
          <a:xfrm>
            <a:off x="457200" y="2906942"/>
            <a:ext cx="8229600" cy="432047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Given that transactions = 500, what is the output of the following:</a:t>
            </a:r>
          </a:p>
          <a:p>
            <a:pPr lvl="1" algn="just"/>
            <a:endParaRPr lang="en-US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79512" y="3266981"/>
            <a:ext cx="8784976" cy="954107"/>
            <a:chOff x="323528" y="1236822"/>
            <a:chExt cx="7848872" cy="923171"/>
          </a:xfrm>
        </p:grpSpPr>
        <p:sp>
          <p:nvSpPr>
            <p:cNvPr id="28" name="TextBox 27"/>
            <p:cNvSpPr txBox="1"/>
            <p:nvPr/>
          </p:nvSpPr>
          <p:spPr>
            <a:xfrm>
              <a:off x="971600" y="1236822"/>
              <a:ext cx="7200800" cy="923171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boolean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vip</a:t>
              </a:r>
              <a:r>
                <a:rPr lang="en-US" sz="1400" dirty="0" smtClean="0"/>
                <a:t>;</a:t>
              </a:r>
            </a:p>
            <a:p>
              <a:r>
                <a:rPr lang="en-US" sz="1400" dirty="0" err="1" smtClean="0"/>
                <a:t>int</a:t>
              </a:r>
              <a:r>
                <a:rPr lang="en-US" sz="1400" dirty="0" smtClean="0"/>
                <a:t> transactions, offer = 10;</a:t>
              </a:r>
            </a:p>
            <a:p>
              <a:r>
                <a:rPr lang="en-US" sz="1400" dirty="0" err="1" smtClean="0"/>
                <a:t>vip</a:t>
              </a:r>
              <a:r>
                <a:rPr lang="en-US" sz="1400" dirty="0" smtClean="0"/>
                <a:t> = (transactions &gt;= 200) ? (offer &gt; 5) : (offer &lt; &gt;=5);</a:t>
              </a:r>
            </a:p>
            <a:p>
              <a:r>
                <a:rPr lang="en-US" sz="1400" dirty="0" err="1"/>
                <a:t>S</a:t>
              </a:r>
              <a:r>
                <a:rPr lang="en-US" sz="1400" dirty="0" err="1" smtClean="0"/>
                <a:t>ystem.out.println</a:t>
              </a:r>
              <a:r>
                <a:rPr lang="en-US" sz="1400" dirty="0" smtClean="0"/>
                <a:t> (</a:t>
              </a:r>
              <a:r>
                <a:rPr lang="en-US" sz="1400" dirty="0" err="1" smtClean="0"/>
                <a:t>vip</a:t>
              </a:r>
              <a:r>
                <a:rPr lang="en-US" sz="1400" dirty="0" smtClean="0"/>
                <a:t>);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3528" y="1236822"/>
              <a:ext cx="576064" cy="923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269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558"/>
            <a:ext cx="8229600" cy="792162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Self-Check Exercises (3)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2736303"/>
          </a:xfrm>
        </p:spPr>
        <p:txBody>
          <a:bodyPr>
            <a:noAutofit/>
          </a:bodyPr>
          <a:lstStyle/>
          <a:p>
            <a:pPr marL="109728" lvl="0" indent="0" algn="just" hangingPunct="0">
              <a:buNone/>
            </a:pP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Write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complete program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calculates and prints the bill for Riyadh’s power consumption. The rates vary depending on whether the user is residential, commercial, or industrial. A code of R corresponds to a Residential, C corresponds to a Commercial, and I to Industrial. Any other code should be treated as an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error.</a:t>
            </a:r>
          </a:p>
          <a:p>
            <a:pPr marL="109728" indent="0" algn="just" hangingPunct="0">
              <a:buNone/>
            </a:pP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The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 should read the power consumption rate in KWH (Kilowatt per Hour); then it calculates the due amount according to the following:</a:t>
            </a:r>
          </a:p>
          <a:p>
            <a:pPr marL="109728" indent="0" algn="just">
              <a:buNone/>
            </a:pP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The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rate is SAR 5 per KWH for Residential, SAR 10 per KWH for Commercial and SAR 20 per KWH for Industrial.</a:t>
            </a:r>
            <a:endParaRPr lang="en-US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06" y="6496070"/>
            <a:ext cx="4000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W5.2 </a:t>
            </a:r>
            <a:r>
              <a:rPr lang="en-US" sz="1200" dirty="0" smtClean="0"/>
              <a:t>Nested if + Conditional Operator</a:t>
            </a:r>
            <a:endParaRPr lang="en-US" sz="1200" dirty="0"/>
          </a:p>
        </p:txBody>
      </p:sp>
      <p:sp>
        <p:nvSpPr>
          <p:cNvPr id="8" name="Explosion 1 7"/>
          <p:cNvSpPr/>
          <p:nvPr/>
        </p:nvSpPr>
        <p:spPr>
          <a:xfrm>
            <a:off x="6987894" y="5301208"/>
            <a:ext cx="1872208" cy="1435224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IMPORTANT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30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432047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Solve the following program using the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switch 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558"/>
            <a:ext cx="8229600" cy="792162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Self-Check Exercises (1)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406" y="6496070"/>
            <a:ext cx="4000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W5.3 </a:t>
            </a:r>
            <a:r>
              <a:rPr lang="en-US" sz="1200" dirty="0" smtClean="0"/>
              <a:t>Switch</a:t>
            </a:r>
            <a:endParaRPr lang="en-US" sz="1200" dirty="0"/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457200" y="1484785"/>
            <a:ext cx="8229600" cy="2736303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 hangingPunct="0">
              <a:buFont typeface="Wingdings 3"/>
              <a:buNone/>
            </a:pPr>
            <a:r>
              <a:rPr lang="en-US" sz="18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Write a complete program that calculates and prints the bill for Riyadh’s power consumption. The rates vary depending on whether the user is residential, commercial, or industrial. A code of R corresponds to a Residential, C corresponds to a Commercial, and I to Industrial. Any other code should be treated as an error.</a:t>
            </a:r>
          </a:p>
          <a:p>
            <a:pPr marL="109728" indent="0" algn="just" hangingPunct="0">
              <a:buFont typeface="Wingdings 3"/>
              <a:buNone/>
            </a:pPr>
            <a:r>
              <a:rPr lang="en-US" sz="18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The program should read the power consumption rate in KWH (Kilowatt per Hour); then it calculates the due amount according to the following:</a:t>
            </a:r>
          </a:p>
          <a:p>
            <a:pPr marL="109728" indent="0" algn="just">
              <a:buFont typeface="Wingdings 3"/>
              <a:buNone/>
            </a:pPr>
            <a:r>
              <a:rPr lang="en-US" sz="18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The rate is SAR 5 per KWH for Residential, SAR 10 per KWH for Commercial and SAR 20 per KWH for Industrial.</a:t>
            </a:r>
            <a:endParaRPr lang="en-US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76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558"/>
            <a:ext cx="8229600" cy="792162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Self-Check Exercises (2)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406" y="6496070"/>
            <a:ext cx="4000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W5.3 Switch</a:t>
            </a:r>
            <a:endParaRPr lang="en-US" sz="1200" dirty="0"/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457200" y="1052736"/>
            <a:ext cx="8229600" cy="544333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 hangingPunct="0">
              <a:buFont typeface="Wingdings 3"/>
              <a:buNone/>
            </a:pP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Write a complete program that calculates and prints the bill for a cellular telephone company. The company offers two types of service: regular and premium. The regular service is coded as ‘r’ or ‘R’; the premium service is coded as ‘p’ or ‘P’. Any other character should be treated as an error. </a:t>
            </a:r>
          </a:p>
          <a:p>
            <a:pPr marL="109728" indent="0" algn="just" hangingPunct="0">
              <a:buFont typeface="Wingdings 3"/>
              <a:buNone/>
            </a:pP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Rates vary based on the type of service and computed as follows:</a:t>
            </a:r>
          </a:p>
          <a:p>
            <a:pPr marL="109728" indent="0" algn="just" hangingPunct="0">
              <a:buFont typeface="Wingdings 3"/>
              <a:buNone/>
            </a:pPr>
            <a:r>
              <a:rPr lang="en-US" sz="1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Regular service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$10.00 plus first 50 minutes are given free. Charges for over 50 minutes are $0.20 per minute.</a:t>
            </a:r>
          </a:p>
          <a:p>
            <a:pPr marL="109728" indent="0" algn="just" hangingPunct="0">
              <a:buFont typeface="Wingdings 3"/>
              <a:buNone/>
            </a:pPr>
            <a:r>
              <a:rPr lang="en-US" sz="1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Premium service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$25.00 plus:</a:t>
            </a:r>
          </a:p>
          <a:p>
            <a:pPr marL="651510" lvl="1" indent="-285750" algn="just" hangingPunct="0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calls made from 6:00 am and 6:00 pm, the first 75 minutes are free; charges for over 75 minutes are $0.10 per minute.</a:t>
            </a:r>
          </a:p>
          <a:p>
            <a:pPr marL="651510" lvl="1" indent="-285750" algn="just" hangingPunct="0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calls made from 6.00 pm and 6:00 am, the first 100 minutes are free; charges for over 100 minutes are $0.05 per minute.</a:t>
            </a:r>
          </a:p>
          <a:p>
            <a:pPr marL="109728" indent="0" algn="just" hangingPunct="0">
              <a:buNone/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</p:txBody>
      </p:sp>
      <p:sp>
        <p:nvSpPr>
          <p:cNvPr id="13" name="Explosion 1 12"/>
          <p:cNvSpPr/>
          <p:nvPr/>
        </p:nvSpPr>
        <p:spPr>
          <a:xfrm>
            <a:off x="6987894" y="5301208"/>
            <a:ext cx="1872208" cy="1435224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IMPORTANT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71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1.Multiple </a:t>
            </a:r>
            <a:r>
              <a:rPr lang="en-US" altLang="en-US" dirty="0">
                <a:solidFill>
                  <a:srgbClr val="FF0000"/>
                </a:solidFill>
              </a:rPr>
              <a:t>Selection: Nested if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39750" y="1700213"/>
            <a:ext cx="3957638" cy="399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dirty="0">
                <a:solidFill>
                  <a:prstClr val="black"/>
                </a:solidFill>
                <a:latin typeface="Calibri" pitchFamily="34" charset="0"/>
              </a:rPr>
              <a:t>Syntax: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  <a:latin typeface="Calibri" pitchFamily="34" charset="0"/>
              </a:rPr>
              <a:t>	</a:t>
            </a:r>
            <a:r>
              <a:rPr lang="en-US" altLang="en-US" dirty="0">
                <a:solidFill>
                  <a:srgbClr val="333399"/>
                </a:solidFill>
                <a:latin typeface="Courier New" pitchFamily="49" charset="0"/>
              </a:rPr>
              <a:t>if</a:t>
            </a: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 (expression1)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		 statement1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	</a:t>
            </a:r>
            <a:r>
              <a:rPr lang="en-US" altLang="en-US" dirty="0">
                <a:solidFill>
                  <a:srgbClr val="333399"/>
                </a:solidFill>
                <a:latin typeface="Courier New" pitchFamily="49" charset="0"/>
              </a:rPr>
              <a:t>else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		</a:t>
            </a:r>
            <a:r>
              <a:rPr lang="en-US" altLang="en-US" dirty="0">
                <a:solidFill>
                  <a:srgbClr val="333399"/>
                </a:solidFill>
                <a:latin typeface="Courier New" pitchFamily="49" charset="0"/>
              </a:rPr>
              <a:t>if</a:t>
            </a: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 (expression2)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		    statement2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		</a:t>
            </a:r>
            <a:r>
              <a:rPr lang="en-US" altLang="en-US" dirty="0">
                <a:solidFill>
                  <a:srgbClr val="333399"/>
                </a:solidFill>
                <a:latin typeface="Courier New" pitchFamily="49" charset="0"/>
              </a:rPr>
              <a:t>else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  <a:latin typeface="Courier New" pitchFamily="49" charset="0"/>
              </a:rPr>
              <a:t>		    statement3</a:t>
            </a:r>
            <a:endParaRPr lang="en-US" altLang="en-US" sz="3200" dirty="0">
              <a:solidFill>
                <a:prstClr val="black"/>
              </a:solidFill>
              <a:latin typeface="Courier New" pitchFamily="49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4572000" y="1628775"/>
            <a:ext cx="3952875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3200" dirty="0">
                <a:solidFill>
                  <a:prstClr val="black"/>
                </a:solidFill>
                <a:latin typeface="Calibri" pitchFamily="34" charset="0"/>
              </a:rPr>
              <a:t>Multiple </a:t>
            </a:r>
            <a:r>
              <a:rPr lang="en-US" altLang="en-US" sz="3200" i="1" dirty="0">
                <a:solidFill>
                  <a:prstClr val="black"/>
                </a:solidFill>
                <a:latin typeface="Calibri" pitchFamily="34" charset="0"/>
              </a:rPr>
              <a:t>if</a:t>
            </a:r>
            <a:r>
              <a:rPr lang="en-US" altLang="en-US" sz="3200" dirty="0">
                <a:solidFill>
                  <a:prstClr val="black"/>
                </a:solidFill>
                <a:latin typeface="Calibri" pitchFamily="34" charset="0"/>
              </a:rPr>
              <a:t> statements can be used if there is more than two alternatives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3200" i="1" dirty="0">
                <a:solidFill>
                  <a:prstClr val="black"/>
                </a:solidFill>
                <a:latin typeface="Calibri" pitchFamily="34" charset="0"/>
              </a:rPr>
              <a:t>else</a:t>
            </a:r>
            <a:r>
              <a:rPr lang="en-US" altLang="en-US" sz="3200" dirty="0">
                <a:solidFill>
                  <a:prstClr val="black"/>
                </a:solidFill>
                <a:latin typeface="Calibri" pitchFamily="34" charset="0"/>
              </a:rPr>
              <a:t> is associated with the most recent </a:t>
            </a:r>
            <a:r>
              <a:rPr lang="en-US" altLang="en-US" sz="3200" i="1" dirty="0">
                <a:solidFill>
                  <a:prstClr val="black"/>
                </a:solidFill>
                <a:latin typeface="Calibri" pitchFamily="34" charset="0"/>
              </a:rPr>
              <a:t>if </a:t>
            </a:r>
            <a:r>
              <a:rPr lang="en-US" altLang="en-US" sz="3200" dirty="0">
                <a:solidFill>
                  <a:prstClr val="black"/>
                </a:solidFill>
                <a:latin typeface="Calibri" pitchFamily="34" charset="0"/>
              </a:rPr>
              <a:t>that does not have an else.</a:t>
            </a:r>
          </a:p>
        </p:txBody>
      </p:sp>
    </p:spTree>
    <p:extLst>
      <p:ext uri="{BB962C8B-B14F-4D97-AF65-F5344CB8AC3E}">
        <p14:creationId xmlns:p14="http://schemas.microsoft.com/office/powerpoint/2010/main" val="536863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1. Nested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if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5" descr="3gl_flow_multi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628775"/>
            <a:ext cx="786536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160289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1. Nested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if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1  - ANALYSIS</a:t>
            </a:r>
            <a:endParaRPr lang="en-US" b="1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251520" y="1412776"/>
            <a:ext cx="8712968" cy="576064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a program that identifies if a number is positive, negative or zero.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236951" y="2204864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1619672" y="2204864"/>
            <a:ext cx="73448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Number </a:t>
            </a:r>
            <a:r>
              <a:rPr lang="en-US" dirty="0" smtClean="0">
                <a:solidFill>
                  <a:srgbClr val="FF3399"/>
                </a:solidFill>
              </a:rPr>
              <a:t>(variable: number, type: </a:t>
            </a:r>
            <a:r>
              <a:rPr lang="en-US" dirty="0" smtClean="0">
                <a:solidFill>
                  <a:srgbClr val="00B0F0"/>
                </a:solidFill>
              </a:rPr>
              <a:t>double </a:t>
            </a:r>
            <a:r>
              <a:rPr lang="en-US" dirty="0" smtClean="0">
                <a:solidFill>
                  <a:srgbClr val="FF3399"/>
                </a:solidFill>
              </a:rPr>
              <a:t>or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r>
              <a:rPr lang="en-US" dirty="0" smtClean="0">
                <a:solidFill>
                  <a:srgbClr val="FF3399"/>
                </a:solidFill>
              </a:rPr>
              <a:t>)</a:t>
            </a:r>
            <a:endParaRPr lang="en-US" dirty="0">
              <a:solidFill>
                <a:srgbClr val="FF3399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51520" y="2780928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43" name="Rounded Rectangle 42"/>
          <p:cNvSpPr/>
          <p:nvPr/>
        </p:nvSpPr>
        <p:spPr>
          <a:xfrm>
            <a:off x="1634241" y="2780928"/>
            <a:ext cx="73448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An appropriate message </a:t>
            </a:r>
            <a:r>
              <a:rPr lang="en-US" dirty="0" smtClean="0">
                <a:solidFill>
                  <a:srgbClr val="FF3399"/>
                </a:solidFill>
              </a:rPr>
              <a:t>(variable: message, type: </a:t>
            </a:r>
            <a:r>
              <a:rPr lang="en-US" dirty="0" smtClean="0">
                <a:solidFill>
                  <a:srgbClr val="00B0F0"/>
                </a:solidFill>
              </a:rPr>
              <a:t>string</a:t>
            </a:r>
            <a:r>
              <a:rPr lang="en-US" dirty="0" smtClean="0">
                <a:solidFill>
                  <a:srgbClr val="FF3399"/>
                </a:solidFill>
              </a:rPr>
              <a:t>)</a:t>
            </a:r>
            <a:endParaRPr lang="en-US" dirty="0">
              <a:solidFill>
                <a:srgbClr val="FF3399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51520" y="3356992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45" name="Rounded Rectangle 44"/>
          <p:cNvSpPr/>
          <p:nvPr/>
        </p:nvSpPr>
        <p:spPr>
          <a:xfrm>
            <a:off x="1634241" y="3356992"/>
            <a:ext cx="7344816" cy="295232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if (</a:t>
            </a:r>
            <a:r>
              <a:rPr lang="en-US" dirty="0" smtClean="0">
                <a:solidFill>
                  <a:srgbClr val="FF3399"/>
                </a:solidFill>
              </a:rPr>
              <a:t>number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&lt;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0) 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en-US" dirty="0" smtClean="0">
                <a:solidFill>
                  <a:srgbClr val="FF3399"/>
                </a:solidFill>
              </a:rPr>
              <a:t>message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= “The number is negative”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otherwise 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if (</a:t>
            </a:r>
            <a:r>
              <a:rPr lang="en-US" dirty="0" smtClean="0">
                <a:solidFill>
                  <a:srgbClr val="FF3399"/>
                </a:solidFill>
              </a:rPr>
              <a:t>number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&gt; 0) 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en-US" dirty="0" smtClean="0">
                <a:solidFill>
                  <a:srgbClr val="FF3399"/>
                </a:solidFill>
              </a:rPr>
              <a:t>message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= “The number is positive”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otherwise 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en-US" dirty="0" smtClean="0">
                <a:solidFill>
                  <a:srgbClr val="FF3399"/>
                </a:solidFill>
              </a:rPr>
              <a:t>message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= “The number is zero”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60719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5" grpId="0" animBg="1"/>
      <p:bldP spid="31" grpId="0" animBg="1"/>
      <p:bldP spid="34" grpId="0" animBg="1"/>
      <p:bldP spid="35" grpId="0" animBg="1"/>
      <p:bldP spid="43" grpId="0" animBg="1"/>
      <p:bldP spid="44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1. Nested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if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1 - ALGORITHM</a:t>
            </a:r>
            <a:endParaRPr lang="en-US" b="1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51520" y="1412776"/>
            <a:ext cx="8640960" cy="48245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14363" indent="-342900">
              <a:lnSpc>
                <a:spcPct val="90000"/>
              </a:lnSpc>
              <a:buAutoNum type="arabicPeriod"/>
            </a:pP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</a:t>
            </a:r>
          </a:p>
          <a:p>
            <a:pPr marL="271463">
              <a:lnSpc>
                <a:spcPct val="90000"/>
              </a:lnSpc>
            </a:pP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1463">
              <a:lnSpc>
                <a:spcPct val="90000"/>
              </a:lnSpc>
            </a:pP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Read the number 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save it in the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variable </a:t>
            </a:r>
            <a:r>
              <a:rPr lang="en-US" sz="2000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1463">
              <a:lnSpc>
                <a:spcPct val="90000"/>
              </a:lnSpc>
            </a:pP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 (</a:t>
            </a:r>
            <a:r>
              <a:rPr lang="en-US" sz="2000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&lt; 0)</a:t>
            </a:r>
          </a:p>
          <a:p>
            <a:pPr marL="271463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message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“The number is negative”</a:t>
            </a:r>
          </a:p>
          <a:p>
            <a:pPr marL="271463">
              <a:lnSpc>
                <a:spcPct val="90000"/>
              </a:lnSpc>
            </a:pP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else </a:t>
            </a:r>
          </a:p>
          <a:p>
            <a:pPr marL="271463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if (</a:t>
            </a:r>
            <a:r>
              <a:rPr lang="en-US" sz="2000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 0) </a:t>
            </a:r>
          </a:p>
          <a:p>
            <a:pPr marL="271463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message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“The number is positive”</a:t>
            </a:r>
          </a:p>
          <a:p>
            <a:pPr marL="271463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else </a:t>
            </a:r>
          </a:p>
          <a:p>
            <a:pPr marL="271463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message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“The number is zero”</a:t>
            </a:r>
          </a:p>
          <a:p>
            <a:pPr marL="271463">
              <a:lnSpc>
                <a:spcPct val="90000"/>
              </a:lnSpc>
            </a:pP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Print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message</a:t>
            </a:r>
          </a:p>
          <a:p>
            <a:pPr marL="271463">
              <a:lnSpc>
                <a:spcPct val="90000"/>
              </a:lnSpc>
            </a:pPr>
            <a:endParaRPr lang="en-US" sz="2000" dirty="0" smtClean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1463">
              <a:lnSpc>
                <a:spcPct val="90000"/>
              </a:lnSpc>
            </a:pP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End the program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4984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4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1. Nested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if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1  - FLOWCHART</a:t>
            </a:r>
            <a:endParaRPr lang="en-US" b="1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67"/>
          <p:cNvSpPr>
            <a:spLocks noChangeArrowheads="1"/>
          </p:cNvSpPr>
          <p:nvPr/>
        </p:nvSpPr>
        <p:spPr bwMode="auto">
          <a:xfrm>
            <a:off x="3814563" y="1340768"/>
            <a:ext cx="1441450" cy="421858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Start</a:t>
            </a:r>
          </a:p>
        </p:txBody>
      </p:sp>
      <p:sp>
        <p:nvSpPr>
          <p:cNvPr id="11" name="AutoShape 68"/>
          <p:cNvSpPr>
            <a:spLocks noChangeArrowheads="1"/>
          </p:cNvSpPr>
          <p:nvPr/>
        </p:nvSpPr>
        <p:spPr bwMode="auto">
          <a:xfrm>
            <a:off x="3600251" y="1988840"/>
            <a:ext cx="1870075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Read </a:t>
            </a:r>
            <a:r>
              <a:rPr lang="en-US" sz="1600" dirty="0" err="1" smtClean="0">
                <a:latin typeface="Arial" charset="0"/>
                <a:cs typeface="Arial" charset="0"/>
              </a:rPr>
              <a:t>num</a:t>
            </a:r>
            <a:endParaRPr lang="en-US" sz="16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AutoShape 73"/>
          <p:cNvSpPr>
            <a:spLocks noChangeArrowheads="1"/>
          </p:cNvSpPr>
          <p:nvPr/>
        </p:nvSpPr>
        <p:spPr bwMode="auto">
          <a:xfrm>
            <a:off x="3674742" y="2584450"/>
            <a:ext cx="1798488" cy="576263"/>
          </a:xfrm>
          <a:prstGeom prst="flowChartDecision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num</a:t>
            </a:r>
            <a:r>
              <a:rPr lang="en-US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&lt; 0?</a:t>
            </a:r>
            <a:endParaRPr lang="en-US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71800" y="2617167"/>
            <a:ext cx="68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True</a:t>
            </a:r>
            <a:endParaRPr lang="en-US" sz="14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188451" y="2872681"/>
            <a:ext cx="1516997" cy="57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utoShape 72"/>
          <p:cNvSpPr>
            <a:spLocks noChangeArrowheads="1"/>
          </p:cNvSpPr>
          <p:nvPr/>
        </p:nvSpPr>
        <p:spPr bwMode="auto">
          <a:xfrm>
            <a:off x="467544" y="3284984"/>
            <a:ext cx="3441814" cy="420469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Arial" charset="0"/>
                <a:cs typeface="Arial" charset="0"/>
              </a:rPr>
              <a:t>m</a:t>
            </a:r>
            <a:r>
              <a:rPr lang="en-US" sz="1600" dirty="0" smtClean="0">
                <a:latin typeface="Arial" charset="0"/>
                <a:cs typeface="Arial" charset="0"/>
              </a:rPr>
              <a:t>essage = “The number is negative”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Straight Arrow Connector 4"/>
          <p:cNvCxnSpPr>
            <a:stCxn id="13" idx="3"/>
          </p:cNvCxnSpPr>
          <p:nvPr/>
        </p:nvCxnSpPr>
        <p:spPr>
          <a:xfrm>
            <a:off x="5473230" y="2872582"/>
            <a:ext cx="647798" cy="58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473090" y="2617167"/>
            <a:ext cx="68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3399"/>
                </a:solidFill>
              </a:rPr>
              <a:t>False</a:t>
            </a:r>
            <a:endParaRPr lang="en-US" sz="1400" dirty="0">
              <a:solidFill>
                <a:srgbClr val="FF3399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121028" y="2872581"/>
            <a:ext cx="0" cy="2881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73"/>
          <p:cNvSpPr>
            <a:spLocks noChangeArrowheads="1"/>
          </p:cNvSpPr>
          <p:nvPr/>
        </p:nvSpPr>
        <p:spPr bwMode="auto">
          <a:xfrm>
            <a:off x="5221784" y="3166303"/>
            <a:ext cx="1798488" cy="576263"/>
          </a:xfrm>
          <a:prstGeom prst="flowChartDecision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num</a:t>
            </a:r>
            <a:r>
              <a:rPr lang="en-US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cs typeface="Arial" charset="0"/>
              </a:rPr>
              <a:t>&gt;</a:t>
            </a:r>
            <a:r>
              <a:rPr lang="en-US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0?</a:t>
            </a:r>
            <a:endParaRPr lang="en-US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16016" y="3193231"/>
            <a:ext cx="68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True</a:t>
            </a:r>
            <a:endParaRPr lang="en-US" sz="14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644008" y="3448745"/>
            <a:ext cx="610602" cy="57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020412" y="3448646"/>
            <a:ext cx="295177" cy="9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76256" y="3193231"/>
            <a:ext cx="68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3399"/>
                </a:solidFill>
              </a:rPr>
              <a:t>False</a:t>
            </a:r>
            <a:endParaRPr lang="en-US" sz="1400" dirty="0">
              <a:solidFill>
                <a:srgbClr val="FF3399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188451" y="2872382"/>
            <a:ext cx="0" cy="41260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utoShape 72"/>
          <p:cNvSpPr>
            <a:spLocks noChangeArrowheads="1"/>
          </p:cNvSpPr>
          <p:nvPr/>
        </p:nvSpPr>
        <p:spPr bwMode="auto">
          <a:xfrm>
            <a:off x="2946949" y="3861048"/>
            <a:ext cx="3441814" cy="420469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Arial" charset="0"/>
                <a:cs typeface="Arial" charset="0"/>
              </a:rPr>
              <a:t>m</a:t>
            </a:r>
            <a:r>
              <a:rPr lang="en-US" sz="1600" dirty="0" smtClean="0">
                <a:latin typeface="Arial" charset="0"/>
                <a:cs typeface="Arial" charset="0"/>
              </a:rPr>
              <a:t>essage = “The number is positive”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667856" y="3448446"/>
            <a:ext cx="0" cy="41260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utoShape 72"/>
          <p:cNvSpPr>
            <a:spLocks noChangeArrowheads="1"/>
          </p:cNvSpPr>
          <p:nvPr/>
        </p:nvSpPr>
        <p:spPr bwMode="auto">
          <a:xfrm>
            <a:off x="5594682" y="4592707"/>
            <a:ext cx="3441814" cy="420469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Arial" charset="0"/>
                <a:cs typeface="Arial" charset="0"/>
              </a:rPr>
              <a:t>m</a:t>
            </a:r>
            <a:r>
              <a:rPr lang="en-US" sz="1600" dirty="0" smtClean="0">
                <a:latin typeface="Arial" charset="0"/>
                <a:cs typeface="Arial" charset="0"/>
              </a:rPr>
              <a:t>essage = “The number is zero”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315589" y="3429000"/>
            <a:ext cx="0" cy="116370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7315589" y="5013176"/>
            <a:ext cx="0" cy="27820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4716016" y="5229200"/>
            <a:ext cx="259957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667856" y="4265266"/>
            <a:ext cx="0" cy="9982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2188451" y="3717032"/>
            <a:ext cx="7285" cy="15121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195736" y="5229200"/>
            <a:ext cx="244827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667856" y="5229200"/>
            <a:ext cx="0" cy="412602"/>
          </a:xfrm>
          <a:prstGeom prst="straightConnector1">
            <a:avLst/>
          </a:prstGeom>
          <a:ln w="28575">
            <a:solidFill>
              <a:schemeClr val="tx1"/>
            </a:solidFill>
            <a:headEnd type="diamond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68"/>
          <p:cNvSpPr>
            <a:spLocks noChangeArrowheads="1"/>
          </p:cNvSpPr>
          <p:nvPr/>
        </p:nvSpPr>
        <p:spPr bwMode="auto">
          <a:xfrm>
            <a:off x="3419872" y="5662513"/>
            <a:ext cx="2464636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Print </a:t>
            </a:r>
            <a:r>
              <a:rPr lang="en-US" sz="1600" dirty="0" smtClean="0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message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AutoShape 67"/>
          <p:cNvSpPr>
            <a:spLocks noChangeArrowheads="1"/>
          </p:cNvSpPr>
          <p:nvPr/>
        </p:nvSpPr>
        <p:spPr bwMode="auto">
          <a:xfrm>
            <a:off x="3931465" y="6247502"/>
            <a:ext cx="1441450" cy="421858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END</a:t>
            </a:r>
            <a:endParaRPr lang="en-US" sz="16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3" name="Straight Arrow Connector 62"/>
          <p:cNvCxnSpPr>
            <a:stCxn id="56" idx="4"/>
            <a:endCxn id="57" idx="0"/>
          </p:cNvCxnSpPr>
          <p:nvPr/>
        </p:nvCxnSpPr>
        <p:spPr>
          <a:xfrm>
            <a:off x="4652190" y="6021288"/>
            <a:ext cx="0" cy="2262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9" idx="2"/>
            <a:endCxn id="11" idx="1"/>
          </p:cNvCxnSpPr>
          <p:nvPr/>
        </p:nvCxnSpPr>
        <p:spPr>
          <a:xfrm>
            <a:off x="4535288" y="1762626"/>
            <a:ext cx="1" cy="2262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4571999" y="2348880"/>
            <a:ext cx="1" cy="2262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912165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9" grpId="0" animBg="1"/>
      <p:bldP spid="11" grpId="0" animBg="1"/>
      <p:bldP spid="13" grpId="0" animBg="1"/>
      <p:bldP spid="15" grpId="0"/>
      <p:bldP spid="17" grpId="0" animBg="1"/>
      <p:bldP spid="19" grpId="0"/>
      <p:bldP spid="22" grpId="0" animBg="1"/>
      <p:bldP spid="24" grpId="0"/>
      <p:bldP spid="27" grpId="0"/>
      <p:bldP spid="33" grpId="0" animBg="1"/>
      <p:bldP spid="35" grpId="0" animBg="1"/>
      <p:bldP spid="56" grpId="0" animBg="1"/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1 – CODE 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79512" y="1268760"/>
            <a:ext cx="8784976" cy="5533500"/>
            <a:chOff x="323528" y="1236822"/>
            <a:chExt cx="7848872" cy="5354077"/>
          </a:xfrm>
        </p:grpSpPr>
        <p:sp>
          <p:nvSpPr>
            <p:cNvPr id="21" name="TextBox 20"/>
            <p:cNvSpPr txBox="1"/>
            <p:nvPr/>
          </p:nvSpPr>
          <p:spPr>
            <a:xfrm>
              <a:off x="971600" y="1236822"/>
              <a:ext cx="7200800" cy="5354077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// import necessary libraries</a:t>
              </a:r>
            </a:p>
            <a:p>
              <a:r>
                <a:rPr lang="en-US" sz="1400" dirty="0" smtClean="0">
                  <a:solidFill>
                    <a:srgbClr val="00B0F0"/>
                  </a:solidFill>
                </a:rPr>
                <a:t>import</a:t>
              </a:r>
              <a:r>
                <a:rPr lang="en-US" sz="1400" dirty="0" smtClean="0">
                  <a:solidFill>
                    <a:srgbClr val="0000FF"/>
                  </a:solidFill>
                </a:rPr>
                <a:t>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java.util</a:t>
              </a:r>
              <a:r>
                <a:rPr lang="en-US" sz="1400" dirty="0" smtClean="0">
                  <a:solidFill>
                    <a:srgbClr val="0000FF"/>
                  </a:solidFill>
                </a:rPr>
                <a:t>.*;		</a:t>
              </a:r>
              <a:r>
                <a:rPr lang="en-US" sz="1400" dirty="0" smtClean="0">
                  <a:solidFill>
                    <a:srgbClr val="00B050"/>
                  </a:solidFill>
                </a:rPr>
                <a:t>//contains the class Scanner</a:t>
              </a:r>
            </a:p>
            <a:p>
              <a:r>
                <a:rPr lang="en-US" sz="1400" dirty="0" smtClean="0">
                  <a:solidFill>
                    <a:srgbClr val="00B0F0"/>
                  </a:solidFill>
                </a:rPr>
                <a:t>public class</a:t>
              </a:r>
              <a:r>
                <a:rPr lang="en-US" sz="1400" dirty="0" smtClean="0">
                  <a:solidFill>
                    <a:srgbClr val="0000FF"/>
                  </a:solidFill>
                </a:rPr>
                <a:t> nestedIf1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sz="1400" dirty="0" smtClean="0">
                  <a:solidFill>
                    <a:srgbClr val="00B0F0"/>
                  </a:solidFill>
                </a:rPr>
                <a:t>   static </a:t>
              </a:r>
              <a:r>
                <a:rPr lang="en-US" sz="1400" dirty="0" smtClean="0">
                  <a:solidFill>
                    <a:srgbClr val="0000FF"/>
                  </a:solidFill>
                </a:rPr>
                <a:t>Scanner console = </a:t>
              </a:r>
              <a:r>
                <a:rPr lang="en-US" sz="1400" dirty="0" smtClean="0">
                  <a:solidFill>
                    <a:srgbClr val="00B0F0"/>
                  </a:solidFill>
                </a:rPr>
                <a:t>new</a:t>
              </a:r>
              <a:r>
                <a:rPr lang="en-US" sz="1400" dirty="0" smtClean="0">
                  <a:solidFill>
                    <a:srgbClr val="0000FF"/>
                  </a:solidFill>
                </a:rPr>
                <a:t> Scanner (System.in);</a:t>
              </a:r>
            </a:p>
            <a:p>
              <a:r>
                <a:rPr lang="en-US" sz="1400" dirty="0" smtClean="0">
                  <a:solidFill>
                    <a:srgbClr val="00B0F0"/>
                  </a:solidFill>
                </a:rPr>
                <a:t>   public static void</a:t>
              </a:r>
              <a:r>
                <a:rPr lang="en-US" sz="1400" dirty="0" smtClean="0">
                  <a:solidFill>
                    <a:srgbClr val="0000FF"/>
                  </a:solidFill>
                </a:rPr>
                <a:t> main (String[]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args</a:t>
              </a:r>
              <a:r>
                <a:rPr lang="en-US" sz="1400" dirty="0" smtClean="0">
                  <a:solidFill>
                    <a:srgbClr val="0000FF"/>
                  </a:solidFill>
                </a:rPr>
                <a:t>)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{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   </a:t>
              </a:r>
              <a:r>
                <a:rPr lang="en-US" sz="1400" dirty="0" smtClean="0"/>
                <a:t>// Declaration section: to declare needed variables</a:t>
              </a:r>
            </a:p>
            <a:p>
              <a:r>
                <a:rPr lang="en-US" sz="1400" dirty="0"/>
                <a:t>	</a:t>
              </a:r>
              <a:r>
                <a:rPr lang="en-US" sz="1400" dirty="0" err="1" smtClean="0">
                  <a:solidFill>
                    <a:srgbClr val="00B0F0"/>
                  </a:solidFill>
                </a:rPr>
                <a:t>int</a:t>
              </a:r>
              <a:r>
                <a:rPr lang="en-US" sz="1400" dirty="0" smtClean="0">
                  <a:solidFill>
                    <a:srgbClr val="0000FF"/>
                  </a:solidFill>
                </a:rPr>
                <a:t>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num</a:t>
              </a:r>
              <a:r>
                <a:rPr lang="en-US" sz="1400" dirty="0" smtClean="0">
                  <a:solidFill>
                    <a:srgbClr val="0000FF"/>
                  </a:solidFill>
                </a:rPr>
                <a:t>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B0F0"/>
                  </a:solidFill>
                </a:rPr>
                <a:t>String</a:t>
              </a:r>
              <a:r>
                <a:rPr lang="en-US" sz="1400" dirty="0" smtClean="0">
                  <a:solidFill>
                    <a:srgbClr val="0000FF"/>
                  </a:solidFill>
                </a:rPr>
                <a:t> message;		</a:t>
              </a:r>
              <a:endParaRPr lang="en-US" sz="1400" dirty="0" smtClean="0">
                <a:solidFill>
                  <a:srgbClr val="00B050"/>
                </a:solidFill>
              </a:endParaRP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      // Input section: to enter values of used variables</a:t>
              </a:r>
            </a:p>
            <a:p>
              <a:r>
                <a:rPr lang="en-US" sz="1400" dirty="0"/>
                <a:t>	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 smtClean="0">
                  <a:solidFill>
                    <a:srgbClr val="0000FF"/>
                  </a:solidFill>
                </a:rPr>
                <a:t> (“Enter an integer number”);   </a:t>
              </a:r>
              <a:r>
                <a:rPr lang="en-US" sz="1400" dirty="0" smtClean="0">
                  <a:solidFill>
                    <a:srgbClr val="00B050"/>
                  </a:solidFill>
                </a:rPr>
                <a:t>//prompt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num</a:t>
              </a:r>
              <a:r>
                <a:rPr lang="en-US" sz="1400" dirty="0" smtClean="0">
                  <a:solidFill>
                    <a:srgbClr val="0000FF"/>
                  </a:solidFill>
                </a:rPr>
                <a:t> =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console.</a:t>
              </a:r>
              <a:r>
                <a:rPr lang="en-US" sz="1400" dirty="0" err="1" smtClean="0">
                  <a:solidFill>
                    <a:srgbClr val="00B050"/>
                  </a:solidFill>
                </a:rPr>
                <a:t>nextInt</a:t>
              </a:r>
              <a:r>
                <a:rPr lang="en-US" sz="1400" dirty="0" smtClean="0">
                  <a:solidFill>
                    <a:srgbClr val="00B050"/>
                  </a:solidFill>
                </a:rPr>
                <a:t>()</a:t>
              </a:r>
              <a:r>
                <a:rPr lang="en-US" sz="1400" dirty="0" smtClean="0">
                  <a:solidFill>
                    <a:srgbClr val="0000FF"/>
                  </a:solidFill>
                </a:rPr>
                <a:t>;</a:t>
              </a:r>
            </a:p>
            <a:p>
              <a:r>
                <a:rPr lang="en-US" sz="1400" dirty="0" smtClean="0"/>
                <a:t>            // Processing section: processing statements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B0F0"/>
                  </a:solidFill>
                </a:rPr>
                <a:t>if</a:t>
              </a:r>
              <a:r>
                <a:rPr lang="en-US" sz="1400" dirty="0" smtClean="0">
                  <a:solidFill>
                    <a:srgbClr val="0000FF"/>
                  </a:solidFill>
                </a:rPr>
                <a:t> (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num</a:t>
              </a:r>
              <a:r>
                <a:rPr lang="en-US" sz="1400" dirty="0" smtClean="0">
                  <a:solidFill>
                    <a:srgbClr val="0000FF"/>
                  </a:solidFill>
                </a:rPr>
                <a:t> &lt; 0)		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  message = “The number is negative”;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B0F0"/>
                  </a:solidFill>
                </a:rPr>
                <a:t>else </a:t>
              </a:r>
            </a:p>
            <a:p>
              <a:r>
                <a:rPr lang="en-US" sz="1400" dirty="0">
                  <a:solidFill>
                    <a:srgbClr val="00B0F0"/>
                  </a:solidFill>
                </a:rPr>
                <a:t>	</a:t>
              </a:r>
              <a:r>
                <a:rPr lang="en-US" sz="1400" dirty="0" smtClean="0">
                  <a:solidFill>
                    <a:srgbClr val="00B0F0"/>
                  </a:solidFill>
                </a:rPr>
                <a:t>       if </a:t>
              </a:r>
              <a:r>
                <a:rPr lang="en-US" sz="1400" dirty="0" smtClean="0">
                  <a:solidFill>
                    <a:srgbClr val="0000FF"/>
                  </a:solidFill>
                </a:rPr>
                <a:t>(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num</a:t>
              </a:r>
              <a:r>
                <a:rPr lang="en-US" sz="1400" dirty="0" smtClean="0">
                  <a:solidFill>
                    <a:srgbClr val="0000FF"/>
                  </a:solidFill>
                </a:rPr>
                <a:t> &gt; 0)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	           message = “The number is positive”;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 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</a:t>
              </a:r>
              <a:r>
                <a:rPr lang="en-US" sz="1400" dirty="0" smtClean="0">
                  <a:solidFill>
                    <a:srgbClr val="00B0F0"/>
                  </a:solidFill>
                </a:rPr>
                <a:t>else 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 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   message = “The number is zero”;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      // Output section: display program output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System.out.printf</a:t>
              </a:r>
              <a:r>
                <a:rPr lang="en-US" sz="1400" dirty="0" smtClean="0">
                  <a:solidFill>
                    <a:srgbClr val="0000FF"/>
                  </a:solidFill>
                </a:rPr>
                <a:t> (“%25s“, message);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      } </a:t>
              </a:r>
              <a:r>
                <a:rPr lang="en-US" sz="1400" dirty="0" smtClean="0"/>
                <a:t>// end main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} </a:t>
              </a:r>
              <a:r>
                <a:rPr lang="en-US" sz="1400" dirty="0" smtClean="0"/>
                <a:t>// end class</a:t>
              </a:r>
              <a:endParaRPr lang="en-US" sz="1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23528" y="1236822"/>
              <a:ext cx="576064" cy="51514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17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18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19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20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1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Nested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if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Double Bracket 1"/>
          <p:cNvSpPr/>
          <p:nvPr/>
        </p:nvSpPr>
        <p:spPr>
          <a:xfrm>
            <a:off x="1763688" y="4365104"/>
            <a:ext cx="3744416" cy="432048"/>
          </a:xfrm>
          <a:prstGeom prst="bracketPair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uble Bracket 2"/>
          <p:cNvSpPr/>
          <p:nvPr/>
        </p:nvSpPr>
        <p:spPr>
          <a:xfrm>
            <a:off x="2195736" y="5013176"/>
            <a:ext cx="3600400" cy="504056"/>
          </a:xfrm>
          <a:prstGeom prst="bracketPair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8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1 – NOTES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79512" y="1324500"/>
            <a:ext cx="8784976" cy="2554545"/>
            <a:chOff x="323528" y="1236822"/>
            <a:chExt cx="7848872" cy="2402099"/>
          </a:xfrm>
        </p:grpSpPr>
        <p:sp>
          <p:nvSpPr>
            <p:cNvPr id="21" name="TextBox 20"/>
            <p:cNvSpPr txBox="1"/>
            <p:nvPr/>
          </p:nvSpPr>
          <p:spPr>
            <a:xfrm>
              <a:off x="971600" y="1236822"/>
              <a:ext cx="7200800" cy="2402099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// Processing section: processing statements</a:t>
              </a:r>
            </a:p>
            <a:p>
              <a:r>
                <a:rPr lang="en-US" sz="2000" dirty="0">
                  <a:solidFill>
                    <a:srgbClr val="0000FF"/>
                  </a:solidFill>
                </a:rPr>
                <a:t>	</a:t>
              </a:r>
              <a:r>
                <a:rPr lang="en-US" sz="2000" dirty="0" smtClean="0">
                  <a:solidFill>
                    <a:srgbClr val="00B0F0"/>
                  </a:solidFill>
                </a:rPr>
                <a:t>if</a:t>
              </a:r>
              <a:r>
                <a:rPr lang="en-US" sz="2000" dirty="0" smtClean="0">
                  <a:solidFill>
                    <a:srgbClr val="0000FF"/>
                  </a:solidFill>
                </a:rPr>
                <a:t> (</a:t>
              </a:r>
              <a:r>
                <a:rPr lang="en-US" sz="2000" dirty="0" err="1" smtClean="0">
                  <a:solidFill>
                    <a:srgbClr val="0000FF"/>
                  </a:solidFill>
                </a:rPr>
                <a:t>num</a:t>
              </a:r>
              <a:r>
                <a:rPr lang="en-US" sz="2000" dirty="0" smtClean="0">
                  <a:solidFill>
                    <a:srgbClr val="0000FF"/>
                  </a:solidFill>
                </a:rPr>
                <a:t> &lt; 0)		</a:t>
              </a:r>
            </a:p>
            <a:p>
              <a:r>
                <a:rPr lang="en-US" sz="2000" dirty="0">
                  <a:solidFill>
                    <a:srgbClr val="0000FF"/>
                  </a:solidFill>
                </a:rPr>
                <a:t>	</a:t>
              </a:r>
              <a:r>
                <a:rPr lang="en-US" sz="2000" dirty="0" smtClean="0">
                  <a:solidFill>
                    <a:srgbClr val="0000FF"/>
                  </a:solidFill>
                </a:rPr>
                <a:t>   message = “The number is negative”;</a:t>
              </a:r>
            </a:p>
            <a:p>
              <a:r>
                <a:rPr lang="en-US" sz="2000" dirty="0">
                  <a:solidFill>
                    <a:srgbClr val="0000FF"/>
                  </a:solidFill>
                </a:rPr>
                <a:t>	</a:t>
              </a:r>
              <a:r>
                <a:rPr lang="en-US" sz="2000" dirty="0" smtClean="0">
                  <a:solidFill>
                    <a:srgbClr val="00B0F0"/>
                  </a:solidFill>
                </a:rPr>
                <a:t>else    </a:t>
              </a:r>
            </a:p>
            <a:p>
              <a:r>
                <a:rPr lang="en-US" sz="2000" dirty="0">
                  <a:solidFill>
                    <a:srgbClr val="00B0F0"/>
                  </a:solidFill>
                </a:rPr>
                <a:t> </a:t>
              </a:r>
              <a:r>
                <a:rPr lang="en-US" sz="2000" dirty="0" smtClean="0">
                  <a:solidFill>
                    <a:srgbClr val="00B0F0"/>
                  </a:solidFill>
                </a:rPr>
                <a:t>                    if </a:t>
              </a:r>
              <a:r>
                <a:rPr lang="en-US" sz="2000" dirty="0" smtClean="0">
                  <a:solidFill>
                    <a:srgbClr val="0000FF"/>
                  </a:solidFill>
                </a:rPr>
                <a:t>(</a:t>
              </a:r>
              <a:r>
                <a:rPr lang="en-US" sz="2000" dirty="0" err="1" smtClean="0">
                  <a:solidFill>
                    <a:srgbClr val="0000FF"/>
                  </a:solidFill>
                </a:rPr>
                <a:t>num</a:t>
              </a:r>
              <a:r>
                <a:rPr lang="en-US" sz="2000" dirty="0" smtClean="0">
                  <a:solidFill>
                    <a:srgbClr val="0000FF"/>
                  </a:solidFill>
                </a:rPr>
                <a:t> &gt; 0)</a:t>
              </a:r>
            </a:p>
            <a:p>
              <a:r>
                <a:rPr lang="en-US" sz="2000" dirty="0" smtClean="0">
                  <a:solidFill>
                    <a:srgbClr val="0000FF"/>
                  </a:solidFill>
                </a:rPr>
                <a:t>	             message = “The number is positive”;</a:t>
              </a:r>
            </a:p>
            <a:p>
              <a:r>
                <a:rPr lang="en-US" sz="2000" dirty="0">
                  <a:solidFill>
                    <a:srgbClr val="0000FF"/>
                  </a:solidFill>
                </a:rPr>
                <a:t>	 </a:t>
              </a:r>
              <a:r>
                <a:rPr lang="en-US" sz="2000" dirty="0" smtClean="0">
                  <a:solidFill>
                    <a:srgbClr val="0000FF"/>
                  </a:solidFill>
                </a:rPr>
                <a:t>         </a:t>
              </a:r>
              <a:r>
                <a:rPr lang="en-US" sz="2000" dirty="0" smtClean="0">
                  <a:solidFill>
                    <a:srgbClr val="00B0F0"/>
                  </a:solidFill>
                </a:rPr>
                <a:t>else </a:t>
              </a:r>
            </a:p>
            <a:p>
              <a:r>
                <a:rPr lang="en-US" sz="2000" dirty="0">
                  <a:solidFill>
                    <a:srgbClr val="0000FF"/>
                  </a:solidFill>
                </a:rPr>
                <a:t>	 </a:t>
              </a:r>
              <a:r>
                <a:rPr lang="en-US" sz="2000" dirty="0" smtClean="0">
                  <a:solidFill>
                    <a:srgbClr val="0000FF"/>
                  </a:solidFill>
                </a:rPr>
                <a:t>            message = “The number is zero”;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23528" y="1236822"/>
              <a:ext cx="576064" cy="2402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smtClean="0">
                  <a:solidFill>
                    <a:srgbClr val="FF0000"/>
                  </a:solidFill>
                </a:rPr>
                <a:t>1</a:t>
              </a:r>
              <a:r>
                <a:rPr lang="en-US" sz="2000" dirty="0">
                  <a:solidFill>
                    <a:srgbClr val="FF0000"/>
                  </a:solidFill>
                </a:rPr>
                <a:t>4</a:t>
              </a:r>
              <a:endParaRPr lang="en-US" sz="2000" dirty="0" smtClean="0">
                <a:solidFill>
                  <a:srgbClr val="FF0000"/>
                </a:solidFill>
              </a:endParaRPr>
            </a:p>
            <a:p>
              <a:pPr algn="r"/>
              <a:r>
                <a:rPr lang="en-US" sz="2000" dirty="0" smtClean="0">
                  <a:solidFill>
                    <a:srgbClr val="FF0000"/>
                  </a:solidFill>
                </a:rPr>
                <a:t>15</a:t>
              </a:r>
            </a:p>
            <a:p>
              <a:pPr algn="r"/>
              <a:r>
                <a:rPr lang="en-US" sz="2000" dirty="0" smtClean="0">
                  <a:solidFill>
                    <a:srgbClr val="FF0000"/>
                  </a:solidFill>
                </a:rPr>
                <a:t>16</a:t>
              </a:r>
            </a:p>
            <a:p>
              <a:pPr algn="r"/>
              <a:r>
                <a:rPr lang="en-US" sz="2000" dirty="0" smtClean="0">
                  <a:solidFill>
                    <a:srgbClr val="FF0000"/>
                  </a:solidFill>
                </a:rPr>
                <a:t>17</a:t>
              </a:r>
            </a:p>
            <a:p>
              <a:pPr algn="r"/>
              <a:r>
                <a:rPr lang="en-US" sz="2000" dirty="0" smtClean="0">
                  <a:solidFill>
                    <a:srgbClr val="FF0000"/>
                  </a:solidFill>
                </a:rPr>
                <a:t>18</a:t>
              </a:r>
            </a:p>
            <a:p>
              <a:pPr algn="r"/>
              <a:r>
                <a:rPr lang="en-US" sz="2000" dirty="0" smtClean="0">
                  <a:solidFill>
                    <a:srgbClr val="FF0000"/>
                  </a:solidFill>
                </a:rPr>
                <a:t>19</a:t>
              </a:r>
            </a:p>
            <a:p>
              <a:pPr algn="r"/>
              <a:r>
                <a:rPr lang="en-US" sz="2000" dirty="0" smtClean="0">
                  <a:solidFill>
                    <a:srgbClr val="FF0000"/>
                  </a:solidFill>
                </a:rPr>
                <a:t>20</a:t>
              </a:r>
            </a:p>
            <a:p>
              <a:pPr algn="r"/>
              <a:r>
                <a:rPr lang="en-US" sz="2000" dirty="0" smtClean="0">
                  <a:solidFill>
                    <a:srgbClr val="FF0000"/>
                  </a:solidFill>
                </a:rPr>
                <a:t>21</a:t>
              </a: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1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Nested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if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411760" y="3474012"/>
            <a:ext cx="7920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411760" y="2780928"/>
            <a:ext cx="0" cy="6930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411760" y="2780928"/>
            <a:ext cx="28803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547664" y="2564904"/>
            <a:ext cx="7920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547664" y="1871820"/>
            <a:ext cx="0" cy="69308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547664" y="1871820"/>
            <a:ext cx="28803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51520" y="4005064"/>
            <a:ext cx="8735888" cy="46805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00FF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FF"/>
                </a:solidFill>
              </a:rPr>
              <a:t>Each </a:t>
            </a:r>
            <a:r>
              <a:rPr lang="en-US" dirty="0" smtClean="0">
                <a:solidFill>
                  <a:srgbClr val="00B0F0"/>
                </a:solidFill>
              </a:rPr>
              <a:t>else</a:t>
            </a:r>
            <a:r>
              <a:rPr lang="en-US" dirty="0" smtClean="0">
                <a:solidFill>
                  <a:srgbClr val="0000FF"/>
                </a:solidFill>
              </a:rPr>
              <a:t> corresponds to the </a:t>
            </a:r>
            <a:r>
              <a:rPr lang="en-US" u="sng" dirty="0" smtClean="0">
                <a:solidFill>
                  <a:srgbClr val="FF0000"/>
                </a:solidFill>
              </a:rPr>
              <a:t>closer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if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4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20542bfc-dd8b-421d-868b-1ab188d50257"/>
  <p:tag name="ARTICULATE_SLIDE_NAV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734</TotalTime>
  <Words>2055</Words>
  <Application>Microsoft Office PowerPoint</Application>
  <PresentationFormat>On-screen Show (4:3)</PresentationFormat>
  <Paragraphs>569</Paragraphs>
  <Slides>27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Concourse</vt:lpstr>
      <vt:lpstr>1_Concourse</vt:lpstr>
      <vt:lpstr>  SELECTION STATEMENTS (2)</vt:lpstr>
      <vt:lpstr>Outline</vt:lpstr>
      <vt:lpstr>1.Multiple Selection: Nested if</vt:lpstr>
      <vt:lpstr>1. Nested if</vt:lpstr>
      <vt:lpstr>1. Nested if</vt:lpstr>
      <vt:lpstr>1. Nested if</vt:lpstr>
      <vt:lpstr>1. Nested if</vt:lpstr>
      <vt:lpstr>1. Nested if</vt:lpstr>
      <vt:lpstr>1. Nested if</vt:lpstr>
      <vt:lpstr>1. Nested if</vt:lpstr>
      <vt:lpstr>1. Nested if</vt:lpstr>
      <vt:lpstr>1. Nested if</vt:lpstr>
      <vt:lpstr>1. Nested if</vt:lpstr>
      <vt:lpstr>1. Nested if</vt:lpstr>
      <vt:lpstr>1. Nested if</vt:lpstr>
      <vt:lpstr>1. The switch Statement</vt:lpstr>
      <vt:lpstr>switch With Break Statement</vt:lpstr>
      <vt:lpstr>switch With NO Break Statement</vt:lpstr>
      <vt:lpstr>Switch With Break And Default Statements</vt:lpstr>
      <vt:lpstr>Same example with Nestedif</vt:lpstr>
      <vt:lpstr>1.3 Programming hint</vt:lpstr>
      <vt:lpstr>2. switch vs. nested if</vt:lpstr>
      <vt:lpstr>Self-Check Exercises (1)</vt:lpstr>
      <vt:lpstr>Self-Check Exercises (2)</vt:lpstr>
      <vt:lpstr>Self-Check Exercises (3)</vt:lpstr>
      <vt:lpstr>Self-Check Exercises (1)</vt:lpstr>
      <vt:lpstr>Self-Check Exercises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 STATEMENTS (2)</dc:title>
  <dc:creator>Soha S.Zaghloul</dc:creator>
  <cp:lastModifiedBy>maram</cp:lastModifiedBy>
  <cp:revision>56</cp:revision>
  <dcterms:created xsi:type="dcterms:W3CDTF">2015-02-17T16:08:36Z</dcterms:created>
  <dcterms:modified xsi:type="dcterms:W3CDTF">2018-02-13T21:41:47Z</dcterms:modified>
</cp:coreProperties>
</file>