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24"/>
  </p:notesMasterIdLst>
  <p:sldIdLst>
    <p:sldId id="256" r:id="rId3"/>
    <p:sldId id="257" r:id="rId4"/>
    <p:sldId id="293" r:id="rId5"/>
    <p:sldId id="258" r:id="rId6"/>
    <p:sldId id="260" r:id="rId7"/>
    <p:sldId id="296" r:id="rId8"/>
    <p:sldId id="297" r:id="rId9"/>
    <p:sldId id="276" r:id="rId10"/>
    <p:sldId id="277" r:id="rId11"/>
    <p:sldId id="283" r:id="rId12"/>
    <p:sldId id="278" r:id="rId13"/>
    <p:sldId id="306" r:id="rId14"/>
    <p:sldId id="298" r:id="rId15"/>
    <p:sldId id="307" r:id="rId16"/>
    <p:sldId id="308" r:id="rId17"/>
    <p:sldId id="285" r:id="rId18"/>
    <p:sldId id="286" r:id="rId19"/>
    <p:sldId id="288" r:id="rId20"/>
    <p:sldId id="309" r:id="rId21"/>
    <p:sldId id="310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1" autoAdjust="0"/>
    <p:restoredTop sz="94660"/>
  </p:normalViewPr>
  <p:slideViewPr>
    <p:cSldViewPr>
      <p:cViewPr>
        <p:scale>
          <a:sx n="76" d="100"/>
          <a:sy n="76" d="100"/>
        </p:scale>
        <p:origin x="-1224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52601-3219-421B-AAA1-C275B8013472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B0C23-DB46-4482-B1B9-E6A7415CC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8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8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43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54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80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06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22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8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AD064-02CA-45A2-8FFA-DE8C3F57B201}" type="slidenum">
              <a:rPr lang="x-none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5A1C68-F048-4C66-8544-2D3BD35A587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59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2339975" y="2420938"/>
            <a:ext cx="6477000" cy="14684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cap="all" baseline="0"/>
            </a:lvl1pPr>
          </a:lstStyle>
          <a:p>
            <a:pPr>
              <a:spcBef>
                <a:spcPct val="0"/>
              </a:spcBef>
              <a:defRPr/>
            </a:pPr>
            <a:endParaRPr lang="en-US" sz="4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636912"/>
            <a:ext cx="6477000" cy="3230488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fld id="{E014BC06-376E-4B99-9348-C37334924FD7}" type="datetime1">
              <a:rPr lang="fr-FR" altLang="en-US"/>
              <a:pPr/>
              <a:t>14/02/2018</a:t>
            </a:fld>
            <a:endParaRPr lang="fr-FR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0" y="404813"/>
            <a:ext cx="5867400" cy="412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539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C9681-509F-4B7F-AB3D-BC714960710B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42455-E95F-4452-B7D8-4A8B975CA362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7926498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FC736-C048-47B9-9BDF-5CEFDF80CB24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F32EC-A034-45D9-A4D2-7E0C35C32FF1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61759761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DDE2BE-D5D9-4726-9F22-730CA554154F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A1F1AB9-F931-489B-BDAB-59F3384B1933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9848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7819C9-DDDF-472B-BDDA-2A6FA3AD94C8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EEBCA6-AAD2-4F0E-B304-5E8ABE14D3BE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12444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755DB-E31B-4DCD-9753-9ECE0865DEA3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4FE66-DE54-421F-8703-0CDC33E8944F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8581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708EB0-09D4-4670-97EE-7361545F0180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AF812-399A-4715-B5B8-B6C8CB6E47AC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6507157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8C6AA-F460-4AB7-92BB-6C5688889762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13DD5-FE82-4D96-B784-D5728BCDFAFE}" type="slidenum">
              <a:rPr lang="fr-FR" altLang="en-US">
                <a:solidFill>
                  <a:srgbClr val="2B142D"/>
                </a:solidFill>
              </a:rPr>
              <a:pPr/>
              <a:t>‹#›</a:t>
            </a:fld>
            <a:endParaRPr lang="fr-FR" altLang="en-US">
              <a:solidFill>
                <a:srgbClr val="2B1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741763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994134"/>
            <a:ext cx="1615307" cy="1211480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04008-8E98-4A35-A626-1B824ACD1713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0ADDD-95E8-4217-B886-EDA8B9C233AA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90030729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D6643515-1FDC-4A7C-9CBF-A1F3EB0669B4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826FDD47-70BB-4009-BBEF-C447B9EC86C6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32540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02E06-04EE-47AA-907C-72C3ADDD7535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FE35-F871-48D7-987F-F19E6A7E601F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71356173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62FF4569-2754-45DE-9F7F-5E7AA3649C4B}" type="datetime1">
              <a:rPr lang="fr-FR" altLang="en-US">
                <a:solidFill>
                  <a:srgbClr val="2B142D"/>
                </a:solidFill>
              </a:rPr>
              <a:pPr/>
              <a:t>14/02/2018</a:t>
            </a:fld>
            <a:endParaRPr lang="fr-FR" altLang="en-US">
              <a:solidFill>
                <a:srgbClr val="2B142D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558C65C7-0FA5-4A7B-B52F-77DC4EBC6EAB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69690137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fld id="{889A32C0-1D9E-4324-A2BA-F66FE78A2802}" type="slidenum">
              <a:rPr lang="en-US" altLang="en-US" sz="1200" b="1">
                <a:solidFill>
                  <a:srgbClr val="FFFFFF"/>
                </a:solidFill>
                <a:latin typeface="Tw Cen MT" pitchFamily="34" charset="0"/>
              </a:rPr>
              <a:pPr algn="ctr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b="1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017823A1-26F8-40F0-B391-E7D82D402B9E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64942725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07E5FBFF-C30E-4D5D-BF71-ACD1E56E4694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3257055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E66BC-F5E2-4537-8947-6C04E3AC592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F89450-F0C3-410F-AEE3-87D018DA3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002992-6F10-4D8C-B78F-671DA3D5A809}" type="datetime1">
              <a:rPr lang="fr-FR" altLang="en-US">
                <a:solidFill>
                  <a:srgbClr val="2B142D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14/02/2018</a:t>
            </a:fld>
            <a:endParaRPr lang="fr-FR" altLang="en-US">
              <a:solidFill>
                <a:srgbClr val="2B142D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B142D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A1416-E447-45AA-AE67-E09368D5F3F7}" type="slidenum">
              <a:rPr lang="fr-FR" altLang="en-US"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altLang="en-U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00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800" kern="1200">
          <a:solidFill>
            <a:srgbClr val="4D264D"/>
          </a:solidFill>
          <a:latin typeface="+mj-lt"/>
          <a:ea typeface="ＭＳ Ｐゴシック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4D264D"/>
          </a:solidFill>
          <a:latin typeface="Tw Cen MT" pitchFamily="34" charset="0"/>
          <a:ea typeface="ＭＳ Ｐゴシック" pitchFamily="34" charset="-12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rgbClr val="200F22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66669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999966"/>
        </a:buClr>
        <a:buSzPct val="65000"/>
        <a:buFont typeface="Wingdings" pitchFamily="2" charset="2"/>
        <a:buChar char=""/>
        <a:defRPr sz="2000" kern="1200">
          <a:solidFill>
            <a:srgbClr val="260B3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251521" y="2708920"/>
            <a:ext cx="8640960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SELECTION STATEMENTS (1)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669047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GC 201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3861048"/>
            <a:ext cx="424847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00B0F0"/>
                </a:solidFill>
              </a:rPr>
              <a:t>if</a:t>
            </a:r>
          </a:p>
          <a:p>
            <a:r>
              <a:rPr lang="en-US" sz="4000" dirty="0" smtClean="0">
                <a:solidFill>
                  <a:srgbClr val="00B0F0"/>
                </a:solidFill>
              </a:rPr>
              <a:t>if…else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3.1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single statement – PROGRAM 3: Algorithm - Flowchart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6629400" y="1828800"/>
            <a:ext cx="16764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6400800" y="3886200"/>
            <a:ext cx="2171700" cy="1066800"/>
          </a:xfrm>
          <a:prstGeom prst="diamond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/>
            <a:r>
              <a:rPr lang="en-US"/>
              <a:t>If </a:t>
            </a:r>
          </a:p>
          <a:p>
            <a:pPr algn="ctr" rtl="0"/>
            <a:r>
              <a:rPr lang="en-US"/>
              <a:t>num1 &gt; num2 </a:t>
            </a:r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6629400" y="6324600"/>
            <a:ext cx="16764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End</a:t>
            </a:r>
          </a:p>
        </p:txBody>
      </p:sp>
      <p:cxnSp>
        <p:nvCxnSpPr>
          <p:cNvPr id="34" name="AutoShape 8"/>
          <p:cNvCxnSpPr>
            <a:cxnSpLocks noChangeShapeType="1"/>
            <a:stCxn id="30" idx="4"/>
          </p:cNvCxnSpPr>
          <p:nvPr/>
        </p:nvCxnSpPr>
        <p:spPr bwMode="auto">
          <a:xfrm>
            <a:off x="7467600" y="2286000"/>
            <a:ext cx="0" cy="3048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35" name="AutoShape 9"/>
          <p:cNvCxnSpPr>
            <a:cxnSpLocks noChangeShapeType="1"/>
          </p:cNvCxnSpPr>
          <p:nvPr/>
        </p:nvCxnSpPr>
        <p:spPr bwMode="auto">
          <a:xfrm>
            <a:off x="7467600" y="2971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"/>
          <p:cNvCxnSpPr>
            <a:cxnSpLocks noChangeShapeType="1"/>
            <a:endCxn id="31" idx="0"/>
          </p:cNvCxnSpPr>
          <p:nvPr/>
        </p:nvCxnSpPr>
        <p:spPr bwMode="auto">
          <a:xfrm>
            <a:off x="7486650" y="36576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" name="AutoShape 11"/>
          <p:cNvCxnSpPr>
            <a:cxnSpLocks noChangeShapeType="1"/>
            <a:stCxn id="31" idx="2"/>
          </p:cNvCxnSpPr>
          <p:nvPr/>
        </p:nvCxnSpPr>
        <p:spPr bwMode="auto">
          <a:xfrm flipH="1">
            <a:off x="7467600" y="4953000"/>
            <a:ext cx="1905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" name="AutoShape 12"/>
          <p:cNvCxnSpPr>
            <a:cxnSpLocks noChangeShapeType="1"/>
            <a:endCxn id="32" idx="0"/>
          </p:cNvCxnSpPr>
          <p:nvPr/>
        </p:nvCxnSpPr>
        <p:spPr bwMode="auto">
          <a:xfrm>
            <a:off x="7467600" y="5791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" name="AutoShape 13"/>
          <p:cNvCxnSpPr>
            <a:cxnSpLocks noChangeShapeType="1"/>
            <a:stCxn id="31" idx="1"/>
            <a:endCxn id="63" idx="1"/>
          </p:cNvCxnSpPr>
          <p:nvPr/>
        </p:nvCxnSpPr>
        <p:spPr bwMode="auto">
          <a:xfrm rot="10800000" flipV="1">
            <a:off x="4152900" y="4419600"/>
            <a:ext cx="2247900" cy="990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8032750" y="48910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True</a:t>
            </a: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5791200" y="40386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/>
              <a:t>False</a:t>
            </a:r>
          </a:p>
        </p:txBody>
      </p:sp>
      <p:sp>
        <p:nvSpPr>
          <p:cNvPr id="60" name="AutoShape 16"/>
          <p:cNvSpPr>
            <a:spLocks noChangeArrowheads="1"/>
          </p:cNvSpPr>
          <p:nvPr/>
        </p:nvSpPr>
        <p:spPr bwMode="auto">
          <a:xfrm>
            <a:off x="6134100" y="2590800"/>
            <a:ext cx="2667000" cy="381000"/>
          </a:xfrm>
          <a:prstGeom prst="parallelogram">
            <a:avLst>
              <a:gd name="adj" fmla="val 17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Read num1</a:t>
            </a:r>
          </a:p>
        </p:txBody>
      </p:sp>
      <p:sp>
        <p:nvSpPr>
          <p:cNvPr id="61" name="AutoShape 17"/>
          <p:cNvSpPr>
            <a:spLocks noChangeArrowheads="1"/>
          </p:cNvSpPr>
          <p:nvPr/>
        </p:nvSpPr>
        <p:spPr bwMode="auto">
          <a:xfrm>
            <a:off x="6134100" y="3276600"/>
            <a:ext cx="2667000" cy="381000"/>
          </a:xfrm>
          <a:prstGeom prst="parallelogram">
            <a:avLst>
              <a:gd name="adj" fmla="val 17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Read num2</a:t>
            </a:r>
          </a:p>
        </p:txBody>
      </p:sp>
      <p:sp>
        <p:nvSpPr>
          <p:cNvPr id="62" name="AutoShape 18"/>
          <p:cNvSpPr>
            <a:spLocks noChangeArrowheads="1"/>
          </p:cNvSpPr>
          <p:nvPr/>
        </p:nvSpPr>
        <p:spPr bwMode="auto">
          <a:xfrm>
            <a:off x="6096000" y="5334000"/>
            <a:ext cx="2667000" cy="381000"/>
          </a:xfrm>
          <a:prstGeom prst="parallelogram">
            <a:avLst>
              <a:gd name="adj" fmla="val 17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Print  num1</a:t>
            </a:r>
          </a:p>
        </p:txBody>
      </p:sp>
      <p:sp>
        <p:nvSpPr>
          <p:cNvPr id="63" name="AutoShape 19"/>
          <p:cNvSpPr>
            <a:spLocks noChangeArrowheads="1"/>
          </p:cNvSpPr>
          <p:nvPr/>
        </p:nvSpPr>
        <p:spPr bwMode="auto">
          <a:xfrm>
            <a:off x="2819400" y="5410200"/>
            <a:ext cx="2667000" cy="381000"/>
          </a:xfrm>
          <a:prstGeom prst="parallelogram">
            <a:avLst>
              <a:gd name="adj" fmla="val 17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/>
            <a:r>
              <a:rPr lang="en-US"/>
              <a:t>Print  num2</a:t>
            </a:r>
          </a:p>
        </p:txBody>
      </p:sp>
      <p:cxnSp>
        <p:nvCxnSpPr>
          <p:cNvPr id="64" name="AutoShape 20"/>
          <p:cNvCxnSpPr>
            <a:cxnSpLocks noChangeShapeType="1"/>
            <a:stCxn id="63" idx="4"/>
            <a:endCxn id="32" idx="2"/>
          </p:cNvCxnSpPr>
          <p:nvPr/>
        </p:nvCxnSpPr>
        <p:spPr bwMode="auto">
          <a:xfrm rot="16200000" flipH="1">
            <a:off x="5010150" y="4933950"/>
            <a:ext cx="762000" cy="2476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0350" y="1451769"/>
            <a:ext cx="4876800" cy="4411662"/>
          </a:xfrm>
        </p:spPr>
        <p:txBody>
          <a:bodyPr/>
          <a:lstStyle/>
          <a:p>
            <a:pPr algn="l" rtl="0" eaLnBrk="1" hangingPunct="1"/>
            <a:r>
              <a:rPr lang="en-US" sz="2600" dirty="0" smtClean="0"/>
              <a:t>Start  </a:t>
            </a:r>
          </a:p>
          <a:p>
            <a:pPr algn="l" rtl="0" eaLnBrk="1" hangingPunct="1"/>
            <a:r>
              <a:rPr lang="en-US" sz="2600" dirty="0" smtClean="0"/>
              <a:t>Read first number (num1)</a:t>
            </a:r>
          </a:p>
          <a:p>
            <a:pPr algn="l" rtl="0" eaLnBrk="1" hangingPunct="1"/>
            <a:r>
              <a:rPr lang="en-US" sz="2600" dirty="0" smtClean="0"/>
              <a:t>Read second number (num2)  </a:t>
            </a:r>
          </a:p>
          <a:p>
            <a:pPr algn="l" rtl="0" eaLnBrk="1" hangingPunct="1"/>
            <a:r>
              <a:rPr lang="en-US" sz="2600" dirty="0" smtClean="0"/>
              <a:t>If num1 is larger than num2</a:t>
            </a:r>
          </a:p>
          <a:p>
            <a:pPr lvl="1" algn="l" rtl="0" eaLnBrk="1" hangingPunct="1"/>
            <a:r>
              <a:rPr lang="en-US" sz="2200" dirty="0" smtClean="0"/>
              <a:t>Print  num1 </a:t>
            </a:r>
          </a:p>
          <a:p>
            <a:pPr algn="l" rtl="0" eaLnBrk="1" hangingPunct="1"/>
            <a:r>
              <a:rPr lang="en-US" sz="2600" dirty="0" smtClean="0"/>
              <a:t>else  </a:t>
            </a:r>
          </a:p>
          <a:p>
            <a:pPr lvl="1" algn="l" rtl="0" eaLnBrk="1" hangingPunct="1"/>
            <a:r>
              <a:rPr lang="en-US" sz="2200" dirty="0" smtClean="0"/>
              <a:t>Print  num2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9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2" grpId="0" animBg="1"/>
      <p:bldP spid="46" grpId="0"/>
      <p:bldP spid="59" grpId="0"/>
      <p:bldP spid="60" grpId="0" animBg="1"/>
      <p:bldP spid="61" grpId="0" animBg="1"/>
      <p:bldP spid="62" grpId="0" animBg="1"/>
      <p:bldP spid="63" grpId="0" animBg="1"/>
      <p:bldP spid="6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single statement - PROGRAM 3: CODE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79512" y="1324500"/>
            <a:ext cx="8784976" cy="5047536"/>
            <a:chOff x="323528" y="1236822"/>
            <a:chExt cx="7848872" cy="4746318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474631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// import necessary libraries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400" dirty="0" smtClean="0">
                  <a:solidFill>
                    <a:srgbClr val="0000FF"/>
                  </a:solidFill>
                </a:rPr>
                <a:t>.*;		</a:t>
              </a:r>
              <a:r>
                <a:rPr lang="en-US" sz="1400" dirty="0" smtClean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400" dirty="0" smtClean="0">
                  <a:solidFill>
                    <a:srgbClr val="0000FF"/>
                  </a:solidFill>
                </a:rPr>
                <a:t> ifElseStatement1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 smtClean="0">
                  <a:solidFill>
                    <a:srgbClr val="00B050"/>
                  </a:solidFill>
                </a:rPr>
                <a:t>   // instantiate the object console from the class Scanner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400" dirty="0" smtClean="0">
                  <a:solidFill>
                    <a:srgbClr val="0000FF"/>
                  </a:solidFill>
                </a:rPr>
                <a:t>Scanner console = </a:t>
              </a:r>
              <a:r>
                <a:rPr lang="en-US" sz="1400" dirty="0" smtClean="0">
                  <a:solidFill>
                    <a:srgbClr val="00B0F0"/>
                  </a:solidFill>
                </a:rPr>
                <a:t>new</a:t>
              </a:r>
              <a:r>
                <a:rPr lang="en-US" sz="14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4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</a:t>
              </a:r>
              <a:r>
                <a:rPr lang="en-US" sz="1400" dirty="0" smtClean="0"/>
                <a:t>// Declaration section: to declare needed variables</a:t>
              </a:r>
            </a:p>
            <a:p>
              <a:r>
                <a:rPr lang="en-US" sz="1400" dirty="0"/>
                <a:t>	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400" dirty="0" smtClean="0">
                  <a:solidFill>
                    <a:srgbClr val="0000FF"/>
                  </a:solidFill>
                </a:rPr>
                <a:t> num1, num2;</a:t>
              </a:r>
            </a:p>
            <a:p>
              <a:r>
                <a:rPr lang="en-US" sz="1400" dirty="0" smtClean="0"/>
                <a:t>         // Input section: to enter values of used variables</a:t>
              </a:r>
            </a:p>
            <a:p>
              <a:r>
                <a:rPr lang="en-US" sz="1400" dirty="0"/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(“Enter number1”);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num1 =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console.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nextInteger</a:t>
              </a:r>
              <a:r>
                <a:rPr lang="en-US" sz="1400" dirty="0" smtClean="0">
                  <a:solidFill>
                    <a:srgbClr val="00B050"/>
                  </a:solidFill>
                </a:rPr>
                <a:t>()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(“Enter </a:t>
              </a:r>
              <a:r>
                <a:rPr lang="en-US" sz="1400" dirty="0" smtClean="0">
                  <a:solidFill>
                    <a:srgbClr val="0000FF"/>
                  </a:solidFill>
                </a:rPr>
                <a:t>number2”);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num2 </a:t>
              </a:r>
              <a:r>
                <a:rPr lang="en-US" sz="1400" dirty="0">
                  <a:solidFill>
                    <a:srgbClr val="0000FF"/>
                  </a:solidFill>
                </a:rPr>
                <a:t>= </a:t>
              </a:r>
              <a:r>
                <a:rPr lang="en-US" sz="1400" dirty="0" err="1">
                  <a:solidFill>
                    <a:srgbClr val="0000FF"/>
                  </a:solidFill>
                </a:rPr>
                <a:t>console.</a:t>
              </a:r>
              <a:r>
                <a:rPr lang="en-US" sz="1400" dirty="0" err="1">
                  <a:solidFill>
                    <a:srgbClr val="00B050"/>
                  </a:solidFill>
                </a:rPr>
                <a:t>nextInteger</a:t>
              </a:r>
              <a:r>
                <a:rPr lang="en-US" sz="1400" dirty="0" smtClean="0">
                  <a:solidFill>
                    <a:srgbClr val="00B050"/>
                  </a:solidFill>
                </a:rPr>
                <a:t>()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/>
                <a:t>         // Processing section: processing statements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if</a:t>
              </a:r>
              <a:r>
                <a:rPr lang="en-US" sz="1400" dirty="0" smtClean="0">
                  <a:solidFill>
                    <a:srgbClr val="0000FF"/>
                  </a:solidFill>
                </a:rPr>
                <a:t> (num1 &gt; num2)		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(num1);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smtClean="0">
                  <a:solidFill>
                    <a:srgbClr val="0000FF"/>
                  </a:solidFill>
                </a:rPr>
                <a:t>num2); </a:t>
              </a:r>
              <a:endParaRPr lang="en-US" sz="1400" dirty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/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/>
                <a:t>// end class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4543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22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3.1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Two-Way Selection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Tw Cen MT"/>
                <a:cs typeface="+mn-cs"/>
              </a:rPr>
              <a:t>Java Programming: From Problem Analysis to Program Design, D.S. Malik</a:t>
            </a:r>
          </a:p>
        </p:txBody>
      </p:sp>
      <p:sp>
        <p:nvSpPr>
          <p:cNvPr id="13314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59ED3FF7-FF3A-4232-B2D7-46A8875D3B85}" type="slidenum">
              <a:rPr lang="fr-FR" altLang="en-US" sz="1200">
                <a:solidFill>
                  <a:srgbClr val="898989"/>
                </a:solidFill>
                <a:latin typeface="Calibri" pitchFamily="34" charset="0"/>
              </a:rPr>
              <a:pPr eaLnBrk="1" hangingPunct="1">
                <a:lnSpc>
                  <a:spcPct val="80000"/>
                </a:lnSpc>
              </a:pPr>
              <a:t>12</a:t>
            </a:fld>
            <a:endParaRPr lang="fr-FR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6513" y="1295400"/>
            <a:ext cx="9107487" cy="59708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</a:rPr>
              <a:t>Example 4-14</a:t>
            </a:r>
            <a:endParaRPr lang="en-US" altLang="en-US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//The following statement shows an example of a syntax </a:t>
            </a:r>
            <a:r>
              <a:rPr lang="en-US" altLang="en-US" sz="2000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error… 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WHY ?</a:t>
            </a:r>
            <a:endParaRPr lang="en-US" alt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(hours &gt; 40.0)</a:t>
            </a:r>
            <a:r>
              <a:rPr lang="en-US" altLang="en-US" sz="2800" b="1" dirty="0">
                <a:solidFill>
                  <a:srgbClr val="CC0000"/>
                </a:solidFill>
                <a:latin typeface="Courier New" pitchFamily="49" charset="0"/>
              </a:rPr>
              <a:t>;</a:t>
            </a: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                    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  wages = 40.0 * rate + 1.5 * rate *(hours - 40.0);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333399"/>
                </a:solidFill>
                <a:latin typeface="Courier New" pitchFamily="49" charset="0"/>
              </a:rPr>
              <a:t>else</a:t>
            </a: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                                  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  wages = hours * rate;               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prstClr val="black"/>
              </a:solidFill>
              <a:latin typeface="Courier New" pitchFamily="49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prstClr val="black"/>
              </a:solidFill>
              <a:latin typeface="Courier New" pitchFamily="49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20000"/>
              <a:buFontTx/>
              <a:buChar char="•"/>
            </a:pP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Because a semicolon follows the closing parenthesis of the </a:t>
            </a:r>
            <a:r>
              <a:rPr lang="en-US" altLang="en-US" sz="2200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 statement (Line 1), the </a:t>
            </a:r>
            <a:r>
              <a:rPr lang="en-US" altLang="en-US" sz="2200" dirty="0">
                <a:solidFill>
                  <a:srgbClr val="333399"/>
                </a:solidFill>
                <a:latin typeface="Courier New" pitchFamily="49" charset="0"/>
              </a:rPr>
              <a:t>else</a:t>
            </a: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 statement stands alone.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20000"/>
              <a:buFontTx/>
              <a:buChar char="•"/>
            </a:pP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The semicolon at the end of the </a:t>
            </a:r>
            <a:r>
              <a:rPr lang="en-US" altLang="en-US" sz="2200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 statement (see Line 1) ends the </a:t>
            </a:r>
            <a:r>
              <a:rPr lang="en-US" altLang="en-US" sz="2200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 statement.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20000"/>
              <a:buFontTx/>
              <a:buChar char="•"/>
            </a:pP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The statement at Line 2 separates the else clause from the </a:t>
            </a:r>
            <a:r>
              <a:rPr lang="en-US" altLang="en-US" sz="2200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 statement. That is, </a:t>
            </a:r>
            <a:r>
              <a:rPr lang="en-US" altLang="en-US" sz="2200" dirty="0">
                <a:solidFill>
                  <a:srgbClr val="333399"/>
                </a:solidFill>
                <a:latin typeface="Courier New" pitchFamily="49" charset="0"/>
              </a:rPr>
              <a:t>else</a:t>
            </a: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 is by itself.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20000"/>
              <a:buFontTx/>
              <a:buChar char="•"/>
            </a:pP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Because there is no separate </a:t>
            </a:r>
            <a:r>
              <a:rPr lang="en-US" altLang="en-US" sz="2200" dirty="0">
                <a:solidFill>
                  <a:srgbClr val="333399"/>
                </a:solidFill>
                <a:latin typeface="Courier New" pitchFamily="49" charset="0"/>
              </a:rPr>
              <a:t>else</a:t>
            </a:r>
            <a:r>
              <a:rPr lang="en-US" altLang="en-US" sz="2200" dirty="0">
                <a:solidFill>
                  <a:prstClr val="black"/>
                </a:solidFill>
                <a:latin typeface="Times New Roman" pitchFamily="18" charset="0"/>
              </a:rPr>
              <a:t> statement in Java, this code generates a syntax error.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2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2.2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677111" y="1340768"/>
            <a:ext cx="3614971" cy="20882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if (logical expression)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{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statement 1;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statement 2;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…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statement n;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}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951" y="134076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44208" y="134076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272300" y="2348880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6012160" y="3212976"/>
            <a:ext cx="2880320" cy="144016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Logical Expression?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AutoShape 72"/>
          <p:cNvSpPr>
            <a:spLocks noChangeArrowheads="1"/>
          </p:cNvSpPr>
          <p:nvPr/>
        </p:nvSpPr>
        <p:spPr bwMode="auto">
          <a:xfrm>
            <a:off x="4572001" y="4448691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Statement 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3159" y="3537012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6600"/>
                </a:solidFill>
              </a:rPr>
              <a:t>True</a:t>
            </a:r>
            <a:endParaRPr lang="en-US" sz="1400" dirty="0">
              <a:solidFill>
                <a:srgbClr val="0066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72300" y="5877272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4"/>
            <a:endCxn id="10" idx="0"/>
          </p:cNvCxnSpPr>
          <p:nvPr/>
        </p:nvCxnSpPr>
        <p:spPr>
          <a:xfrm>
            <a:off x="7452320" y="270892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8" idx="0"/>
          </p:cNvCxnSpPr>
          <p:nvPr/>
        </p:nvCxnSpPr>
        <p:spPr>
          <a:xfrm>
            <a:off x="7452320" y="4653136"/>
            <a:ext cx="0" cy="122413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</p:cNvCxnSpPr>
          <p:nvPr/>
        </p:nvCxnSpPr>
        <p:spPr>
          <a:xfrm flipH="1">
            <a:off x="5273583" y="3933056"/>
            <a:ext cx="73857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6" idx="0"/>
          </p:cNvCxnSpPr>
          <p:nvPr/>
        </p:nvCxnSpPr>
        <p:spPr>
          <a:xfrm flipH="1">
            <a:off x="5284796" y="3933056"/>
            <a:ext cx="7286" cy="51563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92080" y="4857581"/>
            <a:ext cx="1" cy="119971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2"/>
          </p:cNvCxnSpPr>
          <p:nvPr/>
        </p:nvCxnSpPr>
        <p:spPr>
          <a:xfrm>
            <a:off x="5273583" y="6057292"/>
            <a:ext cx="199871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80312" y="4993431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False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6" name="Content Placeholder 4"/>
          <p:cNvSpPr>
            <a:spLocks noGrp="1"/>
          </p:cNvSpPr>
          <p:nvPr>
            <p:ph idx="1"/>
          </p:nvPr>
        </p:nvSpPr>
        <p:spPr>
          <a:xfrm>
            <a:off x="107504" y="4015605"/>
            <a:ext cx="4299045" cy="42150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7" name="Content Placeholder 4"/>
          <p:cNvSpPr txBox="1">
            <a:spLocks/>
          </p:cNvSpPr>
          <p:nvPr/>
        </p:nvSpPr>
        <p:spPr>
          <a:xfrm>
            <a:off x="403920" y="4375645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Statements 1 &amp; 2 are executed</a:t>
            </a:r>
          </a:p>
        </p:txBody>
      </p:sp>
      <p:sp>
        <p:nvSpPr>
          <p:cNvPr id="38" name="Content Placeholder 4"/>
          <p:cNvSpPr txBox="1">
            <a:spLocks/>
          </p:cNvSpPr>
          <p:nvPr/>
        </p:nvSpPr>
        <p:spPr>
          <a:xfrm>
            <a:off x="403920" y="4735685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sp>
        <p:nvSpPr>
          <p:cNvPr id="39" name="Content Placeholder 4"/>
          <p:cNvSpPr txBox="1">
            <a:spLocks/>
          </p:cNvSpPr>
          <p:nvPr/>
        </p:nvSpPr>
        <p:spPr>
          <a:xfrm>
            <a:off x="107504" y="5383757"/>
            <a:ext cx="4299045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41" name="Content Placeholder 4"/>
          <p:cNvSpPr txBox="1">
            <a:spLocks/>
          </p:cNvSpPr>
          <p:nvPr/>
        </p:nvSpPr>
        <p:spPr>
          <a:xfrm>
            <a:off x="403920" y="5661248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452320" y="623731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block of statements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72"/>
          <p:cNvSpPr>
            <a:spLocks noChangeArrowheads="1"/>
          </p:cNvSpPr>
          <p:nvPr/>
        </p:nvSpPr>
        <p:spPr bwMode="auto">
          <a:xfrm>
            <a:off x="4572000" y="5024755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Statement 2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763688" y="1844824"/>
            <a:ext cx="288032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763688" y="3212976"/>
            <a:ext cx="288032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3688" y="1844824"/>
            <a:ext cx="0" cy="1368152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153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4" grpId="0" animBg="1"/>
      <p:bldP spid="10" grpId="0" animBg="1"/>
      <p:bldP spid="16" grpId="0" animBg="1"/>
      <p:bldP spid="17" grpId="0"/>
      <p:bldP spid="18" grpId="0" animBg="1"/>
      <p:bldP spid="33" grpId="0"/>
      <p:bldP spid="36" grpId="0" build="p"/>
      <p:bldP spid="37" grpId="0"/>
      <p:bldP spid="38" grpId="0"/>
      <p:bldP spid="39" grpId="0"/>
      <p:bldP spid="41" grpId="0"/>
      <p:bldP spid="44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9144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sz="2700" dirty="0" smtClean="0">
                <a:solidFill>
                  <a:srgbClr val="FF3300"/>
                </a:solidFill>
              </a:rPr>
              <a:t>Write a program that read the grade of the student and if it is more than or equal 60; print “Pass” and the grade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831" y="1161257"/>
            <a:ext cx="4800600" cy="4411662"/>
          </a:xfrm>
        </p:spPr>
        <p:txBody>
          <a:bodyPr/>
          <a:lstStyle/>
          <a:p>
            <a:pPr marL="109728" indent="0" algn="l" rtl="0" eaLnBrk="1" hangingPunct="1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Algorithm</a:t>
            </a:r>
          </a:p>
          <a:p>
            <a:pPr algn="l" rtl="0" eaLnBrk="1" hangingPunct="1"/>
            <a:r>
              <a:rPr lang="en-US" sz="2600" dirty="0" smtClean="0"/>
              <a:t>Start</a:t>
            </a:r>
          </a:p>
          <a:p>
            <a:pPr algn="l" rtl="0" eaLnBrk="1" hangingPunct="1"/>
            <a:r>
              <a:rPr lang="en-US" sz="2600" dirty="0" smtClean="0"/>
              <a:t>Read the grade G</a:t>
            </a:r>
          </a:p>
          <a:p>
            <a:pPr algn="l" rtl="0" eaLnBrk="1" hangingPunct="1"/>
            <a:r>
              <a:rPr lang="en-US" sz="2600" dirty="0" smtClean="0"/>
              <a:t>If G more than or equal to 60</a:t>
            </a:r>
          </a:p>
          <a:p>
            <a:pPr lvl="1" algn="l" rtl="0" eaLnBrk="1" hangingPunct="1"/>
            <a:r>
              <a:rPr lang="en-US" sz="2200" dirty="0" smtClean="0"/>
              <a:t>Print “Pass”</a:t>
            </a:r>
          </a:p>
          <a:p>
            <a:pPr lvl="1" algn="l" rtl="0" eaLnBrk="1" hangingPunct="1"/>
            <a:r>
              <a:rPr lang="en-US" sz="2200" dirty="0" smtClean="0"/>
              <a:t>Print G</a:t>
            </a:r>
          </a:p>
          <a:p>
            <a:pPr algn="l" rtl="0" eaLnBrk="1" hangingPunct="1"/>
            <a:r>
              <a:rPr lang="en-US" sz="2600" dirty="0" smtClean="0"/>
              <a:t>End </a:t>
            </a:r>
          </a:p>
          <a:p>
            <a:pPr algn="l" rtl="0" eaLnBrk="1" hangingPunct="1"/>
            <a:endParaRPr lang="en-US" sz="2600" dirty="0" smtClean="0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6096000" y="1295400"/>
            <a:ext cx="16002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Start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5524500" y="2286000"/>
            <a:ext cx="2743200" cy="533400"/>
          </a:xfrm>
          <a:prstGeom prst="parallelogram">
            <a:avLst>
              <a:gd name="adj" fmla="val 84833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Read G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6057900" y="3200400"/>
            <a:ext cx="1676400" cy="1066800"/>
          </a:xfrm>
          <a:prstGeom prst="diamond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If </a:t>
            </a:r>
          </a:p>
          <a:p>
            <a:pPr algn="ctr"/>
            <a:r>
              <a:rPr lang="en-US">
                <a:solidFill>
                  <a:prstClr val="white"/>
                </a:solidFill>
              </a:rPr>
              <a:t>G &gt;= 60</a:t>
            </a:r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6080478" y="6186488"/>
            <a:ext cx="16002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End </a:t>
            </a:r>
          </a:p>
        </p:txBody>
      </p:sp>
      <p:cxnSp>
        <p:nvCxnSpPr>
          <p:cNvPr id="32788" name="AutoShape 20"/>
          <p:cNvCxnSpPr>
            <a:cxnSpLocks noChangeShapeType="1"/>
            <a:stCxn id="32783" idx="4"/>
            <a:endCxn id="32784" idx="1"/>
          </p:cNvCxnSpPr>
          <p:nvPr/>
        </p:nvCxnSpPr>
        <p:spPr bwMode="auto">
          <a:xfrm>
            <a:off x="6896100" y="1905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9" name="AutoShape 21"/>
          <p:cNvCxnSpPr>
            <a:cxnSpLocks noChangeShapeType="1"/>
            <a:stCxn id="32784" idx="4"/>
            <a:endCxn id="32785" idx="0"/>
          </p:cNvCxnSpPr>
          <p:nvPr/>
        </p:nvCxnSpPr>
        <p:spPr bwMode="auto">
          <a:xfrm>
            <a:off x="6896100" y="2819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90" name="AutoShape 22"/>
          <p:cNvCxnSpPr>
            <a:cxnSpLocks noChangeShapeType="1"/>
            <a:stCxn id="32785" idx="2"/>
          </p:cNvCxnSpPr>
          <p:nvPr/>
        </p:nvCxnSpPr>
        <p:spPr bwMode="auto">
          <a:xfrm>
            <a:off x="6896100" y="4267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91" name="AutoShape 23"/>
          <p:cNvCxnSpPr>
            <a:cxnSpLocks noChangeShapeType="1"/>
            <a:endCxn id="32787" idx="0"/>
          </p:cNvCxnSpPr>
          <p:nvPr/>
        </p:nvCxnSpPr>
        <p:spPr bwMode="auto">
          <a:xfrm flipH="1">
            <a:off x="6880578" y="5410200"/>
            <a:ext cx="15522" cy="776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92" name="AutoShape 24"/>
          <p:cNvCxnSpPr>
            <a:cxnSpLocks noChangeShapeType="1"/>
            <a:stCxn id="32785" idx="3"/>
            <a:endCxn id="32787" idx="6"/>
          </p:cNvCxnSpPr>
          <p:nvPr/>
        </p:nvCxnSpPr>
        <p:spPr bwMode="auto">
          <a:xfrm flipH="1">
            <a:off x="7680678" y="3733800"/>
            <a:ext cx="53622" cy="2757488"/>
          </a:xfrm>
          <a:prstGeom prst="bentConnector3">
            <a:avLst>
              <a:gd name="adj1" fmla="val -4263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127750" y="42814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True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7639050" y="336708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False</a:t>
            </a:r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>
            <a:off x="5410200" y="4876800"/>
            <a:ext cx="2743200" cy="533400"/>
          </a:xfrm>
          <a:prstGeom prst="parallelogram">
            <a:avLst>
              <a:gd name="adj" fmla="val 84833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Print “pass”</a:t>
            </a: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auto">
          <a:xfrm>
            <a:off x="5267325" y="5531644"/>
            <a:ext cx="2743200" cy="533400"/>
          </a:xfrm>
          <a:prstGeom prst="parallelogram">
            <a:avLst>
              <a:gd name="adj" fmla="val 84833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Print G</a:t>
            </a:r>
          </a:p>
        </p:txBody>
      </p:sp>
    </p:spTree>
    <p:extLst>
      <p:ext uri="{BB962C8B-B14F-4D97-AF65-F5344CB8AC3E}">
        <p14:creationId xmlns:p14="http://schemas.microsoft.com/office/powerpoint/2010/main" val="410769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83" grpId="0" animBg="1"/>
      <p:bldP spid="32784" grpId="0" animBg="1"/>
      <p:bldP spid="32785" grpId="0" animBg="1"/>
      <p:bldP spid="32787" grpId="0" animBg="1"/>
      <p:bldP spid="32793" grpId="0"/>
      <p:bldP spid="32794" grpId="0"/>
      <p:bldP spid="3279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79" y="188640"/>
            <a:ext cx="8229600" cy="914400"/>
          </a:xfrm>
        </p:spPr>
        <p:txBody>
          <a:bodyPr/>
          <a:lstStyle/>
          <a:p>
            <a:r>
              <a:rPr lang="en-US" dirty="0" smtClean="0"/>
              <a:t>Code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103040"/>
            <a:ext cx="8856984" cy="4572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en-US" sz="2800" dirty="0" smtClean="0">
                <a:solidFill>
                  <a:srgbClr val="941EDF"/>
                </a:solidFill>
                <a:latin typeface="Courier New" pitchFamily="49" charset="0"/>
              </a:rPr>
              <a:t>import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itchFamily="49" charset="0"/>
              </a:rPr>
              <a:t>java.util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.*;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public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class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grade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{ </a:t>
            </a:r>
            <a:r>
              <a:rPr lang="en-US" altLang="en-US" sz="2800" dirty="0" smtClean="0">
                <a:solidFill>
                  <a:srgbClr val="00B050"/>
                </a:solidFill>
                <a:latin typeface="Courier New" pitchFamily="49" charset="0"/>
              </a:rPr>
              <a:t>// Class start</a:t>
            </a:r>
            <a:r>
              <a:rPr lang="en-US" altLang="en-US" sz="2800" dirty="0">
                <a:solidFill>
                  <a:srgbClr val="00B05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B05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n-US" sz="2600" dirty="0">
                <a:solidFill>
                  <a:srgbClr val="941EDF"/>
                </a:solidFill>
                <a:latin typeface="Courier New" pitchFamily="49" charset="0"/>
              </a:rPr>
              <a:t>static</a:t>
            </a:r>
            <a:r>
              <a:rPr lang="en-US" altLang="en-US" sz="2600" dirty="0">
                <a:solidFill>
                  <a:srgbClr val="000000"/>
                </a:solidFill>
                <a:latin typeface="Courier New" pitchFamily="49" charset="0"/>
              </a:rPr>
              <a:t> Scanner console = </a:t>
            </a:r>
            <a:r>
              <a:rPr lang="en-US" altLang="en-US" sz="2600" dirty="0">
                <a:solidFill>
                  <a:srgbClr val="941EDF"/>
                </a:solidFill>
                <a:latin typeface="Courier New" pitchFamily="49" charset="0"/>
              </a:rPr>
              <a:t>new</a:t>
            </a:r>
            <a:r>
              <a:rPr lang="en-US" altLang="en-US" sz="2600" dirty="0">
                <a:solidFill>
                  <a:srgbClr val="000000"/>
                </a:solidFill>
                <a:latin typeface="Courier New" pitchFamily="49" charset="0"/>
              </a:rPr>
              <a:t> Scanner (System.in);</a:t>
            </a:r>
            <a:br>
              <a:rPr lang="en-US" altLang="en-US" sz="26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public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static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void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main(String[] </a:t>
            </a:r>
            <a:r>
              <a:rPr lang="en-US" altLang="en-US" sz="2800" dirty="0" err="1">
                <a:solidFill>
                  <a:srgbClr val="000000"/>
                </a:solidFill>
                <a:latin typeface="Courier New" pitchFamily="49" charset="0"/>
              </a:rPr>
              <a:t>args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{   </a:t>
            </a:r>
            <a:r>
              <a:rPr lang="en-US" altLang="en-US" sz="2800" dirty="0" smtClean="0">
                <a:solidFill>
                  <a:srgbClr val="00B050"/>
                </a:solidFill>
                <a:latin typeface="Courier New" pitchFamily="49" charset="0"/>
              </a:rPr>
              <a:t>// method start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 smtClean="0">
                <a:solidFill>
                  <a:srgbClr val="941EDF"/>
                </a:solidFill>
                <a:latin typeface="Courier New" pitchFamily="49" charset="0"/>
              </a:rPr>
              <a:t>double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 grade;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 err="1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altLang="en-US" sz="2800" dirty="0">
                <a:solidFill>
                  <a:srgbClr val="00CB00"/>
                </a:solidFill>
                <a:latin typeface="Courier New" pitchFamily="49" charset="0"/>
              </a:rPr>
              <a:t>"Enter </a:t>
            </a:r>
            <a:r>
              <a:rPr lang="en-US" altLang="en-US" sz="2800" dirty="0" smtClean="0">
                <a:solidFill>
                  <a:srgbClr val="00CB00"/>
                </a:solidFill>
                <a:latin typeface="Courier New" pitchFamily="49" charset="0"/>
              </a:rPr>
              <a:t>Grade"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); 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grade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itchFamily="49" charset="0"/>
              </a:rPr>
              <a:t>console.nextDouble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();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if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(grade &gt;= 60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) </a:t>
            </a:r>
            <a:endParaRPr lang="en-US" altLang="en-US" sz="2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109728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{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n-US" sz="2800" dirty="0" smtClean="0">
                <a:solidFill>
                  <a:srgbClr val="00B050"/>
                </a:solidFill>
                <a:latin typeface="Courier New" pitchFamily="49" charset="0"/>
              </a:rPr>
              <a:t>// if block  start       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 err="1" smtClean="0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altLang="en-US" sz="2800" dirty="0" smtClean="0">
                <a:solidFill>
                  <a:srgbClr val="00CB00"/>
                </a:solidFill>
                <a:latin typeface="Courier New" pitchFamily="49" charset="0"/>
              </a:rPr>
              <a:t>“PASS“)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en-US" sz="2800" dirty="0" err="1" smtClean="0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(grade);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US" altLang="en-US" sz="2800" dirty="0">
                <a:solidFill>
                  <a:srgbClr val="00B050"/>
                </a:solidFill>
                <a:latin typeface="Courier New" pitchFamily="49" charset="0"/>
              </a:rPr>
              <a:t> // if block  </a:t>
            </a:r>
            <a:r>
              <a:rPr lang="en-US" altLang="en-US" sz="2800" dirty="0" smtClean="0">
                <a:solidFill>
                  <a:srgbClr val="00B050"/>
                </a:solidFill>
                <a:latin typeface="Courier New" pitchFamily="49" charset="0"/>
              </a:rPr>
              <a:t>end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  }</a:t>
            </a:r>
            <a:r>
              <a:rPr lang="en-US" altLang="en-US" sz="2800" dirty="0" smtClean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en-US" altLang="en-US" sz="2800" dirty="0">
                <a:solidFill>
                  <a:srgbClr val="00B050"/>
                </a:solidFill>
                <a:latin typeface="Courier New" pitchFamily="49" charset="0"/>
              </a:rPr>
              <a:t>// method </a:t>
            </a:r>
            <a:r>
              <a:rPr lang="en-US" altLang="en-US" sz="2800" dirty="0" smtClean="0">
                <a:solidFill>
                  <a:srgbClr val="00B050"/>
                </a:solidFill>
                <a:latin typeface="Courier New" pitchFamily="49" charset="0"/>
              </a:rPr>
              <a:t>end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altLang="en-US" sz="2800" dirty="0">
                <a:solidFill>
                  <a:srgbClr val="00B050"/>
                </a:solidFill>
                <a:latin typeface="Courier New" pitchFamily="49" charset="0"/>
              </a:rPr>
              <a:t>// Class </a:t>
            </a:r>
            <a:r>
              <a:rPr lang="en-US" altLang="en-US" sz="2800" dirty="0" smtClean="0">
                <a:solidFill>
                  <a:srgbClr val="00B050"/>
                </a:solidFill>
                <a:latin typeface="Courier New" pitchFamily="49" charset="0"/>
              </a:rPr>
              <a:t>end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91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3.2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677111" y="1340768"/>
            <a:ext cx="2916324" cy="46805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if (logical expression) 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 Statement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Statement i+1;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…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Statement m;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}</a:t>
            </a:r>
          </a:p>
          <a:p>
            <a:r>
              <a:rPr lang="en-US" dirty="0">
                <a:solidFill>
                  <a:srgbClr val="00B0F0"/>
                </a:solidFill>
              </a:rPr>
              <a:t>e</a:t>
            </a:r>
            <a:r>
              <a:rPr lang="en-US" dirty="0" smtClean="0">
                <a:solidFill>
                  <a:srgbClr val="00B0F0"/>
                </a:solidFill>
              </a:rPr>
              <a:t>lse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{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  Statement j;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Statement j+1;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…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Statement n;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}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951" y="134076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860032" y="134076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80212" y="1988840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5220072" y="2852936"/>
            <a:ext cx="2880320" cy="144016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Logical Expression?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AutoShape 72"/>
          <p:cNvSpPr>
            <a:spLocks noChangeArrowheads="1"/>
          </p:cNvSpPr>
          <p:nvPr/>
        </p:nvSpPr>
        <p:spPr bwMode="auto">
          <a:xfrm>
            <a:off x="4298539" y="4088651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Statement </a:t>
            </a:r>
            <a:r>
              <a:rPr lang="en-US" sz="1600" dirty="0" err="1" smtClean="0">
                <a:latin typeface="Arial" charset="0"/>
                <a:cs typeface="Arial" charset="0"/>
              </a:rPr>
              <a:t>i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4514" y="3212976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6600"/>
                </a:solidFill>
              </a:rPr>
              <a:t>True</a:t>
            </a:r>
            <a:endParaRPr lang="en-US" sz="1400" dirty="0">
              <a:solidFill>
                <a:srgbClr val="0066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80212" y="5517232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4"/>
            <a:endCxn id="10" idx="0"/>
          </p:cNvCxnSpPr>
          <p:nvPr/>
        </p:nvCxnSpPr>
        <p:spPr>
          <a:xfrm>
            <a:off x="6660232" y="234888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16417" y="4509120"/>
            <a:ext cx="0" cy="122413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</p:cNvCxnSpPr>
          <p:nvPr/>
        </p:nvCxnSpPr>
        <p:spPr>
          <a:xfrm flipH="1">
            <a:off x="5011335" y="3573016"/>
            <a:ext cx="20873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004049" y="3573016"/>
            <a:ext cx="7286" cy="51563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004048" y="4497541"/>
            <a:ext cx="1" cy="119971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2"/>
          </p:cNvCxnSpPr>
          <p:nvPr/>
        </p:nvCxnSpPr>
        <p:spPr>
          <a:xfrm>
            <a:off x="5004048" y="5697252"/>
            <a:ext cx="1476164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00392" y="3212976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False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60232" y="5877272"/>
            <a:ext cx="0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72"/>
          <p:cNvSpPr>
            <a:spLocks noChangeArrowheads="1"/>
          </p:cNvSpPr>
          <p:nvPr/>
        </p:nvSpPr>
        <p:spPr bwMode="auto">
          <a:xfrm>
            <a:off x="7610906" y="4077072"/>
            <a:ext cx="1425590" cy="420469"/>
          </a:xfrm>
          <a:prstGeom prst="flowChartProcess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Statement j</a:t>
            </a:r>
            <a:endParaRPr lang="en-US" sz="16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8100392" y="3573016"/>
            <a:ext cx="223309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309130" y="3573016"/>
            <a:ext cx="7286" cy="51563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840253" y="5697252"/>
            <a:ext cx="1483448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block of statements</a:t>
            </a:r>
            <a:endParaRPr lang="en-US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72"/>
          <p:cNvSpPr>
            <a:spLocks noChangeArrowheads="1"/>
          </p:cNvSpPr>
          <p:nvPr/>
        </p:nvSpPr>
        <p:spPr bwMode="auto">
          <a:xfrm>
            <a:off x="4283969" y="4664715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Statement i+1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AutoShape 72"/>
          <p:cNvSpPr>
            <a:spLocks noChangeArrowheads="1"/>
          </p:cNvSpPr>
          <p:nvPr/>
        </p:nvSpPr>
        <p:spPr bwMode="auto">
          <a:xfrm>
            <a:off x="7596337" y="4653136"/>
            <a:ext cx="1425590" cy="420469"/>
          </a:xfrm>
          <a:prstGeom prst="flowChartProcess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Statement j+1</a:t>
            </a:r>
            <a:endParaRPr lang="en-US" sz="16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252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4" grpId="0" animBg="1"/>
      <p:bldP spid="10" grpId="0" animBg="1"/>
      <p:bldP spid="16" grpId="0" animBg="1"/>
      <p:bldP spid="17" grpId="0"/>
      <p:bldP spid="18" grpId="0" animBg="1"/>
      <p:bldP spid="33" grpId="0"/>
      <p:bldP spid="28" grpId="0" animBg="1"/>
      <p:bldP spid="47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3.2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block of statements – PROGRAM 4: ANALYSIS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1520" y="1340768"/>
            <a:ext cx="8712968" cy="165618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a program that assigns a special discount to an item according to its price, then calculates the net price as follows:</a:t>
            </a:r>
            <a:endParaRPr lang="en-US" dirty="0"/>
          </a:p>
          <a:p>
            <a:pPr algn="ctr"/>
            <a:r>
              <a:rPr lang="en-US" dirty="0" smtClean="0"/>
              <a:t>If the price is greater than 1,000 SR then the </a:t>
            </a:r>
            <a:r>
              <a:rPr lang="en-US" dirty="0"/>
              <a:t>customer is given a VIP status </a:t>
            </a:r>
            <a:r>
              <a:rPr lang="en-US" dirty="0" smtClean="0"/>
              <a:t>and the item is given a 15% discount; otherwise, the item is given an 18% discount. The program should also display the customer status if VIP.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36951" y="306896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619672" y="3068960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Price of the item </a:t>
            </a:r>
            <a:r>
              <a:rPr lang="en-US" dirty="0" smtClean="0">
                <a:solidFill>
                  <a:srgbClr val="FF3399"/>
                </a:solidFill>
              </a:rPr>
              <a:t>(variable: price, type: 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1520" y="392491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1634241" y="3924913"/>
            <a:ext cx="7344816" cy="8002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Discount </a:t>
            </a:r>
            <a:r>
              <a:rPr lang="en-US" dirty="0" smtClean="0">
                <a:solidFill>
                  <a:srgbClr val="FF3399"/>
                </a:solidFill>
              </a:rPr>
              <a:t>(variable: discount, type: 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Net Price </a:t>
            </a:r>
            <a:r>
              <a:rPr lang="en-US" dirty="0" smtClean="0">
                <a:solidFill>
                  <a:srgbClr val="FF3399"/>
                </a:solidFill>
              </a:rPr>
              <a:t>(variable: </a:t>
            </a:r>
            <a:r>
              <a:rPr lang="en-US" dirty="0" err="1" smtClean="0">
                <a:solidFill>
                  <a:srgbClr val="FF3399"/>
                </a:solidFill>
              </a:rPr>
              <a:t>netPrice</a:t>
            </a:r>
            <a:r>
              <a:rPr lang="en-US" dirty="0" smtClean="0">
                <a:solidFill>
                  <a:srgbClr val="FF3399"/>
                </a:solidFill>
              </a:rPr>
              <a:t>, type: 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Customer Status </a:t>
            </a:r>
            <a:r>
              <a:rPr lang="en-US" dirty="0" smtClean="0">
                <a:solidFill>
                  <a:srgbClr val="FF3399"/>
                </a:solidFill>
              </a:rPr>
              <a:t>(variable: </a:t>
            </a:r>
            <a:r>
              <a:rPr lang="en-US" dirty="0" err="1" smtClean="0">
                <a:solidFill>
                  <a:srgbClr val="FF3399"/>
                </a:solidFill>
              </a:rPr>
              <a:t>vip</a:t>
            </a:r>
            <a:r>
              <a:rPr lang="en-US" dirty="0" smtClean="0">
                <a:solidFill>
                  <a:srgbClr val="FF3399"/>
                </a:solidFill>
              </a:rPr>
              <a:t>, type: </a:t>
            </a:r>
            <a:r>
              <a:rPr lang="en-US" dirty="0" err="1" smtClean="0">
                <a:solidFill>
                  <a:srgbClr val="00B0F0"/>
                </a:solidFill>
              </a:rPr>
              <a:t>boolean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51520" y="5077041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634241" y="5077041"/>
            <a:ext cx="7344816" cy="152031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en-US" dirty="0" smtClean="0">
                <a:solidFill>
                  <a:srgbClr val="FF3399"/>
                </a:solidFill>
              </a:rPr>
              <a:t>price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&gt; 1000)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 	1) </a:t>
            </a:r>
            <a:r>
              <a:rPr lang="en-US" dirty="0" smtClean="0">
                <a:solidFill>
                  <a:srgbClr val="FF3399"/>
                </a:solidFill>
                <a:sym typeface="Wingdings" panose="05000000000000000000" pitchFamily="2" charset="2"/>
              </a:rPr>
              <a:t>discount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= 0.15</a:t>
            </a:r>
          </a:p>
          <a:p>
            <a:r>
              <a:rPr lang="en-US" dirty="0">
                <a:solidFill>
                  <a:srgbClr val="FF3399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3399"/>
                </a:solidFill>
                <a:sym typeface="Wingdings" panose="05000000000000000000" pitchFamily="2" charset="2"/>
              </a:rPr>
              <a:t>	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2)</a:t>
            </a:r>
            <a:r>
              <a:rPr lang="en-US" dirty="0" smtClean="0">
                <a:solidFill>
                  <a:srgbClr val="FF3399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3399"/>
                </a:solidFill>
                <a:sym typeface="Wingdings" panose="05000000000000000000" pitchFamily="2" charset="2"/>
              </a:rPr>
              <a:t>vip</a:t>
            </a:r>
            <a:r>
              <a:rPr lang="en-US" dirty="0" smtClean="0">
                <a:solidFill>
                  <a:srgbClr val="FF3399"/>
                </a:solidFill>
                <a:sym typeface="Wingdings" panose="05000000000000000000" pitchFamily="2" charset="2"/>
              </a:rPr>
              <a:t> =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true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en-US" dirty="0" smtClean="0">
                <a:solidFill>
                  <a:srgbClr val="FF3399"/>
                </a:solidFill>
              </a:rPr>
              <a:t>price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&lt;= 1000)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	1)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3399"/>
                </a:solidFill>
              </a:rPr>
              <a:t>discount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 0.18</a:t>
            </a:r>
          </a:p>
          <a:p>
            <a:r>
              <a:rPr lang="en-US" dirty="0">
                <a:solidFill>
                  <a:srgbClr val="FF3399"/>
                </a:solidFill>
              </a:rPr>
              <a:t>	</a:t>
            </a:r>
            <a:r>
              <a:rPr lang="en-US" dirty="0" smtClean="0">
                <a:solidFill>
                  <a:srgbClr val="FF3399"/>
                </a:solidFill>
              </a:rPr>
              <a:t>	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2)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n-US" dirty="0" err="1" smtClean="0">
                <a:solidFill>
                  <a:srgbClr val="FF3399"/>
                </a:solidFill>
              </a:rPr>
              <a:t>vip</a:t>
            </a:r>
            <a:r>
              <a:rPr lang="en-US" dirty="0" smtClean="0">
                <a:solidFill>
                  <a:srgbClr val="FF3399"/>
                </a:solidFill>
              </a:rPr>
              <a:t> = </a:t>
            </a:r>
            <a:r>
              <a:rPr lang="en-US" dirty="0" smtClean="0">
                <a:solidFill>
                  <a:srgbClr val="00B0F0"/>
                </a:solidFill>
              </a:rPr>
              <a:t>false</a:t>
            </a:r>
          </a:p>
          <a:p>
            <a:r>
              <a:rPr lang="en-US" dirty="0" err="1">
                <a:solidFill>
                  <a:srgbClr val="FF3399"/>
                </a:solidFill>
                <a:sym typeface="Wingdings" panose="05000000000000000000" pitchFamily="2" charset="2"/>
              </a:rPr>
              <a:t>netPrice</a:t>
            </a:r>
            <a:r>
              <a:rPr lang="en-US" dirty="0">
                <a:solidFill>
                  <a:srgbClr val="FF3399"/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= (1 – </a:t>
            </a:r>
            <a:r>
              <a:rPr lang="en-US" dirty="0">
                <a:solidFill>
                  <a:srgbClr val="FF3399"/>
                </a:solidFill>
                <a:sym typeface="Wingdings" panose="05000000000000000000" pitchFamily="2" charset="2"/>
              </a:rPr>
              <a:t>discount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) *</a:t>
            </a:r>
            <a:r>
              <a:rPr lang="en-US" dirty="0">
                <a:solidFill>
                  <a:srgbClr val="FF3399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FF3399"/>
                </a:solidFill>
                <a:sym typeface="Wingdings" panose="05000000000000000000" pitchFamily="2" charset="2"/>
              </a:rPr>
              <a:t>price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23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" grpId="0" animBg="1"/>
      <p:bldP spid="31" grpId="0" animBg="1"/>
      <p:bldP spid="34" grpId="0" animBg="1"/>
      <p:bldP spid="35" grpId="0" animBg="1"/>
      <p:bldP spid="43" grpId="0" animBg="1"/>
      <p:bldP spid="44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block of statements - PROGRAM 4: CODE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79512" y="1124744"/>
            <a:ext cx="8784976" cy="5632311"/>
            <a:chOff x="323528" y="1236822"/>
            <a:chExt cx="7848872" cy="5469843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546984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// import necessary libraries</a:t>
              </a: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200" dirty="0" smtClean="0">
                  <a:solidFill>
                    <a:srgbClr val="0000FF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200" dirty="0" smtClean="0">
                  <a:solidFill>
                    <a:srgbClr val="0000FF"/>
                  </a:solidFill>
                </a:rPr>
                <a:t>.*;		</a:t>
              </a:r>
              <a:r>
                <a:rPr lang="en-US" sz="1200" dirty="0" smtClean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200" dirty="0" smtClean="0">
                  <a:solidFill>
                    <a:srgbClr val="0000FF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ifElseStatementN</a:t>
              </a:r>
              <a:endParaRPr lang="en-US" sz="1200" dirty="0" smtClean="0">
                <a:solidFill>
                  <a:srgbClr val="0000FF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   // instantiate the object console from the class Scanner</a:t>
              </a: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200" dirty="0" smtClean="0">
                  <a:solidFill>
                    <a:srgbClr val="0000FF"/>
                  </a:solidFill>
                </a:rPr>
                <a:t>Scanner console = </a:t>
              </a:r>
              <a:r>
                <a:rPr lang="en-US" sz="1200" dirty="0" smtClean="0">
                  <a:solidFill>
                    <a:srgbClr val="00B0F0"/>
                  </a:solidFill>
                </a:rPr>
                <a:t>new</a:t>
              </a:r>
              <a:r>
                <a:rPr lang="en-US" sz="12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2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2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   </a:t>
              </a:r>
              <a:r>
                <a:rPr lang="en-US" sz="1200" dirty="0" smtClean="0"/>
                <a:t>// Declaration section: to declare needed variables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        </a:t>
              </a:r>
              <a:r>
                <a:rPr lang="en-US" sz="1200" dirty="0" smtClean="0">
                  <a:solidFill>
                    <a:srgbClr val="00B0F0"/>
                  </a:solidFill>
                </a:rPr>
                <a:t>double</a:t>
              </a:r>
              <a:r>
                <a:rPr lang="en-US" sz="1200" dirty="0" smtClean="0">
                  <a:solidFill>
                    <a:srgbClr val="0000FF"/>
                  </a:solidFill>
                </a:rPr>
                <a:t> price, discount,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netPrice</a:t>
              </a:r>
              <a:r>
                <a:rPr lang="en-US" sz="12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       </a:t>
              </a:r>
              <a:r>
                <a:rPr lang="en-US" sz="1200" dirty="0" err="1" smtClean="0">
                  <a:solidFill>
                    <a:srgbClr val="00B0F0"/>
                  </a:solidFill>
                </a:rPr>
                <a:t>boolean</a:t>
              </a:r>
              <a:r>
                <a:rPr lang="en-US" sz="1200" dirty="0" smtClean="0">
                  <a:solidFill>
                    <a:srgbClr val="00B0F0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vip</a:t>
              </a:r>
              <a:r>
                <a:rPr lang="en-US" sz="12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200" dirty="0" smtClean="0"/>
                <a:t>         // Input section: to enter values of used variables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       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200" dirty="0" smtClean="0">
                  <a:solidFill>
                    <a:srgbClr val="0000FF"/>
                  </a:solidFill>
                </a:rPr>
                <a:t> (“Enter the price of the item”);   </a:t>
              </a:r>
              <a:r>
                <a:rPr lang="en-US" sz="1200" dirty="0" smtClean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       price =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console.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nextDouble</a:t>
              </a:r>
              <a:r>
                <a:rPr lang="en-US" sz="1200" dirty="0" smtClean="0">
                  <a:solidFill>
                    <a:srgbClr val="00B050"/>
                  </a:solidFill>
                </a:rPr>
                <a:t>()</a:t>
              </a:r>
              <a:r>
                <a:rPr lang="en-US" sz="12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200" dirty="0" smtClean="0"/>
                <a:t>         // Processing section: processing statements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        </a:t>
              </a:r>
              <a:r>
                <a:rPr lang="en-US" sz="1200" dirty="0" smtClean="0">
                  <a:solidFill>
                    <a:srgbClr val="00B0F0"/>
                  </a:solidFill>
                </a:rPr>
                <a:t>if</a:t>
              </a:r>
              <a:r>
                <a:rPr lang="en-US" sz="1200" dirty="0" smtClean="0">
                  <a:solidFill>
                    <a:srgbClr val="0000FF"/>
                  </a:solidFill>
                </a:rPr>
                <a:t> (price &gt; 1000.0)		</a:t>
              </a:r>
              <a:r>
                <a:rPr lang="en-US" sz="1200" dirty="0" smtClean="0">
                  <a:solidFill>
                    <a:srgbClr val="00B050"/>
                  </a:solidFill>
                </a:rPr>
                <a:t>// price is double</a:t>
              </a:r>
              <a:r>
                <a:rPr lang="en-US" sz="1200" dirty="0" smtClean="0">
                  <a:solidFill>
                    <a:srgbClr val="0000FF"/>
                  </a:solidFill>
                </a:rPr>
                <a:t> 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           {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            discount = 0.15;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           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vip</a:t>
              </a:r>
              <a:r>
                <a:rPr lang="en-US" sz="1200" dirty="0" smtClean="0">
                  <a:solidFill>
                    <a:srgbClr val="0000FF"/>
                  </a:solidFill>
                </a:rPr>
                <a:t> = </a:t>
              </a:r>
              <a:r>
                <a:rPr lang="en-US" sz="1200" dirty="0" smtClean="0">
                  <a:solidFill>
                    <a:srgbClr val="00B0F0"/>
                  </a:solidFill>
                </a:rPr>
                <a:t>true</a:t>
              </a:r>
              <a:r>
                <a:rPr lang="en-US" sz="12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           } </a:t>
              </a:r>
              <a:r>
                <a:rPr lang="en-US" sz="1200" dirty="0" smtClean="0">
                  <a:solidFill>
                    <a:srgbClr val="00B050"/>
                  </a:solidFill>
                </a:rPr>
                <a:t>//end if(price &gt; 1000.0)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        </a:t>
              </a:r>
              <a:r>
                <a:rPr lang="en-US" sz="12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200" dirty="0">
                  <a:solidFill>
                    <a:srgbClr val="00B0F0"/>
                  </a:solidFill>
                </a:rPr>
                <a:t> </a:t>
              </a:r>
              <a:r>
                <a:rPr lang="en-US" sz="1200" dirty="0" smtClean="0">
                  <a:solidFill>
                    <a:srgbClr val="00B0F0"/>
                  </a:solidFill>
                </a:rPr>
                <a:t>               </a:t>
              </a:r>
              <a:r>
                <a:rPr lang="en-US" sz="12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            discount = 0.18;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           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vip</a:t>
              </a:r>
              <a:r>
                <a:rPr lang="en-US" sz="1200" dirty="0" smtClean="0">
                  <a:solidFill>
                    <a:srgbClr val="0000FF"/>
                  </a:solidFill>
                </a:rPr>
                <a:t> = false;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          } </a:t>
              </a:r>
              <a:r>
                <a:rPr lang="en-US" sz="1200" dirty="0" smtClean="0">
                  <a:solidFill>
                    <a:srgbClr val="00B050"/>
                  </a:solidFill>
                </a:rPr>
                <a:t>//end else if(price &gt; 1000)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             </a:t>
              </a:r>
              <a:r>
                <a:rPr lang="en-US" sz="1200" dirty="0" smtClean="0">
                  <a:solidFill>
                    <a:srgbClr val="0000FF"/>
                  </a:solidFill>
                </a:rPr>
                <a:t> </a:t>
              </a:r>
              <a:r>
                <a:rPr lang="en-US" sz="1200" dirty="0" err="1">
                  <a:solidFill>
                    <a:srgbClr val="0000FF"/>
                  </a:solidFill>
                </a:rPr>
                <a:t>netPrice</a:t>
              </a:r>
              <a:r>
                <a:rPr lang="en-US" sz="1200" dirty="0">
                  <a:solidFill>
                    <a:srgbClr val="0000FF"/>
                  </a:solidFill>
                </a:rPr>
                <a:t> = (1 – discount) * price;</a:t>
              </a:r>
              <a:endParaRPr lang="en-US" sz="1200" dirty="0" smtClean="0">
                <a:solidFill>
                  <a:srgbClr val="00B050"/>
                </a:solidFill>
              </a:endParaRPr>
            </a:p>
            <a:p>
              <a:r>
                <a:rPr lang="en-US" sz="1200" dirty="0" smtClean="0"/>
                <a:t>         // Output section: display program output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200" dirty="0" smtClean="0">
                  <a:solidFill>
                    <a:srgbClr val="0000FF"/>
                  </a:solidFill>
                </a:rPr>
                <a:t> (“Discount = %.2f, Net price = %.2f,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vip</a:t>
              </a:r>
              <a:r>
                <a:rPr lang="en-US" sz="1200" dirty="0" smtClean="0">
                  <a:solidFill>
                    <a:srgbClr val="0000FF"/>
                  </a:solidFill>
                </a:rPr>
                <a:t> = %5s“, discount,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netPrice</a:t>
              </a:r>
              <a:r>
                <a:rPr lang="en-US" sz="1200" dirty="0" smtClean="0">
                  <a:solidFill>
                    <a:srgbClr val="0000FF"/>
                  </a:solidFill>
                </a:rPr>
                <a:t>,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vip</a:t>
              </a:r>
              <a:r>
                <a:rPr lang="en-US" sz="1200" dirty="0" smtClean="0">
                  <a:solidFill>
                    <a:srgbClr val="0000FF"/>
                  </a:solidFill>
                </a:rPr>
                <a:t>); </a:t>
              </a:r>
              <a:endParaRPr lang="en-US" sz="1200" dirty="0" smtClean="0">
                <a:solidFill>
                  <a:srgbClr val="00B050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200" dirty="0" smtClean="0"/>
                <a:t>// end main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} </a:t>
              </a:r>
              <a:r>
                <a:rPr lang="en-US" sz="1200" dirty="0" smtClean="0"/>
                <a:t>// end class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5296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30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3.2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CONDITIONAL OPERATOR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?</a:t>
            </a:r>
            <a:endParaRPr lang="en-US" sz="4000" dirty="0">
              <a:solidFill>
                <a:srgbClr val="00B0F0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Content Placeholder 4"/>
          <p:cNvSpPr>
            <a:spLocks noGrp="1"/>
          </p:cNvSpPr>
          <p:nvPr>
            <p:ph idx="1"/>
          </p:nvPr>
        </p:nvSpPr>
        <p:spPr>
          <a:xfrm>
            <a:off x="251520" y="756661"/>
            <a:ext cx="8640960" cy="42150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known as the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ternary operator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677111" y="1196752"/>
            <a:ext cx="5832648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Variable =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 (LogicalExpression1) ? Expression2: Expression3;</a:t>
            </a:r>
            <a:endParaRPr lang="en-US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6951" y="119675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SYNTAX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51520" y="3562913"/>
            <a:ext cx="1296144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Example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728340" y="3256879"/>
            <a:ext cx="5832648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B0F0"/>
                </a:solidFill>
              </a:rPr>
              <a:t>int</a:t>
            </a:r>
            <a:r>
              <a:rPr lang="en-US" sz="1400" dirty="0" smtClean="0">
                <a:solidFill>
                  <a:prstClr val="black"/>
                </a:solidFill>
              </a:rPr>
              <a:t> x = 3, y = 5, min;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min = </a:t>
            </a:r>
            <a:r>
              <a:rPr lang="en-US" sz="1400" dirty="0" smtClean="0">
                <a:solidFill>
                  <a:srgbClr val="FF0000"/>
                </a:solidFill>
              </a:rPr>
              <a:t>(x &lt;= y) ?</a:t>
            </a:r>
            <a:r>
              <a:rPr lang="en-US" sz="1400" dirty="0" smtClean="0">
                <a:solidFill>
                  <a:prstClr val="black"/>
                </a:solidFill>
              </a:rPr>
              <a:t> x : y;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max = </a:t>
            </a:r>
            <a:r>
              <a:rPr lang="en-US" sz="1400" dirty="0" smtClean="0">
                <a:solidFill>
                  <a:srgbClr val="FF0000"/>
                </a:solidFill>
              </a:rPr>
              <a:t>(x &gt;= y) ?</a:t>
            </a:r>
            <a:r>
              <a:rPr lang="en-US" sz="1400" dirty="0" smtClean="0">
                <a:solidFill>
                  <a:prstClr val="black"/>
                </a:solidFill>
              </a:rPr>
              <a:t> x: y;</a:t>
            </a:r>
          </a:p>
          <a:p>
            <a:r>
              <a:rPr lang="en-US" sz="1400" dirty="0" err="1" smtClean="0">
                <a:solidFill>
                  <a:prstClr val="black"/>
                </a:solidFill>
              </a:rPr>
              <a:t>System.out.println</a:t>
            </a:r>
            <a:r>
              <a:rPr lang="en-US" sz="1400" dirty="0" smtClean="0">
                <a:solidFill>
                  <a:prstClr val="black"/>
                </a:solidFill>
              </a:rPr>
              <a:t> (min);</a:t>
            </a:r>
          </a:p>
          <a:p>
            <a:r>
              <a:rPr lang="en-US" sz="1400" dirty="0" err="1" smtClean="0">
                <a:solidFill>
                  <a:prstClr val="black"/>
                </a:solidFill>
              </a:rPr>
              <a:t>System.out.print</a:t>
            </a:r>
            <a:r>
              <a:rPr lang="en-US" sz="1400" dirty="0" smtClean="0">
                <a:solidFill>
                  <a:prstClr val="black"/>
                </a:solidFill>
              </a:rPr>
              <a:t> (max);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644216" y="5209589"/>
            <a:ext cx="5832648" cy="523220"/>
            <a:chOff x="683568" y="1236822"/>
            <a:chExt cx="7488832" cy="523220"/>
          </a:xfrm>
        </p:grpSpPr>
        <p:sp>
          <p:nvSpPr>
            <p:cNvPr id="48" name="TextBox 47"/>
            <p:cNvSpPr txBox="1"/>
            <p:nvPr/>
          </p:nvSpPr>
          <p:spPr>
            <a:xfrm>
              <a:off x="971600" y="1236822"/>
              <a:ext cx="7200800" cy="523220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prstClr val="white"/>
                  </a:solidFill>
                </a:rPr>
                <a:t>3</a:t>
              </a:r>
              <a:endParaRPr lang="en-US" sz="1400" dirty="0">
                <a:solidFill>
                  <a:prstClr val="white"/>
                </a:solidFill>
              </a:endParaRPr>
            </a:p>
            <a:p>
              <a:r>
                <a:rPr lang="en-US" sz="1400" dirty="0" smtClean="0">
                  <a:solidFill>
                    <a:prstClr val="white"/>
                  </a:solidFill>
                </a:rPr>
                <a:t>5_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68" y="1236822"/>
              <a:ext cx="216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228600" y="530120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Output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172692"/>
            <a:ext cx="691276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 smtClean="0">
                <a:latin typeface="Calibri" pitchFamily="34" charset="0"/>
              </a:rPr>
              <a:t>If </a:t>
            </a:r>
            <a:r>
              <a:rPr lang="en-US" altLang="en-US" dirty="0">
                <a:latin typeface="Calibri" pitchFamily="34" charset="0"/>
              </a:rPr>
              <a:t>expression1 = </a:t>
            </a:r>
            <a:r>
              <a:rPr lang="en-US" altLang="en-US" dirty="0">
                <a:solidFill>
                  <a:schemeClr val="accent2"/>
                </a:solidFill>
                <a:latin typeface="Calibri" pitchFamily="34" charset="0"/>
              </a:rPr>
              <a:t>true</a:t>
            </a:r>
            <a:r>
              <a:rPr lang="en-US" altLang="en-US" dirty="0">
                <a:latin typeface="Calibri" pitchFamily="34" charset="0"/>
              </a:rPr>
              <a:t>, then the result of the condition is </a:t>
            </a:r>
            <a:r>
              <a:rPr lang="en-US" altLang="en-US" dirty="0">
                <a:solidFill>
                  <a:srgbClr val="0000FF"/>
                </a:solidFill>
                <a:latin typeface="Calibri" pitchFamily="34" charset="0"/>
              </a:rPr>
              <a:t>expression2</a:t>
            </a:r>
            <a:r>
              <a:rPr lang="en-US" altLang="en-US" dirty="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  <a:t>Otherwise</a:t>
            </a:r>
            <a:r>
              <a:rPr lang="en-US" altLang="en-US" dirty="0">
                <a:latin typeface="Calibri" pitchFamily="34" charset="0"/>
              </a:rPr>
              <a:t>, the result of the condition is </a:t>
            </a:r>
            <a:r>
              <a:rPr lang="en-US" altLang="en-US" dirty="0">
                <a:solidFill>
                  <a:srgbClr val="0000FF"/>
                </a:solidFill>
                <a:latin typeface="Calibri" pitchFamily="34" charset="0"/>
              </a:rPr>
              <a:t>expression3</a:t>
            </a:r>
            <a:r>
              <a:rPr lang="en-US" altLang="en-US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76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26" grpId="0" animBg="1"/>
      <p:bldP spid="27" grpId="0" animBg="1"/>
      <p:bldP spid="28" grpId="0" animBg="1"/>
      <p:bldP spid="2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1. Introduction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One-way selection: The </a:t>
            </a:r>
            <a:r>
              <a:rPr lang="en-US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</a:t>
            </a:r>
            <a:r>
              <a:rPr lang="en-US" dirty="0" smtClean="0">
                <a:latin typeface="Tahoma" charset="0"/>
                <a:cs typeface="Arial" charset="0"/>
              </a:rPr>
              <a:t> statement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2.1 With a single statement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2.2 With a block of statements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3. Two-way selection: The </a:t>
            </a:r>
            <a:r>
              <a:rPr lang="en-US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</a:t>
            </a:r>
            <a:r>
              <a:rPr lang="en-US" dirty="0" smtClean="0">
                <a:latin typeface="Tahoma" charset="0"/>
                <a:cs typeface="Arial" charset="0"/>
              </a:rPr>
              <a:t> statement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3.1 </a:t>
            </a: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With a single statement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3.2 </a:t>
            </a: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With a block of statements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>
              <a:latin typeface="Tahoma" charset="0"/>
              <a:cs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3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79512" y="2485257"/>
            <a:ext cx="8784976" cy="1077218"/>
            <a:chOff x="323528" y="1236822"/>
            <a:chExt cx="7848872" cy="1042290"/>
          </a:xfrm>
        </p:grpSpPr>
        <p:sp>
          <p:nvSpPr>
            <p:cNvPr id="54" name="TextBox 53"/>
            <p:cNvSpPr txBox="1"/>
            <p:nvPr/>
          </p:nvSpPr>
          <p:spPr>
            <a:xfrm>
              <a:off x="971600" y="1236822"/>
              <a:ext cx="7200800" cy="1042290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F0"/>
                  </a:solidFill>
                </a:rPr>
                <a:t>if</a:t>
              </a:r>
              <a:r>
                <a:rPr lang="en-US" sz="1600" dirty="0" smtClean="0">
                  <a:solidFill>
                    <a:srgbClr val="0000FF"/>
                  </a:solidFill>
                </a:rPr>
                <a:t> (x &lt;= y)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min = x;</a:t>
              </a: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 min = y;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3528" y="1236822"/>
              <a:ext cx="576064" cy="1042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  <a:endParaRPr lang="en-US" sz="16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  <a:endParaRPr lang="en-US" sz="16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CONDITIONAL OPERATOR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?</a:t>
            </a:r>
            <a:endParaRPr lang="en-US" sz="4000" dirty="0">
              <a:solidFill>
                <a:srgbClr val="00B0F0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6951" y="98072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Example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677111" y="980728"/>
            <a:ext cx="583264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prstClr val="black"/>
                </a:solidFill>
              </a:rPr>
              <a:t> x = 3, y = 5, min;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min = </a:t>
            </a:r>
            <a:r>
              <a:rPr lang="en-US" dirty="0" smtClean="0">
                <a:solidFill>
                  <a:srgbClr val="FF0000"/>
                </a:solidFill>
              </a:rPr>
              <a:t>(x &lt;= y) ?</a:t>
            </a:r>
            <a:r>
              <a:rPr lang="en-US" dirty="0" smtClean="0">
                <a:solidFill>
                  <a:prstClr val="black"/>
                </a:solidFill>
              </a:rPr>
              <a:t> x : y;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System.out.print</a:t>
            </a:r>
            <a:r>
              <a:rPr lang="en-US" dirty="0" smtClean="0">
                <a:solidFill>
                  <a:prstClr val="black"/>
                </a:solidFill>
              </a:rPr>
              <a:t> (min);</a:t>
            </a:r>
          </a:p>
        </p:txBody>
      </p:sp>
      <p:sp>
        <p:nvSpPr>
          <p:cNvPr id="52" name="Content Placeholder 4"/>
          <p:cNvSpPr txBox="1">
            <a:spLocks/>
          </p:cNvSpPr>
          <p:nvPr/>
        </p:nvSpPr>
        <p:spPr>
          <a:xfrm>
            <a:off x="251520" y="2060848"/>
            <a:ext cx="8640960" cy="4215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above example is equivalent to the following code:</a:t>
            </a:r>
          </a:p>
        </p:txBody>
      </p:sp>
    </p:spTree>
    <p:extLst>
      <p:ext uri="{BB962C8B-B14F-4D97-AF65-F5344CB8AC3E}">
        <p14:creationId xmlns:p14="http://schemas.microsoft.com/office/powerpoint/2010/main" val="12977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5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936103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complete Java program that identifies the students whose grades are B.</a:t>
            </a:r>
          </a:p>
          <a:p>
            <a:pPr lvl="1" algn="just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67544" y="1988840"/>
            <a:ext cx="8229600" cy="93610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complete Java program that reads two integer numbers num1 &amp; num2, and performs a division if num2 is not equal to zero.</a:t>
            </a:r>
          </a:p>
          <a:p>
            <a:pPr lvl="1" algn="just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76597" y="2996953"/>
            <a:ext cx="8229600" cy="93610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complete Java program that reads two integer numbers num1 &amp; num2, and prints the smaller one.</a:t>
            </a:r>
          </a:p>
          <a:p>
            <a:pPr lvl="1" algn="just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67544" y="4149081"/>
            <a:ext cx="8229600" cy="93610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complete Java program that identifies a negative number.</a:t>
            </a:r>
          </a:p>
          <a:p>
            <a:pPr lvl="1" algn="just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7544" y="4869160"/>
            <a:ext cx="8229600" cy="93610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complete Java program that identifies an even number.</a:t>
            </a:r>
          </a:p>
          <a:p>
            <a:pPr lvl="1" algn="just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W5.1 </a:t>
            </a:r>
            <a:r>
              <a:rPr lang="en-US" sz="1200" dirty="0" smtClean="0"/>
              <a:t>if + if…else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40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ar-SA" dirty="0"/>
          </a:p>
        </p:txBody>
      </p:sp>
      <p:pic>
        <p:nvPicPr>
          <p:cNvPr id="4" name="Picture 4" descr="Fig04-01"/>
          <p:cNvPicPr>
            <a:picLocks noChangeAspect="1" noChangeArrowheads="1"/>
          </p:cNvPicPr>
          <p:nvPr/>
        </p:nvPicPr>
        <p:blipFill>
          <a:blip r:embed="rId2" cstate="print"/>
          <a:srcRect b="7121"/>
          <a:stretch>
            <a:fillRect/>
          </a:stretch>
        </p:blipFill>
        <p:spPr bwMode="auto">
          <a:xfrm>
            <a:off x="426506" y="1481328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78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2150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default, the flow of a program is sequential.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Introduction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4"/>
          <p:cNvSpPr txBox="1">
            <a:spLocks/>
          </p:cNvSpPr>
          <p:nvPr/>
        </p:nvSpPr>
        <p:spPr>
          <a:xfrm>
            <a:off x="251520" y="1464295"/>
            <a:ext cx="8640960" cy="7095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statements alters the flow of execution depending on one or more specific conditions.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51520" y="2235894"/>
            <a:ext cx="8640960" cy="49351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condition(s) is/are specified by the programmer.</a:t>
            </a: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251520" y="2756025"/>
            <a:ext cx="8640960" cy="2880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Java, the selection statements include: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statement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 single statement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 block of statements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if…else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 single statement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 block of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statements</a:t>
            </a: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nested </a:t>
            </a:r>
            <a:r>
              <a:rPr lang="en-US" sz="1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conditional operator </a:t>
            </a:r>
            <a:r>
              <a:rPr lang="en-US" sz="1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420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9" grpId="0"/>
      <p:bldP spid="3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677111" y="1556792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if (logical expression) statement1;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951" y="15567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51520" y="220486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51820" y="2348880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1691680" y="3212976"/>
            <a:ext cx="2880320" cy="144016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Logical Expression?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AutoShape 72"/>
          <p:cNvSpPr>
            <a:spLocks noChangeArrowheads="1"/>
          </p:cNvSpPr>
          <p:nvPr/>
        </p:nvSpPr>
        <p:spPr bwMode="auto">
          <a:xfrm>
            <a:off x="251521" y="4448691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Statement 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3625279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6600"/>
                </a:solidFill>
              </a:rPr>
              <a:t>True</a:t>
            </a:r>
            <a:endParaRPr lang="en-US" sz="1400" dirty="0">
              <a:solidFill>
                <a:srgbClr val="0066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51820" y="5877272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4"/>
            <a:endCxn id="10" idx="0"/>
          </p:cNvCxnSpPr>
          <p:nvPr/>
        </p:nvCxnSpPr>
        <p:spPr>
          <a:xfrm>
            <a:off x="3131840" y="270892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8" idx="0"/>
          </p:cNvCxnSpPr>
          <p:nvPr/>
        </p:nvCxnSpPr>
        <p:spPr>
          <a:xfrm>
            <a:off x="3131840" y="4653136"/>
            <a:ext cx="0" cy="122413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</p:cNvCxnSpPr>
          <p:nvPr/>
        </p:nvCxnSpPr>
        <p:spPr>
          <a:xfrm flipH="1">
            <a:off x="953103" y="3933056"/>
            <a:ext cx="73857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6" idx="0"/>
          </p:cNvCxnSpPr>
          <p:nvPr/>
        </p:nvCxnSpPr>
        <p:spPr>
          <a:xfrm flipH="1">
            <a:off x="964316" y="3933056"/>
            <a:ext cx="7286" cy="51563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971600" y="4857581"/>
            <a:ext cx="1" cy="119971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2"/>
          </p:cNvCxnSpPr>
          <p:nvPr/>
        </p:nvCxnSpPr>
        <p:spPr>
          <a:xfrm>
            <a:off x="953103" y="6057292"/>
            <a:ext cx="199871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59832" y="4993431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False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6" name="Content Placeholder 4"/>
          <p:cNvSpPr>
            <a:spLocks noGrp="1"/>
          </p:cNvSpPr>
          <p:nvPr>
            <p:ph idx="1"/>
          </p:nvPr>
        </p:nvSpPr>
        <p:spPr>
          <a:xfrm>
            <a:off x="4439008" y="4172022"/>
            <a:ext cx="4299045" cy="42150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7" name="Content Placeholder 4"/>
          <p:cNvSpPr txBox="1">
            <a:spLocks/>
          </p:cNvSpPr>
          <p:nvPr/>
        </p:nvSpPr>
        <p:spPr>
          <a:xfrm>
            <a:off x="4553117" y="4581137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1 is executed</a:t>
            </a:r>
          </a:p>
        </p:txBody>
      </p:sp>
      <p:sp>
        <p:nvSpPr>
          <p:cNvPr id="38" name="Content Placeholder 4"/>
          <p:cNvSpPr txBox="1">
            <a:spLocks/>
          </p:cNvSpPr>
          <p:nvPr/>
        </p:nvSpPr>
        <p:spPr>
          <a:xfrm>
            <a:off x="4593434" y="5002644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sp>
        <p:nvSpPr>
          <p:cNvPr id="39" name="Content Placeholder 4"/>
          <p:cNvSpPr txBox="1">
            <a:spLocks/>
          </p:cNvSpPr>
          <p:nvPr/>
        </p:nvSpPr>
        <p:spPr>
          <a:xfrm>
            <a:off x="4139202" y="5415642"/>
            <a:ext cx="4299045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40" name="Content Placeholder 4"/>
          <p:cNvSpPr txBox="1">
            <a:spLocks/>
          </p:cNvSpPr>
          <p:nvPr/>
        </p:nvSpPr>
        <p:spPr>
          <a:xfrm>
            <a:off x="4730956" y="5775682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1 is NOT executed</a:t>
            </a:r>
          </a:p>
        </p:txBody>
      </p:sp>
      <p:sp>
        <p:nvSpPr>
          <p:cNvPr id="41" name="Content Placeholder 4"/>
          <p:cNvSpPr txBox="1">
            <a:spLocks/>
          </p:cNvSpPr>
          <p:nvPr/>
        </p:nvSpPr>
        <p:spPr>
          <a:xfrm>
            <a:off x="4759274" y="6168999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131840" y="623731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single statement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3311860" y="2423591"/>
            <a:ext cx="632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00FF"/>
                </a:solidFill>
                <a:latin typeface="Calibri" pitchFamily="34" charset="0"/>
              </a:rPr>
              <a:t>Expression </a:t>
            </a:r>
            <a:r>
              <a:rPr lang="en-US" altLang="en-US" dirty="0">
                <a:solidFill>
                  <a:srgbClr val="0000FF"/>
                </a:solidFill>
                <a:latin typeface="Calibri" pitchFamily="34" charset="0"/>
              </a:rPr>
              <a:t>referred to as </a:t>
            </a:r>
            <a:r>
              <a:rPr lang="en-US" altLang="en-US" b="1" u="sng" dirty="0">
                <a:solidFill>
                  <a:srgbClr val="0000FF"/>
                </a:solidFill>
                <a:latin typeface="Calibri" pitchFamily="34" charset="0"/>
              </a:rPr>
              <a:t>decision maker</a:t>
            </a:r>
            <a:r>
              <a:rPr lang="en-US" altLang="en-US" dirty="0">
                <a:solidFill>
                  <a:srgbClr val="0000FF"/>
                </a:solidFill>
                <a:latin typeface="Calibri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>
                <a:solidFill>
                  <a:srgbClr val="0000FF"/>
                </a:solidFill>
                <a:latin typeface="Calibri" pitchFamily="34" charset="0"/>
              </a:rPr>
              <a:t>Statement referred to as </a:t>
            </a:r>
            <a:r>
              <a:rPr lang="en-US" altLang="en-US" b="1" u="sng" dirty="0">
                <a:solidFill>
                  <a:srgbClr val="0000FF"/>
                </a:solidFill>
                <a:latin typeface="Calibri" pitchFamily="34" charset="0"/>
              </a:rPr>
              <a:t>action statement</a:t>
            </a:r>
            <a:r>
              <a:rPr lang="en-US" altLang="en-US" dirty="0">
                <a:latin typeface="Calibri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8301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4" grpId="0" animBg="1"/>
      <p:bldP spid="10" grpId="0" animBg="1"/>
      <p:bldP spid="16" grpId="0" animBg="1"/>
      <p:bldP spid="17" grpId="0"/>
      <p:bldP spid="18" grpId="0" animBg="1"/>
      <p:bldP spid="33" grpId="0"/>
      <p:bldP spid="36" grpId="0" build="p"/>
      <p:bldP spid="37" grpId="0"/>
      <p:bldP spid="38" grpId="0"/>
      <p:bldP spid="39" grpId="0"/>
      <p:bldP spid="40" grpId="0"/>
      <p:bldP spid="41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9144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sz="2700" dirty="0" smtClean="0">
                <a:solidFill>
                  <a:srgbClr val="FF3300"/>
                </a:solidFill>
              </a:rPr>
              <a:t>Write a program that read the grade of the student and if it is more than or equal 60; print “Pass”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831" y="1161257"/>
            <a:ext cx="4800600" cy="4411662"/>
          </a:xfrm>
        </p:spPr>
        <p:txBody>
          <a:bodyPr/>
          <a:lstStyle/>
          <a:p>
            <a:pPr marL="109728" indent="0" algn="l" rtl="0" eaLnBrk="1" hangingPunct="1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Algorithm</a:t>
            </a:r>
          </a:p>
          <a:p>
            <a:pPr algn="l" rtl="0" eaLnBrk="1" hangingPunct="1"/>
            <a:r>
              <a:rPr lang="en-US" sz="2600" dirty="0" smtClean="0"/>
              <a:t>Start</a:t>
            </a:r>
          </a:p>
          <a:p>
            <a:pPr algn="l" rtl="0" eaLnBrk="1" hangingPunct="1"/>
            <a:r>
              <a:rPr lang="en-US" sz="2600" dirty="0" smtClean="0"/>
              <a:t>Read the grade G</a:t>
            </a:r>
          </a:p>
          <a:p>
            <a:pPr algn="l" rtl="0" eaLnBrk="1" hangingPunct="1"/>
            <a:r>
              <a:rPr lang="en-US" sz="2600" dirty="0" smtClean="0"/>
              <a:t>If G more than or equal to 60</a:t>
            </a:r>
          </a:p>
          <a:p>
            <a:pPr lvl="1" algn="l" rtl="0" eaLnBrk="1" hangingPunct="1"/>
            <a:r>
              <a:rPr lang="en-US" sz="2200" dirty="0" smtClean="0"/>
              <a:t>Print “Pass”</a:t>
            </a:r>
          </a:p>
          <a:p>
            <a:pPr algn="l" rtl="0" eaLnBrk="1" hangingPunct="1"/>
            <a:r>
              <a:rPr lang="en-US" sz="2600" dirty="0" smtClean="0"/>
              <a:t>End </a:t>
            </a:r>
          </a:p>
          <a:p>
            <a:pPr algn="l" rtl="0" eaLnBrk="1" hangingPunct="1"/>
            <a:endParaRPr lang="en-US" sz="2600" dirty="0" smtClean="0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6096000" y="1295400"/>
            <a:ext cx="16002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5524500" y="2286000"/>
            <a:ext cx="2743200" cy="533400"/>
          </a:xfrm>
          <a:prstGeom prst="parallelogram">
            <a:avLst>
              <a:gd name="adj" fmla="val 84833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Read G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6057900" y="3200400"/>
            <a:ext cx="1676400" cy="1066800"/>
          </a:xfrm>
          <a:prstGeom prst="diamond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If </a:t>
            </a:r>
          </a:p>
          <a:p>
            <a:pPr algn="ctr"/>
            <a:r>
              <a:rPr lang="en-US"/>
              <a:t>G &gt;= 60</a:t>
            </a:r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6096000" y="5867400"/>
            <a:ext cx="16002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End </a:t>
            </a:r>
          </a:p>
        </p:txBody>
      </p:sp>
      <p:cxnSp>
        <p:nvCxnSpPr>
          <p:cNvPr id="32788" name="AutoShape 20"/>
          <p:cNvCxnSpPr>
            <a:cxnSpLocks noChangeShapeType="1"/>
            <a:stCxn id="32783" idx="4"/>
            <a:endCxn id="32784" idx="1"/>
          </p:cNvCxnSpPr>
          <p:nvPr/>
        </p:nvCxnSpPr>
        <p:spPr bwMode="auto">
          <a:xfrm>
            <a:off x="6896100" y="1905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9" name="AutoShape 21"/>
          <p:cNvCxnSpPr>
            <a:cxnSpLocks noChangeShapeType="1"/>
            <a:stCxn id="32784" idx="4"/>
            <a:endCxn id="32785" idx="0"/>
          </p:cNvCxnSpPr>
          <p:nvPr/>
        </p:nvCxnSpPr>
        <p:spPr bwMode="auto">
          <a:xfrm>
            <a:off x="6896100" y="2819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90" name="AutoShape 22"/>
          <p:cNvCxnSpPr>
            <a:cxnSpLocks noChangeShapeType="1"/>
            <a:stCxn id="32785" idx="2"/>
          </p:cNvCxnSpPr>
          <p:nvPr/>
        </p:nvCxnSpPr>
        <p:spPr bwMode="auto">
          <a:xfrm>
            <a:off x="6896100" y="4267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91" name="AutoShape 23"/>
          <p:cNvCxnSpPr>
            <a:cxnSpLocks noChangeShapeType="1"/>
            <a:endCxn id="32787" idx="0"/>
          </p:cNvCxnSpPr>
          <p:nvPr/>
        </p:nvCxnSpPr>
        <p:spPr bwMode="auto">
          <a:xfrm>
            <a:off x="6896100" y="5410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92" name="AutoShape 24"/>
          <p:cNvCxnSpPr>
            <a:cxnSpLocks noChangeShapeType="1"/>
            <a:stCxn id="32785" idx="3"/>
            <a:endCxn id="32787" idx="6"/>
          </p:cNvCxnSpPr>
          <p:nvPr/>
        </p:nvCxnSpPr>
        <p:spPr bwMode="auto">
          <a:xfrm flipH="1">
            <a:off x="7696200" y="3733800"/>
            <a:ext cx="38100" cy="2438400"/>
          </a:xfrm>
          <a:prstGeom prst="bentConnector3">
            <a:avLst>
              <a:gd name="adj1" fmla="val -20291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127750" y="42814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True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7639050" y="336708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/>
              <a:t>False</a:t>
            </a:r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>
            <a:off x="5410200" y="4876800"/>
            <a:ext cx="2743200" cy="533400"/>
          </a:xfrm>
          <a:prstGeom prst="parallelogram">
            <a:avLst>
              <a:gd name="adj" fmla="val 84833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Print “pass”</a:t>
            </a:r>
          </a:p>
        </p:txBody>
      </p:sp>
    </p:spTree>
    <p:extLst>
      <p:ext uri="{BB962C8B-B14F-4D97-AF65-F5344CB8AC3E}">
        <p14:creationId xmlns:p14="http://schemas.microsoft.com/office/powerpoint/2010/main" val="156894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83" grpId="0" animBg="1"/>
      <p:bldP spid="32784" grpId="0" animBg="1"/>
      <p:bldP spid="32785" grpId="0" animBg="1"/>
      <p:bldP spid="32787" grpId="0" animBg="1"/>
      <p:bldP spid="32793" grpId="0"/>
      <p:bldP spid="32794" grpId="0"/>
      <p:bldP spid="327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79" y="188640"/>
            <a:ext cx="8229600" cy="914400"/>
          </a:xfrm>
        </p:spPr>
        <p:txBody>
          <a:bodyPr/>
          <a:lstStyle/>
          <a:p>
            <a:r>
              <a:rPr lang="en-US" dirty="0" smtClean="0"/>
              <a:t>Code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103040"/>
            <a:ext cx="8856984" cy="4572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en-US" sz="2800" dirty="0" smtClean="0">
                <a:solidFill>
                  <a:srgbClr val="941EDF"/>
                </a:solidFill>
                <a:latin typeface="Courier New" pitchFamily="49" charset="0"/>
              </a:rPr>
              <a:t>import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itchFamily="49" charset="0"/>
              </a:rPr>
              <a:t>java.util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.*;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public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class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grade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{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n-US" sz="2600" dirty="0">
                <a:solidFill>
                  <a:srgbClr val="941EDF"/>
                </a:solidFill>
                <a:latin typeface="Courier New" pitchFamily="49" charset="0"/>
              </a:rPr>
              <a:t>static</a:t>
            </a:r>
            <a:r>
              <a:rPr lang="en-US" altLang="en-US" sz="2600" dirty="0">
                <a:solidFill>
                  <a:srgbClr val="000000"/>
                </a:solidFill>
                <a:latin typeface="Courier New" pitchFamily="49" charset="0"/>
              </a:rPr>
              <a:t> Scanner console = </a:t>
            </a:r>
            <a:r>
              <a:rPr lang="en-US" altLang="en-US" sz="2600" dirty="0">
                <a:solidFill>
                  <a:srgbClr val="941EDF"/>
                </a:solidFill>
                <a:latin typeface="Courier New" pitchFamily="49" charset="0"/>
              </a:rPr>
              <a:t>new</a:t>
            </a:r>
            <a:r>
              <a:rPr lang="en-US" altLang="en-US" sz="2600" dirty="0">
                <a:solidFill>
                  <a:srgbClr val="000000"/>
                </a:solidFill>
                <a:latin typeface="Courier New" pitchFamily="49" charset="0"/>
              </a:rPr>
              <a:t> Scanner (System.in);</a:t>
            </a:r>
            <a:br>
              <a:rPr lang="en-US" altLang="en-US" sz="26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public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static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void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main(String[] </a:t>
            </a:r>
            <a:r>
              <a:rPr lang="en-US" altLang="en-US" sz="2800" dirty="0" err="1">
                <a:solidFill>
                  <a:srgbClr val="000000"/>
                </a:solidFill>
                <a:latin typeface="Courier New" pitchFamily="49" charset="0"/>
              </a:rPr>
              <a:t>args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{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 smtClean="0">
                <a:solidFill>
                  <a:srgbClr val="941EDF"/>
                </a:solidFill>
                <a:latin typeface="Courier New" pitchFamily="49" charset="0"/>
              </a:rPr>
              <a:t>double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 grade;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 err="1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altLang="en-US" sz="2800" dirty="0">
                <a:solidFill>
                  <a:srgbClr val="00CB00"/>
                </a:solidFill>
                <a:latin typeface="Courier New" pitchFamily="49" charset="0"/>
              </a:rPr>
              <a:t>"Enter </a:t>
            </a:r>
            <a:r>
              <a:rPr lang="en-US" altLang="en-US" sz="2800" dirty="0" smtClean="0">
                <a:solidFill>
                  <a:srgbClr val="00CB00"/>
                </a:solidFill>
                <a:latin typeface="Courier New" pitchFamily="49" charset="0"/>
              </a:rPr>
              <a:t>Grade"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); 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grade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itchFamily="49" charset="0"/>
              </a:rPr>
              <a:t>console.nextDouble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(); 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altLang="en-US" sz="2800" dirty="0">
                <a:solidFill>
                  <a:srgbClr val="941EDF"/>
                </a:solidFill>
                <a:latin typeface="Courier New" pitchFamily="49" charset="0"/>
              </a:rPr>
              <a:t>if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(grade &gt;= 60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)             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 err="1" smtClean="0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altLang="en-US" sz="2800" dirty="0" smtClean="0">
                <a:solidFill>
                  <a:srgbClr val="00CB00"/>
                </a:solidFill>
                <a:latin typeface="Courier New" pitchFamily="49" charset="0"/>
              </a:rPr>
              <a:t>“PASS"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br>
              <a:rPr lang="en-US" altLang="en-US" sz="28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altLang="en-US" sz="2800" dirty="0">
              <a:latin typeface="Courier New" pitchFamily="49" charset="0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44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3.1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677111" y="1556792"/>
            <a:ext cx="2916324" cy="12241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if (logical expression)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Statement1;</a:t>
            </a:r>
          </a:p>
          <a:p>
            <a:r>
              <a:rPr lang="en-US" dirty="0">
                <a:solidFill>
                  <a:srgbClr val="00B0F0"/>
                </a:solidFill>
              </a:rPr>
              <a:t>e</a:t>
            </a:r>
            <a:r>
              <a:rPr lang="en-US" dirty="0" smtClean="0">
                <a:solidFill>
                  <a:srgbClr val="00B0F0"/>
                </a:solidFill>
              </a:rPr>
              <a:t>lse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Statement2;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951" y="15567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660232" y="166480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76155" y="1988840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716015" y="2852936"/>
            <a:ext cx="2880320" cy="144016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Logical Expression?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AutoShape 72"/>
          <p:cNvSpPr>
            <a:spLocks noChangeArrowheads="1"/>
          </p:cNvSpPr>
          <p:nvPr/>
        </p:nvSpPr>
        <p:spPr bwMode="auto">
          <a:xfrm>
            <a:off x="3794482" y="4088651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Statement 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457" y="3212976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6600"/>
                </a:solidFill>
              </a:rPr>
              <a:t>True</a:t>
            </a:r>
            <a:endParaRPr lang="en-US" sz="1400" dirty="0">
              <a:solidFill>
                <a:srgbClr val="0066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76155" y="5517232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4"/>
            <a:endCxn id="10" idx="0"/>
          </p:cNvCxnSpPr>
          <p:nvPr/>
        </p:nvCxnSpPr>
        <p:spPr>
          <a:xfrm>
            <a:off x="6156175" y="234888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16415" y="4509120"/>
            <a:ext cx="0" cy="122413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</p:cNvCxnSpPr>
          <p:nvPr/>
        </p:nvCxnSpPr>
        <p:spPr>
          <a:xfrm flipH="1">
            <a:off x="4507278" y="3573016"/>
            <a:ext cx="20873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499992" y="3573016"/>
            <a:ext cx="7286" cy="51563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499991" y="4497541"/>
            <a:ext cx="1" cy="119971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2"/>
          </p:cNvCxnSpPr>
          <p:nvPr/>
        </p:nvCxnSpPr>
        <p:spPr>
          <a:xfrm>
            <a:off x="4499991" y="5697252"/>
            <a:ext cx="1476164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96335" y="3212976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False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156175" y="5877272"/>
            <a:ext cx="0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72"/>
          <p:cNvSpPr>
            <a:spLocks noChangeArrowheads="1"/>
          </p:cNvSpPr>
          <p:nvPr/>
        </p:nvSpPr>
        <p:spPr bwMode="auto">
          <a:xfrm>
            <a:off x="7610905" y="4077072"/>
            <a:ext cx="1425590" cy="420469"/>
          </a:xfrm>
          <a:prstGeom prst="flowChartProcess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Statement 2</a:t>
            </a:r>
            <a:endParaRPr lang="en-US" sz="16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596335" y="3573016"/>
            <a:ext cx="738577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309129" y="3573016"/>
            <a:ext cx="7286" cy="51563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336195" y="5697252"/>
            <a:ext cx="1998717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4"/>
          <p:cNvSpPr>
            <a:spLocks noGrp="1"/>
          </p:cNvSpPr>
          <p:nvPr>
            <p:ph idx="1"/>
          </p:nvPr>
        </p:nvSpPr>
        <p:spPr>
          <a:xfrm>
            <a:off x="-36512" y="2996952"/>
            <a:ext cx="4299045" cy="42150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5" name="Content Placeholder 4"/>
          <p:cNvSpPr txBox="1">
            <a:spLocks/>
          </p:cNvSpPr>
          <p:nvPr/>
        </p:nvSpPr>
        <p:spPr>
          <a:xfrm>
            <a:off x="259904" y="3356992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1 is executed</a:t>
            </a:r>
          </a:p>
        </p:txBody>
      </p:sp>
      <p:sp>
        <p:nvSpPr>
          <p:cNvPr id="43" name="Content Placeholder 4"/>
          <p:cNvSpPr txBox="1">
            <a:spLocks/>
          </p:cNvSpPr>
          <p:nvPr/>
        </p:nvSpPr>
        <p:spPr>
          <a:xfrm>
            <a:off x="259904" y="3717032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sp>
        <p:nvSpPr>
          <p:cNvPr id="44" name="Content Placeholder 4"/>
          <p:cNvSpPr txBox="1">
            <a:spLocks/>
          </p:cNvSpPr>
          <p:nvPr/>
        </p:nvSpPr>
        <p:spPr>
          <a:xfrm>
            <a:off x="-36512" y="4591669"/>
            <a:ext cx="4299045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45" name="Content Placeholder 4"/>
          <p:cNvSpPr txBox="1">
            <a:spLocks/>
          </p:cNvSpPr>
          <p:nvPr/>
        </p:nvSpPr>
        <p:spPr>
          <a:xfrm>
            <a:off x="259904" y="4951709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2 is executed</a:t>
            </a:r>
          </a:p>
        </p:txBody>
      </p:sp>
      <p:sp>
        <p:nvSpPr>
          <p:cNvPr id="46" name="Content Placeholder 4"/>
          <p:cNvSpPr txBox="1">
            <a:spLocks/>
          </p:cNvSpPr>
          <p:nvPr/>
        </p:nvSpPr>
        <p:spPr>
          <a:xfrm>
            <a:off x="259904" y="5311749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single statement</a:t>
            </a:r>
            <a:endParaRPr lang="en-US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05096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4" grpId="0" animBg="1"/>
      <p:bldP spid="10" grpId="0" animBg="1"/>
      <p:bldP spid="16" grpId="0" animBg="1"/>
      <p:bldP spid="17" grpId="0"/>
      <p:bldP spid="18" grpId="0" animBg="1"/>
      <p:bldP spid="33" grpId="0"/>
      <p:bldP spid="28" grpId="0" animBg="1"/>
      <p:bldP spid="34" grpId="0" build="p"/>
      <p:bldP spid="35" grpId="0"/>
      <p:bldP spid="43" grpId="0"/>
      <p:bldP spid="44" grpId="0"/>
      <p:bldP spid="45" grpId="0"/>
      <p:bldP spid="46" grpId="0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3.1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if…else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With a single statement – PROGRAM 2: ANALYSIS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1520" y="1340768"/>
            <a:ext cx="8712968" cy="1080120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</a:t>
            </a:r>
            <a:r>
              <a:rPr lang="en-US" dirty="0" smtClean="0"/>
              <a:t>a program that read </a:t>
            </a:r>
            <a:r>
              <a:rPr lang="en-US" dirty="0"/>
              <a:t>two numbers and print the largest one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51520" y="2988809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619672" y="2852936"/>
            <a:ext cx="7344816" cy="85595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Number1 : </a:t>
            </a:r>
            <a:r>
              <a:rPr lang="en-US" dirty="0" smtClean="0">
                <a:solidFill>
                  <a:srgbClr val="FF3399"/>
                </a:solidFill>
              </a:rPr>
              <a:t>(variable: num1, type: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Number2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dirty="0">
                <a:solidFill>
                  <a:srgbClr val="FF3399"/>
                </a:solidFill>
              </a:rPr>
              <a:t>(variable: </a:t>
            </a:r>
            <a:r>
              <a:rPr lang="en-US" dirty="0" smtClean="0">
                <a:solidFill>
                  <a:srgbClr val="FF3399"/>
                </a:solidFill>
              </a:rPr>
              <a:t>num2, </a:t>
            </a:r>
            <a:r>
              <a:rPr lang="en-US" dirty="0">
                <a:solidFill>
                  <a:srgbClr val="FF3399"/>
                </a:solidFill>
              </a:rPr>
              <a:t>type: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1520" y="3780897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1634241" y="3780897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Largest number</a:t>
            </a:r>
            <a:endParaRPr lang="en-US" dirty="0" smtClean="0">
              <a:solidFill>
                <a:srgbClr val="FF3399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1520" y="4356961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634241" y="4356961"/>
            <a:ext cx="7344816" cy="72822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en-US" dirty="0" smtClean="0">
                <a:solidFill>
                  <a:srgbClr val="FF3399"/>
                </a:solidFill>
              </a:rPr>
              <a:t>num1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&gt; num2) </a:t>
            </a:r>
            <a:r>
              <a:rPr lang="en-US" dirty="0" smtClean="0">
                <a:solidFill>
                  <a:srgbClr val="FF3399"/>
                </a:solidFill>
              </a:rPr>
              <a:t>print num1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 (</a:t>
            </a:r>
            <a:r>
              <a:rPr lang="en-US" dirty="0" smtClean="0">
                <a:solidFill>
                  <a:srgbClr val="FF3399"/>
                </a:solidFill>
              </a:rPr>
              <a:t>num2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&gt; num1) </a:t>
            </a:r>
            <a:r>
              <a:rPr lang="en-US" dirty="0">
                <a:solidFill>
                  <a:srgbClr val="FF3399"/>
                </a:solidFill>
              </a:rPr>
              <a:t>print </a:t>
            </a:r>
            <a:r>
              <a:rPr lang="en-US" dirty="0" smtClean="0">
                <a:solidFill>
                  <a:srgbClr val="FF3399"/>
                </a:solidFill>
              </a:rPr>
              <a:t>num1;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4005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" grpId="0" animBg="1"/>
      <p:bldP spid="31" grpId="0" animBg="1"/>
      <p:bldP spid="34" grpId="0" animBg="1"/>
      <p:bldP spid="35" grpId="0" animBg="1"/>
      <p:bldP spid="43" grpId="0" animBg="1"/>
      <p:bldP spid="44" grpId="0" animBg="1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0542bfc-dd8b-421d-868b-1ab188d50257"/>
  <p:tag name="ARTICULATE_SLIDE_NA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702</TotalTime>
  <Words>1293</Words>
  <Application>Microsoft Office PowerPoint</Application>
  <PresentationFormat>On-screen Show (4:3)</PresentationFormat>
  <Paragraphs>387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Default Theme</vt:lpstr>
      <vt:lpstr>  SELECTION STATEMENTS (1)</vt:lpstr>
      <vt:lpstr>Outline</vt:lpstr>
      <vt:lpstr>Selection</vt:lpstr>
      <vt:lpstr>1. Introduction</vt:lpstr>
      <vt:lpstr>2. The if Statement</vt:lpstr>
      <vt:lpstr>Write a program that read the grade of the student and if it is more than or equal 60; print “Pass”</vt:lpstr>
      <vt:lpstr>Code</vt:lpstr>
      <vt:lpstr>3.1 The if…else Statement</vt:lpstr>
      <vt:lpstr>3.1 The if…else Statement</vt:lpstr>
      <vt:lpstr>3.1 The if…else Statement</vt:lpstr>
      <vt:lpstr>3.1 The if…else Statement</vt:lpstr>
      <vt:lpstr>Two-Way Selection</vt:lpstr>
      <vt:lpstr>2.2 The if Statement</vt:lpstr>
      <vt:lpstr>Write a program that read the grade of the student and if it is more than or equal 60; print “Pass” and the grade</vt:lpstr>
      <vt:lpstr>Code</vt:lpstr>
      <vt:lpstr>3.2 The if…else Statement</vt:lpstr>
      <vt:lpstr>3.2 The if…else Statement</vt:lpstr>
      <vt:lpstr>3.2 The if…else Statement</vt:lpstr>
      <vt:lpstr>2. CONDITIONAL OPERATOR ?</vt:lpstr>
      <vt:lpstr>2. CONDITIONAL OPERATOR ?</vt:lpstr>
      <vt:lpstr>Self-Check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STATEMENTS (1)</dc:title>
  <dc:creator>Soha S.Zaghloul</dc:creator>
  <cp:lastModifiedBy>maram</cp:lastModifiedBy>
  <cp:revision>64</cp:revision>
  <dcterms:created xsi:type="dcterms:W3CDTF">2015-02-14T08:52:15Z</dcterms:created>
  <dcterms:modified xsi:type="dcterms:W3CDTF">2018-02-13T21:42:00Z</dcterms:modified>
</cp:coreProperties>
</file>