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4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1019543" y="2348880"/>
            <a:ext cx="7872937" cy="1800200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OUTPUT STATEMENTS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GC 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PRINTF 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FORMATTING </a:t>
            </a:r>
            <a:r>
              <a:rPr lang="en-US" b="1" dirty="0" smtClean="0">
                <a:solidFill>
                  <a:srgbClr val="FFFF00"/>
                </a:solidFill>
              </a:rPr>
              <a:t>CHARACTER</a:t>
            </a:r>
            <a:r>
              <a:rPr lang="en-US" b="1" dirty="0" smtClean="0"/>
              <a:t> VARIABLES</a:t>
            </a:r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122869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format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for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1520" y="170080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91680" y="1700808"/>
            <a:ext cx="71287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char </a:t>
            </a:r>
            <a:r>
              <a:rPr lang="en-US" dirty="0" smtClean="0">
                <a:solidFill>
                  <a:schemeClr val="tx1"/>
                </a:solidFill>
              </a:rPr>
              <a:t>option = ‘Y’;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(“Option = </a:t>
            </a:r>
            <a:r>
              <a:rPr lang="en-US" dirty="0" smtClean="0">
                <a:solidFill>
                  <a:srgbClr val="FF00FF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option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77110" y="2564904"/>
            <a:ext cx="7143361" cy="307777"/>
            <a:chOff x="683568" y="1236822"/>
            <a:chExt cx="7488832" cy="307777"/>
          </a:xfrm>
        </p:grpSpPr>
        <p:sp>
          <p:nvSpPr>
            <p:cNvPr id="28" name="TextBox 27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Option = Y_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251520" y="258348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512" y="288487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are other format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06800"/>
              </p:ext>
            </p:extLst>
          </p:nvPr>
        </p:nvGraphicFramePr>
        <p:xfrm>
          <a:off x="251518" y="3356992"/>
          <a:ext cx="86409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/>
                <a:gridCol w="6768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Specifier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%d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result is formatted as a (decimal) integer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%f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result is formatted as a</a:t>
                      </a:r>
                      <a:r>
                        <a:rPr lang="en-US" baseline="0" dirty="0" smtClean="0"/>
                        <a:t> decimal floating-number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%c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result is a Unicode character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%s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result is a string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%e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result is formatted as a scientific notation 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separator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%%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Prints %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7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/>
      <p:bldP spid="25" grpId="0" animBg="1"/>
      <p:bldP spid="26" grpId="0" animBg="1"/>
      <p:bldP spid="30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PRINTF 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NOTES</a:t>
            </a:r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122869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default, the output is right-justified for all primitive data types.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512" y="170080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47664" y="1700808"/>
            <a:ext cx="74883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String </a:t>
            </a:r>
            <a:r>
              <a:rPr lang="en-US" dirty="0" smtClean="0">
                <a:solidFill>
                  <a:schemeClr val="tx1"/>
                </a:solidFill>
              </a:rPr>
              <a:t>name = “</a:t>
            </a:r>
            <a:r>
              <a:rPr lang="en-US" dirty="0" err="1" smtClean="0">
                <a:solidFill>
                  <a:schemeClr val="tx1"/>
                </a:solidFill>
              </a:rPr>
              <a:t>aly</a:t>
            </a:r>
            <a:r>
              <a:rPr lang="en-US" dirty="0" smtClean="0">
                <a:solidFill>
                  <a:schemeClr val="tx1"/>
                </a:solidFill>
              </a:rPr>
              <a:t>”;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(“First name = </a:t>
            </a:r>
            <a:r>
              <a:rPr lang="en-US" dirty="0" smtClean="0">
                <a:solidFill>
                  <a:srgbClr val="FF00FF"/>
                </a:solidFill>
              </a:rPr>
              <a:t>%6s%n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name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32800" y="2564904"/>
            <a:ext cx="7503696" cy="523220"/>
            <a:chOff x="683568" y="1236822"/>
            <a:chExt cx="7488832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First name = ~~~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aly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1236822"/>
              <a:ext cx="216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79512" y="258348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314096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print it left-justified, precede the width with 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9512" y="355385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2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47664" y="3553852"/>
            <a:ext cx="74883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String </a:t>
            </a:r>
            <a:r>
              <a:rPr lang="en-US" dirty="0" smtClean="0">
                <a:solidFill>
                  <a:schemeClr val="tx1"/>
                </a:solidFill>
              </a:rPr>
              <a:t>name </a:t>
            </a:r>
            <a:r>
              <a:rPr lang="en-US" smtClean="0">
                <a:solidFill>
                  <a:schemeClr val="tx1"/>
                </a:solidFill>
              </a:rPr>
              <a:t>= “aly</a:t>
            </a:r>
            <a:r>
              <a:rPr lang="en-US" dirty="0" smtClean="0">
                <a:solidFill>
                  <a:schemeClr val="tx1"/>
                </a:solidFill>
              </a:rPr>
              <a:t>”;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(“First name = </a:t>
            </a:r>
            <a:r>
              <a:rPr lang="en-US" dirty="0" smtClean="0">
                <a:solidFill>
                  <a:srgbClr val="FF00FF"/>
                </a:solidFill>
              </a:rPr>
              <a:t>%-6s%n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name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532800" y="4417948"/>
            <a:ext cx="7503696" cy="523220"/>
            <a:chOff x="683568" y="1236822"/>
            <a:chExt cx="7488832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First name =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aly</a:t>
              </a:r>
              <a:r>
                <a:rPr lang="en-US" sz="1400" dirty="0" smtClean="0">
                  <a:solidFill>
                    <a:schemeClr val="bg1"/>
                  </a:solidFill>
                </a:rPr>
                <a:t>~~~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3568" y="1236822"/>
              <a:ext cx="216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179512" y="4436532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79512" y="508518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3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547664" y="5085184"/>
            <a:ext cx="74883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year = 2015;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(“Academic year = </a:t>
            </a:r>
            <a:r>
              <a:rPr lang="en-US" dirty="0" smtClean="0">
                <a:solidFill>
                  <a:srgbClr val="FF00FF"/>
                </a:solidFill>
              </a:rPr>
              <a:t>%-6d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rgbClr val="FF00FF"/>
                </a:solidFill>
              </a:rPr>
              <a:t>%6d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year, ++year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532800" y="5949280"/>
            <a:ext cx="7503696" cy="307777"/>
            <a:chOff x="683568" y="1236822"/>
            <a:chExt cx="7488832" cy="307777"/>
          </a:xfrm>
        </p:grpSpPr>
        <p:sp>
          <p:nvSpPr>
            <p:cNvPr id="48" name="TextBox 47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Academic year = 2015~~-~~2016_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79512" y="5967864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/>
      <p:bldP spid="16" grpId="0" animBg="1"/>
      <p:bldP spid="18" grpId="0" animBg="1"/>
      <p:bldP spid="24" grpId="0" animBg="1"/>
      <p:bldP spid="31" grpId="0"/>
      <p:bldP spid="39" grpId="0" animBg="1"/>
      <p:bldP spid="40" grpId="0" animBg="1"/>
      <p:bldP spid="44" grpId="0" animBg="1"/>
      <p:bldP spid="45" grpId="0" animBg="1"/>
      <p:bldP spid="46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9512" y="1412776"/>
            <a:ext cx="8784976" cy="3416322"/>
            <a:chOff x="323528" y="1236822"/>
            <a:chExt cx="7848872" cy="3212447"/>
          </a:xfrm>
        </p:grpSpPr>
        <p:sp>
          <p:nvSpPr>
            <p:cNvPr id="10" name="TextBox 9"/>
            <p:cNvSpPr txBox="1"/>
            <p:nvPr/>
          </p:nvSpPr>
          <p:spPr>
            <a:xfrm>
              <a:off x="971600" y="1236822"/>
              <a:ext cx="7200800" cy="321244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selfCheck1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        </a:t>
              </a:r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num</a:t>
              </a:r>
              <a:r>
                <a:rPr lang="en-US" dirty="0" smtClean="0">
                  <a:solidFill>
                    <a:srgbClr val="0000FF"/>
                  </a:solidFill>
                </a:rPr>
                <a:t> = 52033;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        double</a:t>
              </a:r>
              <a:r>
                <a:rPr lang="en-US" dirty="0" smtClean="0">
                  <a:solidFill>
                    <a:srgbClr val="0000FF"/>
                  </a:solidFill>
                </a:rPr>
                <a:t> x = 9234.8667;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>
                  <a:solidFill>
                    <a:srgbClr val="00B0F0"/>
                  </a:solidFill>
                </a:rPr>
                <a:t>String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str</a:t>
              </a:r>
              <a:r>
                <a:rPr lang="en-US" dirty="0" smtClean="0">
                  <a:solidFill>
                    <a:srgbClr val="0000FF"/>
                  </a:solidFill>
                </a:rPr>
                <a:t> = “Computer Science”;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   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dirty="0" smtClean="0">
                  <a:solidFill>
                    <a:srgbClr val="0000FF"/>
                  </a:solidFill>
                </a:rPr>
                <a:t> (“%-5d%-10.2f%-20s ***%n”, </a:t>
              </a:r>
              <a:r>
                <a:rPr lang="en-US" dirty="0" err="1" smtClean="0">
                  <a:solidFill>
                    <a:srgbClr val="0000FF"/>
                  </a:solidFill>
                </a:rPr>
                <a:t>num</a:t>
              </a:r>
              <a:r>
                <a:rPr lang="en-US" dirty="0" smtClean="0">
                  <a:solidFill>
                    <a:srgbClr val="0000FF"/>
                  </a:solidFill>
                </a:rPr>
                <a:t>, x, </a:t>
              </a:r>
              <a:r>
                <a:rPr lang="en-US" dirty="0" err="1" smtClean="0">
                  <a:solidFill>
                    <a:srgbClr val="0000FF"/>
                  </a:solidFill>
                </a:rPr>
                <a:t>str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   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dirty="0" smtClean="0">
                  <a:solidFill>
                    <a:srgbClr val="0000FF"/>
                  </a:solidFill>
                </a:rPr>
                <a:t> (“%-25s%-6d%-12.3f ***%n”, </a:t>
              </a:r>
              <a:r>
                <a:rPr lang="en-US" dirty="0" err="1" smtClean="0">
                  <a:solidFill>
                    <a:srgbClr val="0000FF"/>
                  </a:solidFill>
                </a:rPr>
                <a:t>str</a:t>
              </a:r>
              <a:r>
                <a:rPr lang="en-US" dirty="0" smtClean="0">
                  <a:solidFill>
                    <a:srgbClr val="0000FF"/>
                  </a:solidFill>
                </a:rPr>
                <a:t>, </a:t>
              </a:r>
              <a:r>
                <a:rPr lang="en-US" dirty="0" err="1" smtClean="0">
                  <a:solidFill>
                    <a:srgbClr val="0000FF"/>
                  </a:solidFill>
                </a:rPr>
                <a:t>num</a:t>
              </a:r>
              <a:r>
                <a:rPr lang="en-US" dirty="0" smtClean="0">
                  <a:solidFill>
                    <a:srgbClr val="0000FF"/>
                  </a:solidFill>
                </a:rPr>
                <a:t>, x);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dirty="0" smtClean="0">
                  <a:solidFill>
                    <a:srgbClr val="0000FF"/>
                  </a:solidFill>
                </a:rPr>
                <a:t> (“%-13.4f%-7d%-22s ***%n”, x, </a:t>
              </a:r>
              <a:r>
                <a:rPr lang="en-US" dirty="0" err="1" smtClean="0">
                  <a:solidFill>
                    <a:srgbClr val="0000FF"/>
                  </a:solidFill>
                </a:rPr>
                <a:t>num</a:t>
              </a:r>
              <a:r>
                <a:rPr lang="en-US" dirty="0" smtClean="0">
                  <a:solidFill>
                    <a:srgbClr val="0000FF"/>
                  </a:solidFill>
                </a:rPr>
                <a:t>, </a:t>
              </a:r>
              <a:r>
                <a:rPr lang="en-US" dirty="0" err="1" smtClean="0">
                  <a:solidFill>
                    <a:srgbClr val="0000FF"/>
                  </a:solidFill>
                </a:rPr>
                <a:t>str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528" y="1236822"/>
              <a:ext cx="576064" cy="3212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9512" y="90872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output of the following program: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W3.3 Output Statements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4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528391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milk carton can hold 3.78 liters of milk. Each morning, a dairy farm ships cartons of milk to a local grocery store. The cost of producing one liter of milk is $0.38, and the profit of each carton of milk is $0.27. Write a program that does the following: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Prompts the user to enter the total amount of milk produced in the morning.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 the number of milk cartons needed to hold milk (Round your answer to the nearest integer).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 the cost of producing milk.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 the profit for producing milk.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6429396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W3.3 Output Statements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62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</a:t>
            </a:r>
            <a:r>
              <a:rPr lang="en-US" dirty="0" err="1" smtClean="0">
                <a:latin typeface="Tahoma" charset="0"/>
                <a:cs typeface="Arial" charset="0"/>
              </a:rPr>
              <a:t>System.out.print</a:t>
            </a:r>
            <a:endParaRPr lang="en-US" dirty="0" smtClean="0">
              <a:latin typeface="Tahoma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</a:t>
            </a:r>
            <a:r>
              <a:rPr lang="en-US" dirty="0" err="1" smtClean="0">
                <a:latin typeface="Tahoma" charset="0"/>
                <a:cs typeface="Arial" charset="0"/>
              </a:rPr>
              <a:t>System.out.println</a:t>
            </a:r>
            <a:endParaRPr lang="en-US" dirty="0" smtClean="0">
              <a:latin typeface="Tahoma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Escape Sequences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4. </a:t>
            </a:r>
            <a:r>
              <a:rPr lang="en-US" dirty="0" err="1" smtClean="0">
                <a:latin typeface="Tahoma" charset="0"/>
                <a:cs typeface="Arial" charset="0"/>
              </a:rPr>
              <a:t>System.out.printf</a:t>
            </a:r>
            <a:endParaRPr lang="en-US" dirty="0" smtClean="0">
              <a:latin typeface="Tahoma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mtClean="0">
                <a:latin typeface="Tahoma" charset="0"/>
                <a:cs typeface="Arial" charset="0"/>
              </a:rPr>
              <a:t>5. </a:t>
            </a:r>
            <a:r>
              <a:rPr lang="en-US" dirty="0" smtClean="0">
                <a:latin typeface="Tahoma" charset="0"/>
                <a:cs typeface="Arial" charset="0"/>
              </a:rPr>
              <a:t>Format </a:t>
            </a:r>
            <a:r>
              <a:rPr lang="en-US" dirty="0" err="1" smtClean="0">
                <a:latin typeface="Tahoma" charset="0"/>
                <a:cs typeface="Arial" charset="0"/>
              </a:rPr>
              <a:t>Specifiers</a:t>
            </a:r>
            <a:endParaRPr lang="en-US" dirty="0" smtClean="0">
              <a:latin typeface="Tahoma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677111" y="908720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System.out.print</a:t>
            </a:r>
            <a:r>
              <a:rPr lang="en-US" dirty="0" smtClean="0">
                <a:solidFill>
                  <a:srgbClr val="00B0F0"/>
                </a:solidFill>
              </a:rPr>
              <a:t> (expression);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6951" y="90872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36951" y="148478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77111" y="1484784"/>
            <a:ext cx="58326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System.out.print</a:t>
            </a:r>
            <a:r>
              <a:rPr lang="en-US" dirty="0" smtClean="0">
                <a:solidFill>
                  <a:schemeClr val="tx1"/>
                </a:solidFill>
              </a:rPr>
              <a:t> (29/4);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77111" y="2042264"/>
            <a:ext cx="5832648" cy="307777"/>
            <a:chOff x="683568" y="1236822"/>
            <a:chExt cx="7488832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7_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251520" y="206084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24208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cursor position (_): it is on the same line as the output.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278092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29/4 is not enclosed between quotes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it is evaluated.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691680" y="3283823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 (expression);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1520" y="3283823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251520" y="3859887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691680" y="3859887"/>
            <a:ext cx="58326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(29/4);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91680" y="4417367"/>
            <a:ext cx="5832648" cy="523220"/>
            <a:chOff x="683568" y="1236822"/>
            <a:chExt cx="7488832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7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3568" y="1236822"/>
              <a:ext cx="216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266089" y="4435951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520" y="494116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cursor position (_): it is on the next line to the output.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691680" y="5373216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 ();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1520" y="537321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1520" y="58772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Skips a line.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677111" y="6309320"/>
            <a:ext cx="5832648" cy="307777"/>
            <a:chOff x="683568" y="1236822"/>
            <a:chExt cx="7488832" cy="307777"/>
          </a:xfrm>
        </p:grpSpPr>
        <p:sp>
          <p:nvSpPr>
            <p:cNvPr id="47" name="TextBox 46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251520" y="6327904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1" grpId="0"/>
      <p:bldP spid="32" grpId="0"/>
      <p:bldP spid="33" grpId="0" animBg="1"/>
      <p:bldP spid="34" grpId="0" animBg="1"/>
      <p:bldP spid="36" grpId="0" animBg="1"/>
      <p:bldP spid="37" grpId="0" animBg="1"/>
      <p:bldP spid="41" grpId="0" animBg="1"/>
      <p:bldP spid="42" grpId="0"/>
      <p:bldP spid="43" grpId="0" animBg="1"/>
      <p:bldP spid="44" grpId="0" animBg="1"/>
      <p:bldP spid="45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79512" y="1268760"/>
            <a:ext cx="8784976" cy="3970319"/>
            <a:chOff x="323528" y="1236822"/>
            <a:chExt cx="7848872" cy="3733385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236822"/>
              <a:ext cx="7200800" cy="373338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userOutput1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 smtClean="0"/>
                <a:t> 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dirty="0" smtClean="0">
                  <a:solidFill>
                    <a:srgbClr val="0000FF"/>
                  </a:solidFill>
                </a:rPr>
                <a:t> (“Hello there”);		</a:t>
              </a:r>
              <a:r>
                <a:rPr lang="en-US" dirty="0" smtClean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(“My name is </a:t>
              </a:r>
              <a:r>
                <a:rPr lang="en-US" dirty="0" err="1" smtClean="0">
                  <a:solidFill>
                    <a:srgbClr val="0000FF"/>
                  </a:solidFill>
                </a:rPr>
                <a:t>Fatma</a:t>
              </a:r>
              <a:r>
                <a:rPr lang="en-US" dirty="0" smtClean="0">
                  <a:solidFill>
                    <a:srgbClr val="0000FF"/>
                  </a:solidFill>
                </a:rPr>
                <a:t>”);	</a:t>
              </a:r>
              <a:r>
                <a:rPr lang="en-US" dirty="0" smtClean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(“I am studying Java”);	</a:t>
              </a:r>
              <a:r>
                <a:rPr lang="en-US" dirty="0" smtClean="0">
                  <a:solidFill>
                    <a:srgbClr val="00B050"/>
                  </a:solidFill>
                </a:rPr>
                <a:t>//output line 2</a:t>
              </a:r>
              <a:endParaRPr lang="en-US" dirty="0">
                <a:solidFill>
                  <a:srgbClr val="00B050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528" y="1236822"/>
              <a:ext cx="576064" cy="3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23528" y="537321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1 is as follows: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67544" y="5877272"/>
            <a:ext cx="7488832" cy="738664"/>
            <a:chOff x="683568" y="1236822"/>
            <a:chExt cx="7488832" cy="738664"/>
          </a:xfrm>
        </p:grpSpPr>
        <p:sp>
          <p:nvSpPr>
            <p:cNvPr id="38" name="TextBox 37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Hello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thereMy</a:t>
              </a:r>
              <a:r>
                <a:rPr lang="en-US" sz="1400" dirty="0" smtClean="0">
                  <a:solidFill>
                    <a:schemeClr val="bg1"/>
                  </a:solidFill>
                </a:rPr>
                <a:t> name is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Fatma</a:t>
              </a:r>
              <a:endParaRPr lang="en-US" sz="1400" dirty="0" smtClean="0">
                <a:solidFill>
                  <a:srgbClr val="FFC000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 am studying Java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811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ESCAPE SEQUENCES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Escape sequences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you to control the output.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22013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table shows some of the most commonly used escape sequences: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72925"/>
              </p:ext>
            </p:extLst>
          </p:nvPr>
        </p:nvGraphicFramePr>
        <p:xfrm>
          <a:off x="251519" y="2975352"/>
          <a:ext cx="86409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/>
                <a:gridCol w="2088232"/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Escape Sequence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line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Cursor moves to the beginning of the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next </a:t>
                      </a:r>
                      <a:r>
                        <a:rPr lang="en-US" dirty="0" smtClean="0"/>
                        <a:t>line.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Cursor moves to the start of the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current </a:t>
                      </a:r>
                      <a:r>
                        <a:rPr lang="en-US" dirty="0" smtClean="0"/>
                        <a:t>line.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\t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Cursor moves to the next tab stop.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\b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Backspace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Cursor moves one</a:t>
                      </a:r>
                      <a:r>
                        <a:rPr lang="en-US" baseline="0" dirty="0" smtClean="0"/>
                        <a:t> space to the left.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\\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Backslash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Backslash is printed.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\’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quote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quotation</a:t>
                      </a:r>
                      <a:r>
                        <a:rPr lang="en-US" baseline="0" dirty="0" smtClean="0"/>
                        <a:t> is printed.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\”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r>
                        <a:rPr lang="en-US" baseline="0" dirty="0" smtClean="0"/>
                        <a:t> quotes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quote is printed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528" y="17350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escape sequences start with 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backslash \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character.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9512" y="1268760"/>
            <a:ext cx="8784976" cy="3970318"/>
            <a:chOff x="323528" y="1236822"/>
            <a:chExt cx="7848872" cy="3733384"/>
          </a:xfrm>
        </p:grpSpPr>
        <p:sp>
          <p:nvSpPr>
            <p:cNvPr id="12" name="TextBox 11"/>
            <p:cNvSpPr txBox="1"/>
            <p:nvPr/>
          </p:nvSpPr>
          <p:spPr>
            <a:xfrm>
              <a:off x="971600" y="1236822"/>
              <a:ext cx="7200800" cy="3733384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userOutput2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 smtClean="0"/>
                <a:t> 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dirty="0" smtClean="0">
                  <a:solidFill>
                    <a:srgbClr val="0000FF"/>
                  </a:solidFill>
                </a:rPr>
                <a:t> (“Hello there </a:t>
              </a:r>
              <a:r>
                <a:rPr lang="en-US" dirty="0" smtClean="0">
                  <a:solidFill>
                    <a:srgbClr val="FF00FF"/>
                  </a:solidFill>
                </a:rPr>
                <a:t>\t</a:t>
              </a:r>
              <a:r>
                <a:rPr lang="en-US" dirty="0" smtClean="0">
                  <a:solidFill>
                    <a:srgbClr val="0000FF"/>
                  </a:solidFill>
                </a:rPr>
                <a:t>”);	</a:t>
              </a:r>
              <a:r>
                <a:rPr lang="en-US" dirty="0" smtClean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dirty="0" smtClean="0">
                  <a:solidFill>
                    <a:srgbClr val="0000FF"/>
                  </a:solidFill>
                </a:rPr>
                <a:t> (“My name is </a:t>
              </a:r>
              <a:r>
                <a:rPr lang="en-US" dirty="0" err="1" smtClean="0">
                  <a:solidFill>
                    <a:srgbClr val="0000FF"/>
                  </a:solidFill>
                </a:rPr>
                <a:t>Fatma</a:t>
              </a:r>
              <a:r>
                <a:rPr lang="en-US" dirty="0" smtClean="0">
                  <a:solidFill>
                    <a:srgbClr val="FF00FF"/>
                  </a:solidFill>
                </a:rPr>
                <a:t>\n</a:t>
              </a:r>
              <a:r>
                <a:rPr lang="en-US" dirty="0" smtClean="0">
                  <a:solidFill>
                    <a:srgbClr val="0000FF"/>
                  </a:solidFill>
                </a:rPr>
                <a:t>”);	</a:t>
              </a:r>
              <a:r>
                <a:rPr lang="en-US" dirty="0" smtClean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(“I am studying </a:t>
              </a:r>
              <a:r>
                <a:rPr lang="en-US" dirty="0" smtClean="0">
                  <a:solidFill>
                    <a:srgbClr val="FF00FF"/>
                  </a:solidFill>
                </a:rPr>
                <a:t>\”</a:t>
              </a:r>
              <a:r>
                <a:rPr lang="en-US" dirty="0" smtClean="0">
                  <a:solidFill>
                    <a:srgbClr val="0000FF"/>
                  </a:solidFill>
                </a:rPr>
                <a:t>Java</a:t>
              </a:r>
              <a:r>
                <a:rPr lang="en-US" dirty="0" smtClean="0">
                  <a:solidFill>
                    <a:srgbClr val="FF00FF"/>
                  </a:solidFill>
                </a:rPr>
                <a:t>\”</a:t>
              </a:r>
              <a:r>
                <a:rPr lang="en-US" dirty="0" smtClean="0">
                  <a:solidFill>
                    <a:srgbClr val="0000FF"/>
                  </a:solidFill>
                </a:rPr>
                <a:t>”);</a:t>
              </a:r>
              <a:r>
                <a:rPr lang="en-US" dirty="0" smtClean="0">
                  <a:solidFill>
                    <a:srgbClr val="00B050"/>
                  </a:solidFill>
                </a:rPr>
                <a:t>//output line 2</a:t>
              </a:r>
              <a:endParaRPr lang="en-US" dirty="0">
                <a:solidFill>
                  <a:srgbClr val="00B050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3528" y="1236822"/>
              <a:ext cx="576064" cy="3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3528" y="537321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as follows: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67544" y="5877272"/>
            <a:ext cx="8496944" cy="738664"/>
            <a:chOff x="683568" y="1236822"/>
            <a:chExt cx="7488832" cy="738664"/>
          </a:xfrm>
        </p:grpSpPr>
        <p:sp>
          <p:nvSpPr>
            <p:cNvPr id="22" name="TextBox 21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Hello there	My name is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Fatma</a:t>
              </a:r>
              <a:endParaRPr lang="en-US" sz="1400" dirty="0" smtClean="0">
                <a:solidFill>
                  <a:srgbClr val="FFC000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 am studying “Java”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_</a:t>
              </a:r>
              <a:endParaRPr lang="en-US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2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PRINTF 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677111" y="907559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System.out.printf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formatString</a:t>
            </a:r>
            <a:r>
              <a:rPr lang="en-US" dirty="0" smtClean="0">
                <a:solidFill>
                  <a:srgbClr val="00B0F0"/>
                </a:solidFill>
              </a:rPr>
              <a:t>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6951" y="907559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36951" y="1483623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77111" y="1483623"/>
            <a:ext cx="58326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(“Hello there!!”);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677111" y="2041103"/>
            <a:ext cx="5832648" cy="307777"/>
            <a:chOff x="683568" y="1236822"/>
            <a:chExt cx="7488832" cy="307777"/>
          </a:xfrm>
        </p:grpSpPr>
        <p:sp>
          <p:nvSpPr>
            <p:cNvPr id="27" name="TextBox 26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Hello there!!_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251520" y="2059687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91680" y="2708920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System.out.printf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formatString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argumentList</a:t>
            </a:r>
            <a:r>
              <a:rPr lang="en-US" dirty="0" smtClean="0">
                <a:solidFill>
                  <a:srgbClr val="00B0F0"/>
                </a:solidFill>
              </a:rPr>
              <a:t>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520" y="270892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2" y="321297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list of one or more arguments: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constant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values,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expressions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387324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has more than one argument, then the arguments are separated by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PRINTF 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691680" y="1340768"/>
            <a:ext cx="712879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x = 120;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(“The value of x = </a:t>
            </a:r>
            <a:r>
              <a:rPr lang="en-US" dirty="0" smtClean="0">
                <a:solidFill>
                  <a:srgbClr val="FF00FF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512" y="198884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of x = %d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is the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formatString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9512" y="230881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called 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There is one-to-one correspondence between the format specifier and the arguments in the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293713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format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depends on the type of the argument. </a:t>
            </a: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used for the variables of type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FORMATTING </a:t>
            </a:r>
            <a:r>
              <a:rPr lang="en-US" b="1" dirty="0" smtClean="0">
                <a:solidFill>
                  <a:srgbClr val="FFFF00"/>
                </a:solidFill>
              </a:rPr>
              <a:t>INTEGER </a:t>
            </a:r>
            <a:r>
              <a:rPr lang="en-US" b="1" dirty="0" smtClean="0"/>
              <a:t>NUMBERS</a:t>
            </a:r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51520" y="4437693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91680" y="4437693"/>
            <a:ext cx="712879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cm = 25;</a:t>
            </a:r>
          </a:p>
          <a:p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 err="1" smtClean="0">
                <a:solidFill>
                  <a:srgbClr val="00B0F0"/>
                </a:solidFill>
              </a:rPr>
              <a:t>nt</a:t>
            </a:r>
            <a:r>
              <a:rPr lang="en-US" dirty="0" smtClean="0">
                <a:solidFill>
                  <a:schemeClr val="tx1"/>
                </a:solidFill>
              </a:rPr>
              <a:t> mm = 2500;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(“There are </a:t>
            </a:r>
            <a:r>
              <a:rPr lang="en-US" dirty="0" smtClean="0">
                <a:solidFill>
                  <a:srgbClr val="FF00FF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 mm in </a:t>
            </a:r>
            <a:r>
              <a:rPr lang="en-US" dirty="0" smtClean="0">
                <a:solidFill>
                  <a:schemeClr val="accent2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 cm”, </a:t>
            </a:r>
            <a:r>
              <a:rPr lang="en-US" dirty="0" smtClean="0">
                <a:solidFill>
                  <a:srgbClr val="FF00FF"/>
                </a:solidFill>
              </a:rPr>
              <a:t>mm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cm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677110" y="6218148"/>
            <a:ext cx="7143361" cy="307777"/>
            <a:chOff x="683568" y="1236822"/>
            <a:chExt cx="7488832" cy="307777"/>
          </a:xfrm>
        </p:grpSpPr>
        <p:sp>
          <p:nvSpPr>
            <p:cNvPr id="43" name="TextBox 42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There are 2500 mm in 25 cm_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251520" y="6236732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677110" y="3717032"/>
            <a:ext cx="7143361" cy="307777"/>
            <a:chOff x="683568" y="1236822"/>
            <a:chExt cx="7488832" cy="307777"/>
          </a:xfrm>
        </p:grpSpPr>
        <p:sp>
          <p:nvSpPr>
            <p:cNvPr id="47" name="TextBox 46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The value of x = 120_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251520" y="3735616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9512" y="545741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formatString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sz="2000" dirty="0"/>
              <a:t>“There are </a:t>
            </a:r>
            <a:r>
              <a:rPr lang="en-US" sz="2000" dirty="0">
                <a:solidFill>
                  <a:srgbClr val="FF00FF"/>
                </a:solidFill>
              </a:rPr>
              <a:t>%d</a:t>
            </a:r>
            <a:r>
              <a:rPr lang="en-US" sz="2000" dirty="0"/>
              <a:t> mm in </a:t>
            </a:r>
            <a:r>
              <a:rPr lang="en-US" sz="2000" dirty="0">
                <a:solidFill>
                  <a:schemeClr val="accent2"/>
                </a:solidFill>
              </a:rPr>
              <a:t>%d</a:t>
            </a:r>
            <a:r>
              <a:rPr lang="en-US" sz="2000" dirty="0"/>
              <a:t> </a:t>
            </a:r>
            <a:r>
              <a:rPr lang="en-US" sz="2000" dirty="0" smtClean="0"/>
              <a:t>cm”.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9512" y="576519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sz="2000" dirty="0">
                <a:solidFill>
                  <a:srgbClr val="FF00FF"/>
                </a:solidFill>
              </a:rPr>
              <a:t>mm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2"/>
                </a:solidFill>
              </a:rPr>
              <a:t>cm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/>
      <p:bldP spid="41" grpId="0"/>
      <p:bldP spid="23" grpId="0" animBg="1"/>
      <p:bldP spid="35" grpId="0" animBg="1"/>
      <p:bldP spid="36" grpId="0" animBg="1"/>
      <p:bldP spid="45" grpId="0" animBg="1"/>
      <p:bldP spid="49" grpId="0" animBg="1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PRINTF 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79512" y="126876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default output of floating-point numbers is: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to 6 decimal places for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values, and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to 15 decimal places for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FORMATTING </a:t>
            </a:r>
            <a:r>
              <a:rPr lang="en-US" b="1" dirty="0" smtClean="0">
                <a:solidFill>
                  <a:srgbClr val="FFFF00"/>
                </a:solidFill>
              </a:rPr>
              <a:t>FLOATING-POINT</a:t>
            </a:r>
            <a:r>
              <a:rPr lang="en-US" b="1" dirty="0" smtClean="0"/>
              <a:t> NUMBERS</a:t>
            </a:r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230881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%f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format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for floating-point numbers.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266885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%.2f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specifies the number of digits printed after the decimal point (2 in this example).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1520" y="3429000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91680" y="3429000"/>
            <a:ext cx="712879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static final float </a:t>
            </a:r>
            <a:r>
              <a:rPr lang="en-US" dirty="0" smtClean="0">
                <a:solidFill>
                  <a:schemeClr val="tx1"/>
                </a:solidFill>
              </a:rPr>
              <a:t>PI = 3.14159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double </a:t>
            </a:r>
            <a:r>
              <a:rPr lang="en-US" dirty="0" smtClean="0">
                <a:solidFill>
                  <a:schemeClr val="tx1"/>
                </a:solidFill>
              </a:rPr>
              <a:t>radius = 7.534;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(“PI = </a:t>
            </a:r>
            <a:r>
              <a:rPr lang="en-US" dirty="0" smtClean="0">
                <a:solidFill>
                  <a:srgbClr val="FF00FF"/>
                </a:solidFill>
              </a:rPr>
              <a:t>%.3f </a:t>
            </a:r>
            <a:r>
              <a:rPr lang="en-US" dirty="0" smtClean="0">
                <a:solidFill>
                  <a:schemeClr val="tx1"/>
                </a:solidFill>
              </a:rPr>
              <a:t>and radius = </a:t>
            </a:r>
            <a:r>
              <a:rPr lang="en-US" dirty="0" smtClean="0">
                <a:solidFill>
                  <a:schemeClr val="accent2"/>
                </a:solidFill>
              </a:rPr>
              <a:t>%.1f</a:t>
            </a:r>
            <a:r>
              <a:rPr lang="en-US" dirty="0" smtClean="0">
                <a:solidFill>
                  <a:schemeClr val="tx1"/>
                </a:solidFill>
              </a:rPr>
              <a:t> ”, </a:t>
            </a:r>
            <a:r>
              <a:rPr lang="en-US" dirty="0" smtClean="0">
                <a:solidFill>
                  <a:srgbClr val="FF00FF"/>
                </a:solidFill>
              </a:rPr>
              <a:t>PI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radius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77110" y="4581128"/>
            <a:ext cx="7143361" cy="307777"/>
            <a:chOff x="683568" y="1236822"/>
            <a:chExt cx="7488832" cy="307777"/>
          </a:xfrm>
        </p:grpSpPr>
        <p:sp>
          <p:nvSpPr>
            <p:cNvPr id="28" name="TextBox 27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PI = 3.142 and radius = 7.5_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251520" y="4599712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490109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numbers are approximated.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1520" y="5373216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691680" y="5373216"/>
            <a:ext cx="712879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double </a:t>
            </a:r>
            <a:r>
              <a:rPr lang="en-US" dirty="0" smtClean="0">
                <a:solidFill>
                  <a:schemeClr val="tx1"/>
                </a:solidFill>
              </a:rPr>
              <a:t>area = 227.534;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System.out.printf</a:t>
            </a:r>
            <a:r>
              <a:rPr lang="en-US" dirty="0" smtClean="0">
                <a:solidFill>
                  <a:schemeClr val="tx1"/>
                </a:solidFill>
              </a:rPr>
              <a:t> (“Area = </a:t>
            </a:r>
            <a:r>
              <a:rPr lang="en-US" dirty="0" smtClean="0">
                <a:solidFill>
                  <a:srgbClr val="FF00FF"/>
                </a:solidFill>
              </a:rPr>
              <a:t>%8.2f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rgbClr val="FF00FF"/>
                </a:solidFill>
              </a:rPr>
              <a:t>area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677110" y="6165304"/>
            <a:ext cx="7143361" cy="307777"/>
            <a:chOff x="683568" y="1236822"/>
            <a:chExt cx="7488832" cy="307777"/>
          </a:xfrm>
        </p:grpSpPr>
        <p:sp>
          <p:nvSpPr>
            <p:cNvPr id="51" name="TextBox 50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Area = ~~227.53_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3568" y="1236822"/>
              <a:ext cx="2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251520" y="618388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1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3" grpId="0" animBg="1"/>
      <p:bldP spid="22" grpId="0"/>
      <p:bldP spid="24" grpId="0"/>
      <p:bldP spid="25" grpId="0" animBg="1"/>
      <p:bldP spid="26" grpId="0" animBg="1"/>
      <p:bldP spid="30" grpId="0" animBg="1"/>
      <p:bldP spid="31" grpId="0"/>
      <p:bldP spid="32" grpId="0" animBg="1"/>
      <p:bldP spid="33" grpId="0" animBg="1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1827</TotalTime>
  <Words>1232</Words>
  <Application>Microsoft Office PowerPoint</Application>
  <PresentationFormat>On-screen Show (4:3)</PresentationFormat>
  <Paragraphs>288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OUTPUT STATEMENTS</vt:lpstr>
      <vt:lpstr>Outline</vt:lpstr>
      <vt:lpstr>3. OUTPUT STATEMENTS</vt:lpstr>
      <vt:lpstr>3. OUTPUT STATEMENTS</vt:lpstr>
      <vt:lpstr>3. OUTPUT STATEMENTS</vt:lpstr>
      <vt:lpstr>3. OUTPUT STATEMENTS</vt:lpstr>
      <vt:lpstr>3. PRINTF STATEMENT</vt:lpstr>
      <vt:lpstr>3. PRINTF STATEMENT</vt:lpstr>
      <vt:lpstr>3. PRINTF STATEMENT</vt:lpstr>
      <vt:lpstr>3. PRINTF STATEMENT</vt:lpstr>
      <vt:lpstr>3. PRINTF STATEMENT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 OPERATIONS</dc:title>
  <dc:creator>Soha S.Zaghloul</dc:creator>
  <cp:lastModifiedBy>maram</cp:lastModifiedBy>
  <cp:revision>69</cp:revision>
  <dcterms:created xsi:type="dcterms:W3CDTF">2015-02-03T19:26:57Z</dcterms:created>
  <dcterms:modified xsi:type="dcterms:W3CDTF">2018-02-13T21:42:12Z</dcterms:modified>
</cp:coreProperties>
</file>