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A331-CC03-4654-8A71-7DEBA4B727CF}" type="datetimeFigureOut">
              <a:rPr lang="en-US" smtClean="0"/>
              <a:t>2015-04-18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25D8-1CE6-499B-BE36-51E7E64CE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A331-CC03-4654-8A71-7DEBA4B727CF}" type="datetimeFigureOut">
              <a:rPr lang="en-US" smtClean="0"/>
              <a:t>2015-04-18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25D8-1CE6-499B-BE36-51E7E64CE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A331-CC03-4654-8A71-7DEBA4B727CF}" type="datetimeFigureOut">
              <a:rPr lang="en-US" smtClean="0"/>
              <a:t>2015-04-18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25D8-1CE6-499B-BE36-51E7E64CE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A331-CC03-4654-8A71-7DEBA4B727CF}" type="datetimeFigureOut">
              <a:rPr lang="en-US" smtClean="0"/>
              <a:t>2015-04-18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25D8-1CE6-499B-BE36-51E7E64CE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A331-CC03-4654-8A71-7DEBA4B727CF}" type="datetimeFigureOut">
              <a:rPr lang="en-US" smtClean="0"/>
              <a:t>2015-04-18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25D8-1CE6-499B-BE36-51E7E64CE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A331-CC03-4654-8A71-7DEBA4B727CF}" type="datetimeFigureOut">
              <a:rPr lang="en-US" smtClean="0"/>
              <a:t>2015-04-18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25D8-1CE6-499B-BE36-51E7E64CE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A331-CC03-4654-8A71-7DEBA4B727CF}" type="datetimeFigureOut">
              <a:rPr lang="en-US" smtClean="0"/>
              <a:t>2015-04-18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25D8-1CE6-499B-BE36-51E7E64CE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A331-CC03-4654-8A71-7DEBA4B727CF}" type="datetimeFigureOut">
              <a:rPr lang="en-US" smtClean="0"/>
              <a:t>2015-04-18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25D8-1CE6-499B-BE36-51E7E64CE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A331-CC03-4654-8A71-7DEBA4B727CF}" type="datetimeFigureOut">
              <a:rPr lang="en-US" smtClean="0"/>
              <a:t>2015-04-18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25D8-1CE6-499B-BE36-51E7E64CE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A331-CC03-4654-8A71-7DEBA4B727CF}" type="datetimeFigureOut">
              <a:rPr lang="en-US" smtClean="0"/>
              <a:t>2015-04-18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25D8-1CE6-499B-BE36-51E7E64CE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A331-CC03-4654-8A71-7DEBA4B727CF}" type="datetimeFigureOut">
              <a:rPr lang="en-US" smtClean="0"/>
              <a:t>2015-04-18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25D8-1CE6-499B-BE36-51E7E64CE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A331-CC03-4654-8A71-7DEBA4B727CF}" type="datetimeFigureOut">
              <a:rPr lang="en-US" smtClean="0"/>
              <a:t>2015-04-18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525D8-1CE6-499B-BE36-51E7E64CE9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203575"/>
          </a:xfrm>
        </p:spPr>
        <p:txBody>
          <a:bodyPr/>
          <a:lstStyle/>
          <a:p>
            <a:r>
              <a:rPr lang="en-US" b="1" dirty="0" smtClean="0"/>
              <a:t>Virtual LAN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VLAN </a:t>
            </a:r>
            <a:r>
              <a:rPr lang="en-US" b="1" dirty="0" err="1" smtClean="0"/>
              <a:t>Trunking</a:t>
            </a:r>
            <a:r>
              <a:rPr lang="en-US" b="1" dirty="0" smtClean="0"/>
              <a:t> Protocol and Inter-VLAN Routing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789" y="1295400"/>
            <a:ext cx="651381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 VLAN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propose is to allow different VLAN to communicate with each other. </a:t>
            </a:r>
          </a:p>
          <a:p>
            <a:r>
              <a:rPr lang="en-US" dirty="0" smtClean="0"/>
              <a:t>The routing process is done using a router.</a:t>
            </a:r>
          </a:p>
          <a:p>
            <a:r>
              <a:rPr lang="en-US" dirty="0" smtClean="0"/>
              <a:t>common inter-VLAN routing architectures are used in modern LAN networks today:</a:t>
            </a:r>
          </a:p>
          <a:p>
            <a:pPr>
              <a:buNone/>
            </a:pPr>
            <a:r>
              <a:rPr lang="en-US" dirty="0" smtClean="0"/>
              <a:t>	Router-on-a-stick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Router-on-a-Stick with </a:t>
            </a:r>
            <a:r>
              <a:rPr lang="en-US" b="1" dirty="0" err="1" smtClean="0"/>
              <a:t>Trunking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router is simply connected to each VLAN and forwards inter-VLAN traffic between the appropriate VLANs.</a:t>
            </a:r>
            <a:endParaRPr lang="en-US" sz="2400" dirty="0"/>
          </a:p>
        </p:txBody>
      </p:sp>
      <p:pic>
        <p:nvPicPr>
          <p:cNvPr id="4" name="Picture 2" descr="http://orbit-computer-solutions.com/images/intervlanrout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8628" y="2644954"/>
            <a:ext cx="4997972" cy="39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b="1" u="sng" dirty="0" smtClean="0">
                <a:solidFill>
                  <a:srgbClr val="000099"/>
                </a:solidFill>
              </a:rPr>
              <a:t>VLAN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3200" b="1" dirty="0" smtClean="0">
                <a:solidFill>
                  <a:srgbClr val="000099"/>
                </a:solidFill>
              </a:rPr>
              <a:t>Virtual Local Area Network</a:t>
            </a:r>
            <a:r>
              <a:rPr lang="en-US" alt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0099"/>
                </a:solidFill>
              </a:rPr>
              <a:t>VLAN</a:t>
            </a:r>
            <a:r>
              <a:rPr lang="en-US" altLang="en-US" sz="2800" dirty="0" smtClean="0">
                <a:solidFill>
                  <a:srgbClr val="000099"/>
                </a:solidFill>
              </a:rPr>
              <a:t> exists when two or more ports are connected physically or grouped together by some piece of network that supports VLAN functionalities. </a:t>
            </a:r>
          </a:p>
          <a:p>
            <a:pPr>
              <a:lnSpc>
                <a:spcPct val="90000"/>
              </a:lnSpc>
              <a:buNone/>
            </a:pPr>
            <a:endParaRPr lang="en-US" altLang="en-US" sz="2800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99"/>
                </a:solidFill>
              </a:rPr>
              <a:t>A VLAN Concept is similar to </a:t>
            </a:r>
            <a:r>
              <a:rPr lang="en-US" altLang="en-US" sz="2800" dirty="0" err="1" smtClean="0">
                <a:solidFill>
                  <a:srgbClr val="000099"/>
                </a:solidFill>
              </a:rPr>
              <a:t>subnetting</a:t>
            </a:r>
            <a:r>
              <a:rPr lang="en-US" altLang="en-US" sz="2800" dirty="0" smtClean="0">
                <a:solidFill>
                  <a:srgbClr val="000099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rgbClr val="000099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99"/>
                </a:solidFill>
              </a:rPr>
              <a:t>Implementing VLAN can be done by using two different methods: Static or Dynamic memberships (VLAN memberships).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chemeClr val="hlink"/>
                </a:solidFill>
              </a:rPr>
              <a:t>Static VLANs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1447799"/>
          </a:xfrm>
        </p:spPr>
        <p:txBody>
          <a:bodyPr/>
          <a:lstStyle/>
          <a:p>
            <a:pPr>
              <a:buNone/>
            </a:pPr>
            <a:r>
              <a:rPr lang="en-US" altLang="en-US" sz="2400" b="1" dirty="0" smtClean="0">
                <a:solidFill>
                  <a:schemeClr val="hlink"/>
                </a:solidFill>
              </a:rPr>
              <a:t>How Static VLAN works?</a:t>
            </a:r>
          </a:p>
          <a:p>
            <a:pPr algn="just"/>
            <a:r>
              <a:rPr lang="en-US" altLang="en-US" sz="2000" dirty="0" smtClean="0">
                <a:solidFill>
                  <a:srgbClr val="000099"/>
                </a:solidFill>
              </a:rPr>
              <a:t>Static VLANs occur when a switch port is manually assigned by the network administrator. Each port is associated with a specific VLAN. By default, all ports are originally assigned to VLAN 1</a:t>
            </a:r>
            <a:endParaRPr lang="en-US" sz="2000" dirty="0"/>
          </a:p>
        </p:txBody>
      </p:sp>
      <p:pic>
        <p:nvPicPr>
          <p:cNvPr id="4" name="Picture 5" descr="vlans-designing-vlans-static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VLAN </a:t>
            </a:r>
            <a:r>
              <a:rPr lang="en-US" sz="3600" b="1" dirty="0" err="1" smtClean="0"/>
              <a:t>Trunking</a:t>
            </a:r>
            <a:r>
              <a:rPr lang="en-US" sz="3600" b="1" dirty="0" smtClean="0"/>
              <a:t> Protocol (VTP)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99"/>
                </a:solidFill>
              </a:rPr>
              <a:t>Trunk is a point to point link between network interface </a:t>
            </a:r>
          </a:p>
          <a:p>
            <a:pPr lvl="1">
              <a:defRPr/>
            </a:pPr>
            <a:r>
              <a:rPr lang="en-GB" sz="2000" dirty="0">
                <a:solidFill>
                  <a:srgbClr val="000099"/>
                </a:solidFill>
              </a:rPr>
              <a:t>For example, switch with a switch, or a switch with a router</a:t>
            </a:r>
            <a:r>
              <a:rPr lang="en-GB" sz="2000" dirty="0" smtClean="0">
                <a:solidFill>
                  <a:srgbClr val="000099"/>
                </a:solidFill>
              </a:rPr>
              <a:t>.</a:t>
            </a:r>
            <a:endParaRPr lang="en-GB" sz="2000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en-GB" sz="2000" dirty="0">
                <a:solidFill>
                  <a:srgbClr val="000099"/>
                </a:solidFill>
              </a:rPr>
              <a:t>Carries multiple VLAN over one link</a:t>
            </a:r>
            <a:r>
              <a:rPr lang="en-GB" sz="2000" dirty="0" smtClean="0">
                <a:solidFill>
                  <a:srgbClr val="000099"/>
                </a:solidFill>
              </a:rPr>
              <a:t>.</a:t>
            </a:r>
            <a:endParaRPr lang="en-GB" sz="2000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en-GB" sz="2000" dirty="0">
                <a:solidFill>
                  <a:srgbClr val="000099"/>
                </a:solidFill>
              </a:rPr>
              <a:t>Allows you to extend VLANs over a single </a:t>
            </a:r>
            <a:r>
              <a:rPr lang="en-GB" sz="2000" dirty="0" smtClean="0">
                <a:solidFill>
                  <a:srgbClr val="000099"/>
                </a:solidFill>
              </a:rPr>
              <a:t>network</a:t>
            </a:r>
          </a:p>
          <a:p>
            <a:r>
              <a:rPr lang="en-GB" altLang="en-US" sz="2000" dirty="0" smtClean="0">
                <a:solidFill>
                  <a:srgbClr val="000099"/>
                </a:solidFill>
              </a:rPr>
              <a:t>Layer 2 messaging protocol. </a:t>
            </a:r>
          </a:p>
          <a:p>
            <a:r>
              <a:rPr lang="en-GB" altLang="en-US" sz="2000" dirty="0" smtClean="0">
                <a:solidFill>
                  <a:srgbClr val="000099"/>
                </a:solidFill>
              </a:rPr>
              <a:t>Manages VLAN additions, deletions and name changes.</a:t>
            </a:r>
          </a:p>
          <a:p>
            <a:r>
              <a:rPr lang="en-GB" altLang="en-US" sz="2000" dirty="0" smtClean="0">
                <a:solidFill>
                  <a:srgbClr val="000099"/>
                </a:solidFill>
              </a:rPr>
              <a:t>Useful for maintaining the VLAN from having Duplicate names, or incorrect VLAN specifications</a:t>
            </a:r>
          </a:p>
          <a:p>
            <a:pPr>
              <a:defRPr/>
            </a:pPr>
            <a:endParaRPr lang="en-GB" sz="2000" dirty="0">
              <a:solidFill>
                <a:srgbClr val="000099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rcRect l="31165" t="31955" r="9636" b="27679"/>
          <a:stretch>
            <a:fillRect/>
          </a:stretch>
        </p:blipFill>
        <p:spPr>
          <a:xfrm>
            <a:off x="2438400" y="4114800"/>
            <a:ext cx="4038600" cy="22028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chemeClr val="hlink"/>
                </a:solidFill>
              </a:rPr>
              <a:t>VTP</a:t>
            </a:r>
            <a:r>
              <a:rPr lang="en-GB" altLang="en-US" dirty="0" smtClean="0"/>
              <a:t> </a:t>
            </a:r>
            <a:r>
              <a:rPr lang="en-GB" altLang="en-US" b="1" dirty="0" smtClean="0">
                <a:solidFill>
                  <a:schemeClr val="hlink"/>
                </a:solidFill>
              </a:rPr>
              <a:t>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/>
          </a:bodyPr>
          <a:lstStyle/>
          <a:p>
            <a:r>
              <a:rPr lang="en-GB" altLang="en-US" sz="2400" dirty="0" smtClean="0">
                <a:solidFill>
                  <a:srgbClr val="000099"/>
                </a:solidFill>
              </a:rPr>
              <a:t>Block other VLAN ports on the switch to restrict flooding. (only servers can do it)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30000" t="30469" r="5000" b="21094"/>
          <a:stretch>
            <a:fillRect/>
          </a:stretch>
        </p:blipFill>
        <p:spPr bwMode="auto">
          <a:xfrm>
            <a:off x="1143000" y="2514600"/>
            <a:ext cx="6902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chemeClr val="hlink"/>
                </a:solidFill>
              </a:rPr>
              <a:t>Static configuration</a:t>
            </a:r>
            <a:endParaRPr lang="en-US" sz="3600" dirty="0"/>
          </a:p>
        </p:txBody>
      </p:sp>
      <p:pic>
        <p:nvPicPr>
          <p:cNvPr id="4" name="Picture 4" descr="cre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0"/>
            <a:ext cx="6071777" cy="30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nf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988543"/>
            <a:ext cx="6172200" cy="275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61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r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924952"/>
            <a:ext cx="5637558" cy="279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1214438"/>
            <a:ext cx="60388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863" y="304800"/>
            <a:ext cx="4486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575" y="3524250"/>
            <a:ext cx="45148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250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Virtual LAN VLAN Trunking Protocol and Inter-VLAN Routing</vt:lpstr>
      <vt:lpstr>VLAN Virtual Local Area Network </vt:lpstr>
      <vt:lpstr>Static VLANs</vt:lpstr>
      <vt:lpstr>VLAN Trunking Protocol (VTP)</vt:lpstr>
      <vt:lpstr>VTP Pruning</vt:lpstr>
      <vt:lpstr>Static configuration</vt:lpstr>
      <vt:lpstr>Slide 7</vt:lpstr>
      <vt:lpstr>Slide 8</vt:lpstr>
      <vt:lpstr>Slide 9</vt:lpstr>
      <vt:lpstr>Slide 10</vt:lpstr>
      <vt:lpstr>Inter VLAN Routing</vt:lpstr>
      <vt:lpstr>Router-on-a-Stick with Trunking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LAN VLAN Trunking Protocol and Inter-VLAN Routing</dc:title>
  <dc:creator>Dr. Ashraf Abdelaziz</dc:creator>
  <cp:lastModifiedBy>Dr. Ashraf Abdelaziz</cp:lastModifiedBy>
  <cp:revision>1</cp:revision>
  <dcterms:created xsi:type="dcterms:W3CDTF">2015-04-18T19:14:26Z</dcterms:created>
  <dcterms:modified xsi:type="dcterms:W3CDTF">2015-04-18T21:39:13Z</dcterms:modified>
</cp:coreProperties>
</file>