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7" d="100"/>
          <a:sy n="77" d="100"/>
        </p:scale>
        <p:origin x="-3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F9D9383-7493-40F3-8EB9-22C9FA8DC621}" type="datetimeFigureOut">
              <a:rPr lang="en-US" smtClean="0"/>
              <a:pPr/>
              <a:t>2/9/2014</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36BD1603-5876-44CA-81BA-06186F6CCCF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D9383-7493-40F3-8EB9-22C9FA8DC621}" type="datetimeFigureOut">
              <a:rPr lang="en-US" smtClean="0"/>
              <a:pPr/>
              <a:t>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BD1603-5876-44CA-81BA-06186F6CCCF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D9383-7493-40F3-8EB9-22C9FA8DC621}" type="datetimeFigureOut">
              <a:rPr lang="en-US" smtClean="0"/>
              <a:pPr/>
              <a:t>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BD1603-5876-44CA-81BA-06186F6CCCF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9D9383-7493-40F3-8EB9-22C9FA8DC621}" type="datetimeFigureOut">
              <a:rPr lang="en-US" smtClean="0"/>
              <a:pPr/>
              <a:t>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BD1603-5876-44CA-81BA-06186F6CCCF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9D9383-7493-40F3-8EB9-22C9FA8DC621}" type="datetimeFigureOut">
              <a:rPr lang="en-US" smtClean="0"/>
              <a:pPr/>
              <a:t>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BD1603-5876-44CA-81BA-06186F6CCCF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9D9383-7493-40F3-8EB9-22C9FA8DC621}" type="datetimeFigureOut">
              <a:rPr lang="en-US" smtClean="0"/>
              <a:pPr/>
              <a:t>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BD1603-5876-44CA-81BA-06186F6CCCF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F9D9383-7493-40F3-8EB9-22C9FA8DC621}" type="datetimeFigureOut">
              <a:rPr lang="en-US" smtClean="0"/>
              <a:pPr/>
              <a:t>2/9/2014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BD1603-5876-44CA-81BA-06186F6CCCF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9D9383-7493-40F3-8EB9-22C9FA8DC621}" type="datetimeFigureOut">
              <a:rPr lang="en-US" smtClean="0"/>
              <a:pPr/>
              <a:t>2/9/2014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BD1603-5876-44CA-81BA-06186F6CCCF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D9383-7493-40F3-8EB9-22C9FA8DC621}" type="datetimeFigureOut">
              <a:rPr lang="en-US" smtClean="0"/>
              <a:pPr/>
              <a:t>2/9/2014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BD1603-5876-44CA-81BA-06186F6CCCF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9D9383-7493-40F3-8EB9-22C9FA8DC621}" type="datetimeFigureOut">
              <a:rPr lang="en-US" smtClean="0"/>
              <a:pPr/>
              <a:t>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BD1603-5876-44CA-81BA-06186F6CCCF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9D9383-7493-40F3-8EB9-22C9FA8DC621}" type="datetimeFigureOut">
              <a:rPr lang="en-US" smtClean="0"/>
              <a:pPr/>
              <a:t>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36BD1603-5876-44CA-81BA-06186F6CCCF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F9D9383-7493-40F3-8EB9-22C9FA8DC621}" type="datetimeFigureOut">
              <a:rPr lang="en-US" smtClean="0"/>
              <a:pPr/>
              <a:t>2/9/2014</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6BD1603-5876-44CA-81BA-06186F6CCCF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8001056" cy="5632311"/>
          </a:xfrm>
          <a:prstGeom prst="rect">
            <a:avLst/>
          </a:prstGeom>
          <a:noFill/>
        </p:spPr>
        <p:txBody>
          <a:bodyPr wrap="square" rtlCol="0">
            <a:spAutoFit/>
          </a:bodyPr>
          <a:lstStyle/>
          <a:p>
            <a:pPr lvl="0" algn="justLow" fontAlgn="base">
              <a:spcBef>
                <a:spcPct val="0"/>
              </a:spcBef>
              <a:spcAft>
                <a:spcPct val="0"/>
              </a:spcAft>
              <a:buFontTx/>
              <a:buChar char="•"/>
              <a:tabLst>
                <a:tab pos="457200" algn="l"/>
              </a:tabLst>
            </a:pPr>
            <a:r>
              <a:rPr lang="en-US" dirty="0" smtClean="0">
                <a:solidFill>
                  <a:schemeClr val="tx1"/>
                </a:solidFill>
              </a:rPr>
              <a:t>Virology</a:t>
            </a:r>
            <a:r>
              <a:rPr lang="en-GB" dirty="0" smtClean="0">
                <a:solidFill>
                  <a:schemeClr val="tx1"/>
                </a:solidFill>
              </a:rPr>
              <a:t/>
            </a:r>
            <a:br>
              <a:rPr lang="en-GB" dirty="0" smtClean="0">
                <a:solidFill>
                  <a:schemeClr val="tx1"/>
                </a:solidFill>
              </a:rPr>
            </a:br>
            <a:r>
              <a:rPr lang="en-US" dirty="0" smtClean="0">
                <a:solidFill>
                  <a:schemeClr val="tx1"/>
                </a:solidFill>
              </a:rPr>
              <a:t> </a:t>
            </a:r>
            <a:r>
              <a:rPr lang="en-GB" dirty="0" smtClean="0">
                <a:solidFill>
                  <a:schemeClr val="tx1"/>
                </a:solidFill>
              </a:rPr>
              <a:t/>
            </a:r>
            <a:br>
              <a:rPr lang="en-GB" dirty="0" smtClean="0">
                <a:solidFill>
                  <a:schemeClr val="tx1"/>
                </a:solidFill>
              </a:rPr>
            </a:br>
            <a:r>
              <a:rPr lang="en-US" dirty="0" smtClean="0">
                <a:solidFill>
                  <a:schemeClr val="tx1"/>
                </a:solidFill>
              </a:rPr>
              <a:t>Introduction to viruses </a:t>
            </a:r>
            <a:r>
              <a:rPr lang="en-GB" dirty="0" smtClean="0">
                <a:solidFill>
                  <a:schemeClr val="tx1"/>
                </a:solidFill>
              </a:rPr>
              <a:t/>
            </a:r>
            <a:br>
              <a:rPr lang="en-GB" dirty="0" smtClean="0">
                <a:solidFill>
                  <a:schemeClr val="tx1"/>
                </a:solidFill>
              </a:rPr>
            </a:br>
            <a:r>
              <a:rPr lang="en-US" dirty="0" smtClean="0">
                <a:solidFill>
                  <a:schemeClr val="tx1"/>
                </a:solidFill>
              </a:rPr>
              <a:t> </a:t>
            </a:r>
            <a:r>
              <a:rPr lang="en-GB" dirty="0" smtClean="0">
                <a:solidFill>
                  <a:schemeClr val="tx1"/>
                </a:solidFill>
              </a:rPr>
              <a:t/>
            </a:r>
            <a:br>
              <a:rPr lang="en-GB" dirty="0" smtClean="0">
                <a:solidFill>
                  <a:schemeClr val="tx1"/>
                </a:solidFill>
              </a:rPr>
            </a:br>
            <a:r>
              <a:rPr lang="en-US" dirty="0" smtClean="0">
                <a:solidFill>
                  <a:schemeClr val="tx1"/>
                </a:solidFill>
              </a:rPr>
              <a:t>Viruses consist of a nucleic acid (either DNA or RNA) associated with proteins encoded by the nucleic acid. The virus may also have a lipid </a:t>
            </a:r>
            <a:r>
              <a:rPr lang="en-US" dirty="0" err="1" smtClean="0">
                <a:solidFill>
                  <a:schemeClr val="tx1"/>
                </a:solidFill>
              </a:rPr>
              <a:t>bilayer</a:t>
            </a:r>
            <a:r>
              <a:rPr lang="en-US" dirty="0" smtClean="0">
                <a:solidFill>
                  <a:schemeClr val="tx1"/>
                </a:solidFill>
              </a:rPr>
              <a:t> membrane (or envelope) but this is acquired from the host cell, usually by budding through a host cell membrane. If a membrane is present, it must contain one or more viral proteins to act as </a:t>
            </a:r>
            <a:r>
              <a:rPr lang="en-US" dirty="0" err="1" smtClean="0">
                <a:solidFill>
                  <a:schemeClr val="tx1"/>
                </a:solidFill>
              </a:rPr>
              <a:t>ligands</a:t>
            </a:r>
            <a:r>
              <a:rPr lang="en-US" dirty="0" smtClean="0">
                <a:solidFill>
                  <a:schemeClr val="tx1"/>
                </a:solidFill>
              </a:rPr>
              <a:t> for receptors on the host cell.</a:t>
            </a:r>
            <a:r>
              <a:rPr lang="en-US" dirty="0">
                <a:latin typeface="Arial" pitchFamily="34" charset="0"/>
                <a:ea typeface="Times New Roman" pitchFamily="18" charset="0"/>
                <a:cs typeface="Arial" pitchFamily="34" charset="0"/>
              </a:rPr>
              <a:t> Viruses particles or </a:t>
            </a:r>
            <a:r>
              <a:rPr lang="en-US" dirty="0" err="1">
                <a:latin typeface="Arial" pitchFamily="34" charset="0"/>
                <a:ea typeface="Times New Roman" pitchFamily="18" charset="0"/>
                <a:cs typeface="Arial" pitchFamily="34" charset="0"/>
              </a:rPr>
              <a:t>virions</a:t>
            </a:r>
            <a:r>
              <a:rPr lang="en-US" dirty="0">
                <a:latin typeface="Arial" pitchFamily="34" charset="0"/>
                <a:ea typeface="Times New Roman" pitchFamily="18" charset="0"/>
                <a:cs typeface="Arial" pitchFamily="34" charset="0"/>
              </a:rPr>
              <a:t> are small intracellular microorganisms that contain either deoxyribonucleic acid (DNA) or ribonucleic acid (RNA) all viruses lack transfer RNA</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Viruses are inert in the extra-cellular environment they replicate only in the living cells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They differ from bacteria, parasite and fungi in being obligate intracellular pathogens</a:t>
            </a:r>
            <a:endParaRPr lang="en-US" dirty="0">
              <a:latin typeface="Arial" pitchFamily="34" charset="0"/>
              <a:cs typeface="Arial" pitchFamily="34" charset="0"/>
            </a:endParaRPr>
          </a:p>
          <a:p>
            <a:endParaRPr lang="en-US" dirty="0" smtClean="0">
              <a:solidFill>
                <a:schemeClr val="tx1"/>
              </a:solidFill>
            </a:endParaRPr>
          </a:p>
          <a:p>
            <a:endParaRPr lang="en-US" dirty="0"/>
          </a:p>
          <a:p>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10" name="TextBox 9"/>
          <p:cNvSpPr txBox="1"/>
          <p:nvPr/>
        </p:nvSpPr>
        <p:spPr>
          <a:xfrm>
            <a:off x="928662" y="1000108"/>
            <a:ext cx="7500990" cy="3139321"/>
          </a:xfrm>
          <a:prstGeom prst="rect">
            <a:avLst/>
          </a:prstGeom>
          <a:noFill/>
        </p:spPr>
        <p:txBody>
          <a:bodyPr wrap="square" rtlCol="0">
            <a:spAutoFit/>
          </a:bodyPr>
          <a:lstStyle/>
          <a:p>
            <a:pPr lvl="0" algn="justLow" fontAlgn="base">
              <a:spcBef>
                <a:spcPct val="0"/>
              </a:spcBef>
              <a:spcAft>
                <a:spcPct val="0"/>
              </a:spcAft>
              <a:tabLst>
                <a:tab pos="685800" algn="l"/>
              </a:tabLst>
            </a:pPr>
            <a:r>
              <a:rPr lang="en-US" dirty="0">
                <a:latin typeface="Arial" pitchFamily="34" charset="0"/>
                <a:ea typeface="Times New Roman" pitchFamily="18" charset="0"/>
                <a:cs typeface="Arial" pitchFamily="34" charset="0"/>
              </a:rPr>
              <a:t>Classification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685800" algn="l"/>
              </a:tabLst>
            </a:pPr>
            <a:r>
              <a:rPr lang="en-US" dirty="0">
                <a:latin typeface="Arial" pitchFamily="34" charset="0"/>
                <a:ea typeface="Times New Roman" pitchFamily="18" charset="0"/>
                <a:cs typeface="Arial" pitchFamily="34" charset="0"/>
              </a:rPr>
              <a:t>International classification of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685800" algn="l"/>
              </a:tabLst>
            </a:pPr>
            <a:r>
              <a:rPr lang="en-US" dirty="0">
                <a:latin typeface="Arial" pitchFamily="34" charset="0"/>
                <a:ea typeface="Times New Roman" pitchFamily="18" charset="0"/>
                <a:cs typeface="Arial" pitchFamily="34" charset="0"/>
              </a:rPr>
              <a:t>Primary characteristic used in classification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685800" algn="l"/>
              </a:tabLst>
            </a:pPr>
            <a:r>
              <a:rPr lang="en-US" dirty="0">
                <a:latin typeface="Arial" pitchFamily="34" charset="0"/>
                <a:ea typeface="Times New Roman" pitchFamily="18" charset="0"/>
                <a:cs typeface="Arial" pitchFamily="34" charset="0"/>
              </a:rPr>
              <a:t>Viruses are classified according to the nature of their genome and their structure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685800" algn="l"/>
              </a:tabLst>
            </a:pPr>
            <a:r>
              <a:rPr lang="en-US" dirty="0">
                <a:latin typeface="Arial" pitchFamily="34" charset="0"/>
                <a:ea typeface="Times New Roman" pitchFamily="18" charset="0"/>
                <a:cs typeface="Arial" pitchFamily="34" charset="0"/>
              </a:rPr>
              <a:t>Universal system of virus’s taxonomy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685800" algn="l"/>
              </a:tabLst>
            </a:pPr>
            <a:r>
              <a:rPr lang="en-US" dirty="0">
                <a:latin typeface="Arial" pitchFamily="34" charset="0"/>
                <a:ea typeface="Times New Roman" pitchFamily="18" charset="0"/>
                <a:cs typeface="Arial" pitchFamily="34" charset="0"/>
              </a:rPr>
              <a:t>Families: on the bases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685800" algn="l"/>
              </a:tabLst>
            </a:pPr>
            <a:r>
              <a:rPr lang="en-US" dirty="0" err="1">
                <a:latin typeface="Arial" pitchFamily="34" charset="0"/>
                <a:ea typeface="Times New Roman" pitchFamily="18" charset="0"/>
                <a:cs typeface="Arial" pitchFamily="34" charset="0"/>
              </a:rPr>
              <a:t>Virion</a:t>
            </a:r>
            <a:r>
              <a:rPr lang="en-US" dirty="0">
                <a:latin typeface="Arial" pitchFamily="34" charset="0"/>
                <a:ea typeface="Times New Roman" pitchFamily="18" charset="0"/>
                <a:cs typeface="Arial" pitchFamily="34" charset="0"/>
              </a:rPr>
              <a:t> morphology</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685800" algn="l"/>
              </a:tabLst>
            </a:pPr>
            <a:r>
              <a:rPr lang="en-US" dirty="0">
                <a:latin typeface="Arial" pitchFamily="34" charset="0"/>
                <a:ea typeface="Times New Roman" pitchFamily="18" charset="0"/>
                <a:cs typeface="Arial" pitchFamily="34" charset="0"/>
              </a:rPr>
              <a:t>Genome structure</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685800" algn="l"/>
              </a:tabLst>
            </a:pPr>
            <a:r>
              <a:rPr lang="en-US" dirty="0">
                <a:latin typeface="Arial" pitchFamily="34" charset="0"/>
                <a:ea typeface="Times New Roman" pitchFamily="18" charset="0"/>
                <a:cs typeface="Arial" pitchFamily="34" charset="0"/>
              </a:rPr>
              <a:t>Strategies of replication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685800" algn="l"/>
              </a:tabLst>
            </a:pPr>
            <a:r>
              <a:rPr lang="en-US" dirty="0">
                <a:latin typeface="Arial" pitchFamily="34" charset="0"/>
                <a:ea typeface="Times New Roman" pitchFamily="18" charset="0"/>
                <a:cs typeface="Arial" pitchFamily="34" charset="0"/>
              </a:rPr>
              <a:t>Viruses family have the suffix –</a:t>
            </a:r>
            <a:r>
              <a:rPr lang="en-US" dirty="0" err="1">
                <a:latin typeface="Arial" pitchFamily="34" charset="0"/>
                <a:ea typeface="Times New Roman" pitchFamily="18" charset="0"/>
                <a:cs typeface="Arial" pitchFamily="34" charset="0"/>
              </a:rPr>
              <a:t>viridae</a:t>
            </a:r>
            <a:r>
              <a:rPr lang="en-US" dirty="0">
                <a:latin typeface="Arial" pitchFamily="34" charset="0"/>
                <a:ea typeface="Times New Roman" pitchFamily="18"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graphicFrame>
        <p:nvGraphicFramePr>
          <p:cNvPr id="9" name="Table 8"/>
          <p:cNvGraphicFramePr>
            <a:graphicFrameLocks noGrp="1"/>
          </p:cNvGraphicFramePr>
          <p:nvPr/>
        </p:nvGraphicFramePr>
        <p:xfrm>
          <a:off x="2285984" y="1500174"/>
          <a:ext cx="5643602" cy="4115926"/>
        </p:xfrm>
        <a:graphic>
          <a:graphicData uri="http://schemas.openxmlformats.org/drawingml/2006/table">
            <a:tbl>
              <a:tblPr/>
              <a:tblGrid>
                <a:gridCol w="4056621"/>
                <a:gridCol w="1586981"/>
              </a:tblGrid>
              <a:tr h="236689">
                <a:tc rowSpan="6">
                  <a:txBody>
                    <a:bodyPr/>
                    <a:lstStyle/>
                    <a:p>
                      <a:pPr algn="ctr">
                        <a:spcAft>
                          <a:spcPts val="0"/>
                        </a:spcAft>
                      </a:pPr>
                      <a:r>
                        <a:rPr lang="en-US" sz="1100" b="1" dirty="0">
                          <a:solidFill>
                            <a:srgbClr val="000000"/>
                          </a:solidFill>
                          <a:latin typeface="Times New Roman"/>
                          <a:ea typeface="Times New Roman"/>
                        </a:rPr>
                        <a:t>Nucleic acid  </a:t>
                      </a:r>
                      <a:endParaRPr lang="en-GB" sz="800" dirty="0">
                        <a:latin typeface="Times New Roman"/>
                        <a:ea typeface="Times New Roman"/>
                      </a:endParaRPr>
                    </a:p>
                  </a:txBody>
                  <a:tcPr marL="37770" marR="37770" marT="37770" marB="37770" anchor="ctr">
                    <a:lnL>
                      <a:noFill/>
                    </a:lnL>
                    <a:lnR>
                      <a:noFill/>
                    </a:lnR>
                    <a:lnT>
                      <a:noFill/>
                    </a:lnT>
                    <a:lnB>
                      <a:noFill/>
                    </a:lnB>
                    <a:solidFill>
                      <a:srgbClr val="F3F3F3"/>
                    </a:solidFill>
                  </a:tcPr>
                </a:tc>
                <a:tc>
                  <a:txBody>
                    <a:bodyPr/>
                    <a:lstStyle/>
                    <a:p>
                      <a:pPr algn="ctr">
                        <a:spcAft>
                          <a:spcPts val="0"/>
                        </a:spcAft>
                      </a:pPr>
                      <a:r>
                        <a:rPr lang="en-US" sz="1100" b="1">
                          <a:solidFill>
                            <a:srgbClr val="000000"/>
                          </a:solidFill>
                          <a:latin typeface="Times New Roman"/>
                          <a:ea typeface="Times New Roman"/>
                        </a:rPr>
                        <a:t>RNA or DNA</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r>
              <a:tr h="558989">
                <a:tc vMerge="1">
                  <a:txBody>
                    <a:bodyPr/>
                    <a:lstStyle/>
                    <a:p>
                      <a:endParaRPr lang="en-GB"/>
                    </a:p>
                  </a:txBody>
                  <a:tcPr/>
                </a:tc>
                <a:tc>
                  <a:txBody>
                    <a:bodyPr/>
                    <a:lstStyle/>
                    <a:p>
                      <a:pPr algn="ctr">
                        <a:spcAft>
                          <a:spcPts val="0"/>
                        </a:spcAft>
                      </a:pPr>
                      <a:r>
                        <a:rPr lang="en-US" sz="1100" b="1">
                          <a:solidFill>
                            <a:srgbClr val="000000"/>
                          </a:solidFill>
                          <a:latin typeface="Times New Roman"/>
                          <a:ea typeface="Times New Roman"/>
                        </a:rPr>
                        <a:t>single-stranded or double-stranded</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r>
              <a:tr h="397839">
                <a:tc vMerge="1">
                  <a:txBody>
                    <a:bodyPr/>
                    <a:lstStyle/>
                    <a:p>
                      <a:endParaRPr lang="en-GB"/>
                    </a:p>
                  </a:txBody>
                  <a:tcPr/>
                </a:tc>
                <a:tc>
                  <a:txBody>
                    <a:bodyPr/>
                    <a:lstStyle/>
                    <a:p>
                      <a:pPr algn="ctr">
                        <a:spcAft>
                          <a:spcPts val="0"/>
                        </a:spcAft>
                      </a:pPr>
                      <a:r>
                        <a:rPr lang="en-US" sz="1100" b="1">
                          <a:solidFill>
                            <a:srgbClr val="000000"/>
                          </a:solidFill>
                          <a:latin typeface="Times New Roman"/>
                          <a:ea typeface="Times New Roman"/>
                        </a:rPr>
                        <a:t>non-segmented or segmented</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r>
              <a:tr h="236689">
                <a:tc vMerge="1">
                  <a:txBody>
                    <a:bodyPr/>
                    <a:lstStyle/>
                    <a:p>
                      <a:endParaRPr lang="en-GB"/>
                    </a:p>
                  </a:txBody>
                  <a:tcPr/>
                </a:tc>
                <a:tc>
                  <a:txBody>
                    <a:bodyPr/>
                    <a:lstStyle/>
                    <a:p>
                      <a:pPr algn="ctr">
                        <a:spcAft>
                          <a:spcPts val="0"/>
                        </a:spcAft>
                      </a:pPr>
                      <a:r>
                        <a:rPr lang="en-US" sz="1100" b="1">
                          <a:solidFill>
                            <a:srgbClr val="000000"/>
                          </a:solidFill>
                          <a:latin typeface="Times New Roman"/>
                          <a:ea typeface="Times New Roman"/>
                        </a:rPr>
                        <a:t>linear or circular</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r>
              <a:tr h="881289">
                <a:tc vMerge="1">
                  <a:txBody>
                    <a:bodyPr/>
                    <a:lstStyle/>
                    <a:p>
                      <a:endParaRPr lang="en-GB"/>
                    </a:p>
                  </a:txBody>
                  <a:tcPr/>
                </a:tc>
                <a:tc>
                  <a:txBody>
                    <a:bodyPr/>
                    <a:lstStyle/>
                    <a:p>
                      <a:pPr algn="ctr">
                        <a:spcAft>
                          <a:spcPts val="0"/>
                        </a:spcAft>
                      </a:pPr>
                      <a:r>
                        <a:rPr lang="en-US" sz="1100" b="1">
                          <a:solidFill>
                            <a:srgbClr val="000000"/>
                          </a:solidFill>
                          <a:latin typeface="Times New Roman"/>
                          <a:ea typeface="Times New Roman"/>
                        </a:rPr>
                        <a:t>if genome is single stranded RNA, can it function as mRNA?</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r>
              <a:tr h="558989">
                <a:tc vMerge="1">
                  <a:txBody>
                    <a:bodyPr/>
                    <a:lstStyle/>
                    <a:p>
                      <a:endParaRPr lang="en-GB"/>
                    </a:p>
                  </a:txBody>
                  <a:tcPr/>
                </a:tc>
                <a:tc>
                  <a:txBody>
                    <a:bodyPr/>
                    <a:lstStyle/>
                    <a:p>
                      <a:pPr algn="ctr">
                        <a:spcAft>
                          <a:spcPts val="0"/>
                        </a:spcAft>
                      </a:pPr>
                      <a:r>
                        <a:rPr lang="en-US" sz="1100" b="1">
                          <a:solidFill>
                            <a:srgbClr val="000000"/>
                          </a:solidFill>
                          <a:latin typeface="Times New Roman"/>
                          <a:ea typeface="Times New Roman"/>
                        </a:rPr>
                        <a:t>whether genome is diploid (it is in retroviruses)</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r>
              <a:tr h="558989">
                <a:tc rowSpan="3">
                  <a:txBody>
                    <a:bodyPr/>
                    <a:lstStyle/>
                    <a:p>
                      <a:pPr algn="ctr">
                        <a:spcAft>
                          <a:spcPts val="0"/>
                        </a:spcAft>
                      </a:pPr>
                      <a:r>
                        <a:rPr lang="en-US" sz="1100" b="1">
                          <a:solidFill>
                            <a:srgbClr val="000000"/>
                          </a:solidFill>
                          <a:latin typeface="Times New Roman"/>
                          <a:ea typeface="Times New Roman"/>
                        </a:rPr>
                        <a:t>Virion structure </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c>
                  <a:txBody>
                    <a:bodyPr/>
                    <a:lstStyle/>
                    <a:p>
                      <a:pPr algn="ctr">
                        <a:spcAft>
                          <a:spcPts val="0"/>
                        </a:spcAft>
                      </a:pPr>
                      <a:r>
                        <a:rPr lang="en-US" sz="1100" b="1">
                          <a:solidFill>
                            <a:srgbClr val="000000"/>
                          </a:solidFill>
                          <a:latin typeface="Times New Roman"/>
                          <a:ea typeface="Times New Roman"/>
                        </a:rPr>
                        <a:t>symmetry (icosahedral, helical, complex)</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r>
              <a:tr h="236689">
                <a:tc vMerge="1">
                  <a:txBody>
                    <a:bodyPr/>
                    <a:lstStyle/>
                    <a:p>
                      <a:endParaRPr lang="en-GB"/>
                    </a:p>
                  </a:txBody>
                  <a:tcPr/>
                </a:tc>
                <a:tc>
                  <a:txBody>
                    <a:bodyPr/>
                    <a:lstStyle/>
                    <a:p>
                      <a:pPr algn="ctr">
                        <a:spcAft>
                          <a:spcPts val="0"/>
                        </a:spcAft>
                      </a:pPr>
                      <a:r>
                        <a:rPr lang="en-US" sz="1100" b="1">
                          <a:solidFill>
                            <a:srgbClr val="000000"/>
                          </a:solidFill>
                          <a:latin typeface="Times New Roman"/>
                          <a:ea typeface="Times New Roman"/>
                        </a:rPr>
                        <a:t>enveloped or not</a:t>
                      </a:r>
                      <a:endParaRPr lang="en-GB" sz="800">
                        <a:latin typeface="Times New Roman"/>
                        <a:ea typeface="Times New Roman"/>
                      </a:endParaRPr>
                    </a:p>
                  </a:txBody>
                  <a:tcPr marL="37770" marR="37770" marT="37770" marB="37770" anchor="ctr">
                    <a:lnL>
                      <a:noFill/>
                    </a:lnL>
                    <a:lnR>
                      <a:noFill/>
                    </a:lnR>
                    <a:lnT>
                      <a:noFill/>
                    </a:lnT>
                    <a:lnB>
                      <a:noFill/>
                    </a:lnB>
                    <a:solidFill>
                      <a:srgbClr val="F3F3F3"/>
                    </a:solidFill>
                  </a:tcPr>
                </a:tc>
              </a:tr>
              <a:tr h="397839">
                <a:tc vMerge="1">
                  <a:txBody>
                    <a:bodyPr/>
                    <a:lstStyle/>
                    <a:p>
                      <a:endParaRPr lang="en-GB"/>
                    </a:p>
                  </a:txBody>
                  <a:tcPr/>
                </a:tc>
                <a:tc>
                  <a:txBody>
                    <a:bodyPr/>
                    <a:lstStyle/>
                    <a:p>
                      <a:pPr algn="ctr">
                        <a:spcAft>
                          <a:spcPts val="0"/>
                        </a:spcAft>
                      </a:pPr>
                      <a:r>
                        <a:rPr lang="en-US" sz="1100" b="1" dirty="0">
                          <a:solidFill>
                            <a:srgbClr val="000000"/>
                          </a:solidFill>
                          <a:latin typeface="Times New Roman"/>
                          <a:ea typeface="Times New Roman"/>
                        </a:rPr>
                        <a:t>number of </a:t>
                      </a:r>
                      <a:r>
                        <a:rPr lang="en-US" sz="1100" b="1" dirty="0" err="1">
                          <a:solidFill>
                            <a:srgbClr val="000000"/>
                          </a:solidFill>
                          <a:latin typeface="Times New Roman"/>
                          <a:ea typeface="Times New Roman"/>
                        </a:rPr>
                        <a:t>capsomers</a:t>
                      </a:r>
                      <a:endParaRPr lang="en-GB" sz="800" dirty="0">
                        <a:latin typeface="Times New Roman"/>
                        <a:ea typeface="Times New Roman"/>
                      </a:endParaRPr>
                    </a:p>
                  </a:txBody>
                  <a:tcPr marL="37770" marR="37770" marT="37770" marB="37770" anchor="ctr">
                    <a:lnL>
                      <a:noFill/>
                    </a:lnL>
                    <a:lnR>
                      <a:noFill/>
                    </a:lnR>
                    <a:lnT>
                      <a:noFill/>
                    </a:lnT>
                    <a:lnB>
                      <a:noFill/>
                    </a:lnB>
                    <a:solidFill>
                      <a:srgbClr val="F3F3F3"/>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10" name="TextBox 9"/>
          <p:cNvSpPr txBox="1"/>
          <p:nvPr/>
        </p:nvSpPr>
        <p:spPr>
          <a:xfrm>
            <a:off x="714348" y="571480"/>
            <a:ext cx="7786742" cy="5078313"/>
          </a:xfrm>
          <a:prstGeom prst="rect">
            <a:avLst/>
          </a:prstGeom>
          <a:noFill/>
        </p:spPr>
        <p:txBody>
          <a:bodyPr wrap="square" rtlCol="0">
            <a:spAutoFit/>
          </a:bodyPr>
          <a:lstStyle/>
          <a:p>
            <a:pPr lvl="0" fontAlgn="base">
              <a:spcBef>
                <a:spcPct val="0"/>
              </a:spcBef>
              <a:spcAft>
                <a:spcPct val="0"/>
              </a:spcAft>
              <a:buFontTx/>
              <a:buChar char="•"/>
              <a:tabLst>
                <a:tab pos="520700" algn="l"/>
              </a:tabLst>
            </a:pPr>
            <a:r>
              <a:rPr lang="en-US" dirty="0" err="1">
                <a:latin typeface="Arial" pitchFamily="34" charset="0"/>
                <a:ea typeface="Times New Roman" pitchFamily="18" charset="0"/>
                <a:cs typeface="Arial" pitchFamily="34" charset="0"/>
              </a:rPr>
              <a:t>Virion</a:t>
            </a:r>
            <a:r>
              <a:rPr lang="en-US" dirty="0">
                <a:latin typeface="Arial" pitchFamily="34" charset="0"/>
                <a:ea typeface="Times New Roman" pitchFamily="18" charset="0"/>
                <a:cs typeface="Arial" pitchFamily="34" charset="0"/>
              </a:rPr>
              <a:t> morphology, including size, shape, type of symmetry, presence or absences of </a:t>
            </a:r>
            <a:r>
              <a:rPr lang="en-US" dirty="0" err="1">
                <a:latin typeface="Arial" pitchFamily="34" charset="0"/>
                <a:ea typeface="Times New Roman" pitchFamily="18" charset="0"/>
                <a:cs typeface="Arial" pitchFamily="34" charset="0"/>
              </a:rPr>
              <a:t>peplomers</a:t>
            </a:r>
            <a:r>
              <a:rPr lang="en-US" dirty="0">
                <a:latin typeface="Arial" pitchFamily="34" charset="0"/>
                <a:ea typeface="Times New Roman" pitchFamily="18" charset="0"/>
                <a:cs typeface="Arial" pitchFamily="34" charset="0"/>
              </a:rPr>
              <a:t> and presence or absents of membrane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520700" algn="l"/>
              </a:tabLst>
            </a:pPr>
            <a:r>
              <a:rPr lang="en-US" dirty="0">
                <a:latin typeface="Arial" pitchFamily="34" charset="0"/>
                <a:ea typeface="Times New Roman" pitchFamily="18" charset="0"/>
                <a:cs typeface="Arial" pitchFamily="34" charset="0"/>
              </a:rPr>
              <a:t>III. Physiochemical properties of the </a:t>
            </a:r>
            <a:r>
              <a:rPr lang="en-US" dirty="0" err="1">
                <a:latin typeface="Arial" pitchFamily="34" charset="0"/>
                <a:ea typeface="Times New Roman" pitchFamily="18" charset="0"/>
                <a:cs typeface="Arial" pitchFamily="34" charset="0"/>
              </a:rPr>
              <a:t>viron</a:t>
            </a:r>
            <a:r>
              <a:rPr lang="en-US" dirty="0">
                <a:latin typeface="Arial" pitchFamily="34" charset="0"/>
                <a:ea typeface="Times New Roman" pitchFamily="18" charset="0"/>
                <a:cs typeface="Arial" pitchFamily="34" charset="0"/>
              </a:rPr>
              <a:t> in including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a:latin typeface="Arial" pitchFamily="34" charset="0"/>
                <a:ea typeface="Times New Roman" pitchFamily="18" charset="0"/>
                <a:cs typeface="Arial" pitchFamily="34" charset="0"/>
              </a:rPr>
              <a:t>molecular mass,</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a:latin typeface="Arial" pitchFamily="34" charset="0"/>
                <a:ea typeface="Times New Roman" pitchFamily="18" charset="0"/>
                <a:cs typeface="Arial" pitchFamily="34" charset="0"/>
              </a:rPr>
              <a:t>pH stability,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smtClean="0">
                <a:latin typeface="Arial" pitchFamily="34" charset="0"/>
                <a:ea typeface="Times New Roman" pitchFamily="18" charset="0"/>
                <a:cs typeface="Arial" pitchFamily="34" charset="0"/>
              </a:rPr>
              <a:t> thermal </a:t>
            </a:r>
            <a:r>
              <a:rPr lang="en-US" dirty="0">
                <a:latin typeface="Arial" pitchFamily="34" charset="0"/>
                <a:ea typeface="Times New Roman" pitchFamily="18" charset="0"/>
                <a:cs typeface="Arial" pitchFamily="34" charset="0"/>
              </a:rPr>
              <a:t>stability,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a:latin typeface="Arial" pitchFamily="34" charset="0"/>
                <a:ea typeface="Times New Roman" pitchFamily="18" charset="0"/>
                <a:cs typeface="Arial" pitchFamily="34" charset="0"/>
              </a:rPr>
              <a:t>susceptibility to physical and chemical agents specially ether and detergent</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520700" algn="l"/>
              </a:tabLst>
            </a:pPr>
            <a:r>
              <a:rPr lang="en-US" dirty="0">
                <a:latin typeface="Arial" pitchFamily="34" charset="0"/>
                <a:ea typeface="Times New Roman" pitchFamily="18" charset="0"/>
                <a:cs typeface="Arial" pitchFamily="34" charset="0"/>
              </a:rPr>
              <a:t>Viruses genome properties type of nucleic acid (DNA or RNA),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a:latin typeface="Arial" pitchFamily="34" charset="0"/>
                <a:ea typeface="Times New Roman" pitchFamily="18" charset="0"/>
                <a:cs typeface="Arial" pitchFamily="34" charset="0"/>
              </a:rPr>
              <a:t>size of genome in kilo bases  (Kb) or kilo bases pairs (</a:t>
            </a:r>
            <a:r>
              <a:rPr lang="en-US" dirty="0" err="1">
                <a:latin typeface="Arial" pitchFamily="34" charset="0"/>
                <a:ea typeface="Times New Roman" pitchFamily="18" charset="0"/>
                <a:cs typeface="Arial" pitchFamily="34" charset="0"/>
              </a:rPr>
              <a:t>Kbp</a:t>
            </a:r>
            <a:r>
              <a:rPr lang="en-US" dirty="0">
                <a:latin typeface="Arial" pitchFamily="34" charset="0"/>
                <a:ea typeface="Times New Roman" pitchFamily="18" charset="0"/>
                <a:cs typeface="Arial" pitchFamily="34" charset="0"/>
              </a:rPr>
              <a:t>),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smtClean="0">
                <a:latin typeface="Arial" pitchFamily="34" charset="0"/>
                <a:ea typeface="Times New Roman" pitchFamily="18" charset="0"/>
                <a:cs typeface="Arial" pitchFamily="34" charset="0"/>
              </a:rPr>
              <a:t> </a:t>
            </a:r>
            <a:r>
              <a:rPr lang="en-US" dirty="0" err="1" smtClean="0">
                <a:latin typeface="Arial" pitchFamily="34" charset="0"/>
                <a:ea typeface="Times New Roman" pitchFamily="18" charset="0"/>
                <a:cs typeface="Arial" pitchFamily="34" charset="0"/>
              </a:rPr>
              <a:t>strandedness</a:t>
            </a:r>
            <a:r>
              <a:rPr lang="en-US" dirty="0" smtClean="0">
                <a:latin typeface="Arial" pitchFamily="34" charset="0"/>
                <a:ea typeface="Times New Roman" pitchFamily="18" charset="0"/>
                <a:cs typeface="Arial" pitchFamily="34" charset="0"/>
              </a:rPr>
              <a:t> </a:t>
            </a:r>
            <a:r>
              <a:rPr lang="en-US" dirty="0">
                <a:latin typeface="Arial" pitchFamily="34" charset="0"/>
                <a:ea typeface="Times New Roman" pitchFamily="18" charset="0"/>
                <a:cs typeface="Arial" pitchFamily="34" charset="0"/>
              </a:rPr>
              <a:t>(single or double)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a:latin typeface="Arial" pitchFamily="34" charset="0"/>
                <a:ea typeface="Times New Roman" pitchFamily="18" charset="0"/>
                <a:cs typeface="Arial" pitchFamily="34" charset="0"/>
              </a:rPr>
              <a:t>whether liner or circular,</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a:latin typeface="Arial" pitchFamily="34" charset="0"/>
                <a:ea typeface="Times New Roman" pitchFamily="18" charset="0"/>
                <a:cs typeface="Arial" pitchFamily="34" charset="0"/>
              </a:rPr>
              <a:t> nucleotide sequences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520700" algn="l"/>
              </a:tabLst>
            </a:pPr>
            <a:r>
              <a:rPr lang="en-US" dirty="0">
                <a:latin typeface="Arial" pitchFamily="34" charset="0"/>
                <a:ea typeface="Times New Roman" pitchFamily="18" charset="0"/>
                <a:cs typeface="Arial" pitchFamily="34" charset="0"/>
              </a:rPr>
              <a:t>Virus’s proteins properties including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520700" algn="l"/>
              </a:tabLst>
            </a:pPr>
            <a:r>
              <a:rPr lang="en-US" dirty="0">
                <a:latin typeface="Arial" pitchFamily="34" charset="0"/>
                <a:ea typeface="Times New Roman" pitchFamily="18" charset="0"/>
                <a:cs typeface="Arial" pitchFamily="34" charset="0"/>
              </a:rPr>
              <a:t>numbers size and functional activities of structural and non structural proteins amino acid sequences and special functional activities (transcriptase , reverse transcriptase …etc</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520700" algn="l"/>
              </a:tabLst>
            </a:pPr>
            <a:endParaRPr lang="en-GB"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9" name="TextBox 8"/>
          <p:cNvSpPr txBox="1"/>
          <p:nvPr/>
        </p:nvSpPr>
        <p:spPr>
          <a:xfrm>
            <a:off x="1000100" y="714356"/>
            <a:ext cx="7000924" cy="5355312"/>
          </a:xfrm>
          <a:prstGeom prst="rect">
            <a:avLst/>
          </a:prstGeom>
          <a:noFill/>
        </p:spPr>
        <p:txBody>
          <a:bodyPr wrap="square" rtlCol="0">
            <a:spAutoFit/>
          </a:bodyPr>
          <a:lstStyle/>
          <a:p>
            <a:pPr lvl="0" fontAlgn="base">
              <a:spcBef>
                <a:spcPct val="0"/>
              </a:spcBef>
              <a:spcAft>
                <a:spcPct val="0"/>
              </a:spcAft>
              <a:tabLst>
                <a:tab pos="457200" algn="l"/>
              </a:tabLst>
            </a:pPr>
            <a:r>
              <a:rPr lang="en-US" dirty="0">
                <a:latin typeface="Arial" pitchFamily="34" charset="0"/>
                <a:ea typeface="Times New Roman" pitchFamily="18" charset="0"/>
                <a:cs typeface="Arial" pitchFamily="34" charset="0"/>
              </a:rPr>
              <a:t>Genome organization and replication including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gene order and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position order number and position of open reading frames replication patterns</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Antigenic properties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Biological properties mood of transmission vector relationship </a:t>
            </a:r>
            <a:r>
              <a:rPr lang="en-US" dirty="0" err="1">
                <a:latin typeface="Arial" pitchFamily="34" charset="0"/>
                <a:ea typeface="Times New Roman" pitchFamily="18" charset="0"/>
                <a:cs typeface="Arial" pitchFamily="34" charset="0"/>
              </a:rPr>
              <a:t>Pathogenicity</a:t>
            </a:r>
            <a:r>
              <a:rPr lang="en-US" dirty="0">
                <a:latin typeface="Arial" pitchFamily="34" charset="0"/>
                <a:ea typeface="Times New Roman" pitchFamily="18" charset="0"/>
                <a:cs typeface="Arial" pitchFamily="34" charset="0"/>
              </a:rPr>
              <a:t> and pathology</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Subdivisions witch called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Viruses infect the cells of human’s domestics and wild animals, plants and bacteria, some viruses are host specific while other are capable of infecting the cells of different hosts</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Transmission to human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By direct contacts, </a:t>
            </a:r>
            <a:r>
              <a:rPr lang="en-US" dirty="0" err="1">
                <a:latin typeface="Arial" pitchFamily="34" charset="0"/>
                <a:ea typeface="Times New Roman" pitchFamily="18" charset="0"/>
                <a:cs typeface="Arial" pitchFamily="34" charset="0"/>
              </a:rPr>
              <a:t>e.g</a:t>
            </a:r>
            <a:r>
              <a:rPr lang="en-US" dirty="0">
                <a:latin typeface="Arial" pitchFamily="34" charset="0"/>
                <a:ea typeface="Times New Roman" pitchFamily="18" charset="0"/>
                <a:cs typeface="Arial" pitchFamily="34" charset="0"/>
              </a:rPr>
              <a:t> herpes viruses and hepatitis B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Ingestion e.g. rotaviruses and hepatitis A</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Inhalation airborne droplet, e.g. influenza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By contact with articles lie floor towel..etc </a:t>
            </a:r>
            <a:r>
              <a:rPr lang="en-US" dirty="0" err="1">
                <a:latin typeface="Arial" pitchFamily="34" charset="0"/>
                <a:ea typeface="Times New Roman" pitchFamily="18" charset="0"/>
                <a:cs typeface="Arial" pitchFamily="34" charset="0"/>
              </a:rPr>
              <a:t>e.g</a:t>
            </a:r>
            <a:r>
              <a:rPr lang="en-US" dirty="0">
                <a:latin typeface="Arial" pitchFamily="34" charset="0"/>
                <a:ea typeface="Times New Roman" pitchFamily="18" charset="0"/>
                <a:cs typeface="Arial" pitchFamily="34" charset="0"/>
              </a:rPr>
              <a:t> </a:t>
            </a:r>
            <a:r>
              <a:rPr lang="en-US" dirty="0" err="1">
                <a:latin typeface="Arial" pitchFamily="34" charset="0"/>
                <a:ea typeface="Times New Roman" pitchFamily="18" charset="0"/>
                <a:cs typeface="Arial" pitchFamily="34" charset="0"/>
              </a:rPr>
              <a:t>papiloma</a:t>
            </a:r>
            <a:r>
              <a:rPr lang="en-US" dirty="0">
                <a:latin typeface="Arial" pitchFamily="34" charset="0"/>
                <a:ea typeface="Times New Roman" pitchFamily="18" charset="0"/>
                <a:cs typeface="Arial" pitchFamily="34" charset="0"/>
              </a:rPr>
              <a:t>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By mother infecting here child through pregnancy or birth e.g. rubella viruses or cytomegalovirus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endParaRPr lang="en-GB"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8" name="TextBox 7"/>
          <p:cNvSpPr txBox="1"/>
          <p:nvPr/>
        </p:nvSpPr>
        <p:spPr>
          <a:xfrm>
            <a:off x="642910" y="571480"/>
            <a:ext cx="7500990" cy="5632311"/>
          </a:xfrm>
          <a:prstGeom prst="rect">
            <a:avLst/>
          </a:prstGeom>
          <a:noFill/>
        </p:spPr>
        <p:txBody>
          <a:bodyPr wrap="square" rtlCol="0">
            <a:spAutoFit/>
          </a:bodyPr>
          <a:lstStyle/>
          <a:p>
            <a:pPr lvl="0" algn="justLow" fontAlgn="base">
              <a:spcBef>
                <a:spcPct val="0"/>
              </a:spcBef>
              <a:spcAft>
                <a:spcPct val="0"/>
              </a:spcAft>
              <a:tabLst>
                <a:tab pos="457200" algn="l"/>
              </a:tabLst>
            </a:pPr>
            <a:r>
              <a:rPr lang="en-US" dirty="0">
                <a:latin typeface="Arial" pitchFamily="34" charset="0"/>
                <a:ea typeface="Times New Roman" pitchFamily="18" charset="0"/>
                <a:cs typeface="Arial" pitchFamily="34" charset="0"/>
              </a:rPr>
              <a:t>Transmission from animals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Bite of an infected mosquito, sand fly, tick or midge</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Bite of animal host, rabbis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Man coming in contact with vegetative food have been contaminated with the excretion of infected animal</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Direct </a:t>
            </a:r>
            <a:r>
              <a:rPr lang="en-US" dirty="0" err="1">
                <a:latin typeface="Arial" pitchFamily="34" charset="0"/>
                <a:ea typeface="Times New Roman" pitchFamily="18" charset="0"/>
                <a:cs typeface="Arial" pitchFamily="34" charset="0"/>
              </a:rPr>
              <a:t>transfere</a:t>
            </a:r>
            <a:r>
              <a:rPr lang="en-US" dirty="0">
                <a:latin typeface="Arial" pitchFamily="34" charset="0"/>
                <a:ea typeface="Times New Roman" pitchFamily="18" charset="0"/>
                <a:cs typeface="Arial" pitchFamily="34" charset="0"/>
              </a:rPr>
              <a:t> of the viruses from human to human /</a:t>
            </a:r>
            <a:r>
              <a:rPr lang="en-US" dirty="0" err="1">
                <a:latin typeface="Arial" pitchFamily="34" charset="0"/>
                <a:ea typeface="Times New Roman" pitchFamily="18" charset="0"/>
                <a:cs typeface="Arial" pitchFamily="34" charset="0"/>
              </a:rPr>
              <a:t>ebol</a:t>
            </a:r>
            <a:r>
              <a:rPr lang="en-US" dirty="0">
                <a:latin typeface="Arial" pitchFamily="34" charset="0"/>
                <a:ea typeface="Times New Roman" pitchFamily="18" charset="0"/>
                <a:cs typeface="Arial" pitchFamily="34" charset="0"/>
              </a:rPr>
              <a:t> </a:t>
            </a:r>
            <a:r>
              <a:rPr lang="en-US" dirty="0" err="1">
                <a:latin typeface="Arial" pitchFamily="34" charset="0"/>
                <a:ea typeface="Times New Roman" pitchFamily="18" charset="0"/>
                <a:cs typeface="Arial" pitchFamily="34" charset="0"/>
              </a:rPr>
              <a:t>vruses</a:t>
            </a:r>
            <a:r>
              <a:rPr lang="en-US" dirty="0">
                <a:latin typeface="Arial" pitchFamily="34" charset="0"/>
                <a:ea typeface="Times New Roman" pitchFamily="18" charset="0"/>
                <a:cs typeface="Arial" pitchFamily="34" charset="0"/>
              </a:rPr>
              <a:t>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Laboratory transmitted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Ebola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Lassa fever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Laboratory investigation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Detection of viral antigen in a cells by fluorescent microscope</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Detection of soluble viral antigen by ELIZA, CIEP</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Isolation of viruses by tissue culture , inoculation of embrocated eggs, or inoculating of animals especially newborn</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Identification of viruses particles by electron microscope</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Detection of </a:t>
            </a:r>
            <a:r>
              <a:rPr lang="en-US" dirty="0" err="1">
                <a:latin typeface="Arial" pitchFamily="34" charset="0"/>
                <a:ea typeface="Times New Roman" pitchFamily="18" charset="0"/>
                <a:cs typeface="Arial" pitchFamily="34" charset="0"/>
              </a:rPr>
              <a:t>IgM</a:t>
            </a:r>
            <a:r>
              <a:rPr lang="en-US" dirty="0">
                <a:latin typeface="Arial" pitchFamily="34" charset="0"/>
                <a:ea typeface="Times New Roman" pitchFamily="18" charset="0"/>
                <a:cs typeface="Arial" pitchFamily="34" charset="0"/>
              </a:rPr>
              <a:t> specific antibodies in single serum specimens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Detection of viruses infecting cells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Development of </a:t>
            </a:r>
            <a:r>
              <a:rPr lang="en-US" dirty="0" err="1">
                <a:latin typeface="Arial" pitchFamily="34" charset="0"/>
                <a:ea typeface="Times New Roman" pitchFamily="18" charset="0"/>
                <a:cs typeface="Arial" pitchFamily="34" charset="0"/>
              </a:rPr>
              <a:t>cytopathic</a:t>
            </a:r>
            <a:r>
              <a:rPr lang="en-US" dirty="0">
                <a:latin typeface="Arial" pitchFamily="34" charset="0"/>
                <a:ea typeface="Times New Roman" pitchFamily="18" charset="0"/>
                <a:cs typeface="Arial" pitchFamily="34" charset="0"/>
              </a:rPr>
              <a:t> effect morphological changes in the cells </a:t>
            </a:r>
            <a:endParaRPr lang="en-US" dirty="0">
              <a:latin typeface="Arial" pitchFamily="34" charset="0"/>
              <a:cs typeface="Arial" pitchFamily="34" charset="0"/>
            </a:endParaRP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9" name="TextBox 8"/>
          <p:cNvSpPr txBox="1"/>
          <p:nvPr/>
        </p:nvSpPr>
        <p:spPr>
          <a:xfrm>
            <a:off x="642910" y="671691"/>
            <a:ext cx="7786742" cy="5909310"/>
          </a:xfrm>
          <a:prstGeom prst="rect">
            <a:avLst/>
          </a:prstGeom>
          <a:noFill/>
        </p:spPr>
        <p:txBody>
          <a:bodyPr wrap="square" rtlCol="0">
            <a:spAutoFit/>
          </a:bodyPr>
          <a:lstStyle/>
          <a:p>
            <a:pPr lvl="1" algn="justLow" fontAlgn="base">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Appearance of viruses encoded proteins as </a:t>
            </a:r>
            <a:r>
              <a:rPr lang="en-US" dirty="0" err="1">
                <a:latin typeface="Arial" pitchFamily="34" charset="0"/>
                <a:ea typeface="Times New Roman" pitchFamily="18" charset="0"/>
                <a:cs typeface="Arial" pitchFamily="34" charset="0"/>
              </a:rPr>
              <a:t>haemaglutining</a:t>
            </a:r>
            <a:r>
              <a:rPr lang="en-US" dirty="0">
                <a:latin typeface="Arial" pitchFamily="34" charset="0"/>
                <a:ea typeface="Times New Roman" pitchFamily="18" charset="0"/>
                <a:cs typeface="Arial" pitchFamily="34" charset="0"/>
              </a:rPr>
              <a:t> of influenza viruses</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Adsorption of erythrocyte to infected cells due to presence of viruses encoded </a:t>
            </a:r>
            <a:r>
              <a:rPr lang="en-US" dirty="0" err="1">
                <a:latin typeface="Arial" pitchFamily="34" charset="0"/>
                <a:ea typeface="Times New Roman" pitchFamily="18" charset="0"/>
                <a:cs typeface="Arial" pitchFamily="34" charset="0"/>
              </a:rPr>
              <a:t>ahemaglutinin</a:t>
            </a:r>
            <a:r>
              <a:rPr lang="en-US" dirty="0">
                <a:latin typeface="Arial" pitchFamily="34" charset="0"/>
                <a:ea typeface="Times New Roman" pitchFamily="18" charset="0"/>
                <a:cs typeface="Arial" pitchFamily="34" charset="0"/>
              </a:rPr>
              <a:t>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Detection of viruses nuclei acid  such as polymerase change reaction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Viral growth in </a:t>
            </a:r>
            <a:r>
              <a:rPr lang="en-US" dirty="0" err="1">
                <a:latin typeface="Arial" pitchFamily="34" charset="0"/>
                <a:ea typeface="Times New Roman" pitchFamily="18" charset="0"/>
                <a:cs typeface="Arial" pitchFamily="34" charset="0"/>
              </a:rPr>
              <a:t>embroynated</a:t>
            </a:r>
            <a:r>
              <a:rPr lang="en-US" dirty="0">
                <a:latin typeface="Arial" pitchFamily="34" charset="0"/>
                <a:ea typeface="Times New Roman" pitchFamily="18" charset="0"/>
                <a:cs typeface="Arial" pitchFamily="34" charset="0"/>
              </a:rPr>
              <a:t> chick egg may result in death of the embryo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Measuring the size of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Direct observation in the electron microscopy</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Filtration through membranes of graded porosity</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Sedimentation in the ultracentrifuge force of more than 1000000 times gravity may be used to drive particles to the bottom of the tube the relationship between the size and </a:t>
            </a:r>
            <a:r>
              <a:rPr lang="en-US" dirty="0" err="1">
                <a:latin typeface="Arial" pitchFamily="34" charset="0"/>
                <a:ea typeface="Times New Roman" pitchFamily="18" charset="0"/>
                <a:cs typeface="Arial" pitchFamily="34" charset="0"/>
              </a:rPr>
              <a:t>shap</a:t>
            </a:r>
            <a:r>
              <a:rPr lang="en-US" dirty="0">
                <a:latin typeface="Arial" pitchFamily="34" charset="0"/>
                <a:ea typeface="Times New Roman" pitchFamily="18" charset="0"/>
                <a:cs typeface="Arial" pitchFamily="34" charset="0"/>
              </a:rPr>
              <a:t> of  a particle and its rate of sedimentation permits the determination of particle size</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Comparative measurement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Chemical composition of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Viral protein the structural proteins of viruses have a several important functions their major purpose is to facilitate to transfer of the viral nucleic acid from one host cell to another</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Protect the viral genome it determine the antigenic characteristic of the viruses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9" name="TextBox 8"/>
          <p:cNvSpPr txBox="1"/>
          <p:nvPr/>
        </p:nvSpPr>
        <p:spPr>
          <a:xfrm>
            <a:off x="642910" y="671691"/>
            <a:ext cx="7786742" cy="5909310"/>
          </a:xfrm>
          <a:prstGeom prst="rect">
            <a:avLst/>
          </a:prstGeom>
          <a:noFill/>
        </p:spPr>
        <p:txBody>
          <a:bodyPr wrap="square" rtlCol="0">
            <a:spAutoFit/>
          </a:bodyPr>
          <a:lstStyle/>
          <a:p>
            <a:pPr lvl="1" algn="justLow" fontAlgn="base">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Appearance of viruses encoded proteins as </a:t>
            </a:r>
            <a:r>
              <a:rPr lang="en-US" dirty="0" err="1">
                <a:latin typeface="Arial" pitchFamily="34" charset="0"/>
                <a:ea typeface="Times New Roman" pitchFamily="18" charset="0"/>
                <a:cs typeface="Arial" pitchFamily="34" charset="0"/>
              </a:rPr>
              <a:t>haemaglutining</a:t>
            </a:r>
            <a:r>
              <a:rPr lang="en-US" dirty="0">
                <a:latin typeface="Arial" pitchFamily="34" charset="0"/>
                <a:ea typeface="Times New Roman" pitchFamily="18" charset="0"/>
                <a:cs typeface="Arial" pitchFamily="34" charset="0"/>
              </a:rPr>
              <a:t> of influenza viruses</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Adsorption of erythrocyte to infected cells due to presence of viruses encoded </a:t>
            </a:r>
            <a:r>
              <a:rPr lang="en-US" dirty="0" err="1">
                <a:latin typeface="Arial" pitchFamily="34" charset="0"/>
                <a:ea typeface="Times New Roman" pitchFamily="18" charset="0"/>
                <a:cs typeface="Arial" pitchFamily="34" charset="0"/>
              </a:rPr>
              <a:t>ahemaglutinin</a:t>
            </a:r>
            <a:r>
              <a:rPr lang="en-US" dirty="0">
                <a:latin typeface="Arial" pitchFamily="34" charset="0"/>
                <a:ea typeface="Times New Roman" pitchFamily="18" charset="0"/>
                <a:cs typeface="Arial" pitchFamily="34" charset="0"/>
              </a:rPr>
              <a:t>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Detection of viruses nuclei acid  such as polymerase change reaction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1" algn="justLow" eaLnBrk="0" fontAlgn="base" hangingPunct="0">
              <a:spcBef>
                <a:spcPct val="0"/>
              </a:spcBef>
              <a:spcAft>
                <a:spcPct val="0"/>
              </a:spcAft>
              <a:buFont typeface="Wingdings" pitchFamily="2" charset="2"/>
              <a:buChar char=""/>
              <a:tabLst>
                <a:tab pos="457200" algn="l"/>
              </a:tabLst>
            </a:pPr>
            <a:r>
              <a:rPr lang="en-US" dirty="0">
                <a:latin typeface="Arial" pitchFamily="34" charset="0"/>
                <a:ea typeface="Times New Roman" pitchFamily="18" charset="0"/>
                <a:cs typeface="Arial" pitchFamily="34" charset="0"/>
              </a:rPr>
              <a:t>Viral growth in </a:t>
            </a:r>
            <a:r>
              <a:rPr lang="en-US" dirty="0" err="1">
                <a:latin typeface="Arial" pitchFamily="34" charset="0"/>
                <a:ea typeface="Times New Roman" pitchFamily="18" charset="0"/>
                <a:cs typeface="Arial" pitchFamily="34" charset="0"/>
              </a:rPr>
              <a:t>embroynated</a:t>
            </a:r>
            <a:r>
              <a:rPr lang="en-US" dirty="0">
                <a:latin typeface="Arial" pitchFamily="34" charset="0"/>
                <a:ea typeface="Times New Roman" pitchFamily="18" charset="0"/>
                <a:cs typeface="Arial" pitchFamily="34" charset="0"/>
              </a:rPr>
              <a:t> chick egg may result in death of the embryo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Measuring the size of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Direct observation in the electron microscopy</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Filtration through membranes of graded porosity</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Sedimentation in the ultracentrifuge force of more than 1000000 times gravity may be used to drive particles to the bottom of the tube the relationship between the size and </a:t>
            </a:r>
            <a:r>
              <a:rPr lang="en-US" dirty="0" err="1">
                <a:latin typeface="Arial" pitchFamily="34" charset="0"/>
                <a:ea typeface="Times New Roman" pitchFamily="18" charset="0"/>
                <a:cs typeface="Arial" pitchFamily="34" charset="0"/>
              </a:rPr>
              <a:t>shap</a:t>
            </a:r>
            <a:r>
              <a:rPr lang="en-US" dirty="0">
                <a:latin typeface="Arial" pitchFamily="34" charset="0"/>
                <a:ea typeface="Times New Roman" pitchFamily="18" charset="0"/>
                <a:cs typeface="Arial" pitchFamily="34" charset="0"/>
              </a:rPr>
              <a:t> of  a particle and its rate of sedimentation permits the determination of particle size</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Comparative measurement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tabLst>
                <a:tab pos="457200" algn="l"/>
              </a:tabLst>
            </a:pPr>
            <a:r>
              <a:rPr lang="en-US" dirty="0">
                <a:latin typeface="Arial" pitchFamily="34" charset="0"/>
                <a:ea typeface="Times New Roman" pitchFamily="18" charset="0"/>
                <a:cs typeface="Arial" pitchFamily="34" charset="0"/>
              </a:rPr>
              <a:t>Chemical composition of viruses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Viral protein the structural proteins of viruses have a several important functions their major purpose is to facilitate to transfer of the viral nucleic acid from one host cell to another</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buFontTx/>
              <a:buChar char="•"/>
              <a:tabLst>
                <a:tab pos="457200" algn="l"/>
              </a:tabLst>
            </a:pPr>
            <a:r>
              <a:rPr lang="en-US" dirty="0">
                <a:latin typeface="Arial" pitchFamily="34" charset="0"/>
                <a:ea typeface="Times New Roman" pitchFamily="18" charset="0"/>
                <a:cs typeface="Arial" pitchFamily="34" charset="0"/>
              </a:rPr>
              <a:t>Protect the viral genome it determine the antigenic characteristic of the viruses </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7" name="TextBox 6"/>
          <p:cNvSpPr txBox="1"/>
          <p:nvPr/>
        </p:nvSpPr>
        <p:spPr>
          <a:xfrm>
            <a:off x="571472" y="428604"/>
            <a:ext cx="7929618" cy="5355312"/>
          </a:xfrm>
          <a:prstGeom prst="rect">
            <a:avLst/>
          </a:prstGeom>
          <a:noFill/>
        </p:spPr>
        <p:txBody>
          <a:bodyPr wrap="square" rtlCol="0">
            <a:spAutoFit/>
          </a:bodyPr>
          <a:lstStyle/>
          <a:p>
            <a:r>
              <a:rPr lang="en-GB" dirty="0" smtClean="0"/>
              <a:t>Appearance of viruses encoded proteins as </a:t>
            </a:r>
            <a:r>
              <a:rPr lang="en-GB" dirty="0" err="1" smtClean="0"/>
              <a:t>haemaglutining</a:t>
            </a:r>
            <a:r>
              <a:rPr lang="en-GB" dirty="0" smtClean="0"/>
              <a:t> of influenza viruses</a:t>
            </a:r>
          </a:p>
          <a:p>
            <a:r>
              <a:rPr lang="en-GB" dirty="0" smtClean="0"/>
              <a:t>Adsorption of erythrocyte to infected cells due to presence of viruses encoded </a:t>
            </a:r>
            <a:r>
              <a:rPr lang="en-GB" dirty="0" err="1" smtClean="0"/>
              <a:t>ahemaglutinin</a:t>
            </a:r>
            <a:r>
              <a:rPr lang="en-GB" dirty="0" smtClean="0"/>
              <a:t> </a:t>
            </a:r>
          </a:p>
          <a:p>
            <a:r>
              <a:rPr lang="en-GB" dirty="0" smtClean="0"/>
              <a:t>Detection of viruses nuclei acid  such as polymerase change reaction </a:t>
            </a:r>
          </a:p>
          <a:p>
            <a:r>
              <a:rPr lang="en-GB" dirty="0" smtClean="0"/>
              <a:t>Viral growth in </a:t>
            </a:r>
            <a:r>
              <a:rPr lang="en-GB" dirty="0" err="1" smtClean="0"/>
              <a:t>embroynated</a:t>
            </a:r>
            <a:r>
              <a:rPr lang="en-GB" dirty="0" smtClean="0"/>
              <a:t> chick egg may result in death of the embryo </a:t>
            </a:r>
          </a:p>
          <a:p>
            <a:r>
              <a:rPr lang="en-GB" dirty="0" smtClean="0"/>
              <a:t>Measuring the size of viruses </a:t>
            </a:r>
          </a:p>
          <a:p>
            <a:r>
              <a:rPr lang="en-GB" dirty="0" smtClean="0"/>
              <a:t>Direct observation in the electron microscopy</a:t>
            </a:r>
          </a:p>
          <a:p>
            <a:r>
              <a:rPr lang="en-GB" dirty="0" smtClean="0"/>
              <a:t>Filtration through membranes of graded porosity</a:t>
            </a:r>
          </a:p>
          <a:p>
            <a:r>
              <a:rPr lang="en-GB" dirty="0" smtClean="0"/>
              <a:t>Sedimentation in the ultracentrifuge force of more than 1000000 times gravity may be used to drive particles to the bottom of the tube the relationship between the size and </a:t>
            </a:r>
            <a:r>
              <a:rPr lang="en-GB" dirty="0" err="1" smtClean="0"/>
              <a:t>shap</a:t>
            </a:r>
            <a:r>
              <a:rPr lang="en-GB" dirty="0" smtClean="0"/>
              <a:t> of  a particle and its rate of sedimentation permits the determination of particle size</a:t>
            </a:r>
          </a:p>
          <a:p>
            <a:r>
              <a:rPr lang="en-GB" dirty="0" smtClean="0"/>
              <a:t>Comparative measurement </a:t>
            </a:r>
          </a:p>
          <a:p>
            <a:r>
              <a:rPr lang="en-GB" dirty="0" smtClean="0"/>
              <a:t>Chemical composition of viruses </a:t>
            </a:r>
          </a:p>
          <a:p>
            <a:r>
              <a:rPr lang="en-GB" dirty="0" smtClean="0"/>
              <a:t>Viral protein the structural proteins of viruses have a several important functions their major purpose is to facilitate to transfer of the viral nucleic acid from one host cell to another</a:t>
            </a:r>
          </a:p>
          <a:p>
            <a:r>
              <a:rPr lang="en-GB" dirty="0" smtClean="0"/>
              <a:t>Protect the viral genome it determine the antigenic characteristic of the viruses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7" name="TextBox 6"/>
          <p:cNvSpPr txBox="1"/>
          <p:nvPr/>
        </p:nvSpPr>
        <p:spPr>
          <a:xfrm>
            <a:off x="428596" y="428604"/>
            <a:ext cx="8286808" cy="6463308"/>
          </a:xfrm>
          <a:prstGeom prst="rect">
            <a:avLst/>
          </a:prstGeom>
          <a:noFill/>
        </p:spPr>
        <p:txBody>
          <a:bodyPr wrap="square" rtlCol="0">
            <a:spAutoFit/>
          </a:bodyPr>
          <a:lstStyle/>
          <a:p>
            <a:pPr lvl="0"/>
            <a:r>
              <a:rPr lang="en-US" dirty="0" smtClean="0"/>
              <a:t>Enzymes, which present in the viruses and carry important role in the initiation of viral replication </a:t>
            </a:r>
            <a:endParaRPr lang="en-GB" dirty="0" smtClean="0"/>
          </a:p>
          <a:p>
            <a:r>
              <a:rPr lang="en-US" dirty="0" smtClean="0"/>
              <a:t> </a:t>
            </a:r>
            <a:endParaRPr lang="en-GB" dirty="0" smtClean="0"/>
          </a:p>
          <a:p>
            <a:r>
              <a:rPr lang="en-US" dirty="0" smtClean="0"/>
              <a:t> </a:t>
            </a:r>
            <a:r>
              <a:rPr lang="en-US" dirty="0" smtClean="0"/>
              <a:t>Replication </a:t>
            </a:r>
            <a:r>
              <a:rPr lang="en-US" dirty="0" smtClean="0"/>
              <a:t>of viruses </a:t>
            </a:r>
            <a:endParaRPr lang="en-GB" dirty="0" smtClean="0"/>
          </a:p>
          <a:p>
            <a:r>
              <a:rPr lang="en-US" dirty="0" smtClean="0"/>
              <a:t> </a:t>
            </a:r>
            <a:endParaRPr lang="en-GB" dirty="0" smtClean="0"/>
          </a:p>
          <a:p>
            <a:r>
              <a:rPr lang="en-US" dirty="0" smtClean="0"/>
              <a:t>Viruses multiply only in living cells.  I order viruses to replicate; viral proteins must be synthesized by the host cell protein synthesizing machinery. </a:t>
            </a:r>
            <a:endParaRPr lang="en-GB" dirty="0" smtClean="0"/>
          </a:p>
          <a:p>
            <a:r>
              <a:rPr lang="en-US" dirty="0" smtClean="0"/>
              <a:t>The unique feature of viral multiplication is that soon after interaction with the host cell, the infecting </a:t>
            </a:r>
            <a:r>
              <a:rPr lang="en-US" dirty="0" err="1" smtClean="0"/>
              <a:t>virion</a:t>
            </a:r>
            <a:r>
              <a:rPr lang="en-US" dirty="0" smtClean="0"/>
              <a:t> is disrupted, this phase of the growth cycle is called </a:t>
            </a:r>
            <a:r>
              <a:rPr lang="en-US" b="1" dirty="0" smtClean="0"/>
              <a:t>eclipse period;</a:t>
            </a:r>
            <a:r>
              <a:rPr lang="en-US" dirty="0" smtClean="0"/>
              <a:t> it is duration varies depending on both particular viruses and the host cell, and it is followed by an interval of rapid accumulation of infection use progeny virus’s particles.</a:t>
            </a:r>
            <a:endParaRPr lang="en-GB" dirty="0" smtClean="0"/>
          </a:p>
          <a:p>
            <a:endParaRPr lang="en-US" dirty="0" smtClean="0"/>
          </a:p>
          <a:p>
            <a:r>
              <a:rPr lang="en-US" dirty="0" smtClean="0"/>
              <a:t>As </a:t>
            </a:r>
            <a:r>
              <a:rPr lang="en-US" dirty="0" smtClean="0"/>
              <a:t>son as the viral nucleic acid enters the host cell, the cellular metabolic process of the host cell are not altered  significantly, although  the cell synthesized viral proteins and nucleic acid and the host cell not damaged markedly</a:t>
            </a:r>
            <a:endParaRPr lang="en-GB" dirty="0" smtClean="0"/>
          </a:p>
          <a:p>
            <a:r>
              <a:rPr lang="en-US" dirty="0" smtClean="0"/>
              <a:t> </a:t>
            </a:r>
            <a:endParaRPr lang="en-GB" dirty="0" smtClean="0"/>
          </a:p>
          <a:p>
            <a:r>
              <a:rPr lang="en-US" dirty="0" smtClean="0"/>
              <a:t>After the synthesis of viral nucleic acid and viral proteins, the components assemble to form a new infectious </a:t>
            </a:r>
            <a:r>
              <a:rPr lang="en-US" dirty="0" err="1" smtClean="0"/>
              <a:t>virions</a:t>
            </a:r>
            <a:r>
              <a:rPr lang="en-US" dirty="0" smtClean="0"/>
              <a:t> the yield of infectious viruses per cell 100, 000 particles</a:t>
            </a:r>
            <a:endParaRPr lang="en-GB" dirty="0" smtClean="0"/>
          </a:p>
          <a:p>
            <a:r>
              <a:rPr lang="en-US" dirty="0" smtClean="0"/>
              <a:t> </a:t>
            </a: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7" name="TextBox 6"/>
          <p:cNvSpPr txBox="1"/>
          <p:nvPr/>
        </p:nvSpPr>
        <p:spPr>
          <a:xfrm>
            <a:off x="428596" y="428604"/>
            <a:ext cx="8286808" cy="923330"/>
          </a:xfrm>
          <a:prstGeom prst="rect">
            <a:avLst/>
          </a:prstGeom>
          <a:noFill/>
        </p:spPr>
        <p:txBody>
          <a:bodyPr wrap="square" rtlCol="0">
            <a:spAutoFit/>
          </a:bodyPr>
          <a:lstStyle/>
          <a:p>
            <a:r>
              <a:rPr lang="en-US" dirty="0" smtClean="0"/>
              <a:t> </a:t>
            </a:r>
            <a:endParaRPr lang="en-GB" dirty="0" smtClean="0"/>
          </a:p>
          <a:p>
            <a:r>
              <a:rPr lang="en-US" dirty="0" smtClean="0"/>
              <a:t> </a:t>
            </a:r>
            <a:endParaRPr lang="en-GB" dirty="0" smtClean="0"/>
          </a:p>
          <a:p>
            <a:endParaRPr lang="en-GB" dirty="0"/>
          </a:p>
        </p:txBody>
      </p:sp>
      <p:sp>
        <p:nvSpPr>
          <p:cNvPr id="9" name="TextBox 8"/>
          <p:cNvSpPr txBox="1"/>
          <p:nvPr/>
        </p:nvSpPr>
        <p:spPr>
          <a:xfrm>
            <a:off x="500034" y="714356"/>
            <a:ext cx="8494633" cy="1754326"/>
          </a:xfrm>
          <a:prstGeom prst="rect">
            <a:avLst/>
          </a:prstGeom>
          <a:noFill/>
        </p:spPr>
        <p:txBody>
          <a:bodyPr wrap="none" rtlCol="0">
            <a:spAutoFit/>
          </a:bodyPr>
          <a:lstStyle/>
          <a:p>
            <a:pPr lvl="0" algn="justLow" fontAlgn="base">
              <a:spcBef>
                <a:spcPct val="0"/>
              </a:spcBef>
              <a:spcAft>
                <a:spcPct val="0"/>
              </a:spcAft>
            </a:pPr>
            <a:r>
              <a:rPr lang="en-US" dirty="0" smtClean="0">
                <a:latin typeface="Arial" pitchFamily="34" charset="0"/>
                <a:ea typeface="Times New Roman" pitchFamily="18" charset="0"/>
                <a:cs typeface="Arial" pitchFamily="34" charset="0"/>
              </a:rPr>
              <a:t>General steps in viral replication </a:t>
            </a:r>
            <a:endParaRPr lang="en-GB" sz="1100" dirty="0" smtClean="0">
              <a:latin typeface="Arial" pitchFamily="34" charset="0"/>
              <a:cs typeface="Arial" pitchFamily="34" charset="0"/>
            </a:endParaRPr>
          </a:p>
          <a:p>
            <a:pPr lvl="0" algn="justLow" eaLnBrk="0" fontAlgn="base" hangingPunct="0">
              <a:spcBef>
                <a:spcPct val="0"/>
              </a:spcBef>
              <a:spcAft>
                <a:spcPct val="0"/>
              </a:spcAft>
            </a:pPr>
            <a:r>
              <a:rPr lang="en-US" dirty="0" smtClean="0">
                <a:latin typeface="Arial" pitchFamily="34" charset="0"/>
                <a:ea typeface="Times New Roman" pitchFamily="18" charset="0"/>
                <a:cs typeface="Arial" pitchFamily="34" charset="0"/>
              </a:rPr>
              <a:t>Attachment, penetration and </a:t>
            </a:r>
            <a:r>
              <a:rPr lang="en-US" dirty="0" err="1" smtClean="0">
                <a:latin typeface="Arial" pitchFamily="34" charset="0"/>
                <a:ea typeface="Times New Roman" pitchFamily="18" charset="0"/>
                <a:cs typeface="Arial" pitchFamily="34" charset="0"/>
              </a:rPr>
              <a:t>uncoating</a:t>
            </a:r>
            <a:r>
              <a:rPr lang="en-US" dirty="0" smtClean="0">
                <a:latin typeface="Arial" pitchFamily="34" charset="0"/>
                <a:ea typeface="Times New Roman" pitchFamily="18" charset="0"/>
                <a:cs typeface="Arial" pitchFamily="34" charset="0"/>
              </a:rPr>
              <a:t> </a:t>
            </a:r>
            <a:endParaRPr lang="en-GB" sz="1100" dirty="0" smtClean="0">
              <a:latin typeface="Arial" pitchFamily="34" charset="0"/>
              <a:cs typeface="Arial" pitchFamily="34" charset="0"/>
            </a:endParaRPr>
          </a:p>
          <a:p>
            <a:pPr lvl="0" algn="justLow" eaLnBrk="0" fontAlgn="base" hangingPunct="0">
              <a:spcBef>
                <a:spcPct val="0"/>
              </a:spcBef>
              <a:spcAft>
                <a:spcPct val="0"/>
              </a:spcAft>
            </a:pPr>
            <a:r>
              <a:rPr lang="en-US" dirty="0" smtClean="0">
                <a:latin typeface="Arial" pitchFamily="34" charset="0"/>
                <a:ea typeface="Times New Roman" pitchFamily="18" charset="0"/>
                <a:cs typeface="Arial" pitchFamily="34" charset="0"/>
              </a:rPr>
              <a:t>First step is attachment, interaction of </a:t>
            </a:r>
            <a:r>
              <a:rPr lang="en-US" dirty="0" err="1" smtClean="0">
                <a:latin typeface="Arial" pitchFamily="34" charset="0"/>
                <a:ea typeface="Times New Roman" pitchFamily="18" charset="0"/>
                <a:cs typeface="Arial" pitchFamily="34" charset="0"/>
              </a:rPr>
              <a:t>virion</a:t>
            </a:r>
            <a:r>
              <a:rPr lang="en-US" dirty="0" smtClean="0">
                <a:latin typeface="Arial" pitchFamily="34" charset="0"/>
                <a:ea typeface="Times New Roman" pitchFamily="18" charset="0"/>
                <a:cs typeface="Arial" pitchFamily="34" charset="0"/>
              </a:rPr>
              <a:t> with specific receptors (glycoprotein) </a:t>
            </a:r>
            <a:endParaRPr lang="en-US" dirty="0" smtClean="0">
              <a:latin typeface="Arial" pitchFamily="34" charset="0"/>
              <a:ea typeface="Times New Roman" pitchFamily="18" charset="0"/>
              <a:cs typeface="Arial" pitchFamily="34" charset="0"/>
            </a:endParaRPr>
          </a:p>
          <a:p>
            <a:pPr lvl="0" algn="justLow" eaLnBrk="0" fontAlgn="base" hangingPunct="0">
              <a:spcBef>
                <a:spcPct val="0"/>
              </a:spcBef>
              <a:spcAft>
                <a:spcPct val="0"/>
              </a:spcAft>
            </a:pPr>
            <a:r>
              <a:rPr lang="en-US" dirty="0" smtClean="0">
                <a:latin typeface="Arial" pitchFamily="34" charset="0"/>
                <a:ea typeface="Times New Roman" pitchFamily="18" charset="0"/>
                <a:cs typeface="Arial" pitchFamily="34" charset="0"/>
              </a:rPr>
              <a:t>sit </a:t>
            </a:r>
            <a:r>
              <a:rPr lang="en-US" dirty="0" smtClean="0">
                <a:latin typeface="Arial" pitchFamily="34" charset="0"/>
                <a:ea typeface="Times New Roman" pitchFamily="18" charset="0"/>
                <a:cs typeface="Arial" pitchFamily="34" charset="0"/>
              </a:rPr>
              <a:t>on the surface of cell.  </a:t>
            </a:r>
            <a:endParaRPr lang="en-US" dirty="0" smtClean="0">
              <a:latin typeface="Arial" pitchFamily="34" charset="0"/>
              <a:ea typeface="Times New Roman" pitchFamily="18" charset="0"/>
              <a:cs typeface="Arial" pitchFamily="34" charset="0"/>
            </a:endParaRPr>
          </a:p>
          <a:p>
            <a:pPr lvl="0" algn="justLow" eaLnBrk="0" fontAlgn="base" hangingPunct="0">
              <a:spcBef>
                <a:spcPct val="0"/>
              </a:spcBef>
              <a:spcAft>
                <a:spcPct val="0"/>
              </a:spcAft>
            </a:pPr>
            <a:r>
              <a:rPr lang="en-US" dirty="0" smtClean="0">
                <a:latin typeface="Arial" pitchFamily="34" charset="0"/>
                <a:ea typeface="Times New Roman" pitchFamily="18" charset="0"/>
                <a:cs typeface="Arial" pitchFamily="34" charset="0"/>
              </a:rPr>
              <a:t>(</a:t>
            </a:r>
            <a:r>
              <a:rPr lang="en-US" dirty="0" smtClean="0">
                <a:latin typeface="Arial" pitchFamily="34" charset="0"/>
                <a:ea typeface="Times New Roman" pitchFamily="18" charset="0"/>
                <a:cs typeface="Arial" pitchFamily="34" charset="0"/>
              </a:rPr>
              <a:t>different methods of entering the host cells according to type of viruses). </a:t>
            </a:r>
            <a:endParaRPr lang="en-US" dirty="0" smtClean="0">
              <a:latin typeface="Arial" pitchFamily="34" charset="0"/>
              <a:cs typeface="Arial" pitchFamily="34" charset="0"/>
            </a:endParaRPr>
          </a:p>
          <a:p>
            <a:endParaRPr lang="en-GB" dirty="0"/>
          </a:p>
        </p:txBody>
      </p:sp>
      <p:sp>
        <p:nvSpPr>
          <p:cNvPr id="10" name="TextBox 9"/>
          <p:cNvSpPr txBox="1"/>
          <p:nvPr/>
        </p:nvSpPr>
        <p:spPr>
          <a:xfrm>
            <a:off x="571472" y="2357430"/>
            <a:ext cx="8215370" cy="3970318"/>
          </a:xfrm>
          <a:prstGeom prst="rect">
            <a:avLst/>
          </a:prstGeom>
          <a:noFill/>
        </p:spPr>
        <p:txBody>
          <a:bodyPr wrap="square" rtlCol="0">
            <a:spAutoFit/>
          </a:bodyPr>
          <a:lstStyle/>
          <a:p>
            <a:r>
              <a:rPr lang="en-US" dirty="0" smtClean="0"/>
              <a:t>e.g. human </a:t>
            </a:r>
            <a:r>
              <a:rPr lang="en-US" dirty="0" err="1" smtClean="0"/>
              <a:t>immunodefecient</a:t>
            </a:r>
            <a:r>
              <a:rPr lang="en-US" dirty="0" smtClean="0"/>
              <a:t> viruses HIV binds to receptors CD4 on a cells of immune system</a:t>
            </a:r>
            <a:endParaRPr lang="en-GB" dirty="0" smtClean="0"/>
          </a:p>
          <a:p>
            <a:r>
              <a:rPr lang="en-US" dirty="0" smtClean="0"/>
              <a:t> </a:t>
            </a:r>
            <a:endParaRPr lang="en-GB" dirty="0" smtClean="0"/>
          </a:p>
          <a:p>
            <a:r>
              <a:rPr lang="en-US" dirty="0" smtClean="0"/>
              <a:t>Not all cells susceptible to the host e.g. polioviruses  is able to attached only the nervous system </a:t>
            </a:r>
            <a:endParaRPr lang="en-GB" dirty="0" smtClean="0"/>
          </a:p>
          <a:p>
            <a:r>
              <a:rPr lang="en-US" dirty="0" smtClean="0"/>
              <a:t> </a:t>
            </a:r>
            <a:endParaRPr lang="en-GB" dirty="0" smtClean="0"/>
          </a:p>
          <a:p>
            <a:r>
              <a:rPr lang="en-US" dirty="0" smtClean="0"/>
              <a:t> </a:t>
            </a:r>
            <a:endParaRPr lang="en-GB" dirty="0" smtClean="0"/>
          </a:p>
          <a:p>
            <a:r>
              <a:rPr lang="en-US" dirty="0" smtClean="0"/>
              <a:t>after binding the viruses  particle is taken  up inside the cell this step refers as </a:t>
            </a:r>
            <a:r>
              <a:rPr lang="en-US" b="1" dirty="0" smtClean="0"/>
              <a:t>penetration or engulfment.</a:t>
            </a:r>
            <a:r>
              <a:rPr lang="en-US" dirty="0" smtClean="0"/>
              <a:t>  </a:t>
            </a:r>
            <a:endParaRPr lang="en-GB" dirty="0" smtClean="0"/>
          </a:p>
          <a:p>
            <a:r>
              <a:rPr lang="en-US" dirty="0" smtClean="0"/>
              <a:t> </a:t>
            </a:r>
            <a:endParaRPr lang="en-GB" dirty="0" smtClean="0"/>
          </a:p>
          <a:p>
            <a:r>
              <a:rPr lang="en-US" b="1" dirty="0" err="1" smtClean="0"/>
              <a:t>Uncoating</a:t>
            </a:r>
            <a:r>
              <a:rPr lang="en-US" b="1" dirty="0" smtClean="0"/>
              <a:t> </a:t>
            </a:r>
            <a:r>
              <a:rPr lang="en-US" dirty="0" smtClean="0"/>
              <a:t>occurs shortly after penetration</a:t>
            </a:r>
            <a:endParaRPr lang="en-GB" dirty="0" smtClean="0"/>
          </a:p>
          <a:p>
            <a:r>
              <a:rPr lang="en-US" dirty="0" smtClean="0"/>
              <a:t>It is the physical separation of viral nucleic acid from the outer structure component of the </a:t>
            </a:r>
            <a:r>
              <a:rPr lang="en-US" dirty="0" err="1" smtClean="0"/>
              <a:t>viron</a:t>
            </a:r>
            <a:r>
              <a:rPr lang="en-US" dirty="0" smtClean="0"/>
              <a:t> such that it an function</a:t>
            </a:r>
            <a:endParaRPr lang="en-GB" dirty="0" smtClean="0"/>
          </a:p>
          <a:p>
            <a:r>
              <a:rPr lang="en-US" dirty="0" smtClean="0"/>
              <a:t> </a:t>
            </a: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Viruses%20And%20Bacteria.png"/>
          <p:cNvPicPr>
            <a:picLocks noChangeAspect="1"/>
          </p:cNvPicPr>
          <p:nvPr/>
        </p:nvPicPr>
        <p:blipFill>
          <a:blip r:embed="rId2"/>
          <a:stretch>
            <a:fillRect/>
          </a:stretch>
        </p:blipFill>
        <p:spPr>
          <a:xfrm>
            <a:off x="1476761" y="1609952"/>
            <a:ext cx="6190477" cy="363809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1357298"/>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13" name="TextBox 12"/>
          <p:cNvSpPr txBox="1"/>
          <p:nvPr/>
        </p:nvSpPr>
        <p:spPr>
          <a:xfrm>
            <a:off x="285720" y="714356"/>
            <a:ext cx="8286808" cy="4247317"/>
          </a:xfrm>
          <a:prstGeom prst="rect">
            <a:avLst/>
          </a:prstGeom>
          <a:noFill/>
        </p:spPr>
        <p:txBody>
          <a:bodyPr wrap="square" rtlCol="0">
            <a:spAutoFit/>
          </a:bodyPr>
          <a:lstStyle/>
          <a:p>
            <a:r>
              <a:rPr lang="en-US" dirty="0" smtClean="0"/>
              <a:t>Expression of viral genomes and synthesis of viral components</a:t>
            </a:r>
            <a:endParaRPr lang="en-GB" dirty="0" smtClean="0"/>
          </a:p>
          <a:p>
            <a:r>
              <a:rPr lang="en-US" dirty="0" smtClean="0"/>
              <a:t>The essential them is in viral replication is that specific mRNAs must be transcribed from the viral nucleic acid for successful expression and duplication of genetic information.</a:t>
            </a:r>
            <a:endParaRPr lang="en-GB" dirty="0" smtClean="0"/>
          </a:p>
          <a:p>
            <a:r>
              <a:rPr lang="en-US" dirty="0" smtClean="0"/>
              <a:t>Viruses use component to translate mRNA  </a:t>
            </a:r>
            <a:endParaRPr lang="en-GB" dirty="0" smtClean="0"/>
          </a:p>
          <a:p>
            <a:r>
              <a:rPr lang="en-US" dirty="0" smtClean="0"/>
              <a:t> </a:t>
            </a:r>
            <a:endParaRPr lang="en-GB" dirty="0" smtClean="0"/>
          </a:p>
          <a:p>
            <a:r>
              <a:rPr lang="en-US" dirty="0" smtClean="0"/>
              <a:t>Morphogenesis and release </a:t>
            </a:r>
            <a:endParaRPr lang="en-GB" dirty="0" smtClean="0"/>
          </a:p>
          <a:p>
            <a:r>
              <a:rPr lang="en-US" dirty="0" smtClean="0"/>
              <a:t>Newly synthesis viral genome and </a:t>
            </a:r>
            <a:r>
              <a:rPr lang="en-US" dirty="0" err="1" smtClean="0"/>
              <a:t>capsid</a:t>
            </a:r>
            <a:r>
              <a:rPr lang="en-US" dirty="0" smtClean="0"/>
              <a:t> polypeptides assemble to for progeny viruses</a:t>
            </a:r>
            <a:endParaRPr lang="en-GB" dirty="0" smtClean="0"/>
          </a:p>
          <a:p>
            <a:r>
              <a:rPr lang="en-US" dirty="0" smtClean="0"/>
              <a:t>Enveloped viruses mature by budding process viruses specific envelope </a:t>
            </a:r>
            <a:r>
              <a:rPr lang="en-US" dirty="0" err="1" smtClean="0"/>
              <a:t>glycoprotiens</a:t>
            </a:r>
            <a:r>
              <a:rPr lang="en-US" dirty="0" smtClean="0"/>
              <a:t> are inserted into o cellular membrane viral </a:t>
            </a:r>
            <a:r>
              <a:rPr lang="en-US" dirty="0" err="1" smtClean="0"/>
              <a:t>neucleocapsid</a:t>
            </a:r>
            <a:r>
              <a:rPr lang="en-US" dirty="0" smtClean="0"/>
              <a:t> then bud through the membrane at this modified site </a:t>
            </a:r>
            <a:endParaRPr lang="en-US" dirty="0" smtClean="0"/>
          </a:p>
          <a:p>
            <a:endParaRPr lang="en-US"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28662" y="642918"/>
            <a:ext cx="7072362" cy="4801314"/>
          </a:xfrm>
          <a:prstGeom prst="rect">
            <a:avLst/>
          </a:prstGeom>
          <a:noFill/>
        </p:spPr>
        <p:txBody>
          <a:bodyPr wrap="square" rtlCol="0">
            <a:spAutoFit/>
          </a:bodyPr>
          <a:lstStyle/>
          <a:p>
            <a:pPr lvl="0"/>
            <a:r>
              <a:rPr lang="en-US" dirty="0"/>
              <a:t>Viruses particles or </a:t>
            </a:r>
            <a:r>
              <a:rPr lang="en-US" dirty="0" err="1"/>
              <a:t>virions</a:t>
            </a:r>
            <a:r>
              <a:rPr lang="en-US" dirty="0"/>
              <a:t> are small intracellular microorganisms that contain either deoxyribonucleic acid (DNA) or ribonucleic acid (RNA) all viruses lack transfer RNA</a:t>
            </a:r>
            <a:endParaRPr lang="en-GB" dirty="0"/>
          </a:p>
          <a:p>
            <a:pPr lvl="0"/>
            <a:r>
              <a:rPr lang="en-US" dirty="0"/>
              <a:t>Viruses are inert in the extra-cellular environment they replicate only in the living cells </a:t>
            </a:r>
            <a:r>
              <a:rPr lang="en-GB" dirty="0" smtClean="0"/>
              <a:t> </a:t>
            </a:r>
            <a:r>
              <a:rPr lang="en-US" dirty="0" smtClean="0"/>
              <a:t>They </a:t>
            </a:r>
            <a:r>
              <a:rPr lang="en-US" dirty="0"/>
              <a:t>differ from bacteria, parasite and fungi in being obligate intracellular </a:t>
            </a:r>
            <a:r>
              <a:rPr lang="en-US" dirty="0" smtClean="0"/>
              <a:t>pathogens</a:t>
            </a:r>
          </a:p>
          <a:p>
            <a:pPr lvl="0"/>
            <a:endParaRPr lang="en-US" dirty="0"/>
          </a:p>
          <a:p>
            <a:r>
              <a:rPr lang="en-US" dirty="0"/>
              <a:t>Other differences is </a:t>
            </a:r>
            <a:endParaRPr lang="en-GB" dirty="0"/>
          </a:p>
          <a:p>
            <a:pPr lvl="0"/>
            <a:r>
              <a:rPr lang="en-US" dirty="0"/>
              <a:t>Viral genome is RNA or DNA never both </a:t>
            </a:r>
            <a:endParaRPr lang="en-GB" dirty="0"/>
          </a:p>
          <a:p>
            <a:pPr lvl="0"/>
            <a:r>
              <a:rPr lang="en-US" dirty="0"/>
              <a:t>Bacteria, fungi and protozoa reproduce by binary fission where as the viruses  have a complex mode of disassembly replication and re-assembly within the host cell</a:t>
            </a:r>
            <a:endParaRPr lang="en-GB" dirty="0"/>
          </a:p>
          <a:p>
            <a:pPr lvl="0"/>
            <a:r>
              <a:rPr lang="en-US" dirty="0"/>
              <a:t>Viruses have no cell walls no cellular organelles and are much smaller than the other microorganism </a:t>
            </a:r>
            <a:endParaRPr lang="en-GB" dirty="0"/>
          </a:p>
          <a:p>
            <a:r>
              <a:rPr lang="en-US" dirty="0"/>
              <a:t> </a:t>
            </a:r>
            <a:endParaRPr lang="en-GB" dirty="0"/>
          </a:p>
          <a:p>
            <a:pPr lvl="0"/>
            <a:endParaRPr lang="en-GB" dirty="0"/>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4247317"/>
          </a:xfrm>
          <a:prstGeom prst="rect">
            <a:avLst/>
          </a:prstGeom>
          <a:noFill/>
        </p:spPr>
        <p:txBody>
          <a:bodyPr wrap="square" rtlCol="0">
            <a:spAutoFit/>
          </a:bodyPr>
          <a:lstStyle/>
          <a:p>
            <a:r>
              <a:rPr lang="en-US" dirty="0"/>
              <a:t>Size of viruses </a:t>
            </a:r>
            <a:endParaRPr lang="en-GB" dirty="0"/>
          </a:p>
          <a:p>
            <a:r>
              <a:rPr lang="en-US" dirty="0"/>
              <a:t>10 to 400 nm (0.01-0.4 um), therefore too small to be seen with light microscope </a:t>
            </a:r>
            <a:endParaRPr lang="en-GB" dirty="0"/>
          </a:p>
          <a:p>
            <a:r>
              <a:rPr lang="en-US" dirty="0"/>
              <a:t>However, viruses can be studied using the electron microscope witch can magnify to 500000</a:t>
            </a:r>
            <a:endParaRPr lang="en-GB" dirty="0"/>
          </a:p>
          <a:p>
            <a:endParaRPr lang="en-GB" dirty="0" smtClean="0"/>
          </a:p>
          <a:p>
            <a:r>
              <a:rPr lang="en-US" dirty="0"/>
              <a:t>Dependence of viruses on host cells</a:t>
            </a:r>
            <a:endParaRPr lang="en-GB" dirty="0"/>
          </a:p>
          <a:p>
            <a:r>
              <a:rPr lang="en-US" dirty="0"/>
              <a:t> </a:t>
            </a:r>
            <a:endParaRPr lang="en-GB" dirty="0"/>
          </a:p>
          <a:p>
            <a:r>
              <a:rPr lang="en-US" dirty="0"/>
              <a:t>because viruses posses neither cellular structure nor organelles they are unable to make their own proteins and essential enzymes so they are dependant on their host cells for energy and replication (multiplication)outside of living cells viruses are metabolically inactive </a:t>
            </a:r>
            <a:r>
              <a:rPr lang="en-US" b="1" dirty="0"/>
              <a:t>Control measures </a:t>
            </a:r>
            <a:endParaRPr lang="en-US" b="1" dirty="0" smtClean="0"/>
          </a:p>
          <a:p>
            <a:endParaRPr lang="en-US" b="1" dirty="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graphicFrame>
        <p:nvGraphicFramePr>
          <p:cNvPr id="3" name="Table 2"/>
          <p:cNvGraphicFramePr>
            <a:graphicFrameLocks noGrp="1"/>
          </p:cNvGraphicFramePr>
          <p:nvPr/>
        </p:nvGraphicFramePr>
        <p:xfrm>
          <a:off x="1214414" y="857232"/>
          <a:ext cx="6095999" cy="2622980"/>
        </p:xfrm>
        <a:graphic>
          <a:graphicData uri="http://schemas.openxmlformats.org/drawingml/2006/table">
            <a:tbl>
              <a:tblPr/>
              <a:tblGrid>
                <a:gridCol w="798667"/>
                <a:gridCol w="744436"/>
                <a:gridCol w="955196"/>
                <a:gridCol w="994637"/>
                <a:gridCol w="611325"/>
                <a:gridCol w="1098167"/>
                <a:gridCol w="893571"/>
              </a:tblGrid>
              <a:tr h="306679">
                <a:tc gridSpan="7">
                  <a:txBody>
                    <a:bodyPr/>
                    <a:lstStyle/>
                    <a:p>
                      <a:pPr algn="ctr">
                        <a:spcAft>
                          <a:spcPts val="0"/>
                        </a:spcAft>
                      </a:pPr>
                      <a:r>
                        <a:rPr lang="en-US" sz="1400" b="1">
                          <a:solidFill>
                            <a:srgbClr val="FFFFFF"/>
                          </a:solidFill>
                          <a:latin typeface="Arial Narrow"/>
                          <a:ea typeface="Times New Roman"/>
                        </a:rPr>
                        <a:t>Control measures for viruses include capitalizing on our knowledge of:</a:t>
                      </a:r>
                      <a:r>
                        <a:rPr lang="en-US" sz="1400" b="1">
                          <a:solidFill>
                            <a:srgbClr val="000000"/>
                          </a:solidFill>
                          <a:latin typeface="Times New Roman"/>
                          <a:ea typeface="Times New Roman"/>
                        </a:rPr>
                        <a:t> </a:t>
                      </a:r>
                      <a:endParaRPr lang="en-GB" sz="1000">
                        <a:latin typeface="Times New Roman"/>
                        <a:ea typeface="Times New Roman"/>
                      </a:endParaRPr>
                    </a:p>
                  </a:txBody>
                  <a:tcPr marL="48938" marR="48938" marT="48938" marB="48938" anchor="ctr">
                    <a:lnL>
                      <a:noFill/>
                    </a:lnL>
                    <a:lnR>
                      <a:noFill/>
                    </a:lnR>
                    <a:lnT>
                      <a:noFill/>
                    </a:lnT>
                    <a:lnB>
                      <a:noFill/>
                    </a:lnB>
                    <a:solidFill>
                      <a:srgbClr val="800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141891">
                <a:tc>
                  <a:txBody>
                    <a:bodyPr/>
                    <a:lstStyle/>
                    <a:p>
                      <a:pPr>
                        <a:spcAft>
                          <a:spcPts val="0"/>
                        </a:spcAft>
                      </a:pPr>
                      <a:r>
                        <a:rPr lang="en-US" sz="1400">
                          <a:solidFill>
                            <a:srgbClr val="000000"/>
                          </a:solidFill>
                          <a:latin typeface="Times New Roman"/>
                          <a:ea typeface="Times New Roman"/>
                        </a:rPr>
                        <a:t> </a:t>
                      </a:r>
                      <a:endParaRPr lang="en-GB" sz="1000">
                        <a:latin typeface="Times New Roman"/>
                        <a:ea typeface="Times New Roman"/>
                      </a:endParaRPr>
                    </a:p>
                  </a:txBody>
                  <a:tcPr marL="48938" marR="48938" marT="48938" marB="48938" anchor="ctr">
                    <a:lnL>
                      <a:noFill/>
                    </a:lnL>
                    <a:lnR>
                      <a:noFill/>
                    </a:lnR>
                    <a:lnT>
                      <a:noFill/>
                    </a:lnT>
                    <a:lnB>
                      <a:noFill/>
                    </a:lnB>
                    <a:solidFill>
                      <a:srgbClr val="666666"/>
                    </a:solidFill>
                  </a:tcPr>
                </a:tc>
                <a:tc>
                  <a:txBody>
                    <a:bodyPr/>
                    <a:lstStyle/>
                    <a:p>
                      <a:pPr algn="ctr">
                        <a:spcAft>
                          <a:spcPts val="0"/>
                        </a:spcAft>
                      </a:pPr>
                      <a:r>
                        <a:rPr lang="en-US" sz="1400" b="1">
                          <a:solidFill>
                            <a:srgbClr val="FFFFFF"/>
                          </a:solidFill>
                          <a:latin typeface="Arial Narrow"/>
                          <a:ea typeface="Times New Roman"/>
                        </a:rPr>
                        <a:t>Growth on artificial media  </a:t>
                      </a:r>
                      <a:endParaRPr lang="en-GB" sz="1000">
                        <a:latin typeface="Times New Roman"/>
                        <a:ea typeface="Times New Roman"/>
                      </a:endParaRPr>
                    </a:p>
                  </a:txBody>
                  <a:tcPr marL="48938" marR="48938" marT="48938" marB="48938" anchor="ctr">
                    <a:lnL>
                      <a:noFill/>
                    </a:lnL>
                    <a:lnR>
                      <a:noFill/>
                    </a:lnR>
                    <a:lnT>
                      <a:noFill/>
                    </a:lnT>
                    <a:lnB>
                      <a:noFill/>
                    </a:lnB>
                    <a:solidFill>
                      <a:srgbClr val="666666"/>
                    </a:solidFill>
                  </a:tcPr>
                </a:tc>
                <a:tc>
                  <a:txBody>
                    <a:bodyPr/>
                    <a:lstStyle/>
                    <a:p>
                      <a:pPr algn="ctr">
                        <a:spcAft>
                          <a:spcPts val="0"/>
                        </a:spcAft>
                      </a:pPr>
                      <a:r>
                        <a:rPr lang="en-US" sz="1400" b="1">
                          <a:solidFill>
                            <a:srgbClr val="FFFFFF"/>
                          </a:solidFill>
                          <a:latin typeface="Arial Narrow"/>
                          <a:ea typeface="Times New Roman"/>
                        </a:rPr>
                        <a:t>Division by binary fission  </a:t>
                      </a:r>
                      <a:endParaRPr lang="en-GB" sz="1000">
                        <a:latin typeface="Times New Roman"/>
                        <a:ea typeface="Times New Roman"/>
                      </a:endParaRPr>
                    </a:p>
                  </a:txBody>
                  <a:tcPr marL="48938" marR="48938" marT="48938" marB="48938" anchor="ctr">
                    <a:lnL>
                      <a:noFill/>
                    </a:lnL>
                    <a:lnR>
                      <a:noFill/>
                    </a:lnR>
                    <a:lnT>
                      <a:noFill/>
                    </a:lnT>
                    <a:lnB>
                      <a:noFill/>
                    </a:lnB>
                    <a:solidFill>
                      <a:srgbClr val="666666"/>
                    </a:solidFill>
                  </a:tcPr>
                </a:tc>
                <a:tc>
                  <a:txBody>
                    <a:bodyPr/>
                    <a:lstStyle/>
                    <a:p>
                      <a:pPr algn="ctr">
                        <a:spcAft>
                          <a:spcPts val="0"/>
                        </a:spcAft>
                      </a:pPr>
                      <a:r>
                        <a:rPr lang="en-US" sz="1400" b="1">
                          <a:solidFill>
                            <a:srgbClr val="FFFFFF"/>
                          </a:solidFill>
                          <a:latin typeface="Arial Narrow"/>
                          <a:ea typeface="Times New Roman"/>
                        </a:rPr>
                        <a:t>Whether they have both DNA and RNA</a:t>
                      </a:r>
                      <a:endParaRPr lang="en-GB" sz="1000">
                        <a:latin typeface="Times New Roman"/>
                        <a:ea typeface="Times New Roman"/>
                      </a:endParaRPr>
                    </a:p>
                  </a:txBody>
                  <a:tcPr marL="48938" marR="48938" marT="48938" marB="48938" anchor="ctr">
                    <a:lnL>
                      <a:noFill/>
                    </a:lnL>
                    <a:lnR>
                      <a:noFill/>
                    </a:lnR>
                    <a:lnT>
                      <a:noFill/>
                    </a:lnT>
                    <a:lnB>
                      <a:noFill/>
                    </a:lnB>
                    <a:solidFill>
                      <a:srgbClr val="666666"/>
                    </a:solidFill>
                  </a:tcPr>
                </a:tc>
                <a:tc>
                  <a:txBody>
                    <a:bodyPr/>
                    <a:lstStyle/>
                    <a:p>
                      <a:pPr algn="ctr">
                        <a:spcAft>
                          <a:spcPts val="0"/>
                        </a:spcAft>
                      </a:pPr>
                      <a:r>
                        <a:rPr lang="en-US" sz="1400" b="1">
                          <a:solidFill>
                            <a:srgbClr val="FFFFFF"/>
                          </a:solidFill>
                          <a:latin typeface="Arial Narrow"/>
                          <a:ea typeface="Times New Roman"/>
                        </a:rPr>
                        <a:t>Whether they have ribosomes</a:t>
                      </a:r>
                      <a:endParaRPr lang="en-GB" sz="1000">
                        <a:latin typeface="Times New Roman"/>
                        <a:ea typeface="Times New Roman"/>
                      </a:endParaRPr>
                    </a:p>
                  </a:txBody>
                  <a:tcPr marL="48938" marR="48938" marT="48938" marB="48938" anchor="ctr">
                    <a:lnL>
                      <a:noFill/>
                    </a:lnL>
                    <a:lnR>
                      <a:noFill/>
                    </a:lnR>
                    <a:lnT>
                      <a:noFill/>
                    </a:lnT>
                    <a:lnB>
                      <a:noFill/>
                    </a:lnB>
                    <a:solidFill>
                      <a:srgbClr val="666666"/>
                    </a:solidFill>
                  </a:tcPr>
                </a:tc>
                <a:tc>
                  <a:txBody>
                    <a:bodyPr/>
                    <a:lstStyle/>
                    <a:p>
                      <a:pPr algn="ctr">
                        <a:spcAft>
                          <a:spcPts val="0"/>
                        </a:spcAft>
                      </a:pPr>
                      <a:r>
                        <a:rPr lang="en-US" sz="1400" b="1">
                          <a:solidFill>
                            <a:srgbClr val="FFFFFF"/>
                          </a:solidFill>
                          <a:latin typeface="Arial Narrow"/>
                          <a:ea typeface="Times New Roman"/>
                        </a:rPr>
                        <a:t>Whether they have  muramic acid</a:t>
                      </a:r>
                      <a:endParaRPr lang="en-GB" sz="1000">
                        <a:latin typeface="Times New Roman"/>
                        <a:ea typeface="Times New Roman"/>
                      </a:endParaRPr>
                    </a:p>
                  </a:txBody>
                  <a:tcPr marL="48938" marR="48938" marT="48938" marB="48938" anchor="ctr">
                    <a:lnL>
                      <a:noFill/>
                    </a:lnL>
                    <a:lnR>
                      <a:noFill/>
                    </a:lnR>
                    <a:lnT>
                      <a:noFill/>
                    </a:lnT>
                    <a:lnB>
                      <a:noFill/>
                    </a:lnB>
                    <a:solidFill>
                      <a:srgbClr val="666666"/>
                    </a:solidFill>
                  </a:tcPr>
                </a:tc>
                <a:tc>
                  <a:txBody>
                    <a:bodyPr/>
                    <a:lstStyle/>
                    <a:p>
                      <a:pPr algn="ctr">
                        <a:spcAft>
                          <a:spcPts val="0"/>
                        </a:spcAft>
                      </a:pPr>
                      <a:r>
                        <a:rPr lang="en-US" sz="1400" b="1">
                          <a:solidFill>
                            <a:srgbClr val="FFFFFF"/>
                          </a:solidFill>
                          <a:latin typeface="Arial Narrow"/>
                          <a:ea typeface="Times New Roman"/>
                        </a:rPr>
                        <a:t>Their sensitivity to antibiotics</a:t>
                      </a:r>
                      <a:endParaRPr lang="en-GB" sz="1000">
                        <a:latin typeface="Times New Roman"/>
                        <a:ea typeface="Times New Roman"/>
                      </a:endParaRPr>
                    </a:p>
                  </a:txBody>
                  <a:tcPr marL="48938" marR="48938" marT="48938" marB="48938" anchor="ctr">
                    <a:lnL>
                      <a:noFill/>
                    </a:lnL>
                    <a:lnR>
                      <a:noFill/>
                    </a:lnR>
                    <a:lnT>
                      <a:noFill/>
                    </a:lnT>
                    <a:lnB>
                      <a:noFill/>
                    </a:lnB>
                    <a:solidFill>
                      <a:srgbClr val="666666"/>
                    </a:solidFill>
                  </a:tcPr>
                </a:tc>
              </a:tr>
              <a:tr h="306679">
                <a:tc>
                  <a:txBody>
                    <a:bodyPr/>
                    <a:lstStyle/>
                    <a:p>
                      <a:pPr>
                        <a:spcAft>
                          <a:spcPts val="0"/>
                        </a:spcAft>
                      </a:pPr>
                      <a:r>
                        <a:rPr lang="en-US" sz="1400" b="1">
                          <a:solidFill>
                            <a:srgbClr val="000000"/>
                          </a:solidFill>
                          <a:latin typeface="Arial Narrow"/>
                          <a:ea typeface="Times New Roman"/>
                        </a:rPr>
                        <a:t>Bacteria  </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000000"/>
                          </a:solidFill>
                          <a:latin typeface="Times New Roman"/>
                          <a:ea typeface="Times New Roman"/>
                        </a:rPr>
                        <a:t>Yes</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000000"/>
                          </a:solidFill>
                          <a:latin typeface="Times New Roman"/>
                          <a:ea typeface="Times New Roman"/>
                        </a:rPr>
                        <a:t>Yes</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000000"/>
                          </a:solidFill>
                          <a:latin typeface="Times New Roman"/>
                          <a:ea typeface="Times New Roman"/>
                        </a:rPr>
                        <a:t>Yes</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000000"/>
                          </a:solidFill>
                          <a:latin typeface="Times New Roman"/>
                          <a:ea typeface="Times New Roman"/>
                        </a:rPr>
                        <a:t>Yes</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000000"/>
                          </a:solidFill>
                          <a:latin typeface="Times New Roman"/>
                          <a:ea typeface="Times New Roman"/>
                        </a:rPr>
                        <a:t>Yes</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000000"/>
                          </a:solidFill>
                          <a:latin typeface="Times New Roman"/>
                          <a:ea typeface="Times New Roman"/>
                        </a:rPr>
                        <a:t>Yes</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r>
              <a:tr h="306679">
                <a:tc>
                  <a:txBody>
                    <a:bodyPr/>
                    <a:lstStyle/>
                    <a:p>
                      <a:pPr>
                        <a:spcAft>
                          <a:spcPts val="0"/>
                        </a:spcAft>
                      </a:pPr>
                      <a:r>
                        <a:rPr lang="en-US" sz="1400" b="1">
                          <a:solidFill>
                            <a:srgbClr val="000000"/>
                          </a:solidFill>
                          <a:latin typeface="Arial Narrow"/>
                          <a:ea typeface="Times New Roman"/>
                        </a:rPr>
                        <a:t>Viruses</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FF0000"/>
                          </a:solidFill>
                          <a:latin typeface="Times New Roman"/>
                          <a:ea typeface="Times New Roman"/>
                        </a:rPr>
                        <a:t>No</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FF0000"/>
                          </a:solidFill>
                          <a:latin typeface="Times New Roman"/>
                          <a:ea typeface="Times New Roman"/>
                        </a:rPr>
                        <a:t>No</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FF0000"/>
                          </a:solidFill>
                          <a:latin typeface="Times New Roman"/>
                          <a:ea typeface="Times New Roman"/>
                        </a:rPr>
                        <a:t>No</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FF0000"/>
                          </a:solidFill>
                          <a:latin typeface="Times New Roman"/>
                          <a:ea typeface="Times New Roman"/>
                        </a:rPr>
                        <a:t>No</a:t>
                      </a:r>
                      <a:r>
                        <a:rPr lang="en-US" sz="1400">
                          <a:solidFill>
                            <a:srgbClr val="FF0000"/>
                          </a:solidFill>
                          <a:latin typeface="Arial Narrow"/>
                          <a:ea typeface="Times New Roman"/>
                        </a:rPr>
                        <a:t> </a:t>
                      </a:r>
                      <a:r>
                        <a:rPr lang="en-US" sz="1400">
                          <a:solidFill>
                            <a:srgbClr val="000000"/>
                          </a:solidFill>
                          <a:latin typeface="Arial Narrow"/>
                          <a:ea typeface="Times New Roman"/>
                        </a:rPr>
                        <a:t>*</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FF0000"/>
                          </a:solidFill>
                          <a:latin typeface="Times New Roman"/>
                          <a:ea typeface="Times New Roman"/>
                        </a:rPr>
                        <a:t>No</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c>
                  <a:txBody>
                    <a:bodyPr/>
                    <a:lstStyle/>
                    <a:p>
                      <a:pPr algn="ctr">
                        <a:spcAft>
                          <a:spcPts val="0"/>
                        </a:spcAft>
                      </a:pPr>
                      <a:r>
                        <a:rPr lang="en-US" sz="1400">
                          <a:solidFill>
                            <a:srgbClr val="FF0000"/>
                          </a:solidFill>
                          <a:latin typeface="Times New Roman"/>
                          <a:ea typeface="Times New Roman"/>
                        </a:rPr>
                        <a:t>No</a:t>
                      </a:r>
                      <a:endParaRPr lang="en-GB" sz="1000">
                        <a:latin typeface="Times New Roman"/>
                        <a:ea typeface="Times New Roman"/>
                      </a:endParaRPr>
                    </a:p>
                  </a:txBody>
                  <a:tcPr marL="48938" marR="48938" marT="48938" marB="48938" anchor="ctr">
                    <a:lnL>
                      <a:noFill/>
                    </a:lnL>
                    <a:lnR>
                      <a:noFill/>
                    </a:lnR>
                    <a:lnT>
                      <a:noFill/>
                    </a:lnT>
                    <a:lnB>
                      <a:noFill/>
                    </a:lnB>
                    <a:solidFill>
                      <a:srgbClr val="F3F3F3"/>
                    </a:solidFill>
                  </a:tcPr>
                </a:tc>
              </a:tr>
              <a:tr h="515482">
                <a:tc gridSpan="7">
                  <a:txBody>
                    <a:bodyPr/>
                    <a:lstStyle/>
                    <a:p>
                      <a:pPr algn="ctr">
                        <a:spcAft>
                          <a:spcPts val="0"/>
                        </a:spcAft>
                      </a:pPr>
                      <a:r>
                        <a:rPr lang="en-US" sz="1400" dirty="0">
                          <a:solidFill>
                            <a:srgbClr val="FFFFFF"/>
                          </a:solidFill>
                          <a:latin typeface="Arial Narrow"/>
                          <a:ea typeface="Times New Roman"/>
                        </a:rPr>
                        <a:t>* The </a:t>
                      </a:r>
                      <a:r>
                        <a:rPr lang="en-US" sz="1400" dirty="0" err="1">
                          <a:solidFill>
                            <a:srgbClr val="FFFFFF"/>
                          </a:solidFill>
                          <a:latin typeface="Arial Narrow"/>
                          <a:ea typeface="Times New Roman"/>
                        </a:rPr>
                        <a:t>arenavirus</a:t>
                      </a:r>
                      <a:r>
                        <a:rPr lang="en-US" sz="1400" dirty="0">
                          <a:solidFill>
                            <a:srgbClr val="FFFFFF"/>
                          </a:solidFill>
                          <a:latin typeface="Arial Narrow"/>
                          <a:ea typeface="Times New Roman"/>
                        </a:rPr>
                        <a:t> family (an RNA virus family) appears to package </a:t>
                      </a:r>
                      <a:r>
                        <a:rPr lang="en-US" sz="1400" dirty="0" err="1">
                          <a:solidFill>
                            <a:srgbClr val="FFFFFF"/>
                          </a:solidFill>
                          <a:latin typeface="Arial Narrow"/>
                          <a:ea typeface="Times New Roman"/>
                        </a:rPr>
                        <a:t>ribosomes</a:t>
                      </a:r>
                      <a:r>
                        <a:rPr lang="en-US" sz="1400" dirty="0">
                          <a:solidFill>
                            <a:srgbClr val="FFFFFF"/>
                          </a:solidFill>
                          <a:latin typeface="Arial Narrow"/>
                          <a:ea typeface="Times New Roman"/>
                        </a:rPr>
                        <a:t> 'accidentally'. The packaged </a:t>
                      </a:r>
                      <a:r>
                        <a:rPr lang="en-US" sz="1400" dirty="0" err="1">
                          <a:solidFill>
                            <a:srgbClr val="FFFFFF"/>
                          </a:solidFill>
                          <a:latin typeface="Arial Narrow"/>
                          <a:ea typeface="Times New Roman"/>
                        </a:rPr>
                        <a:t>ribosomes</a:t>
                      </a:r>
                      <a:r>
                        <a:rPr lang="en-US" sz="1400" dirty="0">
                          <a:solidFill>
                            <a:srgbClr val="FFFFFF"/>
                          </a:solidFill>
                          <a:latin typeface="Arial Narrow"/>
                          <a:ea typeface="Times New Roman"/>
                        </a:rPr>
                        <a:t> appear to play no role in viral protein synthesis.</a:t>
                      </a:r>
                      <a:r>
                        <a:rPr lang="en-US" sz="1400" dirty="0">
                          <a:solidFill>
                            <a:srgbClr val="FFFFFF"/>
                          </a:solidFill>
                          <a:latin typeface="Times New Roman"/>
                          <a:ea typeface="Times New Roman"/>
                        </a:rPr>
                        <a:t>   </a:t>
                      </a:r>
                      <a:endParaRPr lang="en-GB" sz="1000" dirty="0">
                        <a:latin typeface="Times New Roman"/>
                        <a:ea typeface="Times New Roman"/>
                      </a:endParaRPr>
                    </a:p>
                  </a:txBody>
                  <a:tcPr marL="48938" marR="48938" marT="48938" marB="48938" anchor="ctr">
                    <a:lnL>
                      <a:noFill/>
                    </a:lnL>
                    <a:lnR>
                      <a:noFill/>
                    </a:lnR>
                    <a:lnT>
                      <a:noFill/>
                    </a:lnT>
                    <a:lnB>
                      <a:noFill/>
                    </a:lnB>
                    <a:solidFill>
                      <a:srgbClr val="800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5909310"/>
          </a:xfrm>
          <a:prstGeom prst="rect">
            <a:avLst/>
          </a:prstGeom>
          <a:noFill/>
        </p:spPr>
        <p:txBody>
          <a:bodyPr wrap="square" rtlCol="0">
            <a:spAutoFit/>
          </a:bodyPr>
          <a:lstStyle/>
          <a:p>
            <a:r>
              <a:rPr lang="en-US" dirty="0"/>
              <a:t>Structure of viruses </a:t>
            </a:r>
            <a:endParaRPr lang="en-GB" dirty="0"/>
          </a:p>
          <a:p>
            <a:r>
              <a:rPr lang="en-US" dirty="0"/>
              <a:t>Viruses range in size from less than 100 nanometers in diameter to several hundred nanometers in length</a:t>
            </a:r>
            <a:endParaRPr lang="en-GB" dirty="0"/>
          </a:p>
          <a:p>
            <a:r>
              <a:rPr lang="en-US" dirty="0"/>
              <a:t> </a:t>
            </a:r>
            <a:endParaRPr lang="en-GB" dirty="0"/>
          </a:p>
          <a:p>
            <a:r>
              <a:rPr lang="en-US" dirty="0"/>
              <a:t>1. Core: single or double strand DNA or RNA </a:t>
            </a:r>
            <a:endParaRPr lang="en-GB" dirty="0"/>
          </a:p>
          <a:p>
            <a:r>
              <a:rPr lang="en-US" dirty="0"/>
              <a:t> </a:t>
            </a:r>
            <a:endParaRPr lang="en-GB" dirty="0"/>
          </a:p>
          <a:p>
            <a:r>
              <a:rPr lang="en-US" dirty="0"/>
              <a:t>2. </a:t>
            </a:r>
            <a:r>
              <a:rPr lang="en-US" dirty="0" err="1"/>
              <a:t>Capsid</a:t>
            </a:r>
            <a:r>
              <a:rPr lang="en-US" dirty="0"/>
              <a:t>: the protein shell or coat that encloses the nucleic acid genome, the </a:t>
            </a:r>
            <a:r>
              <a:rPr lang="en-US" dirty="0" err="1"/>
              <a:t>capsid</a:t>
            </a:r>
            <a:r>
              <a:rPr lang="en-US" dirty="0"/>
              <a:t> is antigenic and also contains the receptors which enable the viruses to attaché to the host cells </a:t>
            </a:r>
            <a:endParaRPr lang="en-GB" dirty="0"/>
          </a:p>
          <a:p>
            <a:r>
              <a:rPr lang="en-US" dirty="0"/>
              <a:t> </a:t>
            </a:r>
            <a:endParaRPr lang="en-GB" dirty="0"/>
          </a:p>
          <a:p>
            <a:r>
              <a:rPr lang="en-US" dirty="0"/>
              <a:t> </a:t>
            </a:r>
            <a:endParaRPr lang="en-GB" dirty="0"/>
          </a:p>
          <a:p>
            <a:r>
              <a:rPr lang="en-US" dirty="0"/>
              <a:t>3. </a:t>
            </a:r>
            <a:r>
              <a:rPr lang="en-US" dirty="0" err="1"/>
              <a:t>Necluecapsid</a:t>
            </a:r>
            <a:r>
              <a:rPr lang="en-US" dirty="0"/>
              <a:t> is the nucleic acid together with the </a:t>
            </a:r>
            <a:r>
              <a:rPr lang="en-US" dirty="0" err="1"/>
              <a:t>capsid</a:t>
            </a:r>
            <a:r>
              <a:rPr lang="en-US" dirty="0"/>
              <a:t> </a:t>
            </a:r>
            <a:endParaRPr lang="en-US" dirty="0" smtClean="0"/>
          </a:p>
          <a:p>
            <a:endParaRPr lang="en-US" dirty="0"/>
          </a:p>
          <a:p>
            <a:r>
              <a:rPr lang="en-US" dirty="0"/>
              <a:t>The </a:t>
            </a:r>
            <a:r>
              <a:rPr lang="en-US" dirty="0" err="1"/>
              <a:t>capsid</a:t>
            </a:r>
            <a:r>
              <a:rPr lang="en-US" dirty="0"/>
              <a:t> consist of a number of   identical unites called 4. </a:t>
            </a:r>
            <a:r>
              <a:rPr lang="en-US" b="1" dirty="0" err="1"/>
              <a:t>capsomers</a:t>
            </a:r>
            <a:r>
              <a:rPr lang="en-US" b="1" dirty="0"/>
              <a:t>: morphologic unites seen in the electron microscope on the surface of </a:t>
            </a:r>
            <a:r>
              <a:rPr lang="en-US" b="1" dirty="0" err="1"/>
              <a:t>icosahedral</a:t>
            </a:r>
            <a:r>
              <a:rPr lang="en-US" b="1" dirty="0"/>
              <a:t> virus particles. </a:t>
            </a:r>
            <a:endParaRPr lang="en-US" b="1" dirty="0" smtClean="0"/>
          </a:p>
          <a:p>
            <a:endParaRPr lang="en-US" b="1" dirty="0"/>
          </a:p>
          <a:p>
            <a:r>
              <a:rPr lang="en-US" dirty="0" err="1"/>
              <a:t>Capsid</a:t>
            </a:r>
            <a:r>
              <a:rPr lang="en-US" dirty="0"/>
              <a:t> symmetry is described as being </a:t>
            </a:r>
            <a:r>
              <a:rPr lang="en-US" dirty="0" err="1"/>
              <a:t>Icosahedral</a:t>
            </a:r>
            <a:r>
              <a:rPr lang="en-US" dirty="0"/>
              <a:t> meaning the </a:t>
            </a:r>
            <a:r>
              <a:rPr lang="en-US" dirty="0" err="1"/>
              <a:t>capsid</a:t>
            </a:r>
            <a:r>
              <a:rPr lang="en-US" dirty="0"/>
              <a:t> has 20 equal sides </a:t>
            </a:r>
            <a:endParaRPr lang="en-GB" dirty="0"/>
          </a:p>
          <a:p>
            <a:endParaRPr lang="en-GB" dirty="0"/>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Helical meaning the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capsid</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spiral in shape it surround a spiral shape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 core of nucleic acid as Complex the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capsid</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symmetry is neither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icosaheadral</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nor helical</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a:latin typeface="Arial" pitchFamily="34" charset="0"/>
              <a:cs typeface="Arial" pitchFamily="34" charset="0"/>
            </a:endParaRPr>
          </a:p>
          <a:p>
            <a:r>
              <a:rPr lang="en-US" sz="2000" dirty="0"/>
              <a:t>Some viruses do not exhibit simple cubic or helical symmetry but are more complicated in structure ex. </a:t>
            </a:r>
            <a:r>
              <a:rPr lang="en-US" sz="2000" dirty="0" smtClean="0"/>
              <a:t>Poxviruses</a:t>
            </a:r>
          </a:p>
          <a:p>
            <a:endParaRPr lang="en-US" sz="2000" dirty="0"/>
          </a:p>
          <a:p>
            <a:endParaRPr lang="en-US" sz="2000" dirty="0" smtClean="0"/>
          </a:p>
          <a:p>
            <a:endParaRPr lang="en-US" sz="2000" dirty="0"/>
          </a:p>
          <a:p>
            <a:r>
              <a:rPr lang="en-US" sz="2000" dirty="0" smtClean="0"/>
              <a:t> </a:t>
            </a:r>
            <a:endParaRPr lang="en-GB" sz="2000" dirty="0"/>
          </a:p>
          <a:p>
            <a:r>
              <a:rPr lang="en-US" sz="2000" dirty="0"/>
              <a:t> </a:t>
            </a: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71472" y="2690336"/>
            <a:ext cx="8215370" cy="2677656"/>
          </a:xfrm>
          <a:prstGeom prst="rect">
            <a:avLst/>
          </a:prstGeom>
        </p:spPr>
        <p:txBody>
          <a:bodyPr wrap="square">
            <a:spAutoFit/>
          </a:bodyPr>
          <a:lstStyle/>
          <a:p>
            <a:pPr lvl="0" algn="justLow" fontAlgn="base">
              <a:spcBef>
                <a:spcPct val="0"/>
              </a:spcBef>
              <a:spcAft>
                <a:spcPct val="0"/>
              </a:spcAft>
            </a:pPr>
            <a:r>
              <a:rPr lang="en-US" sz="2400" dirty="0">
                <a:latin typeface="Arial" pitchFamily="34" charset="0"/>
                <a:ea typeface="Times New Roman" pitchFamily="18" charset="0"/>
                <a:cs typeface="Arial" pitchFamily="34" charset="0"/>
              </a:rPr>
              <a:t>Note: many of helical viruses and few </a:t>
            </a:r>
            <a:r>
              <a:rPr lang="en-US" sz="2400" dirty="0" err="1">
                <a:latin typeface="Arial" pitchFamily="34" charset="0"/>
                <a:ea typeface="Times New Roman" pitchFamily="18" charset="0"/>
                <a:cs typeface="Arial" pitchFamily="34" charset="0"/>
              </a:rPr>
              <a:t>icosahedral</a:t>
            </a:r>
            <a:r>
              <a:rPr lang="en-US" sz="2400" dirty="0">
                <a:latin typeface="Arial" pitchFamily="34" charset="0"/>
                <a:ea typeface="Times New Roman" pitchFamily="18" charset="0"/>
                <a:cs typeface="Arial" pitchFamily="34" charset="0"/>
              </a:rPr>
              <a:t> viruses are surrounded by a envelope this is derived from a membrane of the host cell those viruses without an envelope are described as naked viruses </a:t>
            </a:r>
            <a:endParaRPr lang="en-US" sz="2400" dirty="0" smtClean="0">
              <a:latin typeface="Arial" pitchFamily="34" charset="0"/>
              <a:ea typeface="Times New Roman" pitchFamily="18"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9" name="TextBox 8"/>
          <p:cNvSpPr txBox="1"/>
          <p:nvPr/>
        </p:nvSpPr>
        <p:spPr>
          <a:xfrm>
            <a:off x="857224" y="571480"/>
            <a:ext cx="7572428" cy="7294305"/>
          </a:xfrm>
          <a:prstGeom prst="rect">
            <a:avLst/>
          </a:prstGeom>
          <a:noFill/>
        </p:spPr>
        <p:txBody>
          <a:bodyPr wrap="square" rtlCol="0">
            <a:spAutoFit/>
          </a:bodyPr>
          <a:lstStyle/>
          <a:p>
            <a:pPr lvl="0" indent="457200" fontAlgn="base">
              <a:spcBef>
                <a:spcPct val="0"/>
              </a:spcBef>
              <a:spcAft>
                <a:spcPct val="0"/>
              </a:spcAft>
            </a:pPr>
            <a:r>
              <a:rPr lang="en-US" sz="2400" dirty="0">
                <a:latin typeface="Arial" pitchFamily="34" charset="0"/>
                <a:ea typeface="Times New Roman" pitchFamily="18" charset="0"/>
                <a:cs typeface="Arial" pitchFamily="34" charset="0"/>
              </a:rPr>
              <a:t>Envelope: </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lvl="0" indent="457200" eaLnBrk="0" fontAlgn="base" hangingPunct="0">
              <a:spcBef>
                <a:spcPct val="0"/>
              </a:spcBef>
              <a:spcAft>
                <a:spcPct val="0"/>
              </a:spcAft>
            </a:pPr>
            <a:r>
              <a:rPr lang="en-US" sz="2400" dirty="0">
                <a:latin typeface="Arial" pitchFamily="34" charset="0"/>
                <a:ea typeface="Times New Roman" pitchFamily="18" charset="0"/>
                <a:cs typeface="Arial" pitchFamily="34" charset="0"/>
              </a:rPr>
              <a:t>a lipid containing membrane that surrounds some viruses particles it is acquired during viral maturation by budding process through a cellular membrane. Viruses encoded  glycoprotein are exposed on the surface of the envelope, these projection are called </a:t>
            </a:r>
            <a:r>
              <a:rPr lang="en-US" sz="2400" dirty="0" err="1" smtClean="0">
                <a:latin typeface="Arial" pitchFamily="34" charset="0"/>
                <a:ea typeface="Times New Roman" pitchFamily="18" charset="0"/>
                <a:cs typeface="Arial" pitchFamily="34" charset="0"/>
              </a:rPr>
              <a:t>peplomers</a:t>
            </a:r>
            <a:endParaRPr lang="en-US" sz="2400" dirty="0" smtClean="0">
              <a:latin typeface="Arial" pitchFamily="34" charset="0"/>
              <a:ea typeface="Times New Roman" pitchFamily="18" charset="0"/>
              <a:cs typeface="Arial" pitchFamily="34" charset="0"/>
            </a:endParaRPr>
          </a:p>
          <a:p>
            <a:pPr lvl="0" indent="457200" eaLnBrk="0" fontAlgn="base" hangingPunct="0">
              <a:spcBef>
                <a:spcPct val="0"/>
              </a:spcBef>
              <a:spcAft>
                <a:spcPct val="0"/>
              </a:spcAft>
            </a:pPr>
            <a:endParaRPr lang="en-US" sz="2400" dirty="0">
              <a:latin typeface="Arial" pitchFamily="34" charset="0"/>
              <a:ea typeface="Times New Roman" pitchFamily="18" charset="0"/>
              <a:cs typeface="Arial" pitchFamily="34" charset="0"/>
            </a:endParaRPr>
          </a:p>
          <a:p>
            <a:r>
              <a:rPr lang="en-US" sz="2000" dirty="0"/>
              <a:t>FIVE BASIC STRUCTURAL FORMS OF VIRUSES IN NATURE </a:t>
            </a:r>
            <a:endParaRPr lang="en-GB" sz="2000" dirty="0"/>
          </a:p>
          <a:p>
            <a:pPr lvl="0"/>
            <a:r>
              <a:rPr lang="en-US" sz="2000" b="1" dirty="0"/>
              <a:t>Naked </a:t>
            </a:r>
            <a:r>
              <a:rPr lang="en-US" sz="2000" b="1" dirty="0" err="1"/>
              <a:t>icosahedral</a:t>
            </a:r>
            <a:r>
              <a:rPr lang="en-US" sz="2000" b="1" dirty="0"/>
              <a:t> </a:t>
            </a:r>
            <a:r>
              <a:rPr lang="en-US" sz="2000" dirty="0"/>
              <a:t>e.g. poliovirus, adenovirus, hepatitis A virus</a:t>
            </a:r>
            <a:endParaRPr lang="en-GB" sz="2000" dirty="0"/>
          </a:p>
          <a:p>
            <a:pPr lvl="0"/>
            <a:r>
              <a:rPr lang="en-US" sz="2000" b="1" dirty="0"/>
              <a:t>Naked helical </a:t>
            </a:r>
            <a:r>
              <a:rPr lang="en-US" sz="2000" dirty="0"/>
              <a:t>e.g. tobacco mosaic virus, so far no human viruses with this structure known</a:t>
            </a:r>
            <a:endParaRPr lang="en-GB" sz="2000" dirty="0"/>
          </a:p>
          <a:p>
            <a:pPr lvl="0"/>
            <a:r>
              <a:rPr lang="en-US" sz="2000" b="1" dirty="0"/>
              <a:t>Enveloped </a:t>
            </a:r>
            <a:r>
              <a:rPr lang="en-US" sz="2000" b="1" dirty="0" err="1"/>
              <a:t>icosahedral</a:t>
            </a:r>
            <a:r>
              <a:rPr lang="en-US" sz="2000" b="1" dirty="0"/>
              <a:t> </a:t>
            </a:r>
            <a:r>
              <a:rPr lang="en-US" sz="2000" dirty="0"/>
              <a:t>e.g. herpes virus, yellow fever virus, rubella virus</a:t>
            </a:r>
            <a:endParaRPr lang="en-GB" sz="2000" dirty="0"/>
          </a:p>
          <a:p>
            <a:pPr lvl="0"/>
            <a:r>
              <a:rPr lang="en-US" sz="2000" b="1" dirty="0"/>
              <a:t>Enveloped helical </a:t>
            </a:r>
            <a:r>
              <a:rPr lang="en-US" sz="2000" dirty="0"/>
              <a:t>e.g. rabies virus, influenza virus, </a:t>
            </a:r>
            <a:r>
              <a:rPr lang="en-US" sz="2000" dirty="0" err="1"/>
              <a:t>parainfluenza</a:t>
            </a:r>
            <a:r>
              <a:rPr lang="en-US" sz="2000" dirty="0"/>
              <a:t> virus, mumps virus, measles virus</a:t>
            </a:r>
            <a:endParaRPr lang="en-GB" sz="2000" dirty="0"/>
          </a:p>
          <a:p>
            <a:pPr lvl="0"/>
            <a:r>
              <a:rPr lang="en-US" sz="2000" b="1" dirty="0"/>
              <a:t>Complex </a:t>
            </a:r>
            <a:r>
              <a:rPr lang="en-US" sz="2000" dirty="0"/>
              <a:t>e.g. poxvirus</a:t>
            </a:r>
            <a:endParaRPr lang="en-GB" sz="2000" dirty="0"/>
          </a:p>
          <a:p>
            <a:pPr lvl="0" indent="457200" eaLnBrk="0" fontAlgn="base" hangingPunct="0">
              <a:spcBef>
                <a:spcPct val="0"/>
              </a:spcBef>
              <a:spcAft>
                <a:spcPct val="0"/>
              </a:spcAft>
            </a:pPr>
            <a:endParaRPr lang="en-US" sz="2400" dirty="0" smtClean="0">
              <a:latin typeface="Arial" pitchFamily="34" charset="0"/>
              <a:ea typeface="Times New Roman" pitchFamily="18" charset="0"/>
              <a:cs typeface="Arial" pitchFamily="34" charset="0"/>
            </a:endParaRPr>
          </a:p>
          <a:p>
            <a:pPr lvl="0" indent="457200" eaLnBrk="0" fontAlgn="base" hangingPunct="0">
              <a:spcBef>
                <a:spcPct val="0"/>
              </a:spcBef>
              <a:spcAft>
                <a:spcPct val="0"/>
              </a:spcAft>
            </a:pPr>
            <a:endParaRPr kumimoji="0" lang="en-US" sz="2400" b="0" i="0" u="none" strike="noStrike" cap="none" normalizeH="0" baseline="0" dirty="0">
              <a:ln>
                <a:noFill/>
              </a:ln>
              <a:effectLst/>
              <a:latin typeface="Arial" pitchFamily="34" charset="0"/>
              <a:ea typeface="Times New Roman" pitchFamily="18" charset="0"/>
              <a:cs typeface="Arial" pitchFamily="34" charset="0"/>
            </a:endParaRPr>
          </a:p>
          <a:p>
            <a:pPr lvl="0" indent="457200" eaLnBrk="0" fontAlgn="base" hangingPunct="0">
              <a:spcBef>
                <a:spcPct val="0"/>
              </a:spcBef>
              <a:spcAft>
                <a:spcPct val="0"/>
              </a:spcAft>
            </a:pP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endParaRPr lang="en-GB"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500042"/>
            <a:ext cx="7715304" cy="646331"/>
          </a:xfrm>
          <a:prstGeom prst="rect">
            <a:avLst/>
          </a:prstGeom>
          <a:noFill/>
        </p:spPr>
        <p:txBody>
          <a:bodyPr wrap="square" rtlCol="0">
            <a:spAutoFit/>
          </a:bodyPr>
          <a:lstStyle/>
          <a:p>
            <a:endParaRPr lang="en-US" b="1" dirty="0"/>
          </a:p>
          <a:p>
            <a:endParaRPr lang="en-GB" dirty="0"/>
          </a:p>
        </p:txBody>
      </p:sp>
      <p:sp>
        <p:nvSpPr>
          <p:cNvPr id="5" name="TextBox 4"/>
          <p:cNvSpPr txBox="1"/>
          <p:nvPr/>
        </p:nvSpPr>
        <p:spPr>
          <a:xfrm>
            <a:off x="857224" y="928670"/>
            <a:ext cx="7786742" cy="646331"/>
          </a:xfrm>
          <a:prstGeom prst="rect">
            <a:avLst/>
          </a:prstGeom>
          <a:noFill/>
        </p:spPr>
        <p:txBody>
          <a:bodyPr wrap="square" rtlCol="0">
            <a:spAutoFit/>
          </a:bodyPr>
          <a:lstStyle/>
          <a:p>
            <a:endParaRPr lang="en-GB" dirty="0"/>
          </a:p>
          <a:p>
            <a:endParaRPr lang="en-GB" dirty="0"/>
          </a:p>
        </p:txBody>
      </p:sp>
      <p:sp>
        <p:nvSpPr>
          <p:cNvPr id="30721" name="Rectangle 1"/>
          <p:cNvSpPr>
            <a:spLocks noChangeArrowheads="1"/>
          </p:cNvSpPr>
          <p:nvPr/>
        </p:nvSpPr>
        <p:spPr bwMode="auto">
          <a:xfrm>
            <a:off x="500034" y="571480"/>
            <a:ext cx="821537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500034" y="357166"/>
            <a:ext cx="8215370" cy="1200329"/>
          </a:xfrm>
          <a:prstGeom prst="rect">
            <a:avLst/>
          </a:prstGeom>
        </p:spPr>
        <p:txBody>
          <a:bodyPr wrap="square">
            <a:spAutoFit/>
          </a:bodyPr>
          <a:lstStyle/>
          <a:p>
            <a:pPr lvl="0" algn="justLow" fontAlgn="base">
              <a:spcBef>
                <a:spcPct val="0"/>
              </a:spcBef>
              <a:spcAft>
                <a:spcPct val="0"/>
              </a:spcAft>
            </a:pPr>
            <a:endParaRPr lang="en-US" sz="2400" dirty="0">
              <a:latin typeface="Arial" pitchFamily="34" charset="0"/>
              <a:cs typeface="Arial" pitchFamily="34" charset="0"/>
            </a:endParaRPr>
          </a:p>
          <a:p>
            <a:pPr lvl="0" algn="justLow" fontAlgn="base">
              <a:spcBef>
                <a:spcPct val="0"/>
              </a:spcBef>
              <a:spcAft>
                <a:spcPct val="0"/>
              </a:spcAft>
            </a:pPr>
            <a:endParaRPr lang="en-US" sz="2400" dirty="0" smtClean="0">
              <a:latin typeface="Arial" pitchFamily="34" charset="0"/>
              <a:cs typeface="Arial" pitchFamily="34" charset="0"/>
            </a:endParaRPr>
          </a:p>
          <a:p>
            <a:pPr lvl="0" algn="justLow" fontAlgn="base">
              <a:spcBef>
                <a:spcPct val="0"/>
              </a:spcBef>
              <a:spcAft>
                <a:spcPct val="0"/>
              </a:spcAft>
            </a:pPr>
            <a:endParaRPr lang="en-US" sz="2400" dirty="0">
              <a:latin typeface="Arial" pitchFamily="34" charset="0"/>
              <a:cs typeface="Arial" pitchFamily="34" charset="0"/>
            </a:endParaRPr>
          </a:p>
        </p:txBody>
      </p:sp>
      <p:sp>
        <p:nvSpPr>
          <p:cNvPr id="8" name="TextBox 7"/>
          <p:cNvSpPr txBox="1"/>
          <p:nvPr/>
        </p:nvSpPr>
        <p:spPr>
          <a:xfrm>
            <a:off x="785786" y="500042"/>
            <a:ext cx="7429552" cy="5970865"/>
          </a:xfrm>
          <a:prstGeom prst="rect">
            <a:avLst/>
          </a:prstGeom>
          <a:noFill/>
        </p:spPr>
        <p:txBody>
          <a:bodyPr wrap="square" rtlCol="0">
            <a:spAutoFit/>
          </a:bodyPr>
          <a:lstStyle/>
          <a:p>
            <a:pPr lvl="0" fontAlgn="base">
              <a:spcBef>
                <a:spcPct val="0"/>
              </a:spcBef>
              <a:spcAft>
                <a:spcPct val="0"/>
              </a:spcAft>
            </a:pPr>
            <a:r>
              <a:rPr lang="en-US" dirty="0">
                <a:latin typeface="Arial" pitchFamily="34" charset="0"/>
                <a:ea typeface="Times New Roman" pitchFamily="18" charset="0"/>
                <a:cs typeface="Arial" pitchFamily="34" charset="0"/>
              </a:rPr>
              <a:t>Viral nucleic acid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dirty="0">
                <a:latin typeface="Arial" pitchFamily="34" charset="0"/>
                <a:ea typeface="Times New Roman" pitchFamily="18" charset="0"/>
                <a:cs typeface="Arial" pitchFamily="34" charset="0"/>
              </a:rPr>
              <a:t>Each viruses contains a single kind of nucleic acid DNA or RNS that encodes the genetic information  necessary for viral replication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dirty="0">
                <a:latin typeface="Arial" pitchFamily="34" charset="0"/>
                <a:ea typeface="Times New Roman" pitchFamily="18" charset="0"/>
                <a:cs typeface="Arial" pitchFamily="34" charset="0"/>
              </a:rPr>
              <a:t>Either single or double strand  </a:t>
            </a:r>
            <a:r>
              <a:rPr lang="en-US" dirty="0" smtClean="0">
                <a:latin typeface="Arial" pitchFamily="34" charset="0"/>
                <a:ea typeface="Times New Roman" pitchFamily="18" charset="0"/>
                <a:cs typeface="Arial" pitchFamily="34" charset="0"/>
              </a:rPr>
              <a:t>Circular </a:t>
            </a:r>
            <a:r>
              <a:rPr lang="en-US" dirty="0">
                <a:latin typeface="Arial" pitchFamily="34" charset="0"/>
                <a:ea typeface="Times New Roman" pitchFamily="18" charset="0"/>
                <a:cs typeface="Arial" pitchFamily="34" charset="0"/>
              </a:rPr>
              <a:t>or linear and segmented or not segmented</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lang="en-US" dirty="0" smtClean="0">
              <a:latin typeface="Arial" pitchFamily="34" charset="0"/>
              <a:ea typeface="Times New Roman" pitchFamily="18" charset="0"/>
              <a:cs typeface="Arial" pitchFamily="34" charset="0"/>
            </a:endParaRPr>
          </a:p>
          <a:p>
            <a:pPr lvl="0" eaLnBrk="0" fontAlgn="base" hangingPunct="0">
              <a:spcBef>
                <a:spcPct val="0"/>
              </a:spcBef>
              <a:spcAft>
                <a:spcPct val="0"/>
              </a:spcAft>
            </a:pPr>
            <a:r>
              <a:rPr lang="en-US" dirty="0" smtClean="0">
                <a:latin typeface="Arial" pitchFamily="34" charset="0"/>
                <a:ea typeface="Times New Roman" pitchFamily="18" charset="0"/>
                <a:cs typeface="Arial" pitchFamily="34" charset="0"/>
              </a:rPr>
              <a:t>Viral </a:t>
            </a:r>
            <a:r>
              <a:rPr lang="en-US" dirty="0">
                <a:latin typeface="Arial" pitchFamily="34" charset="0"/>
                <a:ea typeface="Times New Roman" pitchFamily="18" charset="0"/>
                <a:cs typeface="Arial" pitchFamily="34" charset="0"/>
              </a:rPr>
              <a:t>lipid envelopes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dirty="0">
                <a:latin typeface="Arial" pitchFamily="34" charset="0"/>
                <a:ea typeface="Times New Roman" pitchFamily="18" charset="0"/>
                <a:cs typeface="Arial" pitchFamily="34" charset="0"/>
              </a:rPr>
              <a:t>The lipid acquired when the viral </a:t>
            </a:r>
            <a:r>
              <a:rPr lang="en-US" dirty="0" err="1">
                <a:latin typeface="Arial" pitchFamily="34" charset="0"/>
                <a:ea typeface="Times New Roman" pitchFamily="18" charset="0"/>
                <a:cs typeface="Arial" pitchFamily="34" charset="0"/>
              </a:rPr>
              <a:t>nuelopcapsid</a:t>
            </a:r>
            <a:r>
              <a:rPr lang="en-US" dirty="0">
                <a:latin typeface="Arial" pitchFamily="34" charset="0"/>
                <a:ea typeface="Times New Roman" pitchFamily="18" charset="0"/>
                <a:cs typeface="Arial" pitchFamily="34" charset="0"/>
              </a:rPr>
              <a:t> buds through a cellular membrane in the course maturation budding occurs only at site s where viruses-specific proteins have been inserted into host cell </a:t>
            </a:r>
            <a:r>
              <a:rPr lang="en-US" dirty="0" smtClean="0">
                <a:latin typeface="Arial" pitchFamily="34" charset="0"/>
                <a:ea typeface="Times New Roman" pitchFamily="18" charset="0"/>
                <a:cs typeface="Arial" pitchFamily="34" charset="0"/>
              </a:rPr>
              <a:t>membrane</a:t>
            </a:r>
          </a:p>
          <a:p>
            <a:pPr lvl="0" eaLnBrk="0" fontAlgn="base" hangingPunct="0">
              <a:spcBef>
                <a:spcPct val="0"/>
              </a:spcBef>
              <a:spcAft>
                <a:spcPct val="0"/>
              </a:spcAft>
            </a:pPr>
            <a:endParaRPr lang="en-US" dirty="0">
              <a:latin typeface="Arial" pitchFamily="34" charset="0"/>
              <a:ea typeface="Times New Roman" pitchFamily="18" charset="0"/>
              <a:cs typeface="Arial" pitchFamily="34" charset="0"/>
            </a:endParaRPr>
          </a:p>
          <a:p>
            <a:pPr lvl="0" algn="justLow" fontAlgn="base">
              <a:spcBef>
                <a:spcPct val="0"/>
              </a:spcBef>
              <a:spcAft>
                <a:spcPct val="0"/>
              </a:spcAft>
            </a:pPr>
            <a:r>
              <a:rPr lang="en-US" dirty="0">
                <a:latin typeface="Arial" pitchFamily="34" charset="0"/>
                <a:ea typeface="Times New Roman" pitchFamily="18" charset="0"/>
                <a:cs typeface="Arial" pitchFamily="34" charset="0"/>
              </a:rPr>
              <a:t>Viral glycoprotein </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algn="justLow" eaLnBrk="0" fontAlgn="base" hangingPunct="0">
              <a:spcBef>
                <a:spcPct val="0"/>
              </a:spcBef>
              <a:spcAft>
                <a:spcPct val="0"/>
              </a:spcAft>
            </a:pPr>
            <a:r>
              <a:rPr lang="en-US" dirty="0">
                <a:latin typeface="Arial" pitchFamily="34" charset="0"/>
                <a:ea typeface="Times New Roman" pitchFamily="18" charset="0"/>
                <a:cs typeface="Arial" pitchFamily="34" charset="0"/>
              </a:rPr>
              <a:t> Viral envelopes contains  glycoprotein’s in contrast to lipids the viral membrane  which are drive from a host cells the envelope glycoprotein are virus </a:t>
            </a:r>
            <a:r>
              <a:rPr lang="en-US" dirty="0" err="1">
                <a:latin typeface="Arial" pitchFamily="34" charset="0"/>
                <a:ea typeface="Times New Roman" pitchFamily="18" charset="0"/>
                <a:cs typeface="Arial" pitchFamily="34" charset="0"/>
              </a:rPr>
              <a:t>encodeditis</a:t>
            </a:r>
            <a:r>
              <a:rPr lang="en-US" dirty="0">
                <a:latin typeface="Arial" pitchFamily="34" charset="0"/>
                <a:ea typeface="Times New Roman" pitchFamily="18" charset="0"/>
                <a:cs typeface="Arial" pitchFamily="34" charset="0"/>
              </a:rPr>
              <a:t> the surface glycoprotein of an envelope d viruses that attached the viruses particle to target cell by interacting with a cellular receptor</a:t>
            </a:r>
            <a:endParaRPr lang="en-US" dirty="0">
              <a:latin typeface="Arial" pitchFamily="34" charset="0"/>
              <a:cs typeface="Arial" pitchFamily="34" charset="0"/>
            </a:endParaRPr>
          </a:p>
          <a:p>
            <a:pPr lvl="0" eaLnBrk="0" fontAlgn="base" hangingPunct="0">
              <a:spcBef>
                <a:spcPct val="0"/>
              </a:spcBef>
              <a:spcAft>
                <a:spcPct val="0"/>
              </a:spcAft>
            </a:pPr>
            <a:endParaRPr lang="en-US" dirty="0" smtClean="0">
              <a:latin typeface="Arial" pitchFamily="34" charset="0"/>
              <a:ea typeface="Times New Roman" pitchFamily="18" charset="0"/>
              <a:cs typeface="Arial" pitchFamily="34" charset="0"/>
            </a:endParaRPr>
          </a:p>
          <a:p>
            <a:pPr lvl="0" eaLnBrk="0" fontAlgn="base" hangingPunct="0">
              <a:spcBef>
                <a:spcPct val="0"/>
              </a:spcBef>
              <a:spcAft>
                <a:spcPct val="0"/>
              </a:spcAft>
            </a:pPr>
            <a:endParaRPr kumimoji="0" lang="en-US" sz="11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lang="en-GB" dirty="0">
              <a:latin typeface="Arial" pitchFamily="34" charset="0"/>
              <a:cs typeface="Arial" pitchFamily="34" charset="0"/>
            </a:endParaRP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100</TotalTime>
  <Words>1628</Words>
  <Application>Microsoft Office PowerPoint</Application>
  <PresentationFormat>On-screen Show (4:3)</PresentationFormat>
  <Paragraphs>253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fadwa</dc:creator>
  <cp:lastModifiedBy>fadwa</cp:lastModifiedBy>
  <cp:revision>11</cp:revision>
  <dcterms:created xsi:type="dcterms:W3CDTF">2014-02-09T17:06:22Z</dcterms:created>
  <dcterms:modified xsi:type="dcterms:W3CDTF">2014-02-09T18:48:09Z</dcterms:modified>
</cp:coreProperties>
</file>