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74"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9" d="100"/>
          <a:sy n="109" d="100"/>
        </p:scale>
        <p:origin x="-166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B954395-1B67-43FB-8A8A-DDE1A2E842D7}" type="datetimeFigureOut">
              <a:rPr lang="ar-SA" smtClean="0"/>
              <a:t>10/04/35</a:t>
            </a:fld>
            <a:endParaRPr lang="ar-SA"/>
          </a:p>
        </p:txBody>
      </p:sp>
      <p:sp>
        <p:nvSpPr>
          <p:cNvPr id="19" name="Footer Placeholder 18"/>
          <p:cNvSpPr>
            <a:spLocks noGrp="1"/>
          </p:cNvSpPr>
          <p:nvPr>
            <p:ph type="ftr" sz="quarter" idx="11"/>
          </p:nvPr>
        </p:nvSpPr>
        <p:spPr/>
        <p:txBody>
          <a:bodyPr/>
          <a:lstStyle/>
          <a:p>
            <a:endParaRPr lang="ar-SA"/>
          </a:p>
        </p:txBody>
      </p:sp>
      <p:sp>
        <p:nvSpPr>
          <p:cNvPr id="27" name="Slide Number Placeholder 26"/>
          <p:cNvSpPr>
            <a:spLocks noGrp="1"/>
          </p:cNvSpPr>
          <p:nvPr>
            <p:ph type="sldNum" sz="quarter" idx="12"/>
          </p:nvPr>
        </p:nvSpPr>
        <p:spPr/>
        <p:txBody>
          <a:bodyPr/>
          <a:lstStyle/>
          <a:p>
            <a:fld id="{9BD21E94-9CDA-485A-97C2-09FD0FCB3922}"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954395-1B67-43FB-8A8A-DDE1A2E842D7}" type="datetimeFigureOut">
              <a:rPr lang="ar-SA" smtClean="0"/>
              <a:t>10/04/35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954395-1B67-43FB-8A8A-DDE1A2E842D7}" type="datetimeFigureOut">
              <a:rPr lang="ar-SA" smtClean="0"/>
              <a:t>10/04/35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954395-1B67-43FB-8A8A-DDE1A2E842D7}" type="datetimeFigureOut">
              <a:rPr lang="ar-SA" smtClean="0"/>
              <a:t>10/04/35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B954395-1B67-43FB-8A8A-DDE1A2E842D7}" type="datetimeFigureOut">
              <a:rPr lang="ar-SA" smtClean="0"/>
              <a:t>10/04/35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9BD21E94-9CDA-485A-97C2-09FD0FCB3922}"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B954395-1B67-43FB-8A8A-DDE1A2E842D7}" type="datetimeFigureOut">
              <a:rPr lang="ar-SA" smtClean="0"/>
              <a:t>10/04/35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B954395-1B67-43FB-8A8A-DDE1A2E842D7}" type="datetimeFigureOut">
              <a:rPr lang="ar-SA" smtClean="0"/>
              <a:t>10/04/35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B954395-1B67-43FB-8A8A-DDE1A2E842D7}" type="datetimeFigureOut">
              <a:rPr lang="ar-SA" smtClean="0"/>
              <a:t>10/04/35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54395-1B67-43FB-8A8A-DDE1A2E842D7}" type="datetimeFigureOut">
              <a:rPr lang="ar-SA" smtClean="0"/>
              <a:t>10/04/35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B954395-1B67-43FB-8A8A-DDE1A2E842D7}" type="datetimeFigureOut">
              <a:rPr lang="ar-SA" smtClean="0"/>
              <a:t>10/04/35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9BD21E94-9CDA-485A-97C2-09FD0FCB3922}"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B954395-1B67-43FB-8A8A-DDE1A2E842D7}" type="datetimeFigureOut">
              <a:rPr lang="ar-SA" smtClean="0"/>
              <a:t>10/04/35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a:xfrm>
            <a:off x="8077200" y="6356350"/>
            <a:ext cx="609600" cy="365125"/>
          </a:xfrm>
        </p:spPr>
        <p:txBody>
          <a:bodyPr/>
          <a:lstStyle/>
          <a:p>
            <a:fld id="{9BD21E94-9CDA-485A-97C2-09FD0FCB3922}" type="slidenum">
              <a:rPr lang="ar-SA" smtClean="0"/>
              <a:t>‹#›</a:t>
            </a:fld>
            <a:endParaRPr lang="ar-S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B954395-1B67-43FB-8A8A-DDE1A2E842D7}" type="datetimeFigureOut">
              <a:rPr lang="ar-SA" smtClean="0"/>
              <a:t>10/04/35</a:t>
            </a:fld>
            <a:endParaRPr lang="ar-S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D21E94-9CDA-485A-97C2-09FD0FCB3922}" type="slidenum">
              <a:rPr lang="ar-SA" smtClean="0"/>
              <a:t>‹#›</a:t>
            </a:fld>
            <a:endParaRPr lang="ar-S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755576" y="980728"/>
            <a:ext cx="7776864" cy="4247317"/>
          </a:xfrm>
          <a:prstGeom prst="rect">
            <a:avLst/>
          </a:prstGeom>
          <a:noFill/>
        </p:spPr>
        <p:txBody>
          <a:bodyPr wrap="square" rtlCol="1">
            <a:spAutoFit/>
          </a:bodyPr>
          <a:lstStyle/>
          <a:p>
            <a:pPr lvl="0" algn="l" fontAlgn="base">
              <a:spcBef>
                <a:spcPct val="0"/>
              </a:spcBef>
              <a:spcAft>
                <a:spcPct val="0"/>
              </a:spcAft>
              <a:tabLst>
                <a:tab pos="457200" algn="l"/>
              </a:tabLst>
            </a:pPr>
            <a:r>
              <a:rPr lang="en-US" dirty="0">
                <a:latin typeface="Arial" pitchFamily="34" charset="0"/>
                <a:ea typeface="Times New Roman" pitchFamily="18" charset="0"/>
                <a:cs typeface="Arial" pitchFamily="34" charset="0"/>
              </a:rPr>
              <a:t>Virology</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Introduction to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Viruses consist of a nucleic acid (either DNA or RNA) associated with proteins encoded by the nucleic acid. The virus may also have a lipid </a:t>
            </a:r>
            <a:r>
              <a:rPr lang="en-US" dirty="0" err="1">
                <a:latin typeface="Arial" pitchFamily="34" charset="0"/>
                <a:ea typeface="Times New Roman" pitchFamily="18" charset="0"/>
                <a:cs typeface="Arial" pitchFamily="34" charset="0"/>
              </a:rPr>
              <a:t>bilayer</a:t>
            </a:r>
            <a:r>
              <a:rPr lang="en-US" dirty="0">
                <a:latin typeface="Arial" pitchFamily="34" charset="0"/>
                <a:ea typeface="Times New Roman" pitchFamily="18" charset="0"/>
                <a:cs typeface="Arial" pitchFamily="34" charset="0"/>
              </a:rPr>
              <a:t> membrane (or envelope) but this is acquired from the host cell, usually by budding through a host cell membrane. If a membrane is present, it must contain one or more viral proteins to act as </a:t>
            </a:r>
            <a:r>
              <a:rPr lang="en-US" dirty="0" err="1">
                <a:latin typeface="Arial" pitchFamily="34" charset="0"/>
                <a:ea typeface="Times New Roman" pitchFamily="18" charset="0"/>
                <a:cs typeface="Arial" pitchFamily="34" charset="0"/>
              </a:rPr>
              <a:t>ligands</a:t>
            </a:r>
            <a:r>
              <a:rPr lang="en-US" dirty="0">
                <a:latin typeface="Arial" pitchFamily="34" charset="0"/>
                <a:ea typeface="Times New Roman" pitchFamily="18" charset="0"/>
                <a:cs typeface="Arial" pitchFamily="34" charset="0"/>
              </a:rPr>
              <a:t> for receptors on the host cell.</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Viruses particles or </a:t>
            </a:r>
            <a:r>
              <a:rPr lang="en-US" dirty="0" err="1">
                <a:latin typeface="Arial" pitchFamily="34" charset="0"/>
                <a:ea typeface="Times New Roman" pitchFamily="18" charset="0"/>
                <a:cs typeface="Arial" pitchFamily="34" charset="0"/>
              </a:rPr>
              <a:t>virions</a:t>
            </a:r>
            <a:r>
              <a:rPr lang="en-US" dirty="0">
                <a:latin typeface="Arial" pitchFamily="34" charset="0"/>
                <a:ea typeface="Times New Roman" pitchFamily="18" charset="0"/>
                <a:cs typeface="Arial" pitchFamily="34" charset="0"/>
              </a:rPr>
              <a:t> are small intracellular microorganisms that contain either deoxyribonucleic acid (DNA) or ribonucleic acid (RNA) all viruses lack transfer RNA</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Viruses are inert in the extra-cellular environment they replicate only in the living cells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They differ from bacteria, parasite and fungi in being obligate intracellular pathogens</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Box 19"/>
          <p:cNvSpPr txBox="1"/>
          <p:nvPr/>
        </p:nvSpPr>
        <p:spPr>
          <a:xfrm>
            <a:off x="539552" y="548680"/>
            <a:ext cx="8136904" cy="2031325"/>
          </a:xfrm>
          <a:prstGeom prst="rect">
            <a:avLst/>
          </a:prstGeom>
          <a:noFill/>
        </p:spPr>
        <p:txBody>
          <a:bodyPr wrap="square" rtlCol="1">
            <a:spAutoFit/>
          </a:bodyPr>
          <a:lstStyle/>
          <a:p>
            <a:pPr algn="l"/>
            <a:r>
              <a:rPr lang="en-US" dirty="0"/>
              <a:t>Classification </a:t>
            </a:r>
          </a:p>
          <a:p>
            <a:pPr algn="l"/>
            <a:r>
              <a:rPr lang="en-US" dirty="0"/>
              <a:t>International classification of viruses </a:t>
            </a:r>
          </a:p>
          <a:p>
            <a:pPr algn="l"/>
            <a:r>
              <a:rPr lang="en-US" dirty="0"/>
              <a:t>Primary characteristic used in classification </a:t>
            </a:r>
          </a:p>
          <a:p>
            <a:pPr lvl="0" algn="l"/>
            <a:r>
              <a:rPr lang="en-US" dirty="0"/>
              <a:t>Viruses are classified according to the nature of their genome and their structure </a:t>
            </a:r>
          </a:p>
          <a:p>
            <a:pPr algn="l"/>
            <a:r>
              <a:rPr lang="en-US" dirty="0"/>
              <a:t> </a:t>
            </a:r>
          </a:p>
          <a:p>
            <a:pPr algn="l"/>
            <a:r>
              <a:rPr lang="en-US" dirty="0"/>
              <a:t> </a:t>
            </a:r>
          </a:p>
          <a:p>
            <a:pPr lvl="0" algn="l" fontAlgn="base">
              <a:spcBef>
                <a:spcPct val="0"/>
              </a:spcBef>
              <a:spcAft>
                <a:spcPct val="0"/>
              </a:spcAft>
            </a:pPr>
            <a:endParaRPr lang="en-US" dirty="0">
              <a:latin typeface="Arial" pitchFamily="34" charset="0"/>
              <a:cs typeface="Arial" pitchFamily="34" charset="0"/>
            </a:endParaRPr>
          </a:p>
        </p:txBody>
      </p:sp>
      <p:graphicFrame>
        <p:nvGraphicFramePr>
          <p:cNvPr id="5" name="Table 4"/>
          <p:cNvGraphicFramePr>
            <a:graphicFrameLocks noGrp="1"/>
          </p:cNvGraphicFramePr>
          <p:nvPr/>
        </p:nvGraphicFramePr>
        <p:xfrm>
          <a:off x="2699792" y="2154780"/>
          <a:ext cx="4824536" cy="4148378"/>
        </p:xfrm>
        <a:graphic>
          <a:graphicData uri="http://schemas.openxmlformats.org/drawingml/2006/table">
            <a:tbl>
              <a:tblPr/>
              <a:tblGrid>
                <a:gridCol w="3467877"/>
                <a:gridCol w="1356659"/>
              </a:tblGrid>
              <a:tr h="236689">
                <a:tc rowSpan="6">
                  <a:txBody>
                    <a:bodyPr/>
                    <a:lstStyle/>
                    <a:p>
                      <a:pPr algn="ctr">
                        <a:spcAft>
                          <a:spcPts val="0"/>
                        </a:spcAft>
                      </a:pPr>
                      <a:r>
                        <a:rPr lang="en-US" sz="1100" b="1">
                          <a:solidFill>
                            <a:srgbClr val="000000"/>
                          </a:solidFill>
                          <a:latin typeface="Times New Roman"/>
                          <a:ea typeface="Times New Roman"/>
                        </a:rPr>
                        <a:t>Nucleic acid  </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c>
                  <a:txBody>
                    <a:bodyPr/>
                    <a:lstStyle/>
                    <a:p>
                      <a:pPr algn="ctr">
                        <a:spcAft>
                          <a:spcPts val="0"/>
                        </a:spcAft>
                      </a:pPr>
                      <a:r>
                        <a:rPr lang="en-US" sz="1100" b="1">
                          <a:solidFill>
                            <a:srgbClr val="000000"/>
                          </a:solidFill>
                          <a:latin typeface="Times New Roman"/>
                          <a:ea typeface="Times New Roman"/>
                        </a:rPr>
                        <a:t>RNA or DNA</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558989">
                <a:tc vMerge="1">
                  <a:txBody>
                    <a:bodyPr/>
                    <a:lstStyle/>
                    <a:p>
                      <a:pPr rtl="1"/>
                      <a:endParaRPr lang="ar-SA"/>
                    </a:p>
                  </a:txBody>
                  <a:tcPr/>
                </a:tc>
                <a:tc>
                  <a:txBody>
                    <a:bodyPr/>
                    <a:lstStyle/>
                    <a:p>
                      <a:pPr algn="ctr">
                        <a:spcAft>
                          <a:spcPts val="0"/>
                        </a:spcAft>
                      </a:pPr>
                      <a:r>
                        <a:rPr lang="en-US" sz="1100" b="1">
                          <a:solidFill>
                            <a:srgbClr val="000000"/>
                          </a:solidFill>
                          <a:latin typeface="Times New Roman"/>
                          <a:ea typeface="Times New Roman"/>
                        </a:rPr>
                        <a:t>single-stranded or double-stranded</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397839">
                <a:tc vMerge="1">
                  <a:txBody>
                    <a:bodyPr/>
                    <a:lstStyle/>
                    <a:p>
                      <a:pPr rtl="1"/>
                      <a:endParaRPr lang="ar-SA"/>
                    </a:p>
                  </a:txBody>
                  <a:tcPr/>
                </a:tc>
                <a:tc>
                  <a:txBody>
                    <a:bodyPr/>
                    <a:lstStyle/>
                    <a:p>
                      <a:pPr algn="ctr">
                        <a:spcAft>
                          <a:spcPts val="0"/>
                        </a:spcAft>
                      </a:pPr>
                      <a:r>
                        <a:rPr lang="en-US" sz="1100" b="1">
                          <a:solidFill>
                            <a:srgbClr val="000000"/>
                          </a:solidFill>
                          <a:latin typeface="Times New Roman"/>
                          <a:ea typeface="Times New Roman"/>
                        </a:rPr>
                        <a:t>non-segmented or segmented</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236689">
                <a:tc vMerge="1">
                  <a:txBody>
                    <a:bodyPr/>
                    <a:lstStyle/>
                    <a:p>
                      <a:pPr rtl="1"/>
                      <a:endParaRPr lang="ar-SA"/>
                    </a:p>
                  </a:txBody>
                  <a:tcPr/>
                </a:tc>
                <a:tc>
                  <a:txBody>
                    <a:bodyPr/>
                    <a:lstStyle/>
                    <a:p>
                      <a:pPr algn="ctr">
                        <a:spcAft>
                          <a:spcPts val="0"/>
                        </a:spcAft>
                      </a:pPr>
                      <a:r>
                        <a:rPr lang="en-US" sz="1100" b="1">
                          <a:solidFill>
                            <a:srgbClr val="000000"/>
                          </a:solidFill>
                          <a:latin typeface="Times New Roman"/>
                          <a:ea typeface="Times New Roman"/>
                        </a:rPr>
                        <a:t>linear or circular</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881289">
                <a:tc vMerge="1">
                  <a:txBody>
                    <a:bodyPr/>
                    <a:lstStyle/>
                    <a:p>
                      <a:pPr rtl="1"/>
                      <a:endParaRPr lang="ar-SA"/>
                    </a:p>
                  </a:txBody>
                  <a:tcPr/>
                </a:tc>
                <a:tc>
                  <a:txBody>
                    <a:bodyPr/>
                    <a:lstStyle/>
                    <a:p>
                      <a:pPr algn="ctr">
                        <a:spcAft>
                          <a:spcPts val="0"/>
                        </a:spcAft>
                      </a:pPr>
                      <a:r>
                        <a:rPr lang="en-US" sz="1100" b="1">
                          <a:solidFill>
                            <a:srgbClr val="000000"/>
                          </a:solidFill>
                          <a:latin typeface="Times New Roman"/>
                          <a:ea typeface="Times New Roman"/>
                        </a:rPr>
                        <a:t>if genome is single stranded RNA, can it function as mRNA?</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558989">
                <a:tc vMerge="1">
                  <a:txBody>
                    <a:bodyPr/>
                    <a:lstStyle/>
                    <a:p>
                      <a:pPr rtl="1"/>
                      <a:endParaRPr lang="ar-SA"/>
                    </a:p>
                  </a:txBody>
                  <a:tcPr/>
                </a:tc>
                <a:tc>
                  <a:txBody>
                    <a:bodyPr/>
                    <a:lstStyle/>
                    <a:p>
                      <a:pPr algn="ctr">
                        <a:spcAft>
                          <a:spcPts val="0"/>
                        </a:spcAft>
                      </a:pPr>
                      <a:r>
                        <a:rPr lang="en-US" sz="1100" b="1">
                          <a:solidFill>
                            <a:srgbClr val="000000"/>
                          </a:solidFill>
                          <a:latin typeface="Times New Roman"/>
                          <a:ea typeface="Times New Roman"/>
                        </a:rPr>
                        <a:t>whether genome is diploid (it is in retroviruses)</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558989">
                <a:tc rowSpan="3">
                  <a:txBody>
                    <a:bodyPr/>
                    <a:lstStyle/>
                    <a:p>
                      <a:pPr algn="ctr">
                        <a:spcAft>
                          <a:spcPts val="0"/>
                        </a:spcAft>
                      </a:pPr>
                      <a:r>
                        <a:rPr lang="en-US" sz="1100" b="1">
                          <a:solidFill>
                            <a:srgbClr val="000000"/>
                          </a:solidFill>
                          <a:latin typeface="Times New Roman"/>
                          <a:ea typeface="Times New Roman"/>
                        </a:rPr>
                        <a:t>Virion structure </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c>
                  <a:txBody>
                    <a:bodyPr/>
                    <a:lstStyle/>
                    <a:p>
                      <a:pPr algn="ctr">
                        <a:spcAft>
                          <a:spcPts val="0"/>
                        </a:spcAft>
                      </a:pPr>
                      <a:r>
                        <a:rPr lang="en-US" sz="1100" b="1">
                          <a:solidFill>
                            <a:srgbClr val="000000"/>
                          </a:solidFill>
                          <a:latin typeface="Times New Roman"/>
                          <a:ea typeface="Times New Roman"/>
                        </a:rPr>
                        <a:t>symmetry (icosahedral, helical, complex)</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236689">
                <a:tc vMerge="1">
                  <a:txBody>
                    <a:bodyPr/>
                    <a:lstStyle/>
                    <a:p>
                      <a:pPr rtl="1"/>
                      <a:endParaRPr lang="ar-SA"/>
                    </a:p>
                  </a:txBody>
                  <a:tcPr/>
                </a:tc>
                <a:tc>
                  <a:txBody>
                    <a:bodyPr/>
                    <a:lstStyle/>
                    <a:p>
                      <a:pPr algn="ctr">
                        <a:spcAft>
                          <a:spcPts val="0"/>
                        </a:spcAft>
                      </a:pPr>
                      <a:r>
                        <a:rPr lang="en-US" sz="1100" b="1">
                          <a:solidFill>
                            <a:srgbClr val="000000"/>
                          </a:solidFill>
                          <a:latin typeface="Times New Roman"/>
                          <a:ea typeface="Times New Roman"/>
                        </a:rPr>
                        <a:t>enveloped or not</a:t>
                      </a:r>
                      <a:endParaRPr lang="en-US" sz="800">
                        <a:latin typeface="Times New Roman"/>
                        <a:ea typeface="Times New Roman"/>
                      </a:endParaRPr>
                    </a:p>
                  </a:txBody>
                  <a:tcPr marL="37770" marR="37770" marT="37770" marB="37770" anchor="ctr">
                    <a:lnL>
                      <a:noFill/>
                    </a:lnL>
                    <a:lnR>
                      <a:noFill/>
                    </a:lnR>
                    <a:lnT>
                      <a:noFill/>
                    </a:lnT>
                    <a:lnB>
                      <a:noFill/>
                    </a:lnB>
                    <a:solidFill>
                      <a:srgbClr val="F3F3F3"/>
                    </a:solidFill>
                  </a:tcPr>
                </a:tc>
              </a:tr>
              <a:tr h="397839">
                <a:tc vMerge="1">
                  <a:txBody>
                    <a:bodyPr/>
                    <a:lstStyle/>
                    <a:p>
                      <a:pPr rtl="1"/>
                      <a:endParaRPr lang="ar-SA"/>
                    </a:p>
                  </a:txBody>
                  <a:tcPr/>
                </a:tc>
                <a:tc>
                  <a:txBody>
                    <a:bodyPr/>
                    <a:lstStyle/>
                    <a:p>
                      <a:pPr algn="ctr">
                        <a:spcAft>
                          <a:spcPts val="0"/>
                        </a:spcAft>
                      </a:pPr>
                      <a:r>
                        <a:rPr lang="en-US" sz="1100" b="1" dirty="0">
                          <a:solidFill>
                            <a:srgbClr val="000000"/>
                          </a:solidFill>
                          <a:latin typeface="Times New Roman"/>
                          <a:ea typeface="Times New Roman"/>
                        </a:rPr>
                        <a:t>number of </a:t>
                      </a:r>
                      <a:r>
                        <a:rPr lang="en-US" sz="1100" b="1" dirty="0" err="1">
                          <a:solidFill>
                            <a:srgbClr val="000000"/>
                          </a:solidFill>
                          <a:latin typeface="Times New Roman"/>
                          <a:ea typeface="Times New Roman"/>
                        </a:rPr>
                        <a:t>capsomers</a:t>
                      </a:r>
                      <a:endParaRPr lang="en-US" sz="800" dirty="0">
                        <a:latin typeface="Times New Roman"/>
                        <a:ea typeface="Times New Roman"/>
                      </a:endParaRPr>
                    </a:p>
                  </a:txBody>
                  <a:tcPr marL="37770" marR="37770" marT="37770" marB="37770" anchor="ctr">
                    <a:lnL>
                      <a:noFill/>
                    </a:lnL>
                    <a:lnR>
                      <a:noFill/>
                    </a:lnR>
                    <a:lnT>
                      <a:noFill/>
                    </a:lnT>
                    <a:lnB>
                      <a:noFill/>
                    </a:lnB>
                    <a:solidFill>
                      <a:srgbClr val="F3F3F3"/>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Box 19"/>
          <p:cNvSpPr txBox="1"/>
          <p:nvPr/>
        </p:nvSpPr>
        <p:spPr>
          <a:xfrm>
            <a:off x="539552" y="548681"/>
            <a:ext cx="8136904" cy="2585323"/>
          </a:xfrm>
          <a:prstGeom prst="rect">
            <a:avLst/>
          </a:prstGeom>
          <a:noFill/>
        </p:spPr>
        <p:txBody>
          <a:bodyPr wrap="square" rtlCol="1">
            <a:spAutoFit/>
          </a:bodyPr>
          <a:lstStyle/>
          <a:p>
            <a:pPr algn="l"/>
            <a:r>
              <a:rPr lang="en-US" dirty="0"/>
              <a:t>Universal system of virus’s taxonomy </a:t>
            </a:r>
          </a:p>
          <a:p>
            <a:pPr algn="l"/>
            <a:r>
              <a:rPr lang="en-US" dirty="0"/>
              <a:t>Families: on the bases </a:t>
            </a:r>
          </a:p>
          <a:p>
            <a:pPr algn="l"/>
            <a:r>
              <a:rPr lang="en-US" dirty="0" err="1"/>
              <a:t>Virion</a:t>
            </a:r>
            <a:r>
              <a:rPr lang="en-US" dirty="0"/>
              <a:t> morphology</a:t>
            </a:r>
          </a:p>
          <a:p>
            <a:pPr algn="l"/>
            <a:r>
              <a:rPr lang="en-US" dirty="0"/>
              <a:t>Genome structure</a:t>
            </a:r>
          </a:p>
          <a:p>
            <a:pPr algn="l"/>
            <a:r>
              <a:rPr lang="en-US" dirty="0"/>
              <a:t>Strategies of replication  </a:t>
            </a:r>
          </a:p>
          <a:p>
            <a:pPr algn="l"/>
            <a:r>
              <a:rPr lang="en-US" dirty="0"/>
              <a:t>Viruses family have the suffix –</a:t>
            </a:r>
            <a:r>
              <a:rPr lang="en-US" dirty="0" err="1"/>
              <a:t>viridae</a:t>
            </a:r>
            <a:r>
              <a:rPr lang="en-US" dirty="0"/>
              <a:t> </a:t>
            </a:r>
          </a:p>
          <a:p>
            <a:pPr algn="l"/>
            <a:r>
              <a:rPr lang="en-US" dirty="0"/>
              <a:t> </a:t>
            </a:r>
          </a:p>
          <a:p>
            <a:pPr algn="l"/>
            <a:endParaRPr lang="en-US" dirty="0"/>
          </a:p>
          <a:p>
            <a:pPr lvl="0" algn="l" fontAlgn="base">
              <a:spcBef>
                <a:spcPct val="0"/>
              </a:spcBef>
              <a:spcAft>
                <a:spcPct val="0"/>
              </a:spcAft>
            </a:pPr>
            <a:endParaRPr lang="en-US" dirty="0">
              <a:latin typeface="Arial" pitchFamily="34" charset="0"/>
              <a:cs typeface="Arial" pitchFamily="34" charset="0"/>
            </a:endParaRPr>
          </a:p>
        </p:txBody>
      </p:sp>
      <p:sp>
        <p:nvSpPr>
          <p:cNvPr id="6" name="TextBox 5"/>
          <p:cNvSpPr txBox="1"/>
          <p:nvPr/>
        </p:nvSpPr>
        <p:spPr>
          <a:xfrm>
            <a:off x="539552" y="2852936"/>
            <a:ext cx="8352928" cy="369332"/>
          </a:xfrm>
          <a:prstGeom prst="rect">
            <a:avLst/>
          </a:prstGeom>
          <a:noFill/>
        </p:spPr>
        <p:txBody>
          <a:bodyPr wrap="square" rtlCol="1">
            <a:spAutoFit/>
          </a:bodyPr>
          <a:lstStyle/>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39552" y="2852936"/>
            <a:ext cx="8352928" cy="369332"/>
          </a:xfrm>
          <a:prstGeom prst="rect">
            <a:avLst/>
          </a:prstGeom>
          <a:noFill/>
        </p:spPr>
        <p:txBody>
          <a:bodyPr wrap="square" rtlCol="1">
            <a:spAutoFit/>
          </a:bodyPr>
          <a:lstStyle/>
          <a:p>
            <a:endParaRPr lang="ar-SA" dirty="0"/>
          </a:p>
        </p:txBody>
      </p:sp>
      <p:sp>
        <p:nvSpPr>
          <p:cNvPr id="36865" name="Rectangle 1"/>
          <p:cNvSpPr>
            <a:spLocks noChangeArrowheads="1"/>
          </p:cNvSpPr>
          <p:nvPr/>
        </p:nvSpPr>
        <p:spPr bwMode="auto">
          <a:xfrm>
            <a:off x="323528" y="260648"/>
            <a:ext cx="8496944"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Low" fontAlgn="base">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III. Physiochemical properties of the </a:t>
            </a:r>
            <a:r>
              <a:rPr lang="en-US" dirty="0" err="1">
                <a:latin typeface="Arial" pitchFamily="34" charset="0"/>
                <a:ea typeface="Times New Roman" pitchFamily="18" charset="0"/>
                <a:cs typeface="Arial" pitchFamily="34" charset="0"/>
              </a:rPr>
              <a:t>viron</a:t>
            </a:r>
            <a:r>
              <a:rPr lang="en-US" dirty="0">
                <a:latin typeface="Arial" pitchFamily="34" charset="0"/>
                <a:ea typeface="Times New Roman" pitchFamily="18" charset="0"/>
                <a:cs typeface="Arial" pitchFamily="34" charset="0"/>
              </a:rPr>
              <a:t> in including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molecular mass,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pH stability,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Virion</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morphology, including size, shape, type of symmetry, presence or absences of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peplomers</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and presence or absents of membrane</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thermal stability,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susceptibility to physical and chemical agents specially ether and detergent</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Viruses genome properties type of nucleic acid (DNA or RNA),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size of genome in kilo bases  (Kb) or kilo bases pairs (</a:t>
            </a: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Kbp</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strandedness</a:t>
            </a: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(single or double)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whether liner or circular,</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nucleotide sequences</a:t>
            </a: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endParaRPr lang="en-US" dirty="0">
              <a:latin typeface="Arial" pitchFamily="34" charset="0"/>
              <a:ea typeface="Times New Roman" pitchFamily="18"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57200" algn="l"/>
              </a:tabLst>
            </a:pPr>
            <a:endPar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algn="l"/>
            <a:r>
              <a:rPr lang="en-US" dirty="0"/>
              <a:t>Virus’s proteins properties including </a:t>
            </a:r>
          </a:p>
          <a:p>
            <a:pPr lvl="0" algn="l"/>
            <a:r>
              <a:rPr lang="en-US" dirty="0"/>
              <a:t>numbers size and functional activities of structural and non structural proteins amino acid sequences and special functional activities (transcriptase , reverse transcriptase …etc</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39552" y="2852936"/>
            <a:ext cx="8352928" cy="369332"/>
          </a:xfrm>
          <a:prstGeom prst="rect">
            <a:avLst/>
          </a:prstGeom>
          <a:noFill/>
        </p:spPr>
        <p:txBody>
          <a:bodyPr wrap="square" rtlCol="1">
            <a:spAutoFit/>
          </a:bodyPr>
          <a:lstStyle/>
          <a:p>
            <a:endParaRPr lang="ar-SA" dirty="0"/>
          </a:p>
        </p:txBody>
      </p:sp>
      <p:sp>
        <p:nvSpPr>
          <p:cNvPr id="9" name="TextBox 8"/>
          <p:cNvSpPr txBox="1"/>
          <p:nvPr/>
        </p:nvSpPr>
        <p:spPr>
          <a:xfrm>
            <a:off x="755576" y="620688"/>
            <a:ext cx="7920880" cy="5078313"/>
          </a:xfrm>
          <a:prstGeom prst="rect">
            <a:avLst/>
          </a:prstGeom>
          <a:noFill/>
        </p:spPr>
        <p:txBody>
          <a:bodyPr wrap="square" rtlCol="1">
            <a:spAutoFit/>
          </a:bodyPr>
          <a:lstStyle/>
          <a:p>
            <a:pPr lvl="0" algn="l" fontAlgn="base">
              <a:spcBef>
                <a:spcPct val="0"/>
              </a:spcBef>
              <a:spcAft>
                <a:spcPct val="0"/>
              </a:spcAft>
              <a:tabLst>
                <a:tab pos="457200" algn="l"/>
              </a:tabLst>
            </a:pPr>
            <a:r>
              <a:rPr lang="en-US" dirty="0">
                <a:latin typeface="Arial" pitchFamily="34" charset="0"/>
                <a:ea typeface="Times New Roman" pitchFamily="18" charset="0"/>
                <a:cs typeface="Arial" pitchFamily="34" charset="0"/>
              </a:rPr>
              <a:t>Genome organization and replication including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gene order and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position order number and position of open reading frames replication patterns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Antigenic properties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Biological properties mood of transmission vector relationship </a:t>
            </a:r>
            <a:r>
              <a:rPr lang="en-US" dirty="0" err="1">
                <a:latin typeface="Arial" pitchFamily="34" charset="0"/>
                <a:ea typeface="Times New Roman" pitchFamily="18" charset="0"/>
                <a:cs typeface="Arial" pitchFamily="34" charset="0"/>
              </a:rPr>
              <a:t>Pathogenicity</a:t>
            </a:r>
            <a:r>
              <a:rPr lang="en-US" dirty="0">
                <a:latin typeface="Arial" pitchFamily="34" charset="0"/>
                <a:ea typeface="Times New Roman" pitchFamily="18" charset="0"/>
                <a:cs typeface="Arial" pitchFamily="34" charset="0"/>
              </a:rPr>
              <a:t> and pathology</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Subdivisions witch called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Viruses infect the cells of human’s domestics and wild animals, plants and bacteria, some viruses are host specific while other are capable of infecting the cells of different hosts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Transmission to human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By direct contacts, </a:t>
            </a:r>
            <a:r>
              <a:rPr lang="en-US" dirty="0" err="1">
                <a:latin typeface="Arial" pitchFamily="34" charset="0"/>
                <a:ea typeface="Times New Roman" pitchFamily="18" charset="0"/>
                <a:cs typeface="Arial" pitchFamily="34" charset="0"/>
              </a:rPr>
              <a:t>e.g</a:t>
            </a:r>
            <a:r>
              <a:rPr lang="en-US" dirty="0">
                <a:latin typeface="Arial" pitchFamily="34" charset="0"/>
                <a:ea typeface="Times New Roman" pitchFamily="18" charset="0"/>
                <a:cs typeface="Arial" pitchFamily="34" charset="0"/>
              </a:rPr>
              <a:t> herpes viruses and hepatitis B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Ingestion e.g. rotaviruses and hepatitis A</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Inhalation airborne droplet, e.g. influenza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By contact with articles lie floor towel..etc </a:t>
            </a:r>
            <a:r>
              <a:rPr lang="en-US" dirty="0" err="1">
                <a:latin typeface="Arial" pitchFamily="34" charset="0"/>
                <a:ea typeface="Times New Roman" pitchFamily="18" charset="0"/>
                <a:cs typeface="Arial" pitchFamily="34" charset="0"/>
              </a:rPr>
              <a:t>e.g</a:t>
            </a:r>
            <a:r>
              <a:rPr lang="en-US" dirty="0">
                <a:latin typeface="Arial" pitchFamily="34" charset="0"/>
                <a:ea typeface="Times New Roman" pitchFamily="18" charset="0"/>
                <a:cs typeface="Arial" pitchFamily="34" charset="0"/>
              </a:rPr>
              <a:t> </a:t>
            </a:r>
            <a:r>
              <a:rPr lang="en-US" dirty="0" err="1">
                <a:latin typeface="Arial" pitchFamily="34" charset="0"/>
                <a:ea typeface="Times New Roman" pitchFamily="18" charset="0"/>
                <a:cs typeface="Arial" pitchFamily="34" charset="0"/>
              </a:rPr>
              <a:t>papiloma</a:t>
            </a:r>
            <a:r>
              <a:rPr lang="en-US" dirty="0">
                <a:latin typeface="Arial" pitchFamily="34" charset="0"/>
                <a:ea typeface="Times New Roman" pitchFamily="18" charset="0"/>
                <a:cs typeface="Arial" pitchFamily="34" charset="0"/>
              </a:rPr>
              <a:t>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tabLst>
                <a:tab pos="457200" algn="l"/>
              </a:tabLst>
            </a:pPr>
            <a:r>
              <a:rPr lang="en-US" dirty="0">
                <a:latin typeface="Arial" pitchFamily="34" charset="0"/>
                <a:ea typeface="Times New Roman" pitchFamily="18" charset="0"/>
                <a:cs typeface="Arial" pitchFamily="34" charset="0"/>
              </a:rPr>
              <a:t>By mother infecting here child through pregnancy or birth e.g. rubella viruses or cytomegalovirus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539552" y="2852936"/>
            <a:ext cx="8352928" cy="369332"/>
          </a:xfrm>
          <a:prstGeom prst="rect">
            <a:avLst/>
          </a:prstGeom>
          <a:noFill/>
        </p:spPr>
        <p:txBody>
          <a:bodyPr wrap="square" rtlCol="1">
            <a:spAutoFit/>
          </a:bodyPr>
          <a:lstStyle/>
          <a:p>
            <a:endParaRPr lang="ar-SA" dirty="0"/>
          </a:p>
        </p:txBody>
      </p:sp>
      <p:sp>
        <p:nvSpPr>
          <p:cNvPr id="9" name="TextBox 8"/>
          <p:cNvSpPr txBox="1"/>
          <p:nvPr/>
        </p:nvSpPr>
        <p:spPr>
          <a:xfrm>
            <a:off x="755576" y="620688"/>
            <a:ext cx="7920880" cy="6155531"/>
          </a:xfrm>
          <a:prstGeom prst="rect">
            <a:avLst/>
          </a:prstGeom>
          <a:noFill/>
        </p:spPr>
        <p:txBody>
          <a:bodyPr wrap="square" rtlCol="1">
            <a:spAutoFit/>
          </a:bodyPr>
          <a:lstStyle/>
          <a:p>
            <a:pPr algn="l"/>
            <a:r>
              <a:rPr lang="en-US" sz="1600" dirty="0"/>
              <a:t>Transmission from animals </a:t>
            </a:r>
          </a:p>
          <a:p>
            <a:pPr algn="l"/>
            <a:r>
              <a:rPr lang="en-US" sz="2000" dirty="0"/>
              <a:t> </a:t>
            </a:r>
          </a:p>
          <a:p>
            <a:pPr lvl="0" algn="l"/>
            <a:r>
              <a:rPr lang="en-US" sz="2000" dirty="0"/>
              <a:t>Bite of an infected mosquito, sand fly, tick or midge</a:t>
            </a:r>
          </a:p>
          <a:p>
            <a:pPr lvl="0" algn="l"/>
            <a:r>
              <a:rPr lang="en-US" sz="2000" dirty="0"/>
              <a:t>Bite of animal host, rabbis viruses </a:t>
            </a:r>
          </a:p>
          <a:p>
            <a:pPr lvl="0" algn="l"/>
            <a:r>
              <a:rPr lang="en-US" sz="2000" dirty="0"/>
              <a:t>Man coming in contact with vegetative food have been contaminated with the excretion of infected animal</a:t>
            </a:r>
          </a:p>
          <a:p>
            <a:pPr lvl="0" algn="l"/>
            <a:r>
              <a:rPr lang="en-US" sz="2000" dirty="0"/>
              <a:t>Direct </a:t>
            </a:r>
            <a:r>
              <a:rPr lang="en-US" sz="2000" dirty="0" err="1"/>
              <a:t>transfere</a:t>
            </a:r>
            <a:r>
              <a:rPr lang="en-US" sz="2000" dirty="0"/>
              <a:t> of the viruses from human to human /</a:t>
            </a:r>
            <a:r>
              <a:rPr lang="en-US" sz="2000" dirty="0" err="1"/>
              <a:t>ebol</a:t>
            </a:r>
            <a:r>
              <a:rPr lang="en-US" sz="2000" dirty="0"/>
              <a:t> </a:t>
            </a:r>
            <a:r>
              <a:rPr lang="en-US" sz="2000" dirty="0" err="1"/>
              <a:t>vruses</a:t>
            </a:r>
            <a:r>
              <a:rPr lang="en-US" sz="2000" dirty="0"/>
              <a:t> </a:t>
            </a:r>
          </a:p>
          <a:p>
            <a:pPr algn="l"/>
            <a:r>
              <a:rPr lang="en-US" sz="2000" dirty="0"/>
              <a:t> </a:t>
            </a:r>
          </a:p>
          <a:p>
            <a:pPr algn="l"/>
            <a:r>
              <a:rPr lang="en-US" sz="2000" dirty="0"/>
              <a:t>Laboratory transmitted viruses </a:t>
            </a:r>
          </a:p>
          <a:p>
            <a:pPr lvl="0" algn="l"/>
            <a:r>
              <a:rPr lang="en-US" sz="2000" dirty="0"/>
              <a:t>Ebola viruses </a:t>
            </a:r>
          </a:p>
          <a:p>
            <a:pPr lvl="0" algn="l"/>
            <a:r>
              <a:rPr lang="en-US" sz="2000" dirty="0"/>
              <a:t>Lassa fever </a:t>
            </a:r>
            <a:r>
              <a:rPr lang="en-US" sz="2000" dirty="0" smtClean="0"/>
              <a:t>viruses</a:t>
            </a:r>
          </a:p>
          <a:p>
            <a:pPr algn="l"/>
            <a:r>
              <a:rPr lang="en-US" dirty="0"/>
              <a:t>Laboratory investigation  </a:t>
            </a:r>
            <a:endParaRPr lang="en-US" sz="1200" dirty="0"/>
          </a:p>
          <a:p>
            <a:pPr lvl="1" algn="l"/>
            <a:r>
              <a:rPr lang="en-US" dirty="0"/>
              <a:t>Detection of viral antigen in a cells by fluorescent microscope</a:t>
            </a:r>
            <a:endParaRPr lang="en-US" sz="1200" dirty="0"/>
          </a:p>
          <a:p>
            <a:pPr lvl="1" algn="l"/>
            <a:r>
              <a:rPr lang="en-US" dirty="0"/>
              <a:t>Detection of soluble viral antigen by ELIZA, CIEP</a:t>
            </a:r>
            <a:endParaRPr lang="en-US" sz="1200" dirty="0"/>
          </a:p>
          <a:p>
            <a:pPr lvl="1" algn="l"/>
            <a:r>
              <a:rPr lang="en-US" dirty="0"/>
              <a:t>Isolation of viruses by tissue culture , inoculation of embrocated eggs, or inoculating of animals especially newborn</a:t>
            </a:r>
            <a:endParaRPr lang="en-US" sz="1200" dirty="0"/>
          </a:p>
          <a:p>
            <a:pPr lvl="1" algn="l"/>
            <a:r>
              <a:rPr lang="en-US" dirty="0"/>
              <a:t>Identification of viruses particles by electron microscope</a:t>
            </a:r>
            <a:endParaRPr lang="en-US" sz="1200" dirty="0"/>
          </a:p>
          <a:p>
            <a:pPr lvl="1" algn="l"/>
            <a:r>
              <a:rPr lang="en-US" dirty="0"/>
              <a:t>Detection of </a:t>
            </a:r>
            <a:r>
              <a:rPr lang="en-US" dirty="0" err="1"/>
              <a:t>IgM</a:t>
            </a:r>
            <a:r>
              <a:rPr lang="en-US" dirty="0"/>
              <a:t> specific antibodies in single serum specimens </a:t>
            </a:r>
            <a:endParaRPr lang="en-US" sz="1200" dirty="0"/>
          </a:p>
          <a:p>
            <a:pPr lvl="1" algn="l"/>
            <a:r>
              <a:rPr lang="en-US" dirty="0"/>
              <a:t>Detection of viruses infecting cells </a:t>
            </a:r>
            <a:endParaRPr lang="en-US" sz="1200" dirty="0"/>
          </a:p>
          <a:p>
            <a:pPr lvl="0" algn="l"/>
            <a:r>
              <a:rPr lang="en-US" sz="2000" dirty="0" smtClean="0"/>
              <a:t> </a:t>
            </a:r>
            <a:endParaRPr lang="en-US" sz="2000" dirty="0"/>
          </a:p>
          <a:p>
            <a:r>
              <a:rPr lang="en-US" sz="800" dirty="0"/>
              <a:t> </a:t>
            </a:r>
          </a:p>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467544" y="2276872"/>
            <a:ext cx="8352928" cy="4524315"/>
          </a:xfrm>
          <a:prstGeom prst="rect">
            <a:avLst/>
          </a:prstGeom>
          <a:noFill/>
        </p:spPr>
        <p:txBody>
          <a:bodyPr wrap="square" rtlCol="1">
            <a:spAutoFit/>
          </a:bodyPr>
          <a:lstStyle/>
          <a:p>
            <a:pPr lvl="1" algn="l" fontAlgn="base">
              <a:spcBef>
                <a:spcPct val="0"/>
              </a:spcBef>
              <a:spcAft>
                <a:spcPct val="0"/>
              </a:spcAft>
              <a:buFont typeface="Wingdings" pitchFamily="2" charset="2"/>
              <a:buChar char=""/>
              <a:tabLst>
                <a:tab pos="914400" algn="l"/>
              </a:tabLst>
            </a:pPr>
            <a:r>
              <a:rPr lang="en-US" dirty="0">
                <a:latin typeface="Arial" pitchFamily="34" charset="0"/>
                <a:ea typeface="Times New Roman" pitchFamily="18" charset="0"/>
                <a:cs typeface="Arial" pitchFamily="34" charset="0"/>
              </a:rPr>
              <a:t>Detection of viruses nuclei acid  such as polymerase change reaction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1" algn="l" rtl="0" eaLnBrk="0" fontAlgn="base" hangingPunct="0">
              <a:spcBef>
                <a:spcPct val="0"/>
              </a:spcBef>
              <a:spcAft>
                <a:spcPct val="0"/>
              </a:spcAft>
              <a:buFont typeface="Wingdings" pitchFamily="2" charset="2"/>
              <a:buChar char=""/>
              <a:tabLst>
                <a:tab pos="914400" algn="l"/>
              </a:tabLst>
            </a:pPr>
            <a:r>
              <a:rPr lang="en-US" dirty="0">
                <a:latin typeface="Arial" pitchFamily="34" charset="0"/>
                <a:ea typeface="Times New Roman" pitchFamily="18" charset="0"/>
                <a:cs typeface="Arial" pitchFamily="34" charset="0"/>
              </a:rPr>
              <a:t>Viral growth in </a:t>
            </a:r>
            <a:r>
              <a:rPr lang="en-US" dirty="0" err="1">
                <a:latin typeface="Arial" pitchFamily="34" charset="0"/>
                <a:ea typeface="Times New Roman" pitchFamily="18" charset="0"/>
                <a:cs typeface="Arial" pitchFamily="34" charset="0"/>
              </a:rPr>
              <a:t>embroynated</a:t>
            </a:r>
            <a:r>
              <a:rPr lang="en-US" dirty="0">
                <a:latin typeface="Arial" pitchFamily="34" charset="0"/>
                <a:ea typeface="Times New Roman" pitchFamily="18" charset="0"/>
                <a:cs typeface="Arial" pitchFamily="34" charset="0"/>
              </a:rPr>
              <a:t> chick egg may result in death of the </a:t>
            </a:r>
            <a:r>
              <a:rPr lang="en-US" dirty="0" smtClean="0">
                <a:latin typeface="Arial" pitchFamily="34" charset="0"/>
                <a:ea typeface="Times New Roman" pitchFamily="18" charset="0"/>
                <a:cs typeface="Arial" pitchFamily="34" charset="0"/>
              </a:rPr>
              <a:t>embryo</a:t>
            </a:r>
          </a:p>
          <a:p>
            <a:pPr lvl="1" algn="l" rtl="0" eaLnBrk="0" fontAlgn="base" hangingPunct="0">
              <a:spcBef>
                <a:spcPct val="0"/>
              </a:spcBef>
              <a:spcAft>
                <a:spcPct val="0"/>
              </a:spcAft>
              <a:buFont typeface="Wingdings" pitchFamily="2" charset="2"/>
              <a:buChar char=""/>
              <a:tabLst>
                <a:tab pos="914400" algn="l"/>
              </a:tabLst>
            </a:pPr>
            <a:endParaRPr lang="en-US" dirty="0">
              <a:latin typeface="Arial" pitchFamily="34" charset="0"/>
              <a:ea typeface="Times New Roman" pitchFamily="18" charset="0"/>
              <a:cs typeface="Arial" pitchFamily="34" charset="0"/>
            </a:endParaRPr>
          </a:p>
          <a:p>
            <a:r>
              <a:rPr lang="en-US" dirty="0"/>
              <a:t> </a:t>
            </a:r>
            <a:endParaRPr lang="en-US" sz="1200" dirty="0"/>
          </a:p>
          <a:p>
            <a:pPr algn="l"/>
            <a:r>
              <a:rPr lang="en-US" dirty="0"/>
              <a:t>Measuring the size of viruses </a:t>
            </a:r>
            <a:endParaRPr lang="en-US" sz="1200" dirty="0"/>
          </a:p>
          <a:p>
            <a:pPr algn="l"/>
            <a:r>
              <a:rPr lang="en-US" dirty="0"/>
              <a:t> </a:t>
            </a:r>
            <a:endParaRPr lang="en-US" sz="1200" dirty="0"/>
          </a:p>
          <a:p>
            <a:pPr lvl="0" algn="l"/>
            <a:r>
              <a:rPr lang="en-US" dirty="0"/>
              <a:t>Direct observation in the electron microscopy</a:t>
            </a:r>
            <a:endParaRPr lang="en-US" sz="1200" dirty="0"/>
          </a:p>
          <a:p>
            <a:pPr lvl="0" algn="l"/>
            <a:r>
              <a:rPr lang="en-US" dirty="0"/>
              <a:t>Filtration through membranes of graded porosity</a:t>
            </a:r>
            <a:endParaRPr lang="en-US" sz="1200" dirty="0"/>
          </a:p>
          <a:p>
            <a:pPr lvl="0" algn="l"/>
            <a:r>
              <a:rPr lang="en-US" dirty="0"/>
              <a:t>Sedimentation in the ultracentrifuge force of more than 1000000 times gravity may be used to drive particles to the bottom of the tube the relationship between the size and </a:t>
            </a:r>
            <a:r>
              <a:rPr lang="en-US" dirty="0" err="1"/>
              <a:t>shap</a:t>
            </a:r>
            <a:r>
              <a:rPr lang="en-US" dirty="0"/>
              <a:t> of  a particle and its rate of sedimentation permits the determination of particle size</a:t>
            </a:r>
            <a:endParaRPr lang="en-US" sz="1200" dirty="0"/>
          </a:p>
          <a:p>
            <a:pPr lvl="0" algn="l"/>
            <a:r>
              <a:rPr lang="en-US" dirty="0"/>
              <a:t>Comparative measurement </a:t>
            </a:r>
            <a:endParaRPr lang="en-US" sz="1200" dirty="0"/>
          </a:p>
          <a:p>
            <a:pPr algn="l"/>
            <a:r>
              <a:rPr lang="en-US" dirty="0"/>
              <a:t> </a:t>
            </a:r>
            <a:endParaRPr lang="en-US" sz="1200" dirty="0"/>
          </a:p>
          <a:p>
            <a:pPr lvl="1" algn="l" rtl="0" eaLnBrk="0" fontAlgn="base" hangingPunct="0">
              <a:spcBef>
                <a:spcPct val="0"/>
              </a:spcBef>
              <a:spcAft>
                <a:spcPct val="0"/>
              </a:spcAft>
              <a:buFont typeface="Wingdings" pitchFamily="2" charset="2"/>
              <a:buChar char=""/>
              <a:tabLst>
                <a:tab pos="914400" algn="l"/>
              </a:tabLst>
            </a:pPr>
            <a:r>
              <a:rPr lang="en-US" dirty="0" smtClean="0">
                <a:latin typeface="Arial" pitchFamily="34" charset="0"/>
                <a:ea typeface="Times New Roman" pitchFamily="18" charset="0"/>
                <a:cs typeface="Arial" pitchFamily="34" charset="0"/>
              </a:rPr>
              <a:t>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endParaRPr lang="ar-SA" dirty="0"/>
          </a:p>
        </p:txBody>
      </p:sp>
      <p:sp>
        <p:nvSpPr>
          <p:cNvPr id="9" name="TextBox 8"/>
          <p:cNvSpPr txBox="1"/>
          <p:nvPr/>
        </p:nvSpPr>
        <p:spPr>
          <a:xfrm>
            <a:off x="755576" y="620688"/>
            <a:ext cx="7920880" cy="1692771"/>
          </a:xfrm>
          <a:prstGeom prst="rect">
            <a:avLst/>
          </a:prstGeom>
          <a:noFill/>
        </p:spPr>
        <p:txBody>
          <a:bodyPr wrap="square" rtlCol="1">
            <a:spAutoFit/>
          </a:bodyPr>
          <a:lstStyle/>
          <a:p>
            <a:pPr lvl="1" algn="l"/>
            <a:r>
              <a:rPr lang="en-US" dirty="0" smtClean="0"/>
              <a:t>Development of </a:t>
            </a:r>
            <a:r>
              <a:rPr lang="en-US" dirty="0" err="1" smtClean="0"/>
              <a:t>cytopathic</a:t>
            </a:r>
            <a:r>
              <a:rPr lang="en-US" dirty="0" smtClean="0"/>
              <a:t> effect morphological changes in the cells </a:t>
            </a:r>
            <a:endParaRPr lang="en-US" sz="1200" dirty="0" smtClean="0"/>
          </a:p>
          <a:p>
            <a:pPr lvl="1" algn="l"/>
            <a:r>
              <a:rPr lang="en-US" dirty="0" smtClean="0"/>
              <a:t>Appearance of viruses encoded proteins as </a:t>
            </a:r>
            <a:r>
              <a:rPr lang="en-US" dirty="0" err="1" smtClean="0"/>
              <a:t>haemaglutining</a:t>
            </a:r>
            <a:r>
              <a:rPr lang="en-US" dirty="0" smtClean="0"/>
              <a:t> of influenza viruses</a:t>
            </a:r>
            <a:endParaRPr lang="en-US" sz="1200" dirty="0" smtClean="0"/>
          </a:p>
          <a:p>
            <a:pPr lvl="1" algn="l"/>
            <a:r>
              <a:rPr lang="en-US" dirty="0" smtClean="0"/>
              <a:t>Adsorption of erythrocyte to infected cells due to presence of viruses encoded </a:t>
            </a:r>
            <a:r>
              <a:rPr lang="en-US" dirty="0" err="1" smtClean="0"/>
              <a:t>ahemaglutinin</a:t>
            </a:r>
            <a:r>
              <a:rPr lang="en-US" dirty="0" smtClean="0"/>
              <a:t> </a:t>
            </a:r>
            <a:endParaRPr lang="en-US" sz="1200" dirty="0" smtClean="0"/>
          </a:p>
          <a:p>
            <a:pPr algn="l"/>
            <a:endParaRPr lang="en-US" sz="800" dirty="0"/>
          </a:p>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TextBox 7"/>
          <p:cNvSpPr txBox="1"/>
          <p:nvPr/>
        </p:nvSpPr>
        <p:spPr>
          <a:xfrm>
            <a:off x="467544" y="332656"/>
            <a:ext cx="8064896" cy="2308324"/>
          </a:xfrm>
          <a:prstGeom prst="rect">
            <a:avLst/>
          </a:prstGeom>
          <a:noFill/>
        </p:spPr>
        <p:txBody>
          <a:bodyPr wrap="square" rtlCol="1">
            <a:spAutoFit/>
          </a:bodyPr>
          <a:lstStyle/>
          <a:p>
            <a:pPr lvl="0" algn="l" fontAlgn="base">
              <a:spcBef>
                <a:spcPct val="0"/>
              </a:spcBef>
              <a:spcAft>
                <a:spcPct val="0"/>
              </a:spcAft>
              <a:tabLst>
                <a:tab pos="457200" algn="l"/>
              </a:tabLst>
            </a:pPr>
            <a:r>
              <a:rPr lang="en-US" dirty="0">
                <a:latin typeface="Arial" pitchFamily="34" charset="0"/>
                <a:ea typeface="Times New Roman" pitchFamily="18" charset="0"/>
                <a:cs typeface="Arial" pitchFamily="34" charset="0"/>
              </a:rPr>
              <a:t>Chemical composition of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Viral protein the structural proteins of viruses have a several important functions their major purpose is to facilitate to transfer of the viral nucleic acid from one host cell to another</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Protect the viral genome it determine the antigenic characteristic of the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Enzymes, which present in the viruses and carry important role in the initiation of viral replication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Box 10"/>
          <p:cNvSpPr txBox="1"/>
          <p:nvPr/>
        </p:nvSpPr>
        <p:spPr>
          <a:xfrm>
            <a:off x="539552" y="2924944"/>
            <a:ext cx="8280920" cy="3508653"/>
          </a:xfrm>
          <a:prstGeom prst="rect">
            <a:avLst/>
          </a:prstGeom>
          <a:noFill/>
        </p:spPr>
        <p:txBody>
          <a:bodyPr wrap="square" rtlCol="1">
            <a:spAutoFit/>
          </a:bodyPr>
          <a:lstStyle/>
          <a:p>
            <a:pPr lvl="0" algn="justLow" fontAlgn="base">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Viruses multiply only in living cells.  I order viruses to replicate; viral proteins must be synthesized by the host cell protein synthesizing machinery.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The unique feature of viral multiplication is that soon after interaction with the host cell, the infecting </a:t>
            </a:r>
            <a:r>
              <a:rPr lang="en-US" dirty="0" err="1">
                <a:latin typeface="Arial" pitchFamily="34" charset="0"/>
                <a:ea typeface="Times New Roman" pitchFamily="18" charset="0"/>
                <a:cs typeface="Arial" pitchFamily="34" charset="0"/>
              </a:rPr>
              <a:t>virion</a:t>
            </a:r>
            <a:r>
              <a:rPr lang="en-US" dirty="0">
                <a:latin typeface="Arial" pitchFamily="34" charset="0"/>
                <a:ea typeface="Times New Roman" pitchFamily="18" charset="0"/>
                <a:cs typeface="Arial" pitchFamily="34" charset="0"/>
              </a:rPr>
              <a:t> is disrupted, this phase of the growth cycle is called </a:t>
            </a:r>
            <a:r>
              <a:rPr lang="en-US" b="1" dirty="0">
                <a:latin typeface="Arial" pitchFamily="34" charset="0"/>
                <a:ea typeface="Times New Roman" pitchFamily="18" charset="0"/>
                <a:cs typeface="Arial" pitchFamily="34" charset="0"/>
              </a:rPr>
              <a:t>eclipse period;</a:t>
            </a:r>
            <a:r>
              <a:rPr lang="en-US" dirty="0">
                <a:latin typeface="Arial" pitchFamily="34" charset="0"/>
                <a:ea typeface="Times New Roman" pitchFamily="18" charset="0"/>
                <a:cs typeface="Arial" pitchFamily="34" charset="0"/>
              </a:rPr>
              <a:t> it is duration varies depending on both particular viruses and the host cell, and it is followed by an interval of rapid accumulation of infection use progeny virus’s particles.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As son as the viral nucleic acid enters the host cell, the cellular metabolic process of the host cell are not altered  significantly, although  the cell synthesized viral proteins and nucleic acid and the host cell not damaged markedly</a:t>
            </a:r>
            <a:endParaRPr lang="en-US" dirty="0">
              <a:latin typeface="Arial" pitchFamily="34" charset="0"/>
              <a:cs typeface="Arial" pitchFamily="34" charset="0"/>
            </a:endParaRPr>
          </a:p>
          <a:p>
            <a:pPr algn="l"/>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1043608" y="764704"/>
            <a:ext cx="6984776" cy="369332"/>
          </a:xfrm>
          <a:prstGeom prst="rect">
            <a:avLst/>
          </a:prstGeom>
          <a:noFill/>
        </p:spPr>
        <p:txBody>
          <a:bodyPr wrap="square" rtlCol="1">
            <a:spAutoFit/>
          </a:bodyPr>
          <a:lstStyle/>
          <a:p>
            <a:endParaRPr lang="ar-SA" dirty="0"/>
          </a:p>
        </p:txBody>
      </p:sp>
      <p:sp>
        <p:nvSpPr>
          <p:cNvPr id="41986" name="Rectangle 2"/>
          <p:cNvSpPr>
            <a:spLocks noChangeArrowheads="1"/>
          </p:cNvSpPr>
          <p:nvPr/>
        </p:nvSpPr>
        <p:spPr bwMode="auto">
          <a:xfrm>
            <a:off x="611560" y="255710"/>
            <a:ext cx="7705872"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pPr>
            <a:r>
              <a:rPr lang="en-US" dirty="0">
                <a:latin typeface="Arial" pitchFamily="34" charset="0"/>
                <a:ea typeface="Times New Roman" pitchFamily="18" charset="0"/>
                <a:cs typeface="Arial" pitchFamily="34" charset="0"/>
              </a:rPr>
              <a:t>, the components assemble to form a new infectious </a:t>
            </a:r>
            <a:r>
              <a:rPr lang="en-US" dirty="0" err="1">
                <a:latin typeface="Arial" pitchFamily="34" charset="0"/>
                <a:ea typeface="Times New Roman" pitchFamily="18" charset="0"/>
                <a:cs typeface="Arial" pitchFamily="34" charset="0"/>
              </a:rPr>
              <a:t>virions</a:t>
            </a:r>
            <a:r>
              <a:rPr lang="en-US" dirty="0">
                <a:latin typeface="Arial" pitchFamily="34" charset="0"/>
                <a:ea typeface="Times New Roman" pitchFamily="18" charset="0"/>
                <a:cs typeface="Arial" pitchFamily="34" charset="0"/>
              </a:rPr>
              <a:t> the yield of infectious viruses per cell 100, 000 particles</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General steps in viral replication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Attachment, penetration and </a:t>
            </a:r>
            <a:r>
              <a:rPr lang="en-US" dirty="0" err="1">
                <a:latin typeface="Arial" pitchFamily="34" charset="0"/>
                <a:ea typeface="Times New Roman" pitchFamily="18" charset="0"/>
                <a:cs typeface="Arial" pitchFamily="34" charset="0"/>
              </a:rPr>
              <a:t>uncoating</a:t>
            </a:r>
            <a:r>
              <a:rPr lang="en-US" dirty="0">
                <a:latin typeface="Arial" pitchFamily="34" charset="0"/>
                <a:ea typeface="Times New Roman" pitchFamily="18" charset="0"/>
                <a:cs typeface="Arial" pitchFamily="34" charset="0"/>
              </a:rPr>
              <a:t>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First step is attachment, interaction of </a:t>
            </a:r>
            <a:r>
              <a:rPr lang="en-US" dirty="0" err="1">
                <a:latin typeface="Arial" pitchFamily="34" charset="0"/>
                <a:ea typeface="Times New Roman" pitchFamily="18" charset="0"/>
                <a:cs typeface="Arial" pitchFamily="34" charset="0"/>
              </a:rPr>
              <a:t>virion</a:t>
            </a:r>
            <a:r>
              <a:rPr lang="en-US" dirty="0">
                <a:latin typeface="Arial" pitchFamily="34" charset="0"/>
                <a:ea typeface="Times New Roman" pitchFamily="18" charset="0"/>
                <a:cs typeface="Arial" pitchFamily="34" charset="0"/>
              </a:rPr>
              <a:t> with specific receptors (glycoprotein) sit on the surface of cell.  (different methods of entering the host cells according to type of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e.g. human </a:t>
            </a:r>
            <a:r>
              <a:rPr lang="en-US" dirty="0" err="1">
                <a:latin typeface="Arial" pitchFamily="34" charset="0"/>
                <a:ea typeface="Times New Roman" pitchFamily="18" charset="0"/>
                <a:cs typeface="Arial" pitchFamily="34" charset="0"/>
              </a:rPr>
              <a:t>immunodefecient</a:t>
            </a:r>
            <a:r>
              <a:rPr lang="en-US" dirty="0">
                <a:latin typeface="Arial" pitchFamily="34" charset="0"/>
                <a:ea typeface="Times New Roman" pitchFamily="18" charset="0"/>
                <a:cs typeface="Arial" pitchFamily="34" charset="0"/>
              </a:rPr>
              <a:t> viruses HIV binds to receptors CD4 on a cells of immune system</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justLow" rtl="0" eaLnBrk="0" fontAlgn="base" hangingPunct="0">
              <a:spcBef>
                <a:spcPct val="0"/>
              </a:spcBef>
              <a:spcAft>
                <a:spcPct val="0"/>
              </a:spcAft>
            </a:pPr>
            <a:r>
              <a:rPr lang="en-US" dirty="0">
                <a:latin typeface="Arial" pitchFamily="34" charset="0"/>
                <a:ea typeface="Times New Roman" pitchFamily="18" charset="0"/>
                <a:cs typeface="Arial" pitchFamily="34" charset="0"/>
              </a:rPr>
              <a:t>Not all cells susceptible to the host e.g. polioviruses  is able to attached only the nervous </a:t>
            </a:r>
            <a:r>
              <a:rPr lang="en-US" dirty="0" smtClean="0">
                <a:latin typeface="Arial" pitchFamily="34" charset="0"/>
                <a:ea typeface="Times New Roman" pitchFamily="18" charset="0"/>
                <a:cs typeface="Arial" pitchFamily="34" charset="0"/>
              </a:rPr>
              <a:t>system</a:t>
            </a:r>
          </a:p>
          <a:p>
            <a:pPr lvl="0" algn="justLow" rtl="0" eaLnBrk="0" fontAlgn="base" hangingPunct="0">
              <a:spcBef>
                <a:spcPct val="0"/>
              </a:spcBef>
              <a:spcAft>
                <a:spcPct val="0"/>
              </a:spcAft>
            </a:pPr>
            <a:endParaRPr lang="en-US" dirty="0">
              <a:latin typeface="Arial" pitchFamily="34" charset="0"/>
              <a:ea typeface="Times New Roman" pitchFamily="18" charset="0"/>
              <a:cs typeface="Arial" pitchFamily="34" charset="0"/>
            </a:endParaRPr>
          </a:p>
          <a:p>
            <a:pPr lvl="0" algn="justLow"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 </a:t>
            </a:r>
            <a:endParaRPr lang="en-US" dirty="0">
              <a:latin typeface="Arial" pitchFamily="34" charset="0"/>
              <a:cs typeface="Arial" pitchFamily="34" charset="0"/>
            </a:endParaRPr>
          </a:p>
          <a:p>
            <a:pPr marL="0" marR="0" lvl="0" indent="0" algn="justLow" defTabSz="914400" rtl="1"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1043608" y="764704"/>
            <a:ext cx="6984776" cy="369332"/>
          </a:xfrm>
          <a:prstGeom prst="rect">
            <a:avLst/>
          </a:prstGeom>
          <a:noFill/>
        </p:spPr>
        <p:txBody>
          <a:bodyPr wrap="square" rtlCol="1">
            <a:spAutoFit/>
          </a:bodyPr>
          <a:lstStyle/>
          <a:p>
            <a:endParaRPr lang="ar-SA" dirty="0"/>
          </a:p>
        </p:txBody>
      </p:sp>
      <p:sp>
        <p:nvSpPr>
          <p:cNvPr id="41986" name="Rectangle 2"/>
          <p:cNvSpPr>
            <a:spLocks noChangeArrowheads="1"/>
          </p:cNvSpPr>
          <p:nvPr/>
        </p:nvSpPr>
        <p:spPr bwMode="auto">
          <a:xfrm>
            <a:off x="539552" y="394692"/>
            <a:ext cx="7705872"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l"/>
            <a:r>
              <a:rPr lang="en-US" dirty="0"/>
              <a:t>after binding the viruses  particle is taken  up inside the cell this step refers as </a:t>
            </a:r>
            <a:r>
              <a:rPr lang="en-US" b="1" dirty="0"/>
              <a:t>penetration or engulfment.</a:t>
            </a:r>
            <a:r>
              <a:rPr lang="en-US" dirty="0"/>
              <a:t>  </a:t>
            </a:r>
          </a:p>
          <a:p>
            <a:pPr algn="l"/>
            <a:r>
              <a:rPr lang="en-US" dirty="0"/>
              <a:t> </a:t>
            </a:r>
          </a:p>
          <a:p>
            <a:pPr algn="l"/>
            <a:r>
              <a:rPr lang="en-US" b="1" dirty="0" err="1"/>
              <a:t>Uncoating</a:t>
            </a:r>
            <a:r>
              <a:rPr lang="en-US" b="1" dirty="0"/>
              <a:t> </a:t>
            </a:r>
            <a:r>
              <a:rPr lang="en-US" dirty="0"/>
              <a:t>occurs shortly after penetration</a:t>
            </a:r>
          </a:p>
          <a:p>
            <a:pPr algn="l"/>
            <a:r>
              <a:rPr lang="en-US" dirty="0"/>
              <a:t>It is the physical separation of viral nucleic acid from the outer structure component of the </a:t>
            </a:r>
            <a:r>
              <a:rPr lang="en-US" dirty="0" err="1"/>
              <a:t>viron</a:t>
            </a:r>
            <a:r>
              <a:rPr lang="en-US" dirty="0"/>
              <a:t> such that it an function</a:t>
            </a:r>
          </a:p>
          <a:p>
            <a:pPr algn="l"/>
            <a:r>
              <a:rPr lang="en-US" dirty="0"/>
              <a:t> </a:t>
            </a:r>
          </a:p>
          <a:p>
            <a:pPr algn="l"/>
            <a:r>
              <a:rPr lang="en-US" dirty="0"/>
              <a:t> </a:t>
            </a:r>
          </a:p>
          <a:p>
            <a:pPr algn="l"/>
            <a:r>
              <a:rPr lang="en-US" dirty="0"/>
              <a:t>Expression of viral genomes and synthesis of viral components</a:t>
            </a:r>
          </a:p>
          <a:p>
            <a:pPr algn="l"/>
            <a:r>
              <a:rPr lang="en-US" dirty="0"/>
              <a:t>The essential them is in viral replication is that specific mRNAs must be transcribed from the viral nucleic acid for successful expression and duplication of genetic information.</a:t>
            </a:r>
          </a:p>
          <a:p>
            <a:pPr algn="l"/>
            <a:r>
              <a:rPr lang="en-US" dirty="0"/>
              <a:t>Viruses use component to translate mRNA  </a:t>
            </a:r>
          </a:p>
          <a:p>
            <a:pPr algn="l"/>
            <a:r>
              <a:rPr lang="en-US" dirty="0"/>
              <a:t> </a:t>
            </a:r>
          </a:p>
          <a:p>
            <a:pPr algn="l"/>
            <a:r>
              <a:rPr lang="en-US" dirty="0"/>
              <a:t>Morphogenesis and release </a:t>
            </a:r>
          </a:p>
          <a:p>
            <a:pPr algn="l"/>
            <a:r>
              <a:rPr lang="en-US" dirty="0"/>
              <a:t>Newly synthesis viral genome and </a:t>
            </a:r>
            <a:r>
              <a:rPr lang="en-US" dirty="0" err="1"/>
              <a:t>capsid</a:t>
            </a:r>
            <a:r>
              <a:rPr lang="en-US" dirty="0"/>
              <a:t> polypeptides assemble to for progeny viruses</a:t>
            </a:r>
          </a:p>
          <a:p>
            <a:pPr algn="l"/>
            <a:r>
              <a:rPr lang="en-US" dirty="0"/>
              <a:t>Enveloped viruses mature by budding process viruses specific envelope </a:t>
            </a:r>
            <a:r>
              <a:rPr lang="en-US" dirty="0" err="1"/>
              <a:t>glycoprotiens</a:t>
            </a:r>
            <a:r>
              <a:rPr lang="en-US" dirty="0"/>
              <a:t> are inserted into o cellular membrane viral </a:t>
            </a:r>
            <a:r>
              <a:rPr lang="en-US" dirty="0" err="1"/>
              <a:t>neucleocapsid</a:t>
            </a:r>
            <a:r>
              <a:rPr lang="en-US" dirty="0"/>
              <a:t> then bud through the membrane at this modified site </a:t>
            </a:r>
          </a:p>
          <a:p>
            <a:pPr lvl="0" algn="l" rtl="0" eaLnBrk="0" fontAlgn="base" hangingPunct="0">
              <a:spcBef>
                <a:spcPct val="0"/>
              </a:spcBef>
              <a:spcAft>
                <a:spcPct val="0"/>
              </a:spcAft>
            </a:pPr>
            <a:endParaRPr lang="en-US" dirty="0">
              <a:latin typeface="Arial" pitchFamily="34" charset="0"/>
              <a:ea typeface="Times New Roman" pitchFamily="18" charset="0"/>
              <a:cs typeface="Arial" pitchFamily="34" charset="0"/>
            </a:endParaRPr>
          </a:p>
          <a:p>
            <a:pPr lvl="0" algn="l"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 </a:t>
            </a:r>
            <a:endParaRPr lang="en-US" dirty="0">
              <a:latin typeface="Arial" pitchFamily="34" charset="0"/>
              <a:cs typeface="Arial" pitchFamily="34" charset="0"/>
            </a:endParaRPr>
          </a:p>
          <a:p>
            <a:pPr marL="0" marR="0" lvl="0" indent="0" algn="l" defTabSz="914400" rtl="1"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TextBox 5"/>
          <p:cNvSpPr txBox="1"/>
          <p:nvPr/>
        </p:nvSpPr>
        <p:spPr>
          <a:xfrm>
            <a:off x="1043608" y="764704"/>
            <a:ext cx="6984776" cy="369332"/>
          </a:xfrm>
          <a:prstGeom prst="rect">
            <a:avLst/>
          </a:prstGeom>
          <a:noFill/>
        </p:spPr>
        <p:txBody>
          <a:bodyPr wrap="square" rtlCol="1">
            <a:spAutoFit/>
          </a:bodyPr>
          <a:lstStyle/>
          <a:p>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456247"/>
            <a:ext cx="8568952"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Viral genome is RNA or DNA never both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Bacteria, fungi and protozoa reproduce by binary fission where as the viruses  have a complex mode of disassembly replication and re-assembly within the host cell</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buFontTx/>
              <a:buChar char="•"/>
              <a:tabLst>
                <a:tab pos="457200" algn="l"/>
              </a:tabLst>
            </a:pPr>
            <a:r>
              <a:rPr lang="en-US" dirty="0">
                <a:latin typeface="Arial" pitchFamily="34" charset="0"/>
                <a:ea typeface="Times New Roman" pitchFamily="18" charset="0"/>
                <a:cs typeface="Arial" pitchFamily="34" charset="0"/>
              </a:rPr>
              <a:t>Viruses have no cell walls no cellular organelles and are much smaller than the other </a:t>
            </a:r>
            <a:r>
              <a:rPr lang="en-US" dirty="0" smtClean="0">
                <a:latin typeface="Arial" pitchFamily="34" charset="0"/>
                <a:ea typeface="Times New Roman" pitchFamily="18" charset="0"/>
                <a:cs typeface="Arial" pitchFamily="34" charset="0"/>
              </a:rPr>
              <a:t>microorganism</a:t>
            </a:r>
          </a:p>
          <a:p>
            <a:pPr lvl="0" algn="l" rtl="0" eaLnBrk="0" fontAlgn="base" hangingPunct="0">
              <a:spcBef>
                <a:spcPct val="0"/>
              </a:spcBef>
              <a:spcAft>
                <a:spcPct val="0"/>
              </a:spcAft>
              <a:buFontTx/>
              <a:buChar char="•"/>
              <a:tabLst>
                <a:tab pos="457200" algn="l"/>
              </a:tabLst>
            </a:pPr>
            <a:endParaRPr lang="en-US" dirty="0">
              <a:latin typeface="Arial" pitchFamily="34" charset="0"/>
              <a:ea typeface="Times New Roman" pitchFamily="18" charset="0"/>
              <a:cs typeface="Arial" pitchFamily="34" charset="0"/>
            </a:endParaRPr>
          </a:p>
          <a:p>
            <a:pPr algn="l"/>
            <a:r>
              <a:rPr lang="en-US" dirty="0" smtClean="0">
                <a:latin typeface="Arial" pitchFamily="34" charset="0"/>
                <a:ea typeface="Times New Roman" pitchFamily="18" charset="0"/>
                <a:cs typeface="Arial" pitchFamily="34" charset="0"/>
              </a:rPr>
              <a:t> </a:t>
            </a:r>
            <a:r>
              <a:rPr lang="en-US" sz="2000" dirty="0"/>
              <a:t>Size of viruses </a:t>
            </a:r>
          </a:p>
          <a:p>
            <a:pPr algn="l"/>
            <a:r>
              <a:rPr lang="en-US" sz="2000" dirty="0"/>
              <a:t>10 to 400 nm (0.01-0.4 um), therefore too small to be seen with light microscope </a:t>
            </a:r>
          </a:p>
          <a:p>
            <a:pPr algn="l"/>
            <a:r>
              <a:rPr lang="en-US" sz="2000" dirty="0"/>
              <a:t>However, viruses can be studied using the electron microscope witch can magnify to 500000</a:t>
            </a:r>
          </a:p>
          <a:p>
            <a:pPr algn="l"/>
            <a:r>
              <a:rPr lang="en-US" sz="2000" dirty="0"/>
              <a:t> </a:t>
            </a:r>
          </a:p>
          <a:p>
            <a:pPr algn="l"/>
            <a:r>
              <a:rPr lang="en-US" sz="800" dirty="0"/>
              <a:t>  </a:t>
            </a:r>
            <a:endParaRPr lang="en-US" dirty="0"/>
          </a:p>
          <a:p>
            <a:pPr algn="l"/>
            <a:r>
              <a:rPr lang="en-US" dirty="0"/>
              <a:t>Dependence of viruses on host cells</a:t>
            </a:r>
          </a:p>
          <a:p>
            <a:pPr algn="l"/>
            <a:r>
              <a:rPr lang="en-US" dirty="0"/>
              <a:t> </a:t>
            </a:r>
          </a:p>
          <a:p>
            <a:pPr algn="l"/>
            <a:r>
              <a:rPr lang="en-US" dirty="0"/>
              <a:t>because viruses posses neither cellular structure nor organelles they are unable to make their own proteins and essential enzymes so they are dependant on their host cells for energy and replication (multiplication)outside of living cells viruses are metabolically inactive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908720"/>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4" name="Table 3"/>
          <p:cNvGraphicFramePr>
            <a:graphicFrameLocks noGrp="1"/>
          </p:cNvGraphicFramePr>
          <p:nvPr/>
        </p:nvGraphicFramePr>
        <p:xfrm>
          <a:off x="1524000" y="2117510"/>
          <a:ext cx="6095999" cy="2622980"/>
        </p:xfrm>
        <a:graphic>
          <a:graphicData uri="http://schemas.openxmlformats.org/drawingml/2006/table">
            <a:tbl>
              <a:tblPr/>
              <a:tblGrid>
                <a:gridCol w="798667"/>
                <a:gridCol w="744436"/>
                <a:gridCol w="955196"/>
                <a:gridCol w="994637"/>
                <a:gridCol w="611325"/>
                <a:gridCol w="1098167"/>
                <a:gridCol w="893571"/>
              </a:tblGrid>
              <a:tr h="306679">
                <a:tc gridSpan="7">
                  <a:txBody>
                    <a:bodyPr/>
                    <a:lstStyle/>
                    <a:p>
                      <a:pPr algn="ctr">
                        <a:spcAft>
                          <a:spcPts val="0"/>
                        </a:spcAft>
                      </a:pPr>
                      <a:r>
                        <a:rPr lang="en-US" sz="1400" b="1">
                          <a:solidFill>
                            <a:srgbClr val="FFFFFF"/>
                          </a:solidFill>
                          <a:latin typeface="Arial Narrow"/>
                          <a:ea typeface="Times New Roman"/>
                        </a:rPr>
                        <a:t>Control measures for viruses include capitalizing on our knowledge of:</a:t>
                      </a:r>
                      <a:r>
                        <a:rPr lang="en-US" sz="1400" b="1">
                          <a:solidFill>
                            <a:srgbClr val="000000"/>
                          </a:solidFill>
                          <a:latin typeface="Times New Roman"/>
                          <a:ea typeface="Times New Roman"/>
                        </a:rPr>
                        <a:t> </a:t>
                      </a:r>
                      <a:endParaRPr lang="en-US" sz="1000">
                        <a:latin typeface="Times New Roman"/>
                        <a:ea typeface="Times New Roman"/>
                      </a:endParaRPr>
                    </a:p>
                  </a:txBody>
                  <a:tcPr marL="48938" marR="48938" marT="48938" marB="48938" anchor="ctr">
                    <a:lnL>
                      <a:noFill/>
                    </a:lnL>
                    <a:lnR>
                      <a:noFill/>
                    </a:lnR>
                    <a:lnT>
                      <a:noFill/>
                    </a:lnT>
                    <a:lnB>
                      <a:noFill/>
                    </a:lnB>
                    <a:solidFill>
                      <a:srgbClr val="800000"/>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r h="1141891">
                <a:tc>
                  <a:txBody>
                    <a:bodyPr/>
                    <a:lstStyle/>
                    <a:p>
                      <a:pPr>
                        <a:spcAft>
                          <a:spcPts val="0"/>
                        </a:spcAft>
                      </a:pPr>
                      <a:r>
                        <a:rPr lang="en-US" sz="1400">
                          <a:solidFill>
                            <a:srgbClr val="000000"/>
                          </a:solidFill>
                          <a:latin typeface="Times New Roman"/>
                          <a:ea typeface="Times New Roman"/>
                        </a:rPr>
                        <a:t> </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c>
                  <a:txBody>
                    <a:bodyPr/>
                    <a:lstStyle/>
                    <a:p>
                      <a:pPr algn="ctr">
                        <a:spcAft>
                          <a:spcPts val="0"/>
                        </a:spcAft>
                      </a:pPr>
                      <a:r>
                        <a:rPr lang="en-US" sz="1400" b="1">
                          <a:solidFill>
                            <a:srgbClr val="FFFFFF"/>
                          </a:solidFill>
                          <a:latin typeface="Arial Narrow"/>
                          <a:ea typeface="Times New Roman"/>
                        </a:rPr>
                        <a:t>Growth on artificial media  </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c>
                  <a:txBody>
                    <a:bodyPr/>
                    <a:lstStyle/>
                    <a:p>
                      <a:pPr algn="ctr">
                        <a:spcAft>
                          <a:spcPts val="0"/>
                        </a:spcAft>
                      </a:pPr>
                      <a:r>
                        <a:rPr lang="en-US" sz="1400" b="1">
                          <a:solidFill>
                            <a:srgbClr val="FFFFFF"/>
                          </a:solidFill>
                          <a:latin typeface="Arial Narrow"/>
                          <a:ea typeface="Times New Roman"/>
                        </a:rPr>
                        <a:t>Division by binary fission  </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c>
                  <a:txBody>
                    <a:bodyPr/>
                    <a:lstStyle/>
                    <a:p>
                      <a:pPr algn="ctr">
                        <a:spcAft>
                          <a:spcPts val="0"/>
                        </a:spcAft>
                      </a:pPr>
                      <a:r>
                        <a:rPr lang="en-US" sz="1400" b="1">
                          <a:solidFill>
                            <a:srgbClr val="FFFFFF"/>
                          </a:solidFill>
                          <a:latin typeface="Arial Narrow"/>
                          <a:ea typeface="Times New Roman"/>
                        </a:rPr>
                        <a:t>Whether they have both DNA and RNA</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c>
                  <a:txBody>
                    <a:bodyPr/>
                    <a:lstStyle/>
                    <a:p>
                      <a:pPr algn="ctr">
                        <a:spcAft>
                          <a:spcPts val="0"/>
                        </a:spcAft>
                      </a:pPr>
                      <a:r>
                        <a:rPr lang="en-US" sz="1400" b="1">
                          <a:solidFill>
                            <a:srgbClr val="FFFFFF"/>
                          </a:solidFill>
                          <a:latin typeface="Arial Narrow"/>
                          <a:ea typeface="Times New Roman"/>
                        </a:rPr>
                        <a:t>Whether they have ribosomes</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c>
                  <a:txBody>
                    <a:bodyPr/>
                    <a:lstStyle/>
                    <a:p>
                      <a:pPr algn="ctr">
                        <a:spcAft>
                          <a:spcPts val="0"/>
                        </a:spcAft>
                      </a:pPr>
                      <a:r>
                        <a:rPr lang="en-US" sz="1400" b="1">
                          <a:solidFill>
                            <a:srgbClr val="FFFFFF"/>
                          </a:solidFill>
                          <a:latin typeface="Arial Narrow"/>
                          <a:ea typeface="Times New Roman"/>
                        </a:rPr>
                        <a:t>Whether they have  muramic acid</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c>
                  <a:txBody>
                    <a:bodyPr/>
                    <a:lstStyle/>
                    <a:p>
                      <a:pPr algn="ctr">
                        <a:spcAft>
                          <a:spcPts val="0"/>
                        </a:spcAft>
                      </a:pPr>
                      <a:r>
                        <a:rPr lang="en-US" sz="1400" b="1">
                          <a:solidFill>
                            <a:srgbClr val="FFFFFF"/>
                          </a:solidFill>
                          <a:latin typeface="Arial Narrow"/>
                          <a:ea typeface="Times New Roman"/>
                        </a:rPr>
                        <a:t>Their sensitivity to antibiotics</a:t>
                      </a:r>
                      <a:endParaRPr lang="en-US" sz="1000">
                        <a:latin typeface="Times New Roman"/>
                        <a:ea typeface="Times New Roman"/>
                      </a:endParaRPr>
                    </a:p>
                  </a:txBody>
                  <a:tcPr marL="48938" marR="48938" marT="48938" marB="48938" anchor="ctr">
                    <a:lnL>
                      <a:noFill/>
                    </a:lnL>
                    <a:lnR>
                      <a:noFill/>
                    </a:lnR>
                    <a:lnT>
                      <a:noFill/>
                    </a:lnT>
                    <a:lnB>
                      <a:noFill/>
                    </a:lnB>
                    <a:solidFill>
                      <a:srgbClr val="666666"/>
                    </a:solidFill>
                  </a:tcPr>
                </a:tc>
              </a:tr>
              <a:tr h="306679">
                <a:tc>
                  <a:txBody>
                    <a:bodyPr/>
                    <a:lstStyle/>
                    <a:p>
                      <a:pPr>
                        <a:spcAft>
                          <a:spcPts val="0"/>
                        </a:spcAft>
                      </a:pPr>
                      <a:r>
                        <a:rPr lang="en-US" sz="1400" b="1">
                          <a:solidFill>
                            <a:srgbClr val="000000"/>
                          </a:solidFill>
                          <a:latin typeface="Arial Narrow"/>
                          <a:ea typeface="Times New Roman"/>
                        </a:rPr>
                        <a:t>Bacteria  </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000000"/>
                          </a:solidFill>
                          <a:latin typeface="Times New Roman"/>
                          <a:ea typeface="Times New Roman"/>
                        </a:rPr>
                        <a:t>Yes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000000"/>
                          </a:solidFill>
                          <a:latin typeface="Times New Roman"/>
                          <a:ea typeface="Times New Roman"/>
                        </a:rPr>
                        <a:t>Yes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000000"/>
                          </a:solidFill>
                          <a:latin typeface="Times New Roman"/>
                          <a:ea typeface="Times New Roman"/>
                        </a:rPr>
                        <a:t>Yes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000000"/>
                          </a:solidFill>
                          <a:latin typeface="Times New Roman"/>
                          <a:ea typeface="Times New Roman"/>
                        </a:rPr>
                        <a:t>Yes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000000"/>
                          </a:solidFill>
                          <a:latin typeface="Times New Roman"/>
                          <a:ea typeface="Times New Roman"/>
                        </a:rPr>
                        <a:t>Yes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000000"/>
                          </a:solidFill>
                          <a:latin typeface="Times New Roman"/>
                          <a:ea typeface="Times New Roman"/>
                        </a:rPr>
                        <a:t>Yes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r>
              <a:tr h="306679">
                <a:tc>
                  <a:txBody>
                    <a:bodyPr/>
                    <a:lstStyle/>
                    <a:p>
                      <a:pPr>
                        <a:spcAft>
                          <a:spcPts val="0"/>
                        </a:spcAft>
                      </a:pPr>
                      <a:r>
                        <a:rPr lang="en-US" sz="1400" b="1">
                          <a:solidFill>
                            <a:srgbClr val="000000"/>
                          </a:solidFill>
                          <a:latin typeface="Arial Narrow"/>
                          <a:ea typeface="Times New Roman"/>
                        </a:rPr>
                        <a:t>Viruses</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FF0000"/>
                          </a:solidFill>
                          <a:latin typeface="Times New Roman"/>
                          <a:ea typeface="Times New Roman"/>
                        </a:rPr>
                        <a:t>No</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FF0000"/>
                          </a:solidFill>
                          <a:latin typeface="Times New Roman"/>
                          <a:ea typeface="Times New Roman"/>
                        </a:rPr>
                        <a:t>No</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FF0000"/>
                          </a:solidFill>
                          <a:latin typeface="Times New Roman"/>
                          <a:ea typeface="Times New Roman"/>
                        </a:rPr>
                        <a:t>No</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FF0000"/>
                          </a:solidFill>
                          <a:latin typeface="Times New Roman"/>
                          <a:ea typeface="Times New Roman"/>
                        </a:rPr>
                        <a:t>No</a:t>
                      </a:r>
                      <a:r>
                        <a:rPr lang="en-US" sz="1400">
                          <a:solidFill>
                            <a:srgbClr val="FF0000"/>
                          </a:solidFill>
                          <a:latin typeface="Arial Narrow"/>
                          <a:ea typeface="Times New Roman"/>
                        </a:rPr>
                        <a:t> </a:t>
                      </a:r>
                      <a:r>
                        <a:rPr lang="en-US" sz="1400">
                          <a:solidFill>
                            <a:srgbClr val="000000"/>
                          </a:solidFill>
                          <a:latin typeface="Arial Narrow"/>
                          <a:ea typeface="Times New Roman"/>
                        </a:rPr>
                        <a:t>*</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FF0000"/>
                          </a:solidFill>
                          <a:latin typeface="Times New Roman"/>
                          <a:ea typeface="Times New Roman"/>
                        </a:rPr>
                        <a:t>No</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c>
                  <a:txBody>
                    <a:bodyPr/>
                    <a:lstStyle/>
                    <a:p>
                      <a:pPr algn="ctr">
                        <a:spcAft>
                          <a:spcPts val="0"/>
                        </a:spcAft>
                      </a:pPr>
                      <a:r>
                        <a:rPr lang="en-US" sz="1400">
                          <a:solidFill>
                            <a:srgbClr val="FF0000"/>
                          </a:solidFill>
                          <a:latin typeface="Times New Roman"/>
                          <a:ea typeface="Times New Roman"/>
                        </a:rPr>
                        <a:t>No</a:t>
                      </a:r>
                      <a:endParaRPr lang="en-US" sz="1000">
                        <a:latin typeface="Times New Roman"/>
                        <a:ea typeface="Times New Roman"/>
                      </a:endParaRPr>
                    </a:p>
                  </a:txBody>
                  <a:tcPr marL="48938" marR="48938" marT="48938" marB="48938" anchor="ctr">
                    <a:lnL>
                      <a:noFill/>
                    </a:lnL>
                    <a:lnR>
                      <a:noFill/>
                    </a:lnR>
                    <a:lnT>
                      <a:noFill/>
                    </a:lnT>
                    <a:lnB>
                      <a:noFill/>
                    </a:lnB>
                    <a:solidFill>
                      <a:srgbClr val="F3F3F3"/>
                    </a:solidFill>
                  </a:tcPr>
                </a:tc>
              </a:tr>
              <a:tr h="515482">
                <a:tc gridSpan="7">
                  <a:txBody>
                    <a:bodyPr/>
                    <a:lstStyle/>
                    <a:p>
                      <a:pPr algn="ctr">
                        <a:spcAft>
                          <a:spcPts val="0"/>
                        </a:spcAft>
                      </a:pPr>
                      <a:r>
                        <a:rPr lang="en-US" sz="1400" dirty="0">
                          <a:solidFill>
                            <a:srgbClr val="FFFFFF"/>
                          </a:solidFill>
                          <a:latin typeface="Arial Narrow"/>
                          <a:ea typeface="Times New Roman"/>
                        </a:rPr>
                        <a:t>* The </a:t>
                      </a:r>
                      <a:r>
                        <a:rPr lang="en-US" sz="1400" dirty="0" err="1">
                          <a:solidFill>
                            <a:srgbClr val="FFFFFF"/>
                          </a:solidFill>
                          <a:latin typeface="Arial Narrow"/>
                          <a:ea typeface="Times New Roman"/>
                        </a:rPr>
                        <a:t>arenavirus</a:t>
                      </a:r>
                      <a:r>
                        <a:rPr lang="en-US" sz="1400" dirty="0">
                          <a:solidFill>
                            <a:srgbClr val="FFFFFF"/>
                          </a:solidFill>
                          <a:latin typeface="Arial Narrow"/>
                          <a:ea typeface="Times New Roman"/>
                        </a:rPr>
                        <a:t> family (an RNA virus family) appears to package </a:t>
                      </a:r>
                      <a:r>
                        <a:rPr lang="en-US" sz="1400" dirty="0" err="1">
                          <a:solidFill>
                            <a:srgbClr val="FFFFFF"/>
                          </a:solidFill>
                          <a:latin typeface="Arial Narrow"/>
                          <a:ea typeface="Times New Roman"/>
                        </a:rPr>
                        <a:t>ribosomes</a:t>
                      </a:r>
                      <a:r>
                        <a:rPr lang="en-US" sz="1400" dirty="0">
                          <a:solidFill>
                            <a:srgbClr val="FFFFFF"/>
                          </a:solidFill>
                          <a:latin typeface="Arial Narrow"/>
                          <a:ea typeface="Times New Roman"/>
                        </a:rPr>
                        <a:t> 'accidentally'. The packaged </a:t>
                      </a:r>
                      <a:r>
                        <a:rPr lang="en-US" sz="1400" dirty="0" err="1">
                          <a:solidFill>
                            <a:srgbClr val="FFFFFF"/>
                          </a:solidFill>
                          <a:latin typeface="Arial Narrow"/>
                          <a:ea typeface="Times New Roman"/>
                        </a:rPr>
                        <a:t>ribosomes</a:t>
                      </a:r>
                      <a:r>
                        <a:rPr lang="en-US" sz="1400" dirty="0">
                          <a:solidFill>
                            <a:srgbClr val="FFFFFF"/>
                          </a:solidFill>
                          <a:latin typeface="Arial Narrow"/>
                          <a:ea typeface="Times New Roman"/>
                        </a:rPr>
                        <a:t> appear to play no role in viral protein synthesis.</a:t>
                      </a:r>
                      <a:r>
                        <a:rPr lang="en-US" sz="1400" dirty="0">
                          <a:solidFill>
                            <a:srgbClr val="FFFFFF"/>
                          </a:solidFill>
                          <a:latin typeface="Times New Roman"/>
                          <a:ea typeface="Times New Roman"/>
                        </a:rPr>
                        <a:t>   </a:t>
                      </a:r>
                      <a:endParaRPr lang="en-US" sz="1000" dirty="0">
                        <a:latin typeface="Times New Roman"/>
                        <a:ea typeface="Times New Roman"/>
                      </a:endParaRPr>
                    </a:p>
                  </a:txBody>
                  <a:tcPr marL="48938" marR="48938" marT="48938" marB="48938" anchor="ctr">
                    <a:lnL>
                      <a:noFill/>
                    </a:lnL>
                    <a:lnR>
                      <a:noFill/>
                    </a:lnR>
                    <a:lnT>
                      <a:noFill/>
                    </a:lnT>
                    <a:lnB>
                      <a:noFill/>
                    </a:lnB>
                    <a:solidFill>
                      <a:srgbClr val="800000"/>
                    </a:soli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908720"/>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827584" y="908720"/>
            <a:ext cx="7128792" cy="646331"/>
          </a:xfrm>
          <a:prstGeom prst="rect">
            <a:avLst/>
          </a:prstGeom>
          <a:noFill/>
        </p:spPr>
        <p:txBody>
          <a:bodyPr wrap="square" rtlCol="1">
            <a:spAutoFit/>
          </a:bodyPr>
          <a:lstStyle/>
          <a:p>
            <a:pPr lvl="0" algn="justLow" rtl="0" eaLnBrk="0" fontAlgn="base" hangingPunct="0">
              <a:spcBef>
                <a:spcPct val="0"/>
              </a:spcBef>
              <a:spcAft>
                <a:spcPct val="0"/>
              </a:spcAft>
            </a:pPr>
            <a:endParaRPr lang="en-US" dirty="0">
              <a:latin typeface="Arial" pitchFamily="34" charset="0"/>
              <a:ea typeface="Times New Roman" pitchFamily="18" charset="0"/>
              <a:cs typeface="Arial" pitchFamily="34" charset="0"/>
            </a:endParaRPr>
          </a:p>
          <a:p>
            <a:pPr lvl="0" algn="justLow"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 name="TextBox 9"/>
          <p:cNvSpPr txBox="1"/>
          <p:nvPr/>
        </p:nvSpPr>
        <p:spPr>
          <a:xfrm>
            <a:off x="611560" y="692696"/>
            <a:ext cx="7992888" cy="2862322"/>
          </a:xfrm>
          <a:prstGeom prst="rect">
            <a:avLst/>
          </a:prstGeom>
          <a:noFill/>
        </p:spPr>
        <p:txBody>
          <a:bodyPr wrap="square" rtlCol="1">
            <a:spAutoFit/>
          </a:bodyPr>
          <a:lstStyle/>
          <a:p>
            <a:pPr algn="l"/>
            <a:r>
              <a:rPr lang="en-US" dirty="0" smtClean="0"/>
              <a:t>Spikes :proteins or </a:t>
            </a:r>
            <a:r>
              <a:rPr lang="en-US" dirty="0" err="1" smtClean="0"/>
              <a:t>glycoproteins</a:t>
            </a:r>
            <a:r>
              <a:rPr lang="en-US" dirty="0" smtClean="0"/>
              <a:t>  structures called </a:t>
            </a:r>
          </a:p>
          <a:p>
            <a:pPr algn="l"/>
            <a:endParaRPr lang="en-US" dirty="0"/>
          </a:p>
          <a:p>
            <a:pPr algn="l"/>
            <a:r>
              <a:rPr lang="en-US" dirty="0" smtClean="0"/>
              <a:t>The protein shell forming the </a:t>
            </a:r>
            <a:r>
              <a:rPr lang="en-US" dirty="0" err="1" smtClean="0"/>
              <a:t>capsid</a:t>
            </a:r>
            <a:r>
              <a:rPr lang="en-US" dirty="0" smtClean="0"/>
              <a:t> or the </a:t>
            </a:r>
            <a:r>
              <a:rPr lang="en-US" dirty="0" err="1" smtClean="0"/>
              <a:t>nucleocapsid</a:t>
            </a:r>
            <a:r>
              <a:rPr lang="en-US" dirty="0" smtClean="0"/>
              <a:t> assumes one of two basic </a:t>
            </a:r>
            <a:r>
              <a:rPr lang="en-US" dirty="0" err="1" smtClean="0"/>
              <a:t>shpes</a:t>
            </a:r>
            <a:r>
              <a:rPr lang="en-US" dirty="0" smtClean="0"/>
              <a:t> </a:t>
            </a:r>
            <a:r>
              <a:rPr lang="en-US" dirty="0" err="1" smtClean="0"/>
              <a:t>cylinidrical</a:t>
            </a:r>
            <a:r>
              <a:rPr lang="en-US" dirty="0" smtClean="0"/>
              <a:t> or spherical some of the more complex </a:t>
            </a:r>
          </a:p>
          <a:p>
            <a:pPr algn="l" rtl="0"/>
            <a:r>
              <a:rPr lang="ar-SA" dirty="0" smtClean="0"/>
              <a:t>   </a:t>
            </a:r>
            <a:r>
              <a:rPr lang="en-US" dirty="0" err="1" smtClean="0"/>
              <a:t>bactriophges</a:t>
            </a:r>
            <a:r>
              <a:rPr lang="en-US" dirty="0" smtClean="0"/>
              <a:t> combines these two basic shape</a:t>
            </a:r>
          </a:p>
          <a:p>
            <a:pPr algn="l" rtl="0"/>
            <a:endParaRPr lang="en-US" dirty="0" smtClean="0"/>
          </a:p>
          <a:p>
            <a:pPr algn="l"/>
            <a:endParaRPr lang="ar-SA" dirty="0" smtClean="0"/>
          </a:p>
          <a:p>
            <a:pPr algn="l"/>
            <a:endParaRPr lang="en-US" dirty="0" smtClean="0"/>
          </a:p>
          <a:p>
            <a:endParaRPr lang="en-US" dirty="0"/>
          </a:p>
          <a:p>
            <a:pPr algn="l"/>
            <a:endParaRPr lang="ar-SA" dirty="0"/>
          </a:p>
        </p:txBody>
      </p:sp>
      <p:sp>
        <p:nvSpPr>
          <p:cNvPr id="11" name="TextBox 10"/>
          <p:cNvSpPr txBox="1"/>
          <p:nvPr/>
        </p:nvSpPr>
        <p:spPr>
          <a:xfrm>
            <a:off x="683568" y="2348880"/>
            <a:ext cx="7920880" cy="369332"/>
          </a:xfrm>
          <a:prstGeom prst="rect">
            <a:avLst/>
          </a:prstGeom>
          <a:noFill/>
        </p:spPr>
        <p:txBody>
          <a:bodyPr wrap="square" rtlCol="1">
            <a:spAutoFit/>
          </a:bodyPr>
          <a:lstStyle/>
          <a:p>
            <a:pPr algn="l"/>
            <a:r>
              <a:rPr lang="en-US" smtClean="0"/>
              <a:t>SUCH VIRUSES ARE SAID TO HAVE SEGMENTED GENOMES</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908720"/>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908720"/>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Box 19"/>
          <p:cNvSpPr txBox="1"/>
          <p:nvPr/>
        </p:nvSpPr>
        <p:spPr>
          <a:xfrm>
            <a:off x="611560" y="1484784"/>
            <a:ext cx="6912768" cy="369332"/>
          </a:xfrm>
          <a:prstGeom prst="rect">
            <a:avLst/>
          </a:prstGeom>
          <a:noFill/>
        </p:spPr>
        <p:txBody>
          <a:bodyPr wrap="square" rtlCol="1">
            <a:spAutoFit/>
          </a:bodyPr>
          <a:lstStyle/>
          <a:p>
            <a:endParaRPr lang="ar-SA" dirty="0"/>
          </a:p>
        </p:txBody>
      </p:sp>
      <p:sp>
        <p:nvSpPr>
          <p:cNvPr id="26" name="TextBox 25"/>
          <p:cNvSpPr txBox="1"/>
          <p:nvPr/>
        </p:nvSpPr>
        <p:spPr>
          <a:xfrm>
            <a:off x="467544" y="980728"/>
            <a:ext cx="6192688" cy="1569660"/>
          </a:xfrm>
          <a:prstGeom prst="rect">
            <a:avLst/>
          </a:prstGeom>
          <a:noFill/>
        </p:spPr>
        <p:txBody>
          <a:bodyPr wrap="square" rtlCol="1">
            <a:spAutoFit/>
          </a:bodyPr>
          <a:lstStyle/>
          <a:p>
            <a:pPr lvl="0" algn="l" fontAlgn="base">
              <a:spcBef>
                <a:spcPct val="0"/>
              </a:spcBef>
              <a:spcAft>
                <a:spcPct val="0"/>
              </a:spcAft>
            </a:pPr>
            <a:r>
              <a:rPr lang="en-US" dirty="0">
                <a:latin typeface="Arial" pitchFamily="34" charset="0"/>
                <a:ea typeface="Times New Roman" pitchFamily="18" charset="0"/>
                <a:cs typeface="Arial" pitchFamily="34" charset="0"/>
              </a:rPr>
              <a:t>The </a:t>
            </a:r>
            <a:r>
              <a:rPr lang="en-US" dirty="0" err="1">
                <a:latin typeface="Arial" pitchFamily="34" charset="0"/>
                <a:ea typeface="Times New Roman" pitchFamily="18" charset="0"/>
                <a:cs typeface="Arial" pitchFamily="34" charset="0"/>
              </a:rPr>
              <a:t>capsid</a:t>
            </a:r>
            <a:r>
              <a:rPr lang="en-US" dirty="0">
                <a:latin typeface="Arial" pitchFamily="34" charset="0"/>
                <a:ea typeface="Times New Roman" pitchFamily="18" charset="0"/>
                <a:cs typeface="Arial" pitchFamily="34" charset="0"/>
              </a:rPr>
              <a:t> consist of a number of   identical unites called 4. </a:t>
            </a:r>
            <a:r>
              <a:rPr lang="en-US" b="1" dirty="0" err="1">
                <a:latin typeface="Arial" pitchFamily="34" charset="0"/>
                <a:ea typeface="Times New Roman" pitchFamily="18" charset="0"/>
                <a:cs typeface="Arial" pitchFamily="34" charset="0"/>
              </a:rPr>
              <a:t>capsomers</a:t>
            </a:r>
            <a:r>
              <a:rPr lang="en-US" b="1" dirty="0">
                <a:latin typeface="Arial" pitchFamily="34" charset="0"/>
                <a:ea typeface="Times New Roman" pitchFamily="18" charset="0"/>
                <a:cs typeface="Arial" pitchFamily="34" charset="0"/>
              </a:rPr>
              <a:t>: morphologic unites seen in the electron microscope on the surface of </a:t>
            </a:r>
            <a:r>
              <a:rPr lang="en-US" b="1" dirty="0" err="1">
                <a:latin typeface="Arial" pitchFamily="34" charset="0"/>
                <a:ea typeface="Times New Roman" pitchFamily="18" charset="0"/>
                <a:cs typeface="Arial" pitchFamily="34" charset="0"/>
              </a:rPr>
              <a:t>icosahedral</a:t>
            </a:r>
            <a:r>
              <a:rPr lang="en-US" b="1" dirty="0">
                <a:latin typeface="Arial" pitchFamily="34" charset="0"/>
                <a:ea typeface="Times New Roman" pitchFamily="18" charset="0"/>
                <a:cs typeface="Arial" pitchFamily="34" charset="0"/>
              </a:rPr>
              <a:t> virus particles. </a:t>
            </a:r>
            <a:endParaRPr lang="ar-SA" b="1" dirty="0" smtClean="0">
              <a:latin typeface="Arial" pitchFamily="34" charset="0"/>
              <a:ea typeface="Times New Roman" pitchFamily="18" charset="0"/>
              <a:cs typeface="Arial" pitchFamily="34" charset="0"/>
            </a:endParaRPr>
          </a:p>
          <a:p>
            <a:pPr lvl="0" algn="l" fontAlgn="base">
              <a:spcBef>
                <a:spcPct val="0"/>
              </a:spcBef>
              <a:spcAft>
                <a:spcPct val="0"/>
              </a:spcAft>
            </a:pPr>
            <a:endParaRPr kumimoji="0" lang="ar-SA" sz="600" b="1" i="0" u="none" strike="noStrike" cap="none" normalizeH="0" baseline="0" dirty="0">
              <a:ln>
                <a:noFill/>
              </a:ln>
              <a:solidFill>
                <a:srgbClr val="993300"/>
              </a:solidFill>
              <a:effectLst/>
              <a:latin typeface="Arial" pitchFamily="34" charset="0"/>
              <a:cs typeface="Arial" pitchFamily="34" charset="0"/>
            </a:endParaRPr>
          </a:p>
          <a:p>
            <a:pPr lvl="0" algn="l" fontAlgn="base">
              <a:spcBef>
                <a:spcPct val="0"/>
              </a:spcBef>
              <a:spcAft>
                <a:spcPct val="0"/>
              </a:spcAft>
            </a:pPr>
            <a:endParaRPr lang="ar-SA" sz="600" b="1" dirty="0" smtClean="0">
              <a:solidFill>
                <a:srgbClr val="993300"/>
              </a:solidFill>
              <a:latin typeface="Arial" pitchFamily="34" charset="0"/>
              <a:cs typeface="Arial" pitchFamily="34" charset="0"/>
            </a:endParaRPr>
          </a:p>
          <a:p>
            <a:pPr lvl="0" algn="l" fontAlgn="base">
              <a:spcBef>
                <a:spcPct val="0"/>
              </a:spcBef>
              <a:spcAft>
                <a:spcPct val="0"/>
              </a:spcAft>
            </a:pPr>
            <a:endParaRPr kumimoji="0" lang="ar-SA" sz="600" b="1" i="0" u="none" strike="noStrike" cap="none" normalizeH="0" baseline="0" dirty="0">
              <a:ln>
                <a:noFill/>
              </a:ln>
              <a:solidFill>
                <a:srgbClr val="993300"/>
              </a:solidFill>
              <a:effectLst/>
              <a:latin typeface="Arial" pitchFamily="34" charset="0"/>
              <a:cs typeface="Arial" pitchFamily="34" charset="0"/>
            </a:endParaRPr>
          </a:p>
          <a:p>
            <a:pPr lvl="0" algn="l" fontAlgn="base">
              <a:spcBef>
                <a:spcPct val="0"/>
              </a:spcBef>
              <a:spcAft>
                <a:spcPct val="0"/>
              </a:spcAf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9708" name="Picture 12" descr="icos_small"/>
          <p:cNvPicPr>
            <a:picLocks noChangeAspect="1" noChangeArrowheads="1"/>
          </p:cNvPicPr>
          <p:nvPr/>
        </p:nvPicPr>
        <p:blipFill>
          <a:blip r:embed="rId2" cstate="print"/>
          <a:srcRect/>
          <a:stretch>
            <a:fillRect/>
          </a:stretch>
        </p:blipFill>
        <p:spPr bwMode="auto">
          <a:xfrm>
            <a:off x="1043608" y="2276872"/>
            <a:ext cx="2095500" cy="1524000"/>
          </a:xfrm>
          <a:prstGeom prst="rect">
            <a:avLst/>
          </a:prstGeom>
          <a:noFill/>
          <a:ln w="9525">
            <a:noFill/>
            <a:miter lim="800000"/>
            <a:headEnd/>
            <a:tailEnd/>
          </a:ln>
        </p:spPr>
      </p:pic>
      <p:sp>
        <p:nvSpPr>
          <p:cNvPr id="29" name="Rectangle 28"/>
          <p:cNvSpPr/>
          <p:nvPr/>
        </p:nvSpPr>
        <p:spPr>
          <a:xfrm>
            <a:off x="611560" y="3938112"/>
            <a:ext cx="8280920" cy="646331"/>
          </a:xfrm>
          <a:prstGeom prst="rect">
            <a:avLst/>
          </a:prstGeom>
        </p:spPr>
        <p:txBody>
          <a:bodyPr wrap="square">
            <a:spAutoFit/>
          </a:bodyPr>
          <a:lstStyle/>
          <a:p>
            <a:pPr algn="l"/>
            <a:r>
              <a:rPr lang="en-US" dirty="0" err="1">
                <a:solidFill>
                  <a:prstClr val="white"/>
                </a:solidFill>
                <a:latin typeface="Arial" pitchFamily="34" charset="0"/>
                <a:ea typeface="Times New Roman" pitchFamily="18" charset="0"/>
                <a:cs typeface="Arial" pitchFamily="34" charset="0"/>
              </a:rPr>
              <a:t>Capsid</a:t>
            </a:r>
            <a:r>
              <a:rPr lang="en-US" dirty="0">
                <a:solidFill>
                  <a:prstClr val="white"/>
                </a:solidFill>
                <a:latin typeface="Arial" pitchFamily="34" charset="0"/>
                <a:ea typeface="Times New Roman" pitchFamily="18" charset="0"/>
                <a:cs typeface="Arial" pitchFamily="34" charset="0"/>
              </a:rPr>
              <a:t> symmetry is described as being </a:t>
            </a:r>
            <a:r>
              <a:rPr lang="en-US" dirty="0" err="1">
                <a:solidFill>
                  <a:prstClr val="white"/>
                </a:solidFill>
                <a:latin typeface="Arial" pitchFamily="34" charset="0"/>
                <a:ea typeface="Times New Roman" pitchFamily="18" charset="0"/>
                <a:cs typeface="Arial" pitchFamily="34" charset="0"/>
              </a:rPr>
              <a:t>Icosahedral</a:t>
            </a:r>
            <a:r>
              <a:rPr lang="en-US" dirty="0">
                <a:solidFill>
                  <a:prstClr val="white"/>
                </a:solidFill>
                <a:latin typeface="Arial" pitchFamily="34" charset="0"/>
                <a:ea typeface="Times New Roman" pitchFamily="18" charset="0"/>
                <a:cs typeface="Arial" pitchFamily="34" charset="0"/>
              </a:rPr>
              <a:t> meaning the </a:t>
            </a:r>
            <a:r>
              <a:rPr lang="en-US" dirty="0" err="1">
                <a:solidFill>
                  <a:prstClr val="white"/>
                </a:solidFill>
                <a:latin typeface="Arial" pitchFamily="34" charset="0"/>
                <a:ea typeface="Times New Roman" pitchFamily="18" charset="0"/>
                <a:cs typeface="Arial" pitchFamily="34" charset="0"/>
              </a:rPr>
              <a:t>capsid</a:t>
            </a:r>
            <a:r>
              <a:rPr lang="en-US" dirty="0">
                <a:solidFill>
                  <a:prstClr val="white"/>
                </a:solidFill>
                <a:latin typeface="Arial" pitchFamily="34" charset="0"/>
                <a:ea typeface="Times New Roman" pitchFamily="18" charset="0"/>
                <a:cs typeface="Arial" pitchFamily="34" charset="0"/>
              </a:rPr>
              <a:t> has 20 equal sides</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908720"/>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Box 19"/>
          <p:cNvSpPr txBox="1"/>
          <p:nvPr/>
        </p:nvSpPr>
        <p:spPr>
          <a:xfrm>
            <a:off x="611560" y="1484784"/>
            <a:ext cx="6912768" cy="369332"/>
          </a:xfrm>
          <a:prstGeom prst="rect">
            <a:avLst/>
          </a:prstGeom>
          <a:noFill/>
        </p:spPr>
        <p:txBody>
          <a:bodyPr wrap="square" rtlCol="1">
            <a:spAutoFit/>
          </a:bodyPr>
          <a:lstStyle/>
          <a:p>
            <a:endParaRPr lang="ar-SA" dirty="0"/>
          </a:p>
        </p:txBody>
      </p:sp>
      <p:pic>
        <p:nvPicPr>
          <p:cNvPr id="31745" name="Picture 1" descr="int7_small"/>
          <p:cNvPicPr>
            <a:picLocks noChangeAspect="1" noChangeArrowheads="1"/>
          </p:cNvPicPr>
          <p:nvPr/>
        </p:nvPicPr>
        <p:blipFill>
          <a:blip r:embed="rId2" cstate="print"/>
          <a:srcRect/>
          <a:stretch>
            <a:fillRect/>
          </a:stretch>
        </p:blipFill>
        <p:spPr bwMode="auto">
          <a:xfrm>
            <a:off x="611560" y="1988840"/>
            <a:ext cx="1600200" cy="1019175"/>
          </a:xfrm>
          <a:prstGeom prst="rect">
            <a:avLst/>
          </a:prstGeom>
          <a:noFill/>
        </p:spPr>
      </p:pic>
      <p:sp>
        <p:nvSpPr>
          <p:cNvPr id="12" name="Rectangle 11"/>
          <p:cNvSpPr/>
          <p:nvPr/>
        </p:nvSpPr>
        <p:spPr>
          <a:xfrm>
            <a:off x="395536" y="548680"/>
            <a:ext cx="7922964" cy="1200329"/>
          </a:xfrm>
          <a:prstGeom prst="rect">
            <a:avLst/>
          </a:prstGeom>
        </p:spPr>
        <p:txBody>
          <a:bodyPr wrap="square">
            <a:spAutoFit/>
          </a:bodyPr>
          <a:lstStyle/>
          <a:p>
            <a:pPr lvl="0" algn="l" fontAlgn="base">
              <a:spcBef>
                <a:spcPct val="0"/>
              </a:spcBef>
              <a:spcAft>
                <a:spcPct val="0"/>
              </a:spcAft>
            </a:pPr>
            <a:r>
              <a:rPr lang="en-US" dirty="0">
                <a:solidFill>
                  <a:prstClr val="white"/>
                </a:solidFill>
                <a:latin typeface="Arial" pitchFamily="34" charset="0"/>
                <a:ea typeface="Times New Roman" pitchFamily="18" charset="0"/>
                <a:cs typeface="Arial" pitchFamily="34" charset="0"/>
              </a:rPr>
              <a:t>Helical meaning the </a:t>
            </a:r>
            <a:r>
              <a:rPr lang="en-US" dirty="0" err="1">
                <a:solidFill>
                  <a:prstClr val="white"/>
                </a:solidFill>
                <a:latin typeface="Arial" pitchFamily="34" charset="0"/>
                <a:ea typeface="Times New Roman" pitchFamily="18" charset="0"/>
                <a:cs typeface="Arial" pitchFamily="34" charset="0"/>
              </a:rPr>
              <a:t>capsid</a:t>
            </a:r>
            <a:r>
              <a:rPr lang="en-US" dirty="0">
                <a:solidFill>
                  <a:prstClr val="white"/>
                </a:solidFill>
                <a:latin typeface="Arial" pitchFamily="34" charset="0"/>
                <a:ea typeface="Times New Roman" pitchFamily="18" charset="0"/>
                <a:cs typeface="Arial" pitchFamily="34" charset="0"/>
              </a:rPr>
              <a:t> is spiral in shape it surround a spiral shape d core of nucleic acid as Complex the </a:t>
            </a:r>
            <a:r>
              <a:rPr lang="en-US" dirty="0" err="1">
                <a:solidFill>
                  <a:prstClr val="white"/>
                </a:solidFill>
                <a:latin typeface="Arial" pitchFamily="34" charset="0"/>
                <a:ea typeface="Times New Roman" pitchFamily="18" charset="0"/>
                <a:cs typeface="Arial" pitchFamily="34" charset="0"/>
              </a:rPr>
              <a:t>capsid</a:t>
            </a:r>
            <a:r>
              <a:rPr lang="en-US" dirty="0">
                <a:solidFill>
                  <a:prstClr val="white"/>
                </a:solidFill>
                <a:latin typeface="Arial" pitchFamily="34" charset="0"/>
                <a:ea typeface="Times New Roman" pitchFamily="18" charset="0"/>
                <a:cs typeface="Arial" pitchFamily="34" charset="0"/>
              </a:rPr>
              <a:t> symmetry is neither </a:t>
            </a:r>
            <a:r>
              <a:rPr lang="en-US" dirty="0" err="1">
                <a:solidFill>
                  <a:prstClr val="white"/>
                </a:solidFill>
                <a:latin typeface="Arial" pitchFamily="34" charset="0"/>
                <a:ea typeface="Times New Roman" pitchFamily="18" charset="0"/>
                <a:cs typeface="Arial" pitchFamily="34" charset="0"/>
              </a:rPr>
              <a:t>icosaheadral</a:t>
            </a:r>
            <a:r>
              <a:rPr lang="en-US" dirty="0">
                <a:solidFill>
                  <a:prstClr val="white"/>
                </a:solidFill>
                <a:latin typeface="Arial" pitchFamily="34" charset="0"/>
                <a:ea typeface="Times New Roman" pitchFamily="18" charset="0"/>
                <a:cs typeface="Arial" pitchFamily="34" charset="0"/>
              </a:rPr>
              <a:t> nor helical</a:t>
            </a:r>
            <a:endParaRPr lang="en-US" sz="600" dirty="0">
              <a:solidFill>
                <a:prstClr val="white"/>
              </a:solidFill>
              <a:latin typeface="Arial" pitchFamily="34" charset="0"/>
              <a:cs typeface="Arial" pitchFamily="34" charset="0"/>
            </a:endParaRPr>
          </a:p>
          <a:p>
            <a:pPr lvl="0" algn="l" rtl="0" eaLnBrk="0" fontAlgn="base" hangingPunct="0">
              <a:spcBef>
                <a:spcPct val="0"/>
              </a:spcBef>
              <a:spcAft>
                <a:spcPct val="0"/>
              </a:spcAft>
            </a:pPr>
            <a:r>
              <a:rPr lang="en-US" dirty="0">
                <a:solidFill>
                  <a:prstClr val="white"/>
                </a:solidFill>
                <a:latin typeface="Arial" pitchFamily="34" charset="0"/>
                <a:ea typeface="Times New Roman" pitchFamily="18" charset="0"/>
                <a:cs typeface="Arial" pitchFamily="34" charset="0"/>
              </a:rPr>
              <a:t>Complex</a:t>
            </a:r>
            <a:endParaRPr lang="en-US" sz="600" dirty="0">
              <a:solidFill>
                <a:prstClr val="white"/>
              </a:solidFill>
              <a:latin typeface="Arial" pitchFamily="34" charset="0"/>
              <a:cs typeface="Arial" pitchFamily="34" charset="0"/>
            </a:endParaRPr>
          </a:p>
        </p:txBody>
      </p:sp>
      <p:sp>
        <p:nvSpPr>
          <p:cNvPr id="13" name="TextBox 12"/>
          <p:cNvSpPr txBox="1"/>
          <p:nvPr/>
        </p:nvSpPr>
        <p:spPr>
          <a:xfrm>
            <a:off x="683568" y="3212976"/>
            <a:ext cx="7560840" cy="1477328"/>
          </a:xfrm>
          <a:prstGeom prst="rect">
            <a:avLst/>
          </a:prstGeom>
          <a:noFill/>
        </p:spPr>
        <p:txBody>
          <a:bodyPr wrap="square" rtlCol="1">
            <a:spAutoFit/>
          </a:bodyPr>
          <a:lstStyle/>
          <a:p>
            <a:pPr lvl="0" algn="l" fontAlgn="base">
              <a:spcBef>
                <a:spcPct val="0"/>
              </a:spcBef>
              <a:spcAft>
                <a:spcPct val="0"/>
              </a:spcAft>
            </a:pPr>
            <a:r>
              <a:rPr lang="en-US" dirty="0">
                <a:latin typeface="Arial" pitchFamily="34" charset="0"/>
                <a:ea typeface="Times New Roman" pitchFamily="18" charset="0"/>
                <a:cs typeface="Arial" pitchFamily="34" charset="0"/>
              </a:rPr>
              <a:t>Some viruses do not exhibit simple cubic or helical symmetry but are more complicated in structure ex. Poxviruses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pPr>
            <a:r>
              <a:rPr lang="en-US" dirty="0">
                <a:latin typeface="Arial" pitchFamily="34" charset="0"/>
                <a:ea typeface="Times New Roman" pitchFamily="18" charset="0"/>
                <a:cs typeface="Arial" pitchFamily="34" charset="0"/>
              </a:rPr>
              <a:t>Note: many of helical viruses and few </a:t>
            </a:r>
            <a:r>
              <a:rPr lang="en-US" dirty="0" err="1">
                <a:latin typeface="Arial" pitchFamily="34" charset="0"/>
                <a:ea typeface="Times New Roman" pitchFamily="18" charset="0"/>
                <a:cs typeface="Arial" pitchFamily="34" charset="0"/>
              </a:rPr>
              <a:t>icosahedral</a:t>
            </a:r>
            <a:r>
              <a:rPr lang="en-US" dirty="0">
                <a:latin typeface="Arial" pitchFamily="34" charset="0"/>
                <a:ea typeface="Times New Roman" pitchFamily="18" charset="0"/>
                <a:cs typeface="Arial" pitchFamily="34" charset="0"/>
              </a:rPr>
              <a:t> viruses are surrounded by a envelope this is derived from a membrane of the host cell those viruses without an envelope are described as naked viruses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251520" y="908720"/>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Box 19"/>
          <p:cNvSpPr txBox="1"/>
          <p:nvPr/>
        </p:nvSpPr>
        <p:spPr>
          <a:xfrm>
            <a:off x="611560" y="1484784"/>
            <a:ext cx="6912768" cy="369332"/>
          </a:xfrm>
          <a:prstGeom prst="rect">
            <a:avLst/>
          </a:prstGeom>
          <a:noFill/>
        </p:spPr>
        <p:txBody>
          <a:bodyPr wrap="square" rtlCol="1">
            <a:spAutoFit/>
          </a:bodyPr>
          <a:lstStyle/>
          <a:p>
            <a:endParaRPr lang="ar-SA" dirty="0"/>
          </a:p>
        </p:txBody>
      </p:sp>
      <p:sp>
        <p:nvSpPr>
          <p:cNvPr id="9" name="TextBox 8"/>
          <p:cNvSpPr txBox="1"/>
          <p:nvPr/>
        </p:nvSpPr>
        <p:spPr>
          <a:xfrm>
            <a:off x="611560" y="1412776"/>
            <a:ext cx="7992888" cy="1200329"/>
          </a:xfrm>
          <a:prstGeom prst="rect">
            <a:avLst/>
          </a:prstGeom>
          <a:noFill/>
        </p:spPr>
        <p:txBody>
          <a:bodyPr wrap="square" rtlCol="1">
            <a:spAutoFit/>
          </a:bodyPr>
          <a:lstStyle/>
          <a:p>
            <a:pPr indent="457200" algn="l"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a </a:t>
            </a:r>
            <a:r>
              <a:rPr lang="en-US" dirty="0">
                <a:latin typeface="Arial" pitchFamily="34" charset="0"/>
                <a:ea typeface="Times New Roman" pitchFamily="18" charset="0"/>
                <a:cs typeface="Arial" pitchFamily="34" charset="0"/>
              </a:rPr>
              <a:t>lipid containing membrane that surrounds some viruses particles it is acquired during viral maturation by budding process through a cellular membrane. Viruses encoded  glycoprotein are exposed on the surface of the envelope, these projection are called </a:t>
            </a:r>
            <a:r>
              <a:rPr lang="en-US" dirty="0" err="1" smtClean="0">
                <a:latin typeface="Arial" pitchFamily="34" charset="0"/>
                <a:ea typeface="Times New Roman" pitchFamily="18" charset="0"/>
                <a:cs typeface="Arial" pitchFamily="34" charset="0"/>
              </a:rPr>
              <a:t>peplomers</a:t>
            </a:r>
            <a:endParaRPr lang="en-US" dirty="0">
              <a:latin typeface="Arial" pitchFamily="34" charset="0"/>
              <a:cs typeface="Arial" pitchFamily="34" charset="0"/>
            </a:endParaRPr>
          </a:p>
        </p:txBody>
      </p:sp>
      <p:sp>
        <p:nvSpPr>
          <p:cNvPr id="14" name="TextBox 13"/>
          <p:cNvSpPr txBox="1"/>
          <p:nvPr/>
        </p:nvSpPr>
        <p:spPr>
          <a:xfrm>
            <a:off x="395536" y="404664"/>
            <a:ext cx="2880320" cy="369332"/>
          </a:xfrm>
          <a:prstGeom prst="rect">
            <a:avLst/>
          </a:prstGeom>
          <a:noFill/>
        </p:spPr>
        <p:txBody>
          <a:bodyPr wrap="square" rtlCol="1">
            <a:spAutoFit/>
          </a:bodyPr>
          <a:lstStyle/>
          <a:p>
            <a:pPr lvl="0" indent="457200" algn="l"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Envelope: </a:t>
            </a:r>
            <a:endParaRPr lang="en-US" dirty="0">
              <a:latin typeface="Arial" pitchFamily="34" charset="0"/>
              <a:cs typeface="Arial" pitchFamily="34" charset="0"/>
            </a:endParaRPr>
          </a:p>
        </p:txBody>
      </p:sp>
      <p:sp>
        <p:nvSpPr>
          <p:cNvPr id="16" name="TextBox 15"/>
          <p:cNvSpPr txBox="1"/>
          <p:nvPr/>
        </p:nvSpPr>
        <p:spPr>
          <a:xfrm>
            <a:off x="683568" y="3140968"/>
            <a:ext cx="7416824" cy="2492990"/>
          </a:xfrm>
          <a:prstGeom prst="rect">
            <a:avLst/>
          </a:prstGeom>
          <a:noFill/>
        </p:spPr>
        <p:txBody>
          <a:bodyPr wrap="square" rtlCol="1">
            <a:spAutoFit/>
          </a:bodyPr>
          <a:lstStyle/>
          <a:p>
            <a:pPr lvl="0" algn="l" fontAlgn="base">
              <a:spcBef>
                <a:spcPct val="0"/>
              </a:spcBef>
              <a:spcAft>
                <a:spcPct val="0"/>
              </a:spcAft>
              <a:tabLst>
                <a:tab pos="457200" algn="l"/>
              </a:tabLst>
            </a:pPr>
            <a:r>
              <a:rPr lang="en-US" dirty="0">
                <a:latin typeface="Arial" pitchFamily="34" charset="0"/>
                <a:ea typeface="Times New Roman" pitchFamily="18" charset="0"/>
                <a:cs typeface="Arial" pitchFamily="34" charset="0"/>
              </a:rPr>
              <a:t>FIVE BASIC STRUCTURAL FORMS OF VIRUSES IN NATURE </a:t>
            </a:r>
            <a:endParaRPr kumimoji="0" lang="en-US" sz="1200" b="0" i="0" u="none" strike="noStrike" cap="none" normalizeH="0" baseline="0" dirty="0" smtClean="0">
              <a:ln>
                <a:noFill/>
              </a:ln>
              <a:effectLst/>
              <a:latin typeface="Arial" pitchFamily="34" charset="0"/>
              <a:ea typeface="Times New Roman" pitchFamily="18" charset="0"/>
              <a:cs typeface="Arial" pitchFamily="34" charset="0"/>
            </a:endParaRPr>
          </a:p>
          <a:p>
            <a:pPr lvl="0" algn="l" rtl="0" eaLnBrk="0" fontAlgn="base" hangingPunct="0">
              <a:spcBef>
                <a:spcPct val="0"/>
              </a:spcBef>
              <a:spcAft>
                <a:spcPct val="0"/>
              </a:spcAft>
              <a:buFontTx/>
              <a:buChar char="•"/>
              <a:tabLst>
                <a:tab pos="457200" algn="l"/>
              </a:tabLst>
            </a:pPr>
            <a:r>
              <a:rPr lang="en-US" b="1" dirty="0">
                <a:latin typeface="Arial" pitchFamily="34" charset="0"/>
                <a:ea typeface="Times New Roman" pitchFamily="18" charset="0"/>
                <a:cs typeface="Arial" pitchFamily="34" charset="0"/>
              </a:rPr>
              <a:t>Naked </a:t>
            </a:r>
            <a:r>
              <a:rPr lang="en-US" b="1" dirty="0" err="1">
                <a:latin typeface="Arial" pitchFamily="34" charset="0"/>
                <a:ea typeface="Times New Roman" pitchFamily="18" charset="0"/>
                <a:cs typeface="Arial" pitchFamily="34" charset="0"/>
              </a:rPr>
              <a:t>icosahedral</a:t>
            </a:r>
            <a:r>
              <a:rPr lang="en-US" b="1" dirty="0">
                <a:latin typeface="Arial" pitchFamily="34" charset="0"/>
                <a:ea typeface="Times New Roman" pitchFamily="18" charset="0"/>
                <a:cs typeface="Arial" pitchFamily="34" charset="0"/>
              </a:rPr>
              <a:t> </a:t>
            </a:r>
            <a:r>
              <a:rPr lang="en-US" dirty="0">
                <a:latin typeface="Arial" pitchFamily="34" charset="0"/>
                <a:ea typeface="Times New Roman" pitchFamily="18" charset="0"/>
                <a:cs typeface="Arial" pitchFamily="34" charset="0"/>
              </a:rPr>
              <a:t>e.g. poliovirus, adenovirus, hepatitis A virus</a:t>
            </a:r>
            <a:endParaRPr kumimoji="0" lang="en-US" sz="1200" b="0" i="0" u="none" strike="noStrike" cap="none" normalizeH="0" baseline="0" dirty="0" smtClean="0">
              <a:ln>
                <a:noFill/>
              </a:ln>
              <a:effectLst/>
              <a:latin typeface="Arial" pitchFamily="34" charset="0"/>
              <a:ea typeface="Times New Roman" pitchFamily="18" charset="0"/>
              <a:cs typeface="Arial" pitchFamily="34" charset="0"/>
            </a:endParaRPr>
          </a:p>
          <a:p>
            <a:pPr lvl="0" algn="l" rtl="0" eaLnBrk="0" fontAlgn="base" hangingPunct="0">
              <a:spcBef>
                <a:spcPct val="0"/>
              </a:spcBef>
              <a:spcAft>
                <a:spcPct val="0"/>
              </a:spcAft>
              <a:buFontTx/>
              <a:buChar char="•"/>
              <a:tabLst>
                <a:tab pos="457200" algn="l"/>
              </a:tabLst>
            </a:pPr>
            <a:r>
              <a:rPr lang="en-US" b="1" dirty="0">
                <a:latin typeface="Arial" pitchFamily="34" charset="0"/>
                <a:ea typeface="Times New Roman" pitchFamily="18" charset="0"/>
                <a:cs typeface="Arial" pitchFamily="34" charset="0"/>
              </a:rPr>
              <a:t>Naked helical </a:t>
            </a:r>
            <a:r>
              <a:rPr lang="en-US" dirty="0">
                <a:latin typeface="Arial" pitchFamily="34" charset="0"/>
                <a:ea typeface="Times New Roman" pitchFamily="18" charset="0"/>
                <a:cs typeface="Arial" pitchFamily="34" charset="0"/>
              </a:rPr>
              <a:t>e.g. tobacco mosaic virus, so far no human viruses with this structure known</a:t>
            </a:r>
            <a:endParaRPr kumimoji="0" lang="en-US" sz="1200" b="0" i="0" u="none" strike="noStrike" cap="none" normalizeH="0" baseline="0" dirty="0" smtClean="0">
              <a:ln>
                <a:noFill/>
              </a:ln>
              <a:effectLst/>
              <a:latin typeface="Arial" pitchFamily="34" charset="0"/>
              <a:ea typeface="Times New Roman" pitchFamily="18" charset="0"/>
              <a:cs typeface="Arial" pitchFamily="34" charset="0"/>
            </a:endParaRPr>
          </a:p>
          <a:p>
            <a:pPr lvl="0" algn="l" rtl="0" eaLnBrk="0" fontAlgn="base" hangingPunct="0">
              <a:spcBef>
                <a:spcPct val="0"/>
              </a:spcBef>
              <a:spcAft>
                <a:spcPct val="0"/>
              </a:spcAft>
              <a:buFontTx/>
              <a:buChar char="•"/>
              <a:tabLst>
                <a:tab pos="457200" algn="l"/>
              </a:tabLst>
            </a:pPr>
            <a:r>
              <a:rPr lang="en-US" b="1" dirty="0">
                <a:latin typeface="Arial" pitchFamily="34" charset="0"/>
                <a:ea typeface="Times New Roman" pitchFamily="18" charset="0"/>
                <a:cs typeface="Arial" pitchFamily="34" charset="0"/>
              </a:rPr>
              <a:t>Enveloped </a:t>
            </a:r>
            <a:r>
              <a:rPr lang="en-US" b="1" dirty="0" err="1">
                <a:latin typeface="Arial" pitchFamily="34" charset="0"/>
                <a:ea typeface="Times New Roman" pitchFamily="18" charset="0"/>
                <a:cs typeface="Arial" pitchFamily="34" charset="0"/>
              </a:rPr>
              <a:t>icosahedral</a:t>
            </a:r>
            <a:r>
              <a:rPr lang="en-US" b="1" dirty="0">
                <a:latin typeface="Arial" pitchFamily="34" charset="0"/>
                <a:ea typeface="Times New Roman" pitchFamily="18" charset="0"/>
                <a:cs typeface="Arial" pitchFamily="34" charset="0"/>
              </a:rPr>
              <a:t> </a:t>
            </a:r>
            <a:r>
              <a:rPr lang="en-US" dirty="0">
                <a:latin typeface="Arial" pitchFamily="34" charset="0"/>
                <a:ea typeface="Times New Roman" pitchFamily="18" charset="0"/>
                <a:cs typeface="Arial" pitchFamily="34" charset="0"/>
              </a:rPr>
              <a:t>e.g. herpes virus, yellow fever virus, rubella virus</a:t>
            </a:r>
            <a:endParaRPr kumimoji="0" lang="en-US" sz="1200" b="0" i="0" u="none" strike="noStrike" cap="none" normalizeH="0" baseline="0" dirty="0" smtClean="0">
              <a:ln>
                <a:noFill/>
              </a:ln>
              <a:effectLst/>
              <a:latin typeface="Arial" pitchFamily="34" charset="0"/>
              <a:ea typeface="Times New Roman" pitchFamily="18" charset="0"/>
              <a:cs typeface="Arial" pitchFamily="34" charset="0"/>
            </a:endParaRPr>
          </a:p>
          <a:p>
            <a:pPr lvl="0" algn="l" rtl="0" eaLnBrk="0" fontAlgn="base" hangingPunct="0">
              <a:spcBef>
                <a:spcPct val="0"/>
              </a:spcBef>
              <a:spcAft>
                <a:spcPct val="0"/>
              </a:spcAft>
              <a:buFontTx/>
              <a:buChar char="•"/>
              <a:tabLst>
                <a:tab pos="457200" algn="l"/>
              </a:tabLst>
            </a:pPr>
            <a:r>
              <a:rPr lang="en-US" b="1" dirty="0">
                <a:latin typeface="Arial" pitchFamily="34" charset="0"/>
                <a:ea typeface="Times New Roman" pitchFamily="18" charset="0"/>
                <a:cs typeface="Arial" pitchFamily="34" charset="0"/>
              </a:rPr>
              <a:t>Enveloped helical </a:t>
            </a:r>
            <a:r>
              <a:rPr lang="en-US" dirty="0">
                <a:latin typeface="Arial" pitchFamily="34" charset="0"/>
                <a:ea typeface="Times New Roman" pitchFamily="18" charset="0"/>
                <a:cs typeface="Arial" pitchFamily="34" charset="0"/>
              </a:rPr>
              <a:t>e.g. rabies virus, influenza virus, </a:t>
            </a:r>
            <a:r>
              <a:rPr lang="en-US" dirty="0" err="1">
                <a:latin typeface="Arial" pitchFamily="34" charset="0"/>
                <a:ea typeface="Times New Roman" pitchFamily="18" charset="0"/>
                <a:cs typeface="Arial" pitchFamily="34" charset="0"/>
              </a:rPr>
              <a:t>parainfluenza</a:t>
            </a:r>
            <a:r>
              <a:rPr lang="en-US" dirty="0">
                <a:latin typeface="Arial" pitchFamily="34" charset="0"/>
                <a:ea typeface="Times New Roman" pitchFamily="18" charset="0"/>
                <a:cs typeface="Arial" pitchFamily="34" charset="0"/>
              </a:rPr>
              <a:t> virus, mumps virus, measles virus</a:t>
            </a:r>
            <a:endParaRPr kumimoji="0" lang="en-US" sz="1200" b="0" i="0" u="none" strike="noStrike" cap="none" normalizeH="0" baseline="0" dirty="0" smtClean="0">
              <a:ln>
                <a:noFill/>
              </a:ln>
              <a:effectLst/>
              <a:latin typeface="Arial" pitchFamily="34" charset="0"/>
              <a:ea typeface="Times New Roman" pitchFamily="18" charset="0"/>
              <a:cs typeface="Arial" pitchFamily="34" charset="0"/>
            </a:endParaRPr>
          </a:p>
          <a:p>
            <a:pPr lvl="0" algn="l" rtl="0" eaLnBrk="0" fontAlgn="base" hangingPunct="0">
              <a:spcBef>
                <a:spcPct val="0"/>
              </a:spcBef>
              <a:spcAft>
                <a:spcPct val="0"/>
              </a:spcAft>
              <a:buFontTx/>
              <a:buChar char="•"/>
              <a:tabLst>
                <a:tab pos="457200" algn="l"/>
              </a:tabLst>
            </a:pPr>
            <a:r>
              <a:rPr kumimoji="0" lang="en-US" sz="1200" b="1" i="0" u="none" strike="noStrike" cap="none" normalizeH="0" baseline="0" dirty="0" smtClean="0">
                <a:ln>
                  <a:noFill/>
                </a:ln>
                <a:effectLst/>
                <a:latin typeface="Arial" pitchFamily="34" charset="0"/>
                <a:ea typeface="Times New Roman" pitchFamily="18" charset="0"/>
                <a:cs typeface="Arial" pitchFamily="34" charset="0"/>
              </a:rPr>
              <a:t>Complex </a:t>
            </a:r>
            <a:r>
              <a:rPr kumimoji="0" lang="en-US" sz="1200" b="0" i="0" u="none" strike="noStrike" cap="none" normalizeH="0" baseline="0" dirty="0" smtClean="0">
                <a:ln>
                  <a:noFill/>
                </a:ln>
                <a:effectLst/>
                <a:latin typeface="Arial" pitchFamily="34" charset="0"/>
                <a:ea typeface="Times New Roman" pitchFamily="18" charset="0"/>
                <a:cs typeface="Arial" pitchFamily="34" charset="0"/>
              </a:rPr>
              <a:t>e.g. poxvirus</a:t>
            </a:r>
            <a:endParaRPr lang="en-US"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1259632" y="1268760"/>
            <a:ext cx="205570"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27" name="Rectangle 3"/>
          <p:cNvSpPr>
            <a:spLocks noChangeArrowheads="1"/>
          </p:cNvSpPr>
          <p:nvPr/>
        </p:nvSpPr>
        <p:spPr bwMode="auto">
          <a:xfrm>
            <a:off x="827584" y="1196752"/>
            <a:ext cx="856895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fontAlgn="base">
              <a:spcBef>
                <a:spcPct val="0"/>
              </a:spcBef>
              <a:spcAft>
                <a:spcPct val="0"/>
              </a:spcAft>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algn="l"/>
            <a:r>
              <a:rPr lang="en-US" dirty="0"/>
              <a:t> </a:t>
            </a:r>
          </a:p>
          <a:p>
            <a:pPr algn="l"/>
            <a:endParaRPr lang="en-US" dirty="0"/>
          </a:p>
          <a:p>
            <a:pPr lvl="0" algn="l" rtl="0" eaLnBrk="0" fontAlgn="base" hangingPunct="0">
              <a:spcBef>
                <a:spcPct val="0"/>
              </a:spcBef>
              <a:spcAft>
                <a:spcPct val="0"/>
              </a:spcAft>
              <a:buFontTx/>
              <a:buChar char="•"/>
              <a:tabLst>
                <a:tab pos="457200" algn="l"/>
              </a:tabLst>
            </a:pP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Box 19"/>
          <p:cNvSpPr txBox="1"/>
          <p:nvPr/>
        </p:nvSpPr>
        <p:spPr>
          <a:xfrm>
            <a:off x="539552" y="836712"/>
            <a:ext cx="8280920" cy="4247317"/>
          </a:xfrm>
          <a:prstGeom prst="rect">
            <a:avLst/>
          </a:prstGeom>
          <a:noFill/>
        </p:spPr>
        <p:txBody>
          <a:bodyPr wrap="square" rtlCol="1">
            <a:spAutoFit/>
          </a:bodyPr>
          <a:lstStyle/>
          <a:p>
            <a:pPr lvl="0" algn="l" fontAlgn="base">
              <a:spcBef>
                <a:spcPct val="0"/>
              </a:spcBef>
              <a:spcAft>
                <a:spcPct val="0"/>
              </a:spcAft>
            </a:pPr>
            <a:r>
              <a:rPr lang="en-US" dirty="0">
                <a:latin typeface="Arial" pitchFamily="34" charset="0"/>
                <a:ea typeface="Times New Roman" pitchFamily="18" charset="0"/>
                <a:cs typeface="Arial" pitchFamily="34" charset="0"/>
              </a:rPr>
              <a:t>Viral nucleic acid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pPr>
            <a:r>
              <a:rPr lang="en-US" dirty="0">
                <a:latin typeface="Arial" pitchFamily="34" charset="0"/>
                <a:ea typeface="Times New Roman" pitchFamily="18" charset="0"/>
                <a:cs typeface="Arial" pitchFamily="34" charset="0"/>
              </a:rPr>
              <a:t>Each viruses contains a single kind of nucleic acid DNA or RNS that encodes the genetic information  necessary for viral replication </a:t>
            </a:r>
            <a:r>
              <a:rPr lang="en-US" dirty="0" smtClean="0">
                <a:latin typeface="Arial" pitchFamily="34" charset="0"/>
                <a:ea typeface="Times New Roman" pitchFamily="18" charset="0"/>
                <a:cs typeface="Arial" pitchFamily="34" charset="0"/>
              </a:rPr>
              <a:t>Either </a:t>
            </a:r>
            <a:r>
              <a:rPr lang="en-US" dirty="0">
                <a:latin typeface="Arial" pitchFamily="34" charset="0"/>
                <a:ea typeface="Times New Roman" pitchFamily="18" charset="0"/>
                <a:cs typeface="Arial" pitchFamily="34" charset="0"/>
              </a:rPr>
              <a:t>single or double strand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pPr>
            <a:endParaRPr lang="en-US" dirty="0" smtClean="0">
              <a:latin typeface="Arial" pitchFamily="34" charset="0"/>
              <a:ea typeface="Times New Roman" pitchFamily="18" charset="0"/>
              <a:cs typeface="Arial" pitchFamily="34" charset="0"/>
            </a:endParaRPr>
          </a:p>
          <a:p>
            <a:pPr lvl="0" algn="l"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Circular </a:t>
            </a:r>
            <a:r>
              <a:rPr lang="en-US" dirty="0">
                <a:latin typeface="Arial" pitchFamily="34" charset="0"/>
                <a:ea typeface="Times New Roman" pitchFamily="18" charset="0"/>
                <a:cs typeface="Arial" pitchFamily="34" charset="0"/>
              </a:rPr>
              <a:t>or linear and segmented or not </a:t>
            </a:r>
            <a:r>
              <a:rPr lang="en-US" dirty="0" smtClean="0">
                <a:latin typeface="Arial" pitchFamily="34" charset="0"/>
                <a:ea typeface="Times New Roman" pitchFamily="18" charset="0"/>
                <a:cs typeface="Arial" pitchFamily="34" charset="0"/>
              </a:rPr>
              <a:t>segmented</a:t>
            </a:r>
            <a:r>
              <a:rPr lang="en-US" sz="600" dirty="0">
                <a:latin typeface="Arial" pitchFamily="34" charset="0"/>
                <a:cs typeface="Arial" pitchFamily="34" charset="0"/>
              </a:rPr>
              <a:t> </a:t>
            </a:r>
            <a:r>
              <a:rPr lang="en-US" dirty="0" smtClean="0">
                <a:latin typeface="Arial" pitchFamily="34" charset="0"/>
                <a:ea typeface="Times New Roman" pitchFamily="18" charset="0"/>
                <a:cs typeface="Arial" pitchFamily="34" charset="0"/>
              </a:rPr>
              <a:t>Viral </a:t>
            </a:r>
            <a:r>
              <a:rPr lang="en-US" dirty="0">
                <a:latin typeface="Arial" pitchFamily="34" charset="0"/>
                <a:ea typeface="Times New Roman" pitchFamily="18" charset="0"/>
                <a:cs typeface="Arial" pitchFamily="34" charset="0"/>
              </a:rPr>
              <a:t>lipid envelopes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pPr>
            <a:r>
              <a:rPr lang="en-US" dirty="0">
                <a:latin typeface="Arial" pitchFamily="34" charset="0"/>
                <a:ea typeface="Times New Roman" pitchFamily="18" charset="0"/>
                <a:cs typeface="Arial" pitchFamily="34" charset="0"/>
              </a:rPr>
              <a:t>The lipid acquired when the viral </a:t>
            </a:r>
            <a:r>
              <a:rPr lang="en-US" dirty="0" err="1">
                <a:latin typeface="Arial" pitchFamily="34" charset="0"/>
                <a:ea typeface="Times New Roman" pitchFamily="18" charset="0"/>
                <a:cs typeface="Arial" pitchFamily="34" charset="0"/>
              </a:rPr>
              <a:t>nuelopcapsid</a:t>
            </a:r>
            <a:r>
              <a:rPr lang="en-US" dirty="0">
                <a:latin typeface="Arial" pitchFamily="34" charset="0"/>
                <a:ea typeface="Times New Roman" pitchFamily="18" charset="0"/>
                <a:cs typeface="Arial" pitchFamily="34" charset="0"/>
              </a:rPr>
              <a:t> buds through a cellular membrane in the course maturation budding occurs only at site s where viruses-specific proteins have been inserted into host cell membrane</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pPr>
            <a:r>
              <a:rPr lang="en-US" dirty="0">
                <a:latin typeface="Arial" pitchFamily="34" charset="0"/>
                <a:ea typeface="Times New Roman" pitchFamily="18" charset="0"/>
                <a:cs typeface="Arial" pitchFamily="34" charset="0"/>
              </a:rPr>
              <a:t>Viral glycoprotein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lvl="0" algn="l" rtl="0" eaLnBrk="0" fontAlgn="base" hangingPunct="0">
              <a:spcBef>
                <a:spcPct val="0"/>
              </a:spcBef>
              <a:spcAft>
                <a:spcPct val="0"/>
              </a:spcAft>
            </a:pPr>
            <a:endParaRPr lang="en-US" dirty="0" smtClean="0">
              <a:latin typeface="Arial" pitchFamily="34" charset="0"/>
              <a:ea typeface="Times New Roman" pitchFamily="18" charset="0"/>
              <a:cs typeface="Arial" pitchFamily="34" charset="0"/>
            </a:endParaRPr>
          </a:p>
          <a:p>
            <a:pPr lvl="0" algn="l" rtl="0" eaLnBrk="0" fontAlgn="base" hangingPunct="0">
              <a:spcBef>
                <a:spcPct val="0"/>
              </a:spcBef>
              <a:spcAft>
                <a:spcPct val="0"/>
              </a:spcAft>
            </a:pPr>
            <a:r>
              <a:rPr lang="en-US" dirty="0" smtClean="0">
                <a:latin typeface="Arial" pitchFamily="34" charset="0"/>
                <a:ea typeface="Times New Roman" pitchFamily="18" charset="0"/>
                <a:cs typeface="Arial" pitchFamily="34" charset="0"/>
              </a:rPr>
              <a:t>Viral </a:t>
            </a:r>
            <a:r>
              <a:rPr lang="en-US" dirty="0">
                <a:latin typeface="Arial" pitchFamily="34" charset="0"/>
                <a:ea typeface="Times New Roman" pitchFamily="18" charset="0"/>
                <a:cs typeface="Arial" pitchFamily="34" charset="0"/>
              </a:rPr>
              <a:t>envelopes contains  glycoprotein’s in contrast to lipids the viral membrane  which are drive from a host cells the envelope glycoprotein are virus </a:t>
            </a:r>
            <a:r>
              <a:rPr lang="en-US" dirty="0" err="1">
                <a:latin typeface="Arial" pitchFamily="34" charset="0"/>
                <a:ea typeface="Times New Roman" pitchFamily="18" charset="0"/>
                <a:cs typeface="Arial" pitchFamily="34" charset="0"/>
              </a:rPr>
              <a:t>encodeditis</a:t>
            </a:r>
            <a:r>
              <a:rPr lang="en-US" dirty="0">
                <a:latin typeface="Arial" pitchFamily="34" charset="0"/>
                <a:ea typeface="Times New Roman" pitchFamily="18" charset="0"/>
                <a:cs typeface="Arial" pitchFamily="34" charset="0"/>
              </a:rPr>
              <a:t> the surface glycoprotein of an envelope d viruses that attached the viruses particle to target cell by interacting with a cellular receptor</a:t>
            </a:r>
            <a:endParaRPr lang="en-US"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156</TotalTime>
  <Words>1423</Words>
  <Application>Microsoft Office PowerPoint</Application>
  <PresentationFormat>On-screen Show (4:3)</PresentationFormat>
  <Paragraphs>228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Fadwa tulip</dc:creator>
  <cp:lastModifiedBy>Fadwa tulip</cp:lastModifiedBy>
  <cp:revision>17</cp:revision>
  <dcterms:created xsi:type="dcterms:W3CDTF">2014-02-10T08:49:13Z</dcterms:created>
  <dcterms:modified xsi:type="dcterms:W3CDTF">2014-02-10T11:25:47Z</dcterms:modified>
</cp:coreProperties>
</file>