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448" r:id="rId3"/>
    <p:sldId id="432" r:id="rId4"/>
    <p:sldId id="456" r:id="rId5"/>
    <p:sldId id="457" r:id="rId6"/>
    <p:sldId id="458" r:id="rId7"/>
    <p:sldId id="461" r:id="rId8"/>
    <p:sldId id="462" r:id="rId9"/>
    <p:sldId id="463" r:id="rId10"/>
    <p:sldId id="4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9FD"/>
    <a:srgbClr val="CDF36D"/>
    <a:srgbClr val="B2ED1F"/>
    <a:srgbClr val="D3D735"/>
    <a:srgbClr val="FFC50D"/>
    <a:srgbClr val="F8CA7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0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6BBB0-D0F5-4C8A-90AF-2022C1B32E76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BF9A5-3A65-4D1D-8139-1ACA9E381F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CB43C-611E-4E9E-A2DE-BAF14633E483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F02A-2B40-4D5D-858B-B85499061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2F91-40E9-4F8A-8939-C8518E502EED}" type="datetimeFigureOut">
              <a:rPr lang="en-US" smtClean="0"/>
              <a:pPr/>
              <a:t>4/20/2016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933D-6744-41B5-B200-20866FBD1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aculty.ksu.edu.sa/20752/ksu%20logo/ksuLogo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4300" y="5357826"/>
            <a:ext cx="8886856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4810" y="5643578"/>
            <a:ext cx="4714908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GB" sz="1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GB" sz="18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Walied</a:t>
            </a:r>
            <a:r>
              <a:rPr lang="en-GB" sz="1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GB" sz="18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Elsaigh</a:t>
            </a:r>
            <a:endParaRPr lang="en-GB" sz="18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en-GB" sz="1800" b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welsaigh@ksu.edu.sa</a:t>
            </a:r>
            <a:endParaRPr lang="en-GB" sz="1800" b="1" u="sng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Asst. Prof. </a:t>
            </a:r>
            <a:r>
              <a:rPr lang="en-GB" sz="1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Civil </a:t>
            </a:r>
            <a:r>
              <a:rPr lang="en-GB" sz="18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Engineering</a:t>
            </a:r>
            <a:endParaRPr lang="en-GB" sz="18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5699485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CE 435</a:t>
            </a:r>
          </a:p>
          <a:p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Railway Engineering</a:t>
            </a:r>
            <a:endParaRPr lang="en-GB" sz="2000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40" name="Picture 16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71480"/>
            <a:ext cx="1828800" cy="1828800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37208"/>
            <a:ext cx="95091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57356" y="2643182"/>
            <a:ext cx="5362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Geometric Design </a:t>
            </a:r>
          </a:p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Railway Track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3858" y="73390"/>
            <a:ext cx="310110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Vertical </a:t>
            </a:r>
          </a:p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Alignment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 fontScale="90000"/>
          </a:bodyPr>
          <a:lstStyle/>
          <a:p>
            <a:r>
              <a:rPr lang="en-US" altLang="ar-SA" sz="3200" smtClean="0">
                <a:cs typeface="Times New Roman" pitchFamily="18" charset="0"/>
              </a:rPr>
              <a:t>Calculations for point elevations at even </a:t>
            </a:r>
            <a:br>
              <a:rPr lang="en-US" altLang="ar-SA" sz="3200" smtClean="0">
                <a:cs typeface="Times New Roman" pitchFamily="18" charset="0"/>
              </a:rPr>
            </a:br>
            <a:r>
              <a:rPr lang="en-US" altLang="ar-SA" sz="3200" smtClean="0">
                <a:cs typeface="Times New Roman" pitchFamily="18" charset="0"/>
              </a:rPr>
              <a:t>25-ft stations along the vertical curve </a:t>
            </a:r>
            <a:endParaRPr lang="en-US" altLang="ar-SA" sz="32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1214446"/>
                <a:gridCol w="2143140"/>
                <a:gridCol w="1071570"/>
                <a:gridCol w="2471726"/>
              </a:tblGrid>
              <a:tr h="1042982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Station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(feet)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Elevation on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Initial Tangent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y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Final Elevation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on Curve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Elev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 on tan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y)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 + 50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318.30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-0.06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318.24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 + 75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45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319.05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-0.28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318.77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 + 00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70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319.80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-0.68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319.12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 + 25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95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320.55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-1.25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319.30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 + 50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120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321.30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-2.00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319.30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 + 75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145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322.05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-2.92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319.13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 + 00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170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322.80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-4.01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318.79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 + 10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180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323.10</a:t>
                      </a:r>
                      <a:endParaRPr lang="en-US" sz="200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-4.50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318.60</a:t>
                      </a:r>
                      <a:endParaRPr lang="en-US" sz="2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2449520"/>
            <a:ext cx="7772400" cy="305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Railway vertical curves – old formula: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= D / 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= algebraic difference of grade (ft. per 100-ft. station)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= rate of change per 100-ft. station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0.05 ft. per station for crest on main track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0.10 ft. per station for sag on main track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line may be twice those for main 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57166"/>
            <a:ext cx="5412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Vertical Alignment </a:t>
            </a:r>
          </a:p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Curve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66" y="142852"/>
            <a:ext cx="5464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Vertical Alignment</a:t>
            </a:r>
          </a:p>
          <a:p>
            <a:pPr algn="ctr"/>
            <a:r>
              <a:rPr lang="en-GB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Curve Length</a:t>
            </a:r>
            <a:endParaRPr lang="en-GB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43050"/>
            <a:ext cx="8229600" cy="439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 railway formula developed in 1880’s for “hook and pin” couplers in those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day couplers can accommodate shorter vertical curves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formula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in recent years: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 = 2.15 V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 / 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= train speed in mph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= algebraic difference of grade in decimal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vertical acceleration in ft./sec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 ft./ sec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freight, 0.6 ft./ sec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passenger or transit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High_Engineering\ch07\CH07\F07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25550"/>
            <a:ext cx="73152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Box 2"/>
          <p:cNvSpPr txBox="1">
            <a:spLocks noChangeArrowheads="1"/>
          </p:cNvSpPr>
          <p:nvPr/>
        </p:nvSpPr>
        <p:spPr bwMode="auto">
          <a:xfrm>
            <a:off x="1571625" y="5929313"/>
            <a:ext cx="657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ar-SA" sz="2400">
                <a:latin typeface="Times New Roman" pitchFamily="18" charset="0"/>
                <a:cs typeface="Times New Roman" pitchFamily="18" charset="0"/>
              </a:rPr>
              <a:t>Types of Crest and Sag Vertical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High_Engineering\ch07\CH07\F07_11.jpg"/>
          <p:cNvPicPr>
            <a:picLocks noChangeAspect="1" noChangeArrowheads="1"/>
          </p:cNvPicPr>
          <p:nvPr/>
        </p:nvPicPr>
        <p:blipFill>
          <a:blip r:embed="rId2"/>
          <a:srcRect b="37653"/>
          <a:stretch>
            <a:fillRect/>
          </a:stretch>
        </p:blipFill>
        <p:spPr bwMode="auto">
          <a:xfrm>
            <a:off x="642938" y="357188"/>
            <a:ext cx="73152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357313" y="6143625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ar-SA" sz="2400">
                <a:latin typeface="Times New Roman" pitchFamily="18" charset="0"/>
                <a:cs typeface="Times New Roman" pitchFamily="18" charset="0"/>
              </a:rPr>
              <a:t>Properties of Typical Vertical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High_Engineering\ch07\CH07\F07_11.jpg"/>
          <p:cNvPicPr>
            <a:picLocks noChangeAspect="1" noChangeArrowheads="1"/>
          </p:cNvPicPr>
          <p:nvPr/>
        </p:nvPicPr>
        <p:blipFill>
          <a:blip r:embed="rId2"/>
          <a:srcRect t="62347" b="-5122"/>
          <a:stretch>
            <a:fillRect/>
          </a:stretch>
        </p:blipFill>
        <p:spPr bwMode="auto">
          <a:xfrm>
            <a:off x="571500" y="571500"/>
            <a:ext cx="7858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  <a:ea typeface="+mn-ea"/>
                <a:cs typeface="+mn-cs"/>
              </a:rPr>
              <a:t>EXAMPLE-1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715375" cy="4929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plus 3.0 percent grade intersects a minus 2.0 percent grade at station 3 + 20 and at an elevation of 320.40 ft. Given that a 180-ft length of curve is utilized, </a:t>
            </a:r>
          </a:p>
          <a:p>
            <a:pPr marL="514350" indent="-514350">
              <a:buFont typeface="Arial" charset="0"/>
              <a:buAutoNum type="arabicParenBoth"/>
              <a:defRPr/>
            </a:pPr>
            <a:r>
              <a:rPr lang="en-US" dirty="0" smtClean="0"/>
              <a:t>Determine the </a:t>
            </a:r>
            <a:r>
              <a:rPr lang="en-US" u="sng" dirty="0" smtClean="0"/>
              <a:t>station</a:t>
            </a:r>
            <a:r>
              <a:rPr lang="en-US" dirty="0" smtClean="0"/>
              <a:t> and </a:t>
            </a:r>
            <a:r>
              <a:rPr lang="en-US" u="sng" dirty="0" smtClean="0"/>
              <a:t>elevation</a:t>
            </a:r>
            <a:r>
              <a:rPr lang="en-US" dirty="0" smtClean="0"/>
              <a:t> of the PVC and PVT. </a:t>
            </a:r>
          </a:p>
          <a:p>
            <a:pPr marL="514350" indent="-514350">
              <a:buFont typeface="Arial" charset="0"/>
              <a:buAutoNum type="arabicParenBoth"/>
              <a:defRPr/>
            </a:pPr>
            <a:r>
              <a:rPr lang="en-US" dirty="0" smtClean="0"/>
              <a:t>Calculate elevations at every even 25-ft station</a:t>
            </a:r>
          </a:p>
          <a:p>
            <a:pPr marL="514350" indent="-514350">
              <a:buFont typeface="Arial" charset="0"/>
              <a:buAutoNum type="arabicParenBoth"/>
              <a:defRPr/>
            </a:pPr>
            <a:r>
              <a:rPr lang="en-US" dirty="0" smtClean="0"/>
              <a:t>Compute the station and elevation of the high point of the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577850" y="998538"/>
            <a:ext cx="7427913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38" y="214313"/>
            <a:ext cx="5286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u="sng" dirty="0" smtClean="0">
                <a:solidFill>
                  <a:srgbClr val="0070C0"/>
                </a:solidFill>
                <a:latin typeface="Times New Roman"/>
                <a:ea typeface="+mj-ea"/>
                <a:cs typeface="+mj-cs"/>
              </a:rPr>
              <a:t>Solution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en-US" altLang="ar-SA" sz="3200" b="1" dirty="0" smtClean="0">
                <a:solidFill>
                  <a:srgbClr val="0070C0"/>
                </a:solidFill>
              </a:rPr>
              <a:t>EXAMPLE  (continued)</a:t>
            </a:r>
            <a:endParaRPr lang="en-US" altLang="ar-SA" b="1" dirty="0" smtClean="0"/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0" y="1000125"/>
            <a:ext cx="9001125" cy="5857875"/>
          </a:xfrm>
        </p:spPr>
        <p:txBody>
          <a:bodyPr/>
          <a:lstStyle/>
          <a:p>
            <a:r>
              <a:rPr lang="en-US" altLang="ar-SA" sz="2800" smtClean="0"/>
              <a:t>E</a:t>
            </a:r>
            <a:r>
              <a:rPr lang="en-US" altLang="ar-SA" sz="2800" baseline="-25000" smtClean="0"/>
              <a:t>PVC</a:t>
            </a:r>
            <a:r>
              <a:rPr lang="en-US" altLang="ar-SA" sz="2800" smtClean="0"/>
              <a:t> = E</a:t>
            </a:r>
            <a:r>
              <a:rPr lang="en-US" altLang="ar-SA" sz="2800" baseline="-25000" smtClean="0"/>
              <a:t>PVI</a:t>
            </a:r>
            <a:r>
              <a:rPr lang="en-US" altLang="ar-SA" sz="2800" smtClean="0"/>
              <a:t> - (G</a:t>
            </a:r>
            <a:r>
              <a:rPr lang="en-US" altLang="ar-SA" sz="2800" baseline="-25000" smtClean="0"/>
              <a:t>1</a:t>
            </a:r>
            <a:r>
              <a:rPr lang="en-US" altLang="ar-SA" sz="2800" smtClean="0"/>
              <a:t>/100)(L/2) = 320.40 - 0.03(90) = 317.70 ft </a:t>
            </a:r>
          </a:p>
          <a:p>
            <a:r>
              <a:rPr lang="en-US" altLang="ar-SA" sz="2800" smtClean="0"/>
              <a:t>E</a:t>
            </a:r>
            <a:r>
              <a:rPr lang="en-US" altLang="ar-SA" sz="2800" baseline="-25000" smtClean="0"/>
              <a:t>PVT</a:t>
            </a:r>
            <a:r>
              <a:rPr lang="en-US" altLang="ar-SA" sz="2800" smtClean="0"/>
              <a:t> = E</a:t>
            </a:r>
            <a:r>
              <a:rPr lang="en-US" altLang="ar-SA" sz="2800" baseline="-25000" smtClean="0"/>
              <a:t>PVI</a:t>
            </a:r>
            <a:r>
              <a:rPr lang="en-US" altLang="ar-SA" sz="2800" smtClean="0"/>
              <a:t> - (G</a:t>
            </a:r>
            <a:r>
              <a:rPr lang="en-US" altLang="ar-SA" sz="2800" baseline="-25000" smtClean="0"/>
              <a:t>2</a:t>
            </a:r>
            <a:r>
              <a:rPr lang="en-US" altLang="ar-SA" sz="2800" smtClean="0"/>
              <a:t>/100)(L/2) = 320.40 - 0.02(90) = 318.60 ft </a:t>
            </a:r>
          </a:p>
          <a:p>
            <a:endParaRPr lang="en-US" altLang="ar-SA" sz="2800" smtClean="0"/>
          </a:p>
          <a:p>
            <a:r>
              <a:rPr lang="en-US" altLang="ar-SA" sz="2800" smtClean="0"/>
              <a:t>Location of high point:</a:t>
            </a:r>
          </a:p>
          <a:p>
            <a:endParaRPr lang="en-US" altLang="ar-SA" sz="2800" smtClean="0"/>
          </a:p>
          <a:p>
            <a:r>
              <a:rPr lang="en-US" altLang="ar-SA" sz="2800" smtClean="0"/>
              <a:t>High point Sta = PVC Sta + X</a:t>
            </a:r>
            <a:r>
              <a:rPr lang="en-US" altLang="ar-SA" sz="2800" baseline="-25000" smtClean="0"/>
              <a:t>m</a:t>
            </a:r>
            <a:r>
              <a:rPr lang="en-US" altLang="ar-SA" sz="2800" smtClean="0"/>
              <a:t> = 230 + 108 = 338 → Sta 3+ 38 </a:t>
            </a:r>
          </a:p>
          <a:p>
            <a:r>
              <a:rPr lang="en-US" altLang="ar-SA" sz="2800" smtClean="0"/>
              <a:t>Elevation of high point:</a:t>
            </a:r>
          </a:p>
          <a:p>
            <a:endParaRPr lang="en-US" altLang="ar-SA" smtClean="0"/>
          </a:p>
          <a:p>
            <a:endParaRPr lang="en-US" altLang="ar-SA" smtClean="0"/>
          </a:p>
        </p:txBody>
      </p:sp>
      <p:sp>
        <p:nvSpPr>
          <p:cNvPr id="1454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altLang="ar-SA"/>
          </a:p>
        </p:txBody>
      </p:sp>
      <p:pic>
        <p:nvPicPr>
          <p:cNvPr id="1454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357438"/>
            <a:ext cx="3929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 altLang="ar-SA"/>
          </a:p>
        </p:txBody>
      </p:sp>
      <p:sp>
        <p:nvSpPr>
          <p:cNvPr id="1454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altLang="ar-SA"/>
          </a:p>
        </p:txBody>
      </p:sp>
      <p:pic>
        <p:nvPicPr>
          <p:cNvPr id="1454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4500563"/>
            <a:ext cx="3786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altLang="ar-SA"/>
          </a:p>
        </p:txBody>
      </p:sp>
      <p:pic>
        <p:nvPicPr>
          <p:cNvPr id="14541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5214938"/>
            <a:ext cx="5072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9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5200</TotalTime>
  <Words>313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EXAMPLE-1 </vt:lpstr>
      <vt:lpstr>PowerPoint Presentation</vt:lpstr>
      <vt:lpstr>EXAMPLE  (continued)</vt:lpstr>
      <vt:lpstr>Calculations for point elevations at even  25-ft stations along the vertical curve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</dc:creator>
  <cp:lastModifiedBy>Eng-Helmi</cp:lastModifiedBy>
  <cp:revision>428</cp:revision>
  <dcterms:created xsi:type="dcterms:W3CDTF">2013-01-26T10:38:29Z</dcterms:created>
  <dcterms:modified xsi:type="dcterms:W3CDTF">2016-04-20T02:38:09Z</dcterms:modified>
</cp:coreProperties>
</file>