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3" r:id="rId1"/>
  </p:sldMasterIdLst>
  <p:sldIdLst>
    <p:sldId id="256" r:id="rId2"/>
    <p:sldId id="257" r:id="rId3"/>
    <p:sldId id="286" r:id="rId4"/>
    <p:sldId id="258" r:id="rId5"/>
    <p:sldId id="260" r:id="rId6"/>
    <p:sldId id="261" r:id="rId7"/>
    <p:sldId id="262" r:id="rId8"/>
    <p:sldId id="264" r:id="rId9"/>
    <p:sldId id="265" r:id="rId10"/>
    <p:sldId id="266" r:id="rId11"/>
    <p:sldId id="272" r:id="rId12"/>
    <p:sldId id="267" r:id="rId13"/>
    <p:sldId id="273" r:id="rId14"/>
    <p:sldId id="274" r:id="rId15"/>
    <p:sldId id="275" r:id="rId16"/>
    <p:sldId id="268" r:id="rId17"/>
    <p:sldId id="276" r:id="rId18"/>
    <p:sldId id="269" r:id="rId19"/>
    <p:sldId id="270" r:id="rId20"/>
    <p:sldId id="277" r:id="rId21"/>
    <p:sldId id="271" r:id="rId22"/>
    <p:sldId id="278" r:id="rId23"/>
    <p:sldId id="279" r:id="rId24"/>
    <p:sldId id="280" r:id="rId25"/>
    <p:sldId id="281" r:id="rId26"/>
    <p:sldId id="282" r:id="rId27"/>
    <p:sldId id="283" r:id="rId28"/>
    <p:sldId id="284" r:id="rId29"/>
    <p:sldId id="287" r:id="rId30"/>
    <p:sldId id="288" r:id="rId31"/>
    <p:sldId id="290" r:id="rId32"/>
    <p:sldId id="291" r:id="rId33"/>
    <p:sldId id="297" r:id="rId34"/>
    <p:sldId id="298" r:id="rId35"/>
    <p:sldId id="289" r:id="rId36"/>
    <p:sldId id="292" r:id="rId37"/>
    <p:sldId id="295" r:id="rId38"/>
    <p:sldId id="299" r:id="rId39"/>
    <p:sldId id="293" r:id="rId40"/>
    <p:sldId id="300" r:id="rId41"/>
    <p:sldId id="302" r:id="rId42"/>
    <p:sldId id="301" r:id="rId43"/>
    <p:sldId id="304" r:id="rId44"/>
    <p:sldId id="303" r:id="rId45"/>
    <p:sldId id="305" r:id="rId46"/>
    <p:sldId id="306" r:id="rId47"/>
    <p:sldId id="294" r:id="rId48"/>
    <p:sldId id="307" r:id="rId49"/>
    <p:sldId id="28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246" y="2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AAD347D-5ACD-4C99-B74B-A9C85AD731AF}" type="datetimeFigureOut">
              <a:rPr lang="en-US" smtClean="0"/>
              <a:t>2/17/2016</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51354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8001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8334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2733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2/17/2016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711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20138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2/17/2016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7337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9700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4765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40141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509A250-FF31-4206-8172-F9D3106AACB1}" type="datetimeFigureOut">
              <a:rPr lang="en-US" smtClean="0"/>
              <a:t>2/17/2016</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418520883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AAD347D-5ACD-4C99-B74B-A9C85AD731AF}" type="datetimeFigureOut">
              <a:rPr lang="en-US" smtClean="0"/>
              <a:t>2/17/2016</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93410318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lnaif@ksu.edu.s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sa/url?sa=i&amp;rct=j&amp;q=&amp;esrc=s&amp;source=images&amp;cd=&amp;cad=rja&amp;uact=8&amp;ved=0CAcQjRxqFQoTCKmE9cvQwsgCFYnTGgod5B8AQw&amp;url=http://blogs.wsj.com/health/2011/03/22/report-communication-breakdown-leads-to-hospital-errors/&amp;psig=AFQjCNG5a1KXoZee1GxzBLQYqi3VusDtWQ&amp;ust=1444934972679794"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sa/url?sa=i&amp;rct=j&amp;q=&amp;esrc=s&amp;source=images&amp;cd=&amp;cad=rja&amp;uact=8&amp;ved=0CAcQjRxqFQoTCIeQsdDSwsgCFYJAGgodR_MEKw&amp;url=http://www.uofmhealth.org/news/tacit-internal-medicine-0926&amp;psig=AFQjCNG5a1KXoZee1GxzBLQYqi3VusDtWQ&amp;ust=1444934972679794"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rct=j&amp;q=&amp;esrc=s&amp;source=images&amp;cd=&amp;cad=rja&amp;uact=8&amp;ved=0CAcQjRxqFQoTCPyejprUwsgCFcPNFAodmrAOPA&amp;url=http://www.lippincottgurukul.com/courses.php&amp;psig=AFQjCNG5a1KXoZee1GxzBLQYqi3VusDtWQ&amp;ust=1444934972679794"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sa/url?sa=i&amp;rct=j&amp;q=&amp;esrc=s&amp;source=images&amp;cd=&amp;cad=rja&amp;uact=8&amp;ved=0CAcQjRxqFQoTCMD-4pTWwsgCFcE5FAod6MICaA&amp;url=http://www.bsygroup.co.uk/index.php/course/health-care-communication&amp;psig=AFQjCNG5a1KXoZee1GxzBLQYqi3VusDtWQ&amp;ust=1444934972679794"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pinterest.com/explore/school-interview/"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source=images&amp;cd=&amp;cad=rja&amp;uact=8&amp;ved=0CAcQjRxqFQoTCN7y0rfSwsgCFUkTGgod018ItA&amp;url=http://www.brightfocus.org/glaucoma/article/what-glaucoma-suspect&amp;psig=AFQjCNG5a1KXoZee1GxzBLQYqi3VusDtWQ&amp;ust=1444934972679794"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source=images&amp;cd=&amp;cad=rja&amp;uact=8&amp;ved=0CAcQjRxqFQoTCN7y0rfSwsgCFUkTGgod018ItA&amp;url=http://www.brightfocus.org/glaucoma/article/what-glaucoma-suspect&amp;psig=AFQjCNG5a1KXoZee1GxzBLQYqi3VusDtWQ&amp;ust=144493497267979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amp;esrc=s&amp;source=images&amp;cd=&amp;cad=rja&amp;uact=8&amp;ved=&amp;url=http://what-when-how.com/nursing/therapeutic-communication-skills-client-care-nursing-part-1/&amp;psig=AFQjCNG5a1KXoZee1GxzBLQYqi3VusDtWQ&amp;ust=1444934972679794"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sa/url?sa=i&amp;rct=j&amp;q=&amp;esrc=s&amp;source=images&amp;cd=&amp;cad=rja&amp;uact=8&amp;ved=0CAcQjRxqFQoTCIaZ26DmwsgCFUXvFAodvHgB7A&amp;url=http://www.youtube.com/watch?v%3DA2ffnQiFYxA&amp;psig=AFQjCNEpu-wLhn55FRlvLzpEkp4Oyjz7Pw&amp;ust=144494046078583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sa/url?sa=i&amp;rct=j&amp;q=&amp;esrc=s&amp;source=images&amp;cd=&amp;cad=rja&amp;uact=8&amp;ved=0CAcQjRxqFQoTCLqDyM3SwsgCFYHPGgodqa4FUQ&amp;url=http://communicationarts14.blogspot.com/2011/06/doctor-patient-interpersonal-skills.html&amp;psig=AFQjCNG5a1KXoZee1GxzBLQYqi3VusDtWQ&amp;ust=1444934972679794"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amp;esrc=s&amp;source=images&amp;cd=&amp;cad=rja&amp;uact=8&amp;ved=0CAcQjRxqFQoTCKinr8fqwsgCFQVbGgodM1cGvQ&amp;url=http://www.educatingnurses.com/the-implications-of-teaching-and-learning-in-a-practice-paying-attention-to-situated-thinking-and-action-in-practice/&amp;psig=AFQjCNEpu-wLhn55FRlvLzpEkp4Oyjz7Pw&amp;ust=1444940460785839"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sa/url?sa=i&amp;rct=j&amp;q=&amp;esrc=s&amp;source=images&amp;cd=&amp;cad=rja&amp;uact=8&amp;ved=0CAcQjRxqFQoTCKinr8fqwsgCFQVbGgodM1cGvQ&amp;url=http://www.educatingnurses.com/the-implications-of-teaching-and-learning-in-a-practice-paying-attention-to-situated-thinking-and-action-in-practice/&amp;psig=AFQjCNEpu-wLhn55FRlvLzpEkp4Oyjz7Pw&amp;ust=1444940460785839"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url?sa=i&amp;rct=j&amp;q=&amp;esrc=s&amp;source=images&amp;cd=&amp;cad=rja&amp;uact=8&amp;ved=&amp;url=http://www.hfma.org/Leadership/Archives/2011/Fall-Winter_2011/Section_4__Using_Technology_to_Improve_Decision_Making/&amp;psig=AFQjCNEpu-wLhn55FRlvLzpEkp4Oyjz7Pw&amp;ust=1444940460785839"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url?sa=i&amp;rct=j&amp;q=&amp;esrc=s&amp;source=images&amp;cd=&amp;cad=rja&amp;uact=8&amp;ved=&amp;url=http://www.hfma.org/Leadership/Archives/2011/Fall-Winter_2011/Section_4__Using_Technology_to_Improve_Decision_Making/&amp;psig=AFQjCNEpu-wLhn55FRlvLzpEkp4Oyjz7Pw&amp;ust=1444940460785839"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sa/url?sa=i&amp;rct=j&amp;q=&amp;esrc=s&amp;source=images&amp;cd=&amp;cad=rja&amp;uact=8&amp;ved=0CAcQjRxqFQoTCPOJy5ztwsgCFYlbGgodEuEElg&amp;url=http://thechronicleherald.ca/opinion/1193575-why-nurses-have-had-enough&amp;psig=AFQjCNEpu-wLhn55FRlvLzpEkp4Oyjz7Pw&amp;ust=1444940460785839"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sa/url?sa=i&amp;rct=j&amp;q=&amp;esrc=s&amp;source=images&amp;cd=&amp;cad=rja&amp;uact=8&amp;ved=0CAcQjRxqFQoTCITFpofxwsgCFUVtFAodhSID_w&amp;url=http://www.cancernetwork.com/oncology-nursing/improving-communication-skills-helps-oncologists-support-patients&amp;psig=AFQjCNEpu-wLhn55FRlvLzpEkp4Oyjz7Pw&amp;ust=1444940460785839"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sa/url?sa=i&amp;rct=j&amp;q=&amp;esrc=s&amp;source=images&amp;cd=&amp;cad=rja&amp;uact=8&amp;ved=0CAcQjRxqFQoTCITFpofxwsgCFUVtFAodhSID_w&amp;url=http://www.cancernetwork.com/oncology-nursing/improving-communication-skills-helps-oncologists-support-patients&amp;psig=AFQjCNEpu-wLhn55FRlvLzpEkp4Oyjz7Pw&amp;ust=1444940460785839"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sa/url?sa=i&amp;rct=j&amp;q=&amp;esrc=s&amp;source=images&amp;cd=&amp;cad=rja&amp;uact=8&amp;ved=0CAcQjRxqFQoTCITFpofxwsgCFUVtFAodhSID_w&amp;url=http://www.cancernetwork.com/oncology-nursing/improving-communication-skills-helps-oncologists-support-patients&amp;psig=AFQjCNEpu-wLhn55FRlvLzpEkp4Oyjz7Pw&amp;ust=1444940460785839"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sa/url?sa=i&amp;rct=j&amp;q=&amp;esrc=s&amp;source=images&amp;cd=&amp;cad=rja&amp;uact=8&amp;ved=0ahUKEwiRrZ7_kO7KAhWDXBoKHT8PCGIQjRwIBw&amp;url=http://what-when-how.com/nursing/therapeutic-communication-skills-client-care-nursing-part-1/&amp;psig=AFQjCNEEOnGEe3xcHjjTfhytrhLwh2yupQ&amp;ust=1455223979170321"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sa/url?sa=i&amp;rct=j&amp;q=&amp;esrc=s&amp;source=images&amp;cd=&amp;cad=rja&amp;uact=8&amp;ved=0CAcQjRxqFQoTCITFpofxwsgCFUVtFAodhSID_w&amp;url=http://www.cancernetwork.com/oncology-nursing/improving-communication-skills-helps-oncologists-support-patients&amp;psig=AFQjCNEpu-wLhn55FRlvLzpEkp4Oyjz7Pw&amp;ust=1444940460785839"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sa/url?sa=i&amp;rct=j&amp;q=&amp;esrc=s&amp;source=images&amp;cd=&amp;cad=rja&amp;uact=8&amp;ved=0ahUKEwiRn6_pmO7KAhWC1BoKHQRwDrUQjRwIBw&amp;url=http://www.ehow.com/info_7813454_types-communication-care-setting.html&amp;psig=AFQjCNEEOnGEe3xcHjjTfhytrhLwh2yupQ&amp;ust=1455223979170321"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sa/url?sa=i&amp;rct=j&amp;q=&amp;esrc=s&amp;source=images&amp;cd=&amp;cad=rja&amp;uact=8&amp;ved=0ahUKEwjPr9W9iu7KAhWG2hoKHdEGBXIQjRwIBw&amp;url=http://blog.mintmedicaleducation.com/page/2&amp;psig=AFQjCNEEOnGEe3xcHjjTfhytrhLwh2yupQ&amp;ust=1455223979170321"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1090560" y="1867437"/>
            <a:ext cx="9985270" cy="3812146"/>
          </a:xfrm>
        </p:spPr>
        <p:txBody>
          <a:bodyPr/>
          <a:lstStyle/>
          <a:p>
            <a:pPr algn="ctr"/>
            <a:r>
              <a:rPr lang="en-US" sz="2800" b="1" dirty="0">
                <a:solidFill>
                  <a:schemeClr val="tx1"/>
                </a:solidFill>
                <a:latin typeface="Times New Roman" pitchFamily="18" charset="0"/>
                <a:cs typeface="Times New Roman" panose="02020603050405020304" pitchFamily="18" charset="0"/>
              </a:rPr>
              <a:t>CHS 446 </a:t>
            </a:r>
          </a:p>
          <a:p>
            <a:pPr algn="ctr"/>
            <a:r>
              <a:rPr lang="en-US" sz="2800" b="1" dirty="0">
                <a:solidFill>
                  <a:schemeClr val="tx1"/>
                </a:solidFill>
                <a:latin typeface="Times New Roman" pitchFamily="18" charset="0"/>
                <a:cs typeface="Times New Roman" panose="02020603050405020304" pitchFamily="18" charset="0"/>
              </a:rPr>
              <a:t>Communication Skills for the </a:t>
            </a:r>
            <a:endParaRPr lang="ar-SA" sz="2800" b="1" dirty="0">
              <a:solidFill>
                <a:schemeClr val="tx1"/>
              </a:solidFill>
              <a:latin typeface="Times New Roman" pitchFamily="18" charset="0"/>
              <a:cs typeface="Times New Roman" panose="02020603050405020304" pitchFamily="18" charset="0"/>
            </a:endParaRPr>
          </a:p>
          <a:p>
            <a:pPr algn="ctr"/>
            <a:r>
              <a:rPr lang="en-US" sz="2800" b="1" dirty="0">
                <a:solidFill>
                  <a:schemeClr val="tx1"/>
                </a:solidFill>
                <a:latin typeface="Times New Roman" pitchFamily="18" charset="0"/>
                <a:cs typeface="Times New Roman" panose="02020603050405020304" pitchFamily="18" charset="0"/>
              </a:rPr>
              <a:t>Healthcare Professional </a:t>
            </a:r>
          </a:p>
          <a:p>
            <a:pPr algn="ctr"/>
            <a:r>
              <a:rPr lang="en-US" sz="2800" dirty="0">
                <a:solidFill>
                  <a:schemeClr val="tx1"/>
                </a:solidFill>
                <a:latin typeface="Times New Roman" panose="02020603050405020304" pitchFamily="18" charset="0"/>
                <a:cs typeface="Times New Roman" panose="02020603050405020304" pitchFamily="18" charset="0"/>
              </a:rPr>
              <a:t>Mohammed S. Alnaif, Ph.D.</a:t>
            </a:r>
          </a:p>
          <a:p>
            <a:pPr algn="ctr"/>
            <a:r>
              <a:rPr lang="en-US" sz="2800" dirty="0">
                <a:solidFill>
                  <a:schemeClr val="tx1"/>
                </a:solidFill>
                <a:latin typeface="Times New Roman" panose="02020603050405020304" pitchFamily="18" charset="0"/>
                <a:cs typeface="Times New Roman" panose="02020603050405020304" pitchFamily="18" charset="0"/>
                <a:hlinkClick r:id="rId2"/>
              </a:rPr>
              <a:t>alnaif@ksu.edu.sa</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910" y="3573887"/>
            <a:ext cx="2653048" cy="2653048"/>
          </a:xfrm>
          <a:prstGeom prst="rect">
            <a:avLst/>
          </a:prstGeom>
        </p:spPr>
      </p:pic>
    </p:spTree>
    <p:extLst>
      <p:ext uri="{BB962C8B-B14F-4D97-AF65-F5344CB8AC3E}">
        <p14:creationId xmlns:p14="http://schemas.microsoft.com/office/powerpoint/2010/main" val="3651126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Communication</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77681" y="1815921"/>
            <a:ext cx="10320121" cy="4018209"/>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Three types of Tone</a:t>
            </a:r>
          </a:p>
          <a:p>
            <a:pPr marL="457200" indent="-457200">
              <a:spcBef>
                <a:spcPts val="1200"/>
              </a:spcBef>
              <a:buFont typeface="Courier New" panose="02070309020205020404" pitchFamily="49" charset="0"/>
              <a:buChar char="o"/>
            </a:pPr>
            <a:r>
              <a:rPr lang="en-US" b="1" dirty="0" smtClean="0">
                <a:solidFill>
                  <a:srgbClr val="0000CC"/>
                </a:solidFill>
                <a:latin typeface="Andalus" panose="02020603050405020304" pitchFamily="18" charset="-78"/>
                <a:cs typeface="Andalus" panose="02020603050405020304" pitchFamily="18" charset="-78"/>
              </a:rPr>
              <a:t>Expressive Tone </a:t>
            </a:r>
            <a:r>
              <a:rPr lang="en-US" b="1" dirty="0" smtClean="0">
                <a:solidFill>
                  <a:schemeClr val="tx1"/>
                </a:solidFill>
                <a:latin typeface="Andalus" panose="02020603050405020304" pitchFamily="18" charset="-78"/>
                <a:cs typeface="Andalus" panose="02020603050405020304" pitchFamily="18" charset="-78"/>
              </a:rPr>
              <a:t>is spontaneous, emotional, and uninhibited. We use this tone, for instance, when we express our feelings, tell jokes, or complain-when we socialize.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This is generally not a tone of voice the HCP should use when speaking to patients, because it takes the focus of the discussion off the patient and puts it on the HCP</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1026" name="Picture 2" descr="http://online.wsj.com/media/bad_manners_art_257_2008070915264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969" y="411587"/>
            <a:ext cx="24479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73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Communication</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39045" y="2240387"/>
            <a:ext cx="10101181" cy="4018209"/>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Three types of Tone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HCP should make every effort to let the patient know that the patient’s needs are the reason for the visit.</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Research indicates that patients do not usually appreciate an emotional or even joking tone from their HCPs.</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2050" name="Picture 2" descr="http://www.uofmhealth.org/um_core/ccurl/360/795/HenryStephen_sma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333" y="641797"/>
            <a:ext cx="238125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12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84499" y="2292439"/>
            <a:ext cx="10603456" cy="3631843"/>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Directive Tone</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A </a:t>
            </a:r>
            <a:r>
              <a:rPr lang="en-US" sz="3400" b="1" dirty="0" smtClean="0">
                <a:solidFill>
                  <a:srgbClr val="0000CC"/>
                </a:solidFill>
                <a:latin typeface="Andalus" panose="02020603050405020304" pitchFamily="18" charset="-78"/>
                <a:cs typeface="Andalus" panose="02020603050405020304" pitchFamily="18" charset="-78"/>
              </a:rPr>
              <a:t>directive tone </a:t>
            </a:r>
            <a:r>
              <a:rPr lang="en-US" sz="3400" b="1" dirty="0" smtClean="0">
                <a:solidFill>
                  <a:schemeClr val="tx1"/>
                </a:solidFill>
                <a:latin typeface="Andalus" panose="02020603050405020304" pitchFamily="18" charset="-78"/>
                <a:cs typeface="Andalus" panose="02020603050405020304" pitchFamily="18" charset="-78"/>
              </a:rPr>
              <a:t>is authoritative and judgmental. This the tone one uses to give orders, exert leadership, or pass judgment. </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The </a:t>
            </a:r>
            <a:r>
              <a:rPr lang="en-US" sz="3400" b="1" dirty="0" smtClean="0">
                <a:solidFill>
                  <a:srgbClr val="0000CC"/>
                </a:solidFill>
                <a:latin typeface="Andalus" panose="02020603050405020304" pitchFamily="18" charset="-78"/>
                <a:cs typeface="Andalus" panose="02020603050405020304" pitchFamily="18" charset="-78"/>
              </a:rPr>
              <a:t>directive tone </a:t>
            </a:r>
            <a:r>
              <a:rPr lang="en-US" sz="3400" b="1" dirty="0" smtClean="0">
                <a:solidFill>
                  <a:schemeClr val="tx1"/>
                </a:solidFill>
                <a:latin typeface="Andalus" panose="02020603050405020304" pitchFamily="18" charset="-78"/>
                <a:cs typeface="Andalus" panose="02020603050405020304" pitchFamily="18" charset="-78"/>
              </a:rPr>
              <a:t>is an indication that there exists a difference in professional rank between the speaker and the listener.</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3074" name="Picture 2" descr="https://encrypted-tbn3.gstatic.com/images?q=tbn:ANd9GcQwTnQYZPCVOnw5A-jD6WraU0WOmD3gW-wf-4xTglY7wIl84ejqU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1740" y="695459"/>
            <a:ext cx="3384008" cy="1725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15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84499" y="2292439"/>
            <a:ext cx="10603456" cy="3631843"/>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Directive Tone</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The </a:t>
            </a:r>
            <a:r>
              <a:rPr lang="en-US" sz="3400" b="1" dirty="0" smtClean="0">
                <a:solidFill>
                  <a:srgbClr val="0000CC"/>
                </a:solidFill>
                <a:latin typeface="Andalus" panose="02020603050405020304" pitchFamily="18" charset="-78"/>
                <a:cs typeface="Andalus" panose="02020603050405020304" pitchFamily="18" charset="-78"/>
              </a:rPr>
              <a:t>directive tone </a:t>
            </a:r>
            <a:r>
              <a:rPr lang="en-US" sz="3400" b="1" dirty="0" smtClean="0">
                <a:solidFill>
                  <a:schemeClr val="tx1"/>
                </a:solidFill>
                <a:latin typeface="Andalus" panose="02020603050405020304" pitchFamily="18" charset="-78"/>
                <a:cs typeface="Andalus" panose="02020603050405020304" pitchFamily="18" charset="-78"/>
              </a:rPr>
              <a:t>is generally not an appropriate tone for the HCP to use when speaking to patients. </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Patients come into the practice seeking expert treatment that include understanding and empathy on the part of the healthcare team.</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4098" name="Picture 2" descr="http://www.bsygroup.co.uk/sites/default/files/bsy-content/health-care/bnr-health-care-communic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012" y="811369"/>
            <a:ext cx="3221065" cy="155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78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84499" y="1893195"/>
            <a:ext cx="10603456" cy="4031088"/>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Directive Tone</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Consider the following two examples involving a nurse whose patient has an upper respiratory infection. </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The patient’s  doctor has prescribed an antibiotic to fight the infection. In the first example, the nurse orders the patient to comply, and in the second, instructs the patient about the benefits of compliance</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1645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84499" y="1893195"/>
            <a:ext cx="10603456" cy="4031088"/>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Directive Tone</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Ordering </a:t>
            </a:r>
            <a:r>
              <a:rPr lang="en-US" sz="3400" b="1" dirty="0">
                <a:solidFill>
                  <a:schemeClr val="tx1"/>
                </a:solidFill>
                <a:latin typeface="Andalus" panose="02020603050405020304" pitchFamily="18" charset="-78"/>
                <a:cs typeface="Andalus" panose="02020603050405020304" pitchFamily="18" charset="-78"/>
              </a:rPr>
              <a:t>the </a:t>
            </a:r>
            <a:r>
              <a:rPr lang="en-US" sz="3400" b="1" dirty="0" smtClean="0">
                <a:solidFill>
                  <a:schemeClr val="tx1"/>
                </a:solidFill>
                <a:latin typeface="Andalus" panose="02020603050405020304" pitchFamily="18" charset="-78"/>
                <a:cs typeface="Andalus" panose="02020603050405020304" pitchFamily="18" charset="-78"/>
              </a:rPr>
              <a:t>patient: </a:t>
            </a:r>
            <a:r>
              <a:rPr lang="en-US" sz="3400" b="1" i="1" dirty="0" smtClean="0">
                <a:solidFill>
                  <a:srgbClr val="0000CC"/>
                </a:solidFill>
                <a:latin typeface="Andalus" panose="02020603050405020304" pitchFamily="18" charset="-78"/>
                <a:cs typeface="Andalus" panose="02020603050405020304" pitchFamily="18" charset="-78"/>
              </a:rPr>
              <a:t>“I am telling you. Do not miss a single dose of this pill. If you do, you infection won’t  go away and you ‘ll feel even worse”</a:t>
            </a:r>
            <a:r>
              <a:rPr lang="en-US" sz="3400" b="1" dirty="0" smtClean="0">
                <a:solidFill>
                  <a:schemeClr val="tx1"/>
                </a:solidFill>
                <a:latin typeface="Andalus" panose="02020603050405020304" pitchFamily="18" charset="-78"/>
                <a:cs typeface="Andalus" panose="02020603050405020304" pitchFamily="18" charset="-78"/>
              </a:rPr>
              <a:t>. </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Explaining to the patient: </a:t>
            </a:r>
            <a:r>
              <a:rPr lang="en-US" sz="3400" b="1" i="1" dirty="0" smtClean="0">
                <a:solidFill>
                  <a:srgbClr val="0000CC"/>
                </a:solidFill>
                <a:latin typeface="Andalus" panose="02020603050405020304" pitchFamily="18" charset="-78"/>
                <a:cs typeface="Andalus" panose="02020603050405020304" pitchFamily="18" charset="-78"/>
              </a:rPr>
              <a:t>“taking these pills regularly will achieve the best results. You ‘ll do a better job of fighting the infection.</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6146" name="Picture 2" descr="https://s-media-cache-ak0.pinimg.com/236x/f4/09/a1/f409a1bc16d9d7f1352df2138faf83ef.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091" y="605620"/>
            <a:ext cx="224790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4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04194" y="2047740"/>
            <a:ext cx="10603456" cy="3850784"/>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Problem Solving Tone</a:t>
            </a:r>
          </a:p>
          <a:p>
            <a:pPr marL="457200" indent="-457200" algn="l">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a:t>
            </a:r>
            <a:r>
              <a:rPr lang="en-US" b="1" dirty="0" smtClean="0">
                <a:solidFill>
                  <a:srgbClr val="0000CC"/>
                </a:solidFill>
                <a:latin typeface="Andalus" panose="02020603050405020304" pitchFamily="18" charset="-78"/>
                <a:cs typeface="Andalus" panose="02020603050405020304" pitchFamily="18" charset="-78"/>
              </a:rPr>
              <a:t>problem solving tone </a:t>
            </a:r>
            <a:r>
              <a:rPr lang="en-US" b="1" dirty="0" smtClean="0">
                <a:solidFill>
                  <a:schemeClr val="tx1"/>
                </a:solidFill>
                <a:latin typeface="Andalus" panose="02020603050405020304" pitchFamily="18" charset="-78"/>
                <a:cs typeface="Andalus" panose="02020603050405020304" pitchFamily="18" charset="-78"/>
              </a:rPr>
              <a:t>is rational, objective, and unbiased. This is the tone we use to indicate to the listener that we are using the analytical portion of our brains to come to the correct answer about a certain set of circumstances.</a:t>
            </a:r>
          </a:p>
          <a:p>
            <a:pPr marL="457200" indent="-457200" algn="l">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This is the tone the HCP uses most frequently when serving patients’ needs. </a:t>
            </a:r>
            <a:endParaRPr lang="en-US" b="1" dirty="0">
              <a:solidFill>
                <a:schemeClr val="tx1"/>
              </a:solidFill>
              <a:latin typeface="Andalus" panose="02020603050405020304" pitchFamily="18" charset="-78"/>
              <a:cs typeface="Andalus" panose="02020603050405020304" pitchFamily="18" charset="-78"/>
            </a:endParaRPr>
          </a:p>
        </p:txBody>
      </p:sp>
      <p:pic>
        <p:nvPicPr>
          <p:cNvPr id="5122" name="Picture 2" descr="http://www.brightfocus.org/sites/default/files/styles/full_width/public/glaucoma_suspect.jpg?itok=ZeH0KX8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602" y="408032"/>
            <a:ext cx="2595563" cy="17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21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04194" y="2047740"/>
            <a:ext cx="10603456" cy="3850784"/>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Problem Solving Tone</a:t>
            </a:r>
          </a:p>
          <a:p>
            <a:pPr marL="457200" indent="-457200" algn="l">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A significant part of the allied health professional’s job consists of verbally collecting important information from the patient and providing explanations and solutions to the patient.</a:t>
            </a:r>
          </a:p>
          <a:p>
            <a:pPr marL="457200" indent="-457200" algn="l">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problem solving tone is what the patient rightfully expect from the HCP. </a:t>
            </a:r>
            <a:endParaRPr lang="en-US" b="1" dirty="0">
              <a:solidFill>
                <a:schemeClr val="tx1"/>
              </a:solidFill>
              <a:latin typeface="Andalus" panose="02020603050405020304" pitchFamily="18" charset="-78"/>
              <a:cs typeface="Andalus" panose="02020603050405020304" pitchFamily="18" charset="-78"/>
            </a:endParaRPr>
          </a:p>
        </p:txBody>
      </p:sp>
      <p:pic>
        <p:nvPicPr>
          <p:cNvPr id="5122" name="Picture 2" descr="http://www.brightfocus.org/sites/default/files/styles/full_width/public/glaucoma_suspect.jpg?itok=ZeH0KX8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8602" y="408032"/>
            <a:ext cx="2595563" cy="172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705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45861" y="2472918"/>
            <a:ext cx="10603456" cy="3503053"/>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Emphasis</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By this time, it should be clear that how you something is often just as important as what you want to say. Even within a sentence, the emphasis you place on certain words or parts of a sentence can lead to vastly different interpretations by the patient.</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8194" name="Picture 2" descr="https://encrypted-tbn0.gstatic.com/images?q=tbn:ANd9GcShKCha-jqpbg_NJ9TndGMOp9zyInJ1S8kPezM3JF9Y3fHri8f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0061" y="360072"/>
            <a:ext cx="2344023" cy="2112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508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948893" y="1983346"/>
            <a:ext cx="10603456" cy="3503053"/>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Small Talk</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Small talk is what we say to each other before we begin to discuss the business at hand. Small talk is talk about the weather, the local sports team, and traffics and why the patient was late getting to the doctor’s office.</a:t>
            </a:r>
          </a:p>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 </a:t>
            </a:r>
            <a:r>
              <a:rPr lang="en-US" sz="3400" b="1" dirty="0">
                <a:solidFill>
                  <a:srgbClr val="0000CC"/>
                </a:solidFill>
                <a:latin typeface="Andalus" panose="02020603050405020304" pitchFamily="18" charset="-78"/>
                <a:cs typeface="Andalus" panose="02020603050405020304" pitchFamily="18" charset="-78"/>
              </a:rPr>
              <a:t>Small talk </a:t>
            </a:r>
            <a:r>
              <a:rPr lang="en-US" sz="3400" b="1" dirty="0" smtClean="0">
                <a:solidFill>
                  <a:schemeClr val="tx1"/>
                </a:solidFill>
                <a:latin typeface="Andalus" panose="02020603050405020304" pitchFamily="18" charset="-78"/>
                <a:cs typeface="Andalus" panose="02020603050405020304" pitchFamily="18" charset="-78"/>
              </a:rPr>
              <a:t>is not talk about emotional, personal, or controversial subjects.</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11266" name="Picture 2" descr="http://i.ytimg.com/vi/A2ffnQiFYxA/hqdefaul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123" y="388625"/>
            <a:ext cx="2555590" cy="191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413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914400" y="2009105"/>
            <a:ext cx="10406129" cy="3979572"/>
          </a:xfrm>
        </p:spPr>
        <p:txBody>
          <a:bodyPr>
            <a:noAutofit/>
          </a:bodyPr>
          <a:lstStyle/>
          <a:p>
            <a:pPr algn="l">
              <a:spcBef>
                <a:spcPts val="1200"/>
              </a:spcBef>
            </a:pPr>
            <a:r>
              <a:rPr lang="en-US" sz="3600" b="1" dirty="0" smtClean="0">
                <a:solidFill>
                  <a:srgbClr val="0000CC"/>
                </a:solidFill>
                <a:latin typeface="Andalus" panose="02020603050405020304" pitchFamily="18" charset="-78"/>
                <a:cs typeface="Andalus" panose="02020603050405020304" pitchFamily="18" charset="-78"/>
              </a:rPr>
              <a:t>Objectives</a:t>
            </a:r>
          </a:p>
          <a:p>
            <a:pPr marL="457200" indent="-457200" algn="l">
              <a:spcBef>
                <a:spcPts val="1200"/>
              </a:spcBef>
              <a:buFont typeface="Courier New" panose="02070309020205020404" pitchFamily="49" charset="0"/>
              <a:buChar char="o"/>
            </a:pPr>
            <a:r>
              <a:rPr lang="en-US" sz="2800" b="1" dirty="0" smtClean="0">
                <a:solidFill>
                  <a:schemeClr val="tx1"/>
                </a:solidFill>
                <a:latin typeface="Andalus" panose="02020603050405020304" pitchFamily="18" charset="-78"/>
                <a:cs typeface="Andalus" panose="02020603050405020304" pitchFamily="18" charset="-78"/>
              </a:rPr>
              <a:t>Explain the  purpose of using clear language for effective verbal  communication with patient.</a:t>
            </a:r>
          </a:p>
          <a:p>
            <a:pPr marL="457200" indent="-457200" algn="l">
              <a:spcBef>
                <a:spcPts val="1200"/>
              </a:spcBef>
              <a:buFont typeface="Courier New" panose="02070309020205020404" pitchFamily="49" charset="0"/>
              <a:buChar char="o"/>
            </a:pPr>
            <a:r>
              <a:rPr lang="en-US" sz="2800" b="1" dirty="0" smtClean="0">
                <a:solidFill>
                  <a:schemeClr val="tx1"/>
                </a:solidFill>
                <a:latin typeface="Andalus" panose="02020603050405020304" pitchFamily="18" charset="-78"/>
                <a:cs typeface="Andalus" panose="02020603050405020304" pitchFamily="18" charset="-78"/>
              </a:rPr>
              <a:t>Identify practices for effective verbal communication with patients and other healthcare providers.</a:t>
            </a:r>
          </a:p>
          <a:p>
            <a:pPr marL="457200" indent="-457200" algn="l">
              <a:spcBef>
                <a:spcPts val="1200"/>
              </a:spcBef>
              <a:buFont typeface="Courier New" panose="02070309020205020404" pitchFamily="49" charset="0"/>
              <a:buChar char="o"/>
            </a:pPr>
            <a:r>
              <a:rPr lang="en-US" sz="2800" b="1" dirty="0" smtClean="0">
                <a:solidFill>
                  <a:schemeClr val="tx1"/>
                </a:solidFill>
                <a:latin typeface="Andalus" panose="02020603050405020304" pitchFamily="18" charset="-78"/>
                <a:cs typeface="Andalus" panose="02020603050405020304" pitchFamily="18" charset="-78"/>
              </a:rPr>
              <a:t>Develop skills for listening and paraphrasing.</a:t>
            </a:r>
          </a:p>
          <a:p>
            <a:pPr marL="457200" indent="-457200" algn="l">
              <a:spcBef>
                <a:spcPts val="1200"/>
              </a:spcBef>
              <a:buFont typeface="Courier New" panose="02070309020205020404" pitchFamily="49" charset="0"/>
              <a:buChar char="o"/>
            </a:pPr>
            <a:r>
              <a:rPr lang="en-US" sz="2800" b="1" dirty="0" smtClean="0">
                <a:solidFill>
                  <a:schemeClr val="tx1"/>
                </a:solidFill>
                <a:latin typeface="Andalus" panose="02020603050405020304" pitchFamily="18" charset="-78"/>
                <a:cs typeface="Andalus" panose="02020603050405020304" pitchFamily="18" charset="-78"/>
              </a:rPr>
              <a:t>Explain why providing empathy  and understanding to the patient is so important</a:t>
            </a:r>
            <a:endParaRPr lang="en-US" sz="2800" b="1" dirty="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94" y="386366"/>
            <a:ext cx="2069643" cy="1365161"/>
          </a:xfrm>
          <a:prstGeom prst="rect">
            <a:avLst/>
          </a:prstGeom>
        </p:spPr>
      </p:pic>
    </p:spTree>
    <p:extLst>
      <p:ext uri="{BB962C8B-B14F-4D97-AF65-F5344CB8AC3E}">
        <p14:creationId xmlns:p14="http://schemas.microsoft.com/office/powerpoint/2010/main" val="1378273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3896" y="81250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948893" y="1983346"/>
            <a:ext cx="10603456" cy="3915178"/>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Small Talk</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An HCP can use small talk to help a nervous patient feel more at ease, taking some of the feelings of pressure off the patient.</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When the patient is more comfortable, they will be able discuss their case.</a:t>
            </a:r>
          </a:p>
          <a:p>
            <a:pPr marL="457200" indent="-457200">
              <a:spcBef>
                <a:spcPts val="1200"/>
              </a:spcBef>
              <a:buFont typeface="Courier New" panose="02070309020205020404" pitchFamily="49" charset="0"/>
              <a:buChar char="o"/>
            </a:pPr>
            <a:r>
              <a:rPr lang="en-US" b="1" dirty="0" smtClean="0">
                <a:solidFill>
                  <a:srgbClr val="0000CC"/>
                </a:solidFill>
                <a:latin typeface="Andalus" panose="02020603050405020304" pitchFamily="18" charset="-78"/>
                <a:cs typeface="Andalus" panose="02020603050405020304" pitchFamily="18" charset="-78"/>
              </a:rPr>
              <a:t>Small talk </a:t>
            </a:r>
            <a:r>
              <a:rPr lang="en-US" b="1" dirty="0" smtClean="0">
                <a:solidFill>
                  <a:schemeClr val="tx1"/>
                </a:solidFill>
                <a:latin typeface="Andalus" panose="02020603050405020304" pitchFamily="18" charset="-78"/>
                <a:cs typeface="Andalus" panose="02020603050405020304" pitchFamily="18" charset="-78"/>
              </a:rPr>
              <a:t>should be viewed and used as a tool for building a bond with the patient.</a:t>
            </a:r>
            <a:endParaRPr lang="en-US" b="1" dirty="0">
              <a:solidFill>
                <a:schemeClr val="tx1"/>
              </a:solidFill>
              <a:latin typeface="Andalus" panose="02020603050405020304" pitchFamily="18" charset="-78"/>
              <a:cs typeface="Andalus" panose="02020603050405020304" pitchFamily="18" charset="-78"/>
            </a:endParaRPr>
          </a:p>
        </p:txBody>
      </p:sp>
      <p:pic>
        <p:nvPicPr>
          <p:cNvPr id="10242" name="Picture 2" descr="http://1.bp.blogspot.com/-gbp_Vm0jCdE/Te6SYAioqzI/AAAAAAAAABs/4dvAKa6lDL4/s1600/doctorAndPatien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5668" y="341291"/>
            <a:ext cx="2125908" cy="176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94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07226" y="2073499"/>
            <a:ext cx="10603456" cy="3915177"/>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Using Commentary</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Sometimes the HCP must focus on some task that is part of the care process but is not part of directly engaging the patient in questions and answers.</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These tasks can range from the unpleasant, such as changing a colostomy bag, or cleaning an infected intravenous (IV) site, or entering data into the patient’s file on a computer.</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87519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07226" y="2073499"/>
            <a:ext cx="10603456" cy="3915177"/>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Using Commentary</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It is helpful to the process if the HCP briefly comments on what they are doing, just to keep the interaction alive and allow the patient to remain engaged in the active role they take in their care.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Such commenting, moreover, can ease fear and reduce anxiety for the patient.</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12290" name="Picture 2" descr="https://encrypted-tbn3.gstatic.com/images?q=tbn:ANd9GcQbbFLRSS-sqAfa1hiQ-9Ph9uLJuSJaM0jrKmlNdhfev3rtCJxzg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725" y="414159"/>
            <a:ext cx="2991458" cy="168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556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549648" y="2485624"/>
            <a:ext cx="10603456" cy="3309870"/>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Using Commentary and Small Talk</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One should remember, though, that strategies such as small talk and commentary are best used to build and strengthen rapport with patients.</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When used too frequently or for excessive amounts of time these techniques can become distracting to the patient.</a:t>
            </a:r>
            <a:endParaRPr lang="en-US" sz="3400" b="1" dirty="0">
              <a:solidFill>
                <a:schemeClr val="tx1"/>
              </a:solidFill>
              <a:latin typeface="Andalus" panose="02020603050405020304" pitchFamily="18" charset="-78"/>
              <a:cs typeface="Andalus" panose="02020603050405020304" pitchFamily="18" charset="-78"/>
            </a:endParaRPr>
          </a:p>
        </p:txBody>
      </p:sp>
      <p:pic>
        <p:nvPicPr>
          <p:cNvPr id="12290" name="Picture 2" descr="https://encrypted-tbn3.gstatic.com/images?q=tbn:ANd9GcQbbFLRSS-sqAfa1hiQ-9Ph9uLJuSJaM0jrKmlNdhfev3rtCJxzg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725" y="414159"/>
            <a:ext cx="2991458" cy="168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03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588284" y="2253803"/>
            <a:ext cx="10603456" cy="3309870"/>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Important Practice for Effective Verbal  Communication with Patients and Other HCPs</a:t>
            </a:r>
          </a:p>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Send a Clear Message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An effective message is a clear message, it is crucial that the information you provide to the patient is clear and unambiguous.</a:t>
            </a:r>
          </a:p>
        </p:txBody>
      </p:sp>
      <p:pic>
        <p:nvPicPr>
          <p:cNvPr id="13314" name="Picture 2" descr="https://encrypted-tbn0.gstatic.com/images?q=tbn:ANd9GcRcg9aDoBVP4Zl2Fdth0lBjSsZ6_ZRhJu0R0LnJXDuKbdCaS6S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974" y="502924"/>
            <a:ext cx="2143125"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400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588284" y="2253803"/>
            <a:ext cx="10603456" cy="3309870"/>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Important Practice for Effective Verbal  Communication with Patients and Other HCPs</a:t>
            </a:r>
          </a:p>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Use standard language and not a slang</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A patient comes to a practice expecting to receive expert care, and the use of the standard language by the HCP is a signal that expert care is, in fact, what the patient will receive.</a:t>
            </a:r>
          </a:p>
        </p:txBody>
      </p:sp>
      <p:pic>
        <p:nvPicPr>
          <p:cNvPr id="13314" name="Picture 2" descr="https://encrypted-tbn0.gstatic.com/images?q=tbn:ANd9GcRcg9aDoBVP4Zl2Fdth0lBjSsZ6_ZRhJu0R0LnJXDuKbdCaS6S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0974" y="502924"/>
            <a:ext cx="2143125" cy="160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0542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588284" y="2253803"/>
            <a:ext cx="10603456" cy="3309870"/>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Important Practice for Effective Verbal  Communication with Patients and Other HCPs</a:t>
            </a:r>
          </a:p>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Avoid Using Medical Jargon When Speaking to the Patient</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Many professions have specialized language that is used primarily by those who work in the profession when communicating among themselves. Such a specialized language is called  jargon.</a:t>
            </a:r>
          </a:p>
        </p:txBody>
      </p:sp>
      <p:pic>
        <p:nvPicPr>
          <p:cNvPr id="15362" name="Picture 2" descr="http://thechronicleherald.ca/sites/default/files/imagecache/ch_article_main_image/articles/B97293979Z.120140314174947000GCJ51RNJ.1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6636" y="401279"/>
            <a:ext cx="2595563" cy="146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203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652678" y="2653048"/>
            <a:ext cx="10603456" cy="3309870"/>
          </a:xfrm>
        </p:spPr>
        <p:txBody>
          <a:bodyPr>
            <a:noAutofit/>
          </a:bodyPr>
          <a:lstStyle/>
          <a:p>
            <a:pPr>
              <a:spcBef>
                <a:spcPts val="1200"/>
              </a:spcBef>
            </a:pPr>
            <a:r>
              <a:rPr lang="en-US" b="1" dirty="0" smtClean="0">
                <a:solidFill>
                  <a:srgbClr val="0000CC"/>
                </a:solidFill>
                <a:latin typeface="Andalus" panose="02020603050405020304" pitchFamily="18" charset="-78"/>
                <a:cs typeface="Andalus" panose="02020603050405020304" pitchFamily="18" charset="-78"/>
              </a:rPr>
              <a:t>Important Practice for Effective Verbal  Communication with Patients and Other HCPs</a:t>
            </a:r>
          </a:p>
          <a:p>
            <a:pPr>
              <a:spcBef>
                <a:spcPts val="1200"/>
              </a:spcBef>
            </a:pPr>
            <a:r>
              <a:rPr lang="en-US" b="1" dirty="0" smtClean="0">
                <a:solidFill>
                  <a:srgbClr val="0000CC"/>
                </a:solidFill>
                <a:latin typeface="Andalus" panose="02020603050405020304" pitchFamily="18" charset="-78"/>
                <a:cs typeface="Andalus" panose="02020603050405020304" pitchFamily="18" charset="-78"/>
              </a:rPr>
              <a:t>Talk to the Patient, not at the Patient, and Be a Good Listener</a:t>
            </a:r>
          </a:p>
          <a:p>
            <a:pPr marL="457200" indent="-457200">
              <a:spcBef>
                <a:spcPts val="1200"/>
              </a:spcBef>
              <a:buFont typeface="Courier New" panose="02070309020205020404" pitchFamily="49" charset="0"/>
              <a:buChar char="o"/>
            </a:pPr>
            <a:r>
              <a:rPr lang="en-US" sz="2800" b="1" dirty="0" smtClean="0">
                <a:solidFill>
                  <a:schemeClr val="tx1"/>
                </a:solidFill>
                <a:latin typeface="Andalus" panose="02020603050405020304" pitchFamily="18" charset="-78"/>
                <a:cs typeface="Andalus" panose="02020603050405020304" pitchFamily="18" charset="-78"/>
              </a:rPr>
              <a:t>Making sure that you talk </a:t>
            </a:r>
            <a:r>
              <a:rPr lang="en-US" sz="2800" b="1" i="1" dirty="0" smtClean="0">
                <a:solidFill>
                  <a:schemeClr val="tx1"/>
                </a:solidFill>
                <a:latin typeface="Andalus" panose="02020603050405020304" pitchFamily="18" charset="-78"/>
                <a:cs typeface="Andalus" panose="02020603050405020304" pitchFamily="18" charset="-78"/>
              </a:rPr>
              <a:t>to the patient </a:t>
            </a:r>
            <a:r>
              <a:rPr lang="en-US" sz="2800" b="1" dirty="0" smtClean="0">
                <a:solidFill>
                  <a:schemeClr val="tx1"/>
                </a:solidFill>
                <a:latin typeface="Andalus" panose="02020603050405020304" pitchFamily="18" charset="-78"/>
                <a:cs typeface="Andalus" panose="02020603050405020304" pitchFamily="18" charset="-78"/>
              </a:rPr>
              <a:t>and not at them is a way of showing respect for the patient and their concerns. This involves providing some nonverbal cues to the patient, such as facing the patient directly and making appropriate eye contact, letting them know that when they speak you are listening carefully.</a:t>
            </a:r>
          </a:p>
        </p:txBody>
      </p:sp>
      <p:pic>
        <p:nvPicPr>
          <p:cNvPr id="17410" name="Picture 2" descr="http://www.cancernetwork.com/sites/default/files/images/media/communic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0742" y="228577"/>
            <a:ext cx="1714790" cy="216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226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738648"/>
            <a:ext cx="10603456" cy="4146997"/>
          </a:xfrm>
        </p:spPr>
        <p:txBody>
          <a:bodyPr>
            <a:noAutofit/>
          </a:bodyPr>
          <a:lstStyle/>
          <a:p>
            <a:pPr>
              <a:spcBef>
                <a:spcPts val="1200"/>
              </a:spcBef>
            </a:pPr>
            <a:r>
              <a:rPr lang="en-US" b="1" dirty="0" smtClean="0">
                <a:solidFill>
                  <a:srgbClr val="0000CC"/>
                </a:solidFill>
                <a:latin typeface="+mn-lt"/>
                <a:cs typeface="Andalus" panose="02020603050405020304" pitchFamily="18" charset="-78"/>
              </a:rPr>
              <a:t>Important Practice for Effective Verbal  Communication with Patients and Other HCPs</a:t>
            </a:r>
          </a:p>
          <a:p>
            <a:pPr>
              <a:spcBef>
                <a:spcPts val="1200"/>
              </a:spcBef>
            </a:pPr>
            <a:r>
              <a:rPr lang="en-US" b="1" dirty="0" smtClean="0">
                <a:solidFill>
                  <a:srgbClr val="0000CC"/>
                </a:solidFill>
                <a:latin typeface="+mn-lt"/>
                <a:cs typeface="Andalus" panose="02020603050405020304" pitchFamily="18" charset="-78"/>
              </a:rPr>
              <a:t>Help the Patient to Be a Good Listener</a:t>
            </a:r>
          </a:p>
          <a:p>
            <a:pPr marL="457200" indent="-457200">
              <a:spcBef>
                <a:spcPts val="1200"/>
              </a:spcBef>
              <a:buFont typeface="Courier New" panose="02070309020205020404" pitchFamily="49" charset="0"/>
              <a:buChar char="o"/>
            </a:pPr>
            <a:r>
              <a:rPr lang="en-US" sz="2800" b="1" dirty="0" smtClean="0">
                <a:solidFill>
                  <a:schemeClr val="tx1"/>
                </a:solidFill>
                <a:latin typeface="+mn-lt"/>
                <a:cs typeface="Andalus" panose="02020603050405020304" pitchFamily="18" charset="-78"/>
              </a:rPr>
              <a:t>This begins with speaking in a conversational and relaxed manner, and by using vocabulary and language that are appropriate.</a:t>
            </a:r>
          </a:p>
          <a:p>
            <a:pPr marL="457200" indent="-457200">
              <a:spcBef>
                <a:spcPts val="1200"/>
              </a:spcBef>
              <a:buFont typeface="Courier New" panose="02070309020205020404" pitchFamily="49" charset="0"/>
              <a:buChar char="o"/>
            </a:pPr>
            <a:r>
              <a:rPr lang="en-US" sz="2800" b="1" dirty="0" smtClean="0">
                <a:solidFill>
                  <a:schemeClr val="tx1"/>
                </a:solidFill>
                <a:latin typeface="+mn-lt"/>
                <a:cs typeface="Andalus" panose="02020603050405020304" pitchFamily="18" charset="-78"/>
              </a:rPr>
              <a:t>Use your own words to repeat back to the patient what they have told you to verify that they agree with their own version.</a:t>
            </a:r>
          </a:p>
        </p:txBody>
      </p:sp>
      <p:pic>
        <p:nvPicPr>
          <p:cNvPr id="17410" name="Picture 2" descr="http://www.cancernetwork.com/sites/default/files/images/media/communic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3098" y="228576"/>
            <a:ext cx="1442433" cy="182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527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352282"/>
            <a:ext cx="10603456" cy="508715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Developing Skills for Listening and Paraphrasing What the Patient Says</a:t>
            </a:r>
          </a:p>
          <a:p>
            <a:pPr marL="457200" indent="-457200">
              <a:spcBef>
                <a:spcPts val="1200"/>
              </a:spcBef>
              <a:buFont typeface="Courier New" panose="02070309020205020404" pitchFamily="49" charset="0"/>
              <a:buChar char="o"/>
            </a:pPr>
            <a:r>
              <a:rPr lang="en-US" sz="2800" b="1" dirty="0" smtClean="0">
                <a:solidFill>
                  <a:schemeClr val="tx1"/>
                </a:solidFill>
                <a:latin typeface="+mn-lt"/>
                <a:cs typeface="Andalus" panose="02020603050405020304" pitchFamily="18" charset="-78"/>
              </a:rPr>
              <a:t>To paraphrase is to use your own words to repeat what someone  else has said.</a:t>
            </a:r>
          </a:p>
          <a:p>
            <a:pPr marL="457200" indent="-457200">
              <a:spcBef>
                <a:spcPts val="1200"/>
              </a:spcBef>
              <a:buFont typeface="Courier New" panose="02070309020205020404" pitchFamily="49" charset="0"/>
              <a:buChar char="o"/>
            </a:pPr>
            <a:r>
              <a:rPr lang="en-US" sz="2800" b="1" dirty="0" smtClean="0">
                <a:solidFill>
                  <a:schemeClr val="tx1"/>
                </a:solidFill>
                <a:latin typeface="+mn-lt"/>
                <a:cs typeface="Andalus" panose="02020603050405020304" pitchFamily="18" charset="-78"/>
              </a:rPr>
              <a:t>Good </a:t>
            </a:r>
            <a:r>
              <a:rPr lang="en-US" sz="2800" b="1" dirty="0">
                <a:solidFill>
                  <a:srgbClr val="0000CC"/>
                </a:solidFill>
                <a:latin typeface="+mn-lt"/>
                <a:cs typeface="Andalus" panose="02020603050405020304" pitchFamily="18" charset="-78"/>
              </a:rPr>
              <a:t>Paraphrasing </a:t>
            </a:r>
            <a:r>
              <a:rPr lang="en-US" sz="2800" b="1" dirty="0" smtClean="0">
                <a:solidFill>
                  <a:schemeClr val="tx1"/>
                </a:solidFill>
                <a:latin typeface="+mn-lt"/>
                <a:cs typeface="Andalus" panose="02020603050405020304" pitchFamily="18" charset="-78"/>
              </a:rPr>
              <a:t>skills are essential to effective communication.</a:t>
            </a:r>
          </a:p>
          <a:p>
            <a:pPr marL="457200" indent="-457200">
              <a:spcBef>
                <a:spcPts val="1200"/>
              </a:spcBef>
              <a:buFont typeface="Courier New" panose="02070309020205020404" pitchFamily="49" charset="0"/>
              <a:buChar char="o"/>
            </a:pPr>
            <a:r>
              <a:rPr lang="en-US" sz="2800" b="1" dirty="0" smtClean="0">
                <a:solidFill>
                  <a:schemeClr val="tx1"/>
                </a:solidFill>
                <a:latin typeface="+mn-lt"/>
                <a:cs typeface="Andalus" panose="02020603050405020304" pitchFamily="18" charset="-78"/>
              </a:rPr>
              <a:t>A HCP should use </a:t>
            </a:r>
            <a:r>
              <a:rPr lang="en-US" sz="2800" b="1" dirty="0">
                <a:solidFill>
                  <a:srgbClr val="0000CC"/>
                </a:solidFill>
                <a:latin typeface="+mn-lt"/>
                <a:cs typeface="Andalus" panose="02020603050405020304" pitchFamily="18" charset="-78"/>
              </a:rPr>
              <a:t>Paraphrasing </a:t>
            </a:r>
            <a:r>
              <a:rPr lang="en-US" sz="2800" b="1" dirty="0" smtClean="0">
                <a:solidFill>
                  <a:srgbClr val="0000CC"/>
                </a:solidFill>
                <a:latin typeface="+mn-lt"/>
                <a:cs typeface="Andalus" panose="02020603050405020304" pitchFamily="18" charset="-78"/>
              </a:rPr>
              <a:t> </a:t>
            </a:r>
            <a:r>
              <a:rPr lang="en-US" sz="2800" b="1" dirty="0" smtClean="0">
                <a:solidFill>
                  <a:schemeClr val="tx1"/>
                </a:solidFill>
                <a:latin typeface="+mn-lt"/>
                <a:cs typeface="Andalus" panose="02020603050405020304" pitchFamily="18" charset="-78"/>
              </a:rPr>
              <a:t>for several reasons.</a:t>
            </a:r>
          </a:p>
          <a:p>
            <a:pPr marL="914400" lvl="1" indent="-457200" algn="l">
              <a:spcBef>
                <a:spcPts val="1200"/>
              </a:spcBef>
              <a:buFont typeface="Arial" panose="020B0604020202020204" pitchFamily="34" charset="0"/>
              <a:buChar char="•"/>
            </a:pPr>
            <a:r>
              <a:rPr lang="en-US" sz="2400" b="1" dirty="0" smtClean="0">
                <a:solidFill>
                  <a:srgbClr val="0000CC"/>
                </a:solidFill>
                <a:cs typeface="Andalus" panose="02020603050405020304" pitchFamily="18" charset="-78"/>
              </a:rPr>
              <a:t>A test of the message for the HCP</a:t>
            </a:r>
          </a:p>
          <a:p>
            <a:pPr marL="914400" lvl="1" indent="-457200" algn="l">
              <a:spcBef>
                <a:spcPts val="1200"/>
              </a:spcBef>
              <a:buFont typeface="Arial" panose="020B0604020202020204" pitchFamily="34" charset="0"/>
              <a:buChar char="•"/>
            </a:pPr>
            <a:r>
              <a:rPr lang="en-US" sz="2400" b="1" dirty="0">
                <a:solidFill>
                  <a:srgbClr val="0000CC"/>
                </a:solidFill>
                <a:cs typeface="Andalus" panose="02020603050405020304" pitchFamily="18" charset="-78"/>
              </a:rPr>
              <a:t>A test of the message for the </a:t>
            </a:r>
            <a:r>
              <a:rPr lang="en-US" sz="2400" b="1" dirty="0" smtClean="0">
                <a:solidFill>
                  <a:srgbClr val="0000CC"/>
                </a:solidFill>
                <a:cs typeface="Andalus" panose="02020603050405020304" pitchFamily="18" charset="-78"/>
              </a:rPr>
              <a:t>Patient</a:t>
            </a:r>
          </a:p>
          <a:p>
            <a:pPr marL="914400" lvl="1" indent="-457200" algn="l">
              <a:spcBef>
                <a:spcPts val="1200"/>
              </a:spcBef>
              <a:buFont typeface="Arial" panose="020B0604020202020204" pitchFamily="34" charset="0"/>
              <a:buChar char="•"/>
            </a:pPr>
            <a:r>
              <a:rPr lang="en-US" sz="2400" b="1" dirty="0" smtClean="0">
                <a:solidFill>
                  <a:srgbClr val="0000CC"/>
                </a:solidFill>
                <a:cs typeface="Andalus" panose="02020603050405020304" pitchFamily="18" charset="-78"/>
              </a:rPr>
              <a:t>A building of Rapport—a Human Connection</a:t>
            </a:r>
          </a:p>
          <a:p>
            <a:pPr marL="914400" lvl="1" indent="-457200" algn="l">
              <a:spcBef>
                <a:spcPts val="1200"/>
              </a:spcBef>
              <a:buFont typeface="Arial" panose="020B0604020202020204" pitchFamily="34" charset="0"/>
              <a:buChar char="•"/>
            </a:pPr>
            <a:r>
              <a:rPr lang="en-US" sz="2400" b="1" dirty="0" smtClean="0">
                <a:solidFill>
                  <a:srgbClr val="0000CC"/>
                </a:solidFill>
                <a:cs typeface="Andalus" panose="02020603050405020304" pitchFamily="18" charset="-78"/>
              </a:rPr>
              <a:t>Focusing on the Patient and Keeping the Patient Talking</a:t>
            </a:r>
            <a:endParaRPr lang="en-US" sz="2400" b="1" dirty="0">
              <a:solidFill>
                <a:srgbClr val="0000CC"/>
              </a:solidFill>
              <a:cs typeface="Andalus" panose="02020603050405020304" pitchFamily="18" charset="-78"/>
            </a:endParaRPr>
          </a:p>
          <a:p>
            <a:pPr marL="914400" lvl="1" indent="-457200" algn="l">
              <a:spcBef>
                <a:spcPts val="1200"/>
              </a:spcBef>
              <a:buFont typeface="Arial" panose="020B0604020202020204" pitchFamily="34" charset="0"/>
              <a:buChar char="•"/>
            </a:pPr>
            <a:endParaRPr lang="en-US" sz="2400" b="1" dirty="0" smtClean="0">
              <a:solidFill>
                <a:srgbClr val="0000CC"/>
              </a:solidFill>
              <a:cs typeface="Andalus" panose="02020603050405020304" pitchFamily="18" charset="-78"/>
            </a:endParaRPr>
          </a:p>
        </p:txBody>
      </p:sp>
      <p:pic>
        <p:nvPicPr>
          <p:cNvPr id="17410" name="Picture 2" descr="http://www.cancernetwork.com/sites/default/files/images/media/communic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7036" y="4388452"/>
            <a:ext cx="1442433" cy="182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039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1154955" y="2266681"/>
            <a:ext cx="9985270" cy="3721995"/>
          </a:xfrm>
        </p:spPr>
        <p:txBody>
          <a:bodyPr>
            <a:noAutofit/>
          </a:bodyPr>
          <a:lstStyle/>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The lack of effective communication is the single most common cause of patient complaints. As a healthcare professional (HCP), you simply must have good </a:t>
            </a:r>
            <a:r>
              <a:rPr lang="en-US" sz="3400" b="1" dirty="0" smtClean="0">
                <a:solidFill>
                  <a:srgbClr val="0000CC"/>
                </a:solidFill>
                <a:latin typeface="Andalus" panose="02020603050405020304" pitchFamily="18" charset="-78"/>
                <a:cs typeface="Andalus" panose="02020603050405020304" pitchFamily="18" charset="-78"/>
              </a:rPr>
              <a:t>verbal communication</a:t>
            </a:r>
            <a:r>
              <a:rPr lang="en-US" sz="3400" b="1" dirty="0" smtClean="0">
                <a:solidFill>
                  <a:schemeClr val="tx1"/>
                </a:solidFill>
                <a:latin typeface="Andalus" panose="02020603050405020304" pitchFamily="18" charset="-78"/>
                <a:cs typeface="Andalus" panose="02020603050405020304" pitchFamily="18" charset="-78"/>
              </a:rPr>
              <a:t> skills.</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From the initial job interview through the promotion process, a professional’s ability to communicate verbally is continually assessed by hiring committees and supervisors.</a:t>
            </a:r>
            <a:endParaRPr lang="en-US" sz="3400" b="1" dirty="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294" y="386366"/>
            <a:ext cx="2069643" cy="1365161"/>
          </a:xfrm>
          <a:prstGeom prst="rect">
            <a:avLst/>
          </a:prstGeom>
        </p:spPr>
      </p:pic>
    </p:spTree>
    <p:extLst>
      <p:ext uri="{BB962C8B-B14F-4D97-AF65-F5344CB8AC3E}">
        <p14:creationId xmlns:p14="http://schemas.microsoft.com/office/powerpoint/2010/main" val="3347455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352282"/>
            <a:ext cx="10603456" cy="508715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Developing Skills for Listening and Paraphrasing What the Patient Says</a:t>
            </a:r>
          </a:p>
          <a:p>
            <a:pPr marL="457200" indent="-457200">
              <a:spcBef>
                <a:spcPts val="1200"/>
              </a:spcBef>
              <a:buFont typeface="Arial" panose="020B0604020202020204" pitchFamily="34" charset="0"/>
              <a:buChar char="•"/>
            </a:pPr>
            <a:r>
              <a:rPr lang="en-US" b="1" dirty="0" smtClean="0">
                <a:solidFill>
                  <a:srgbClr val="0000CC"/>
                </a:solidFill>
                <a:latin typeface="+mn-lt"/>
                <a:cs typeface="Andalus" panose="02020603050405020304" pitchFamily="18" charset="-78"/>
              </a:rPr>
              <a:t>A test of the message for the HCP</a:t>
            </a:r>
          </a:p>
          <a:p>
            <a:pPr lvl="1" algn="l">
              <a:spcBef>
                <a:spcPts val="1200"/>
              </a:spcBef>
            </a:pPr>
            <a:r>
              <a:rPr lang="en-US" b="1" dirty="0" smtClean="0">
                <a:solidFill>
                  <a:srgbClr val="0000CC"/>
                </a:solidFill>
                <a:cs typeface="Andalus" panose="02020603050405020304" pitchFamily="18" charset="-78"/>
              </a:rPr>
              <a:t>Paraphrasing </a:t>
            </a:r>
            <a:r>
              <a:rPr lang="en-US" b="1" dirty="0" smtClean="0">
                <a:solidFill>
                  <a:schemeClr val="tx1"/>
                </a:solidFill>
                <a:cs typeface="Andalus" panose="02020603050405020304" pitchFamily="18" charset="-78"/>
              </a:rPr>
              <a:t>back to the patient what the patient has said provides the HCP with an opportunity to verify that they have understood what the patient has said.</a:t>
            </a:r>
          </a:p>
          <a:p>
            <a:pPr marL="457200" indent="-457200">
              <a:spcBef>
                <a:spcPts val="1200"/>
              </a:spcBef>
              <a:buFont typeface="Arial" panose="020B0604020202020204" pitchFamily="34" charset="0"/>
              <a:buChar char="•"/>
            </a:pPr>
            <a:r>
              <a:rPr lang="en-US" b="1" dirty="0" smtClean="0">
                <a:solidFill>
                  <a:srgbClr val="0000CC"/>
                </a:solidFill>
                <a:latin typeface="+mn-lt"/>
                <a:cs typeface="Andalus" panose="02020603050405020304" pitchFamily="18" charset="-78"/>
              </a:rPr>
              <a:t>A </a:t>
            </a:r>
            <a:r>
              <a:rPr lang="en-US" b="1" dirty="0">
                <a:solidFill>
                  <a:srgbClr val="0000CC"/>
                </a:solidFill>
                <a:latin typeface="+mn-lt"/>
                <a:cs typeface="Andalus" panose="02020603050405020304" pitchFamily="18" charset="-78"/>
              </a:rPr>
              <a:t>test of the message for the </a:t>
            </a:r>
            <a:r>
              <a:rPr lang="en-US" b="1" dirty="0" smtClean="0">
                <a:solidFill>
                  <a:srgbClr val="0000CC"/>
                </a:solidFill>
                <a:latin typeface="+mn-lt"/>
                <a:cs typeface="Andalus" panose="02020603050405020304" pitchFamily="18" charset="-78"/>
              </a:rPr>
              <a:t>Patient</a:t>
            </a:r>
          </a:p>
          <a:p>
            <a:pPr lvl="1" algn="l">
              <a:spcBef>
                <a:spcPts val="1200"/>
              </a:spcBef>
            </a:pPr>
            <a:r>
              <a:rPr lang="en-US" b="1" dirty="0" smtClean="0">
                <a:solidFill>
                  <a:schemeClr val="tx1"/>
                </a:solidFill>
                <a:cs typeface="Andalus" panose="02020603050405020304" pitchFamily="18" charset="-78"/>
              </a:rPr>
              <a:t>The patient listen to their HCP’s </a:t>
            </a:r>
            <a:r>
              <a:rPr lang="en-US" b="1" dirty="0" smtClean="0">
                <a:solidFill>
                  <a:srgbClr val="0000CC"/>
                </a:solidFill>
                <a:cs typeface="Andalus" panose="02020603050405020304" pitchFamily="18" charset="-78"/>
              </a:rPr>
              <a:t>Paraphrase, </a:t>
            </a:r>
            <a:r>
              <a:rPr lang="en-US" b="1" dirty="0" smtClean="0">
                <a:solidFill>
                  <a:schemeClr val="tx1"/>
                </a:solidFill>
                <a:cs typeface="Andalus" panose="02020603050405020304" pitchFamily="18" charset="-78"/>
              </a:rPr>
              <a:t>checking to see that the </a:t>
            </a:r>
          </a:p>
          <a:p>
            <a:pPr lvl="1" algn="l">
              <a:spcBef>
                <a:spcPts val="1200"/>
              </a:spcBef>
            </a:pPr>
            <a:r>
              <a:rPr lang="en-US" b="1" dirty="0" smtClean="0">
                <a:solidFill>
                  <a:srgbClr val="0000CC"/>
                </a:solidFill>
                <a:cs typeface="Andalus" panose="02020603050405020304" pitchFamily="18" charset="-78"/>
              </a:rPr>
              <a:t>Paraphrase </a:t>
            </a:r>
            <a:r>
              <a:rPr lang="en-US" b="1" dirty="0" smtClean="0">
                <a:solidFill>
                  <a:schemeClr val="tx1"/>
                </a:solidFill>
                <a:cs typeface="Andalus" panose="02020603050405020304" pitchFamily="18" charset="-78"/>
              </a:rPr>
              <a:t>is what the patient intended to say and that the HCP understand.</a:t>
            </a:r>
            <a:endParaRPr lang="en-US" b="1" dirty="0" smtClean="0">
              <a:solidFill>
                <a:srgbClr val="0000CC"/>
              </a:solidFill>
              <a:cs typeface="Andalus" panose="02020603050405020304" pitchFamily="18" charset="-78"/>
            </a:endParaRPr>
          </a:p>
        </p:txBody>
      </p:sp>
      <p:pic>
        <p:nvPicPr>
          <p:cNvPr id="2050" name="Picture 2" descr="http://what-when-how.com/wp-content/uploads/2012/08/tmpd9b297_thumb.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344" y="121188"/>
            <a:ext cx="1360868" cy="1225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5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635617"/>
            <a:ext cx="10423153" cy="4803820"/>
          </a:xfrm>
        </p:spPr>
        <p:txBody>
          <a:bodyPr>
            <a:noAutofit/>
          </a:bodyPr>
          <a:lstStyle/>
          <a:p>
            <a:pPr>
              <a:spcBef>
                <a:spcPts val="1200"/>
              </a:spcBef>
            </a:pPr>
            <a:r>
              <a:rPr lang="en-US" b="1" dirty="0" smtClean="0">
                <a:solidFill>
                  <a:srgbClr val="0000CC"/>
                </a:solidFill>
                <a:latin typeface="+mn-lt"/>
                <a:cs typeface="Andalus" panose="02020603050405020304" pitchFamily="18" charset="-78"/>
              </a:rPr>
              <a:t>Developing Skills for Listening and Paraphrasing What the Patient Says</a:t>
            </a:r>
          </a:p>
          <a:p>
            <a:pPr marL="457200" indent="-457200">
              <a:spcBef>
                <a:spcPts val="1200"/>
              </a:spcBef>
              <a:buFont typeface="Arial" panose="020B0604020202020204" pitchFamily="34" charset="0"/>
              <a:buChar char="•"/>
            </a:pPr>
            <a:r>
              <a:rPr lang="en-US" b="1" dirty="0" smtClean="0">
                <a:solidFill>
                  <a:srgbClr val="0000CC"/>
                </a:solidFill>
                <a:latin typeface="+mn-lt"/>
                <a:cs typeface="Andalus" panose="02020603050405020304" pitchFamily="18" charset="-78"/>
              </a:rPr>
              <a:t>A building of Rapport—a Human Connection</a:t>
            </a:r>
          </a:p>
          <a:p>
            <a:pPr lvl="1" algn="l">
              <a:spcBef>
                <a:spcPts val="1200"/>
              </a:spcBef>
            </a:pPr>
            <a:r>
              <a:rPr lang="en-US" sz="2400" b="1" dirty="0" smtClean="0">
                <a:solidFill>
                  <a:srgbClr val="0000CC"/>
                </a:solidFill>
                <a:cs typeface="Andalus" panose="02020603050405020304" pitchFamily="18" charset="-78"/>
              </a:rPr>
              <a:t>Paraphrasing </a:t>
            </a:r>
            <a:r>
              <a:rPr lang="en-US" sz="2400" b="1" dirty="0">
                <a:solidFill>
                  <a:schemeClr val="tx1"/>
                </a:solidFill>
                <a:cs typeface="Andalus" panose="02020603050405020304" pitchFamily="18" charset="-78"/>
              </a:rPr>
              <a:t>what the patient </a:t>
            </a:r>
            <a:r>
              <a:rPr lang="en-US" sz="2400" b="1" dirty="0" smtClean="0">
                <a:solidFill>
                  <a:schemeClr val="tx1"/>
                </a:solidFill>
                <a:cs typeface="Andalus" panose="02020603050405020304" pitchFamily="18" charset="-78"/>
              </a:rPr>
              <a:t>says helps to build trust between the patient and the HCP.</a:t>
            </a:r>
          </a:p>
          <a:p>
            <a:pPr lvl="1" algn="l">
              <a:spcBef>
                <a:spcPts val="1200"/>
              </a:spcBef>
            </a:pPr>
            <a:r>
              <a:rPr lang="en-US" sz="2400" b="1" dirty="0" smtClean="0">
                <a:solidFill>
                  <a:schemeClr val="tx1"/>
                </a:solidFill>
                <a:cs typeface="Andalus" panose="02020603050405020304" pitchFamily="18" charset="-78"/>
              </a:rPr>
              <a:t>The HCP shows engagement with the patient’s case, validating the patient’s concerns.</a:t>
            </a:r>
          </a:p>
          <a:p>
            <a:pPr lvl="1" algn="l">
              <a:spcBef>
                <a:spcPts val="1200"/>
              </a:spcBef>
            </a:pPr>
            <a:r>
              <a:rPr lang="en-US" sz="2400" b="1" dirty="0" smtClean="0">
                <a:solidFill>
                  <a:schemeClr val="tx1"/>
                </a:solidFill>
                <a:cs typeface="Andalus" panose="02020603050405020304" pitchFamily="18" charset="-78"/>
              </a:rPr>
              <a:t>The patient understands from this interaction that the HCP is focused on the patient and cares about them.</a:t>
            </a:r>
          </a:p>
          <a:p>
            <a:pPr lvl="1" algn="l">
              <a:spcBef>
                <a:spcPts val="1200"/>
              </a:spcBef>
            </a:pPr>
            <a:r>
              <a:rPr lang="en-US" sz="2400" b="1" dirty="0" smtClean="0">
                <a:solidFill>
                  <a:schemeClr val="tx1"/>
                </a:solidFill>
                <a:cs typeface="Andalus" panose="02020603050405020304" pitchFamily="18" charset="-78"/>
              </a:rPr>
              <a:t>The patient is then more likely to slow down and listen carefully to the HCP.</a:t>
            </a:r>
          </a:p>
        </p:txBody>
      </p:sp>
      <p:pic>
        <p:nvPicPr>
          <p:cNvPr id="17410" name="Picture 2" descr="http://www.cancernetwork.com/sites/default/files/images/media/communic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0827" y="99787"/>
            <a:ext cx="1442433" cy="182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82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242849" cy="4636395"/>
          </a:xfrm>
        </p:spPr>
        <p:txBody>
          <a:bodyPr>
            <a:noAutofit/>
          </a:bodyPr>
          <a:lstStyle/>
          <a:p>
            <a:pPr>
              <a:spcBef>
                <a:spcPts val="1200"/>
              </a:spcBef>
            </a:pPr>
            <a:r>
              <a:rPr lang="en-US" b="1" dirty="0" smtClean="0">
                <a:solidFill>
                  <a:srgbClr val="0000CC"/>
                </a:solidFill>
                <a:latin typeface="Andalus" panose="02020603050405020304" pitchFamily="18" charset="-78"/>
                <a:cs typeface="Andalus" panose="02020603050405020304" pitchFamily="18" charset="-78"/>
              </a:rPr>
              <a:t>Developing Skills for Listening and Paraphrasing What the Patient Says</a:t>
            </a:r>
          </a:p>
          <a:p>
            <a:pPr marL="457200" indent="-457200">
              <a:spcBef>
                <a:spcPts val="1200"/>
              </a:spcBef>
              <a:buFont typeface="Arial" panose="020B0604020202020204" pitchFamily="34" charset="0"/>
              <a:buChar char="•"/>
            </a:pPr>
            <a:r>
              <a:rPr lang="en-US" b="1" dirty="0" smtClean="0">
                <a:solidFill>
                  <a:srgbClr val="0000CC"/>
                </a:solidFill>
                <a:latin typeface="Andalus" panose="02020603050405020304" pitchFamily="18" charset="-78"/>
                <a:cs typeface="Andalus" panose="02020603050405020304" pitchFamily="18" charset="-78"/>
              </a:rPr>
              <a:t>Focusing on the Patient and Keeping the Patient Talking</a:t>
            </a:r>
            <a:endParaRPr lang="en-US" b="1" dirty="0">
              <a:solidFill>
                <a:srgbClr val="0000CC"/>
              </a:solidFill>
              <a:latin typeface="Andalus" panose="02020603050405020304" pitchFamily="18" charset="-78"/>
              <a:cs typeface="Andalus" panose="02020603050405020304" pitchFamily="18" charset="-78"/>
            </a:endParaRPr>
          </a:p>
          <a:p>
            <a:pPr lvl="1" algn="l">
              <a:spcBef>
                <a:spcPts val="1200"/>
              </a:spcBef>
            </a:pPr>
            <a:r>
              <a:rPr lang="en-US" sz="2600" b="1" dirty="0">
                <a:solidFill>
                  <a:srgbClr val="0000CC"/>
                </a:solidFill>
                <a:cs typeface="Andalus" panose="02020603050405020304" pitchFamily="18" charset="-78"/>
              </a:rPr>
              <a:t>Paraphrasing </a:t>
            </a:r>
            <a:r>
              <a:rPr lang="en-US" sz="2600" b="1" dirty="0">
                <a:solidFill>
                  <a:schemeClr val="tx1"/>
                </a:solidFill>
                <a:cs typeface="Andalus" panose="02020603050405020304" pitchFamily="18" charset="-78"/>
              </a:rPr>
              <a:t>what the patient </a:t>
            </a:r>
            <a:r>
              <a:rPr lang="en-US" sz="2600" b="1" dirty="0" smtClean="0">
                <a:solidFill>
                  <a:schemeClr val="tx1"/>
                </a:solidFill>
                <a:cs typeface="Andalus" panose="02020603050405020304" pitchFamily="18" charset="-78"/>
              </a:rPr>
              <a:t>says reinforcing the point that the healthcare encounter is occurring for the purpose of helping the patient.</a:t>
            </a:r>
          </a:p>
          <a:p>
            <a:pPr lvl="1" algn="l">
              <a:spcBef>
                <a:spcPts val="1200"/>
              </a:spcBef>
            </a:pPr>
            <a:r>
              <a:rPr lang="en-US" sz="2600" b="1" dirty="0" smtClean="0">
                <a:solidFill>
                  <a:schemeClr val="tx1"/>
                </a:solidFill>
                <a:cs typeface="Andalus" panose="02020603050405020304" pitchFamily="18" charset="-78"/>
              </a:rPr>
              <a:t>When the patient clearly understands this, the patient will feel more comfortable and open up.</a:t>
            </a:r>
          </a:p>
          <a:p>
            <a:pPr lvl="1" algn="l">
              <a:spcBef>
                <a:spcPts val="1200"/>
              </a:spcBef>
            </a:pPr>
            <a:r>
              <a:rPr lang="en-US" sz="2600" b="1" dirty="0" smtClean="0">
                <a:solidFill>
                  <a:schemeClr val="tx1"/>
                </a:solidFill>
                <a:cs typeface="Andalus" panose="02020603050405020304" pitchFamily="18" charset="-78"/>
              </a:rPr>
              <a:t>Patients typically have a lot to say about their own case, even if they do not seem to at first. </a:t>
            </a:r>
            <a:endParaRPr lang="en-US" sz="2600" b="1" dirty="0" smtClean="0">
              <a:solidFill>
                <a:schemeClr val="tx1"/>
              </a:solidFill>
              <a:latin typeface="Andalus" panose="02020603050405020304" pitchFamily="18" charset="-78"/>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2686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242849" cy="4636395"/>
          </a:xfrm>
        </p:spPr>
        <p:txBody>
          <a:bodyPr>
            <a:noAutofit/>
          </a:bodyPr>
          <a:lstStyle/>
          <a:p>
            <a:pPr>
              <a:spcBef>
                <a:spcPts val="1200"/>
              </a:spcBef>
            </a:pPr>
            <a:r>
              <a:rPr lang="en-US" b="1" dirty="0" smtClean="0">
                <a:solidFill>
                  <a:srgbClr val="0000CC"/>
                </a:solidFill>
                <a:latin typeface="Andalus" panose="02020603050405020304" pitchFamily="18" charset="-78"/>
                <a:cs typeface="Andalus" panose="02020603050405020304" pitchFamily="18" charset="-78"/>
              </a:rPr>
              <a:t>Developing Skills for Listening and Paraphrasing What the Patient Says</a:t>
            </a:r>
          </a:p>
          <a:p>
            <a:pPr>
              <a:lnSpc>
                <a:spcPct val="100000"/>
              </a:lnSpc>
              <a:spcBef>
                <a:spcPts val="0"/>
              </a:spcBef>
            </a:pPr>
            <a:r>
              <a:rPr lang="en-US" sz="2800" b="1" dirty="0">
                <a:solidFill>
                  <a:srgbClr val="0000CC"/>
                </a:solidFill>
                <a:latin typeface="+mn-lt"/>
              </a:rPr>
              <a:t>Listening</a:t>
            </a:r>
          </a:p>
          <a:p>
            <a:pPr>
              <a:lnSpc>
                <a:spcPct val="100000"/>
              </a:lnSpc>
              <a:spcBef>
                <a:spcPts val="0"/>
              </a:spcBef>
            </a:pPr>
            <a:r>
              <a:rPr lang="en-US" sz="2800" b="1" dirty="0">
                <a:solidFill>
                  <a:schemeClr val="tx1"/>
                </a:solidFill>
                <a:latin typeface="+mn-lt"/>
              </a:rPr>
              <a:t>Receiver’s role is to listen.</a:t>
            </a:r>
          </a:p>
          <a:p>
            <a:pPr>
              <a:lnSpc>
                <a:spcPct val="100000"/>
              </a:lnSpc>
              <a:spcBef>
                <a:spcPts val="0"/>
              </a:spcBef>
            </a:pPr>
            <a:r>
              <a:rPr lang="en-US" sz="2800" b="1" dirty="0">
                <a:solidFill>
                  <a:schemeClr val="tx1"/>
                </a:solidFill>
                <a:latin typeface="+mn-lt"/>
              </a:rPr>
              <a:t>Hearing and listening are two distinct activities.</a:t>
            </a:r>
          </a:p>
          <a:p>
            <a:pPr marL="1371600" lvl="2" indent="-457200" algn="l">
              <a:lnSpc>
                <a:spcPct val="100000"/>
              </a:lnSpc>
              <a:spcBef>
                <a:spcPts val="0"/>
              </a:spcBef>
              <a:buClr>
                <a:srgbClr val="0000CC"/>
              </a:buClr>
              <a:buFont typeface="Arial" panose="020B0604020202020204" pitchFamily="34" charset="0"/>
              <a:buChar char="•"/>
            </a:pPr>
            <a:r>
              <a:rPr lang="en-US" sz="2800" b="1" dirty="0">
                <a:solidFill>
                  <a:srgbClr val="0000CC"/>
                </a:solidFill>
              </a:rPr>
              <a:t>Hearing</a:t>
            </a:r>
            <a:r>
              <a:rPr lang="en-US" sz="2800" b="1" dirty="0">
                <a:solidFill>
                  <a:schemeClr val="tx1"/>
                </a:solidFill>
              </a:rPr>
              <a:t> is biophysical</a:t>
            </a:r>
          </a:p>
          <a:p>
            <a:pPr marL="1371600" lvl="2" indent="-457200" algn="l">
              <a:lnSpc>
                <a:spcPct val="100000"/>
              </a:lnSpc>
              <a:spcBef>
                <a:spcPts val="0"/>
              </a:spcBef>
              <a:buClr>
                <a:srgbClr val="0000CC"/>
              </a:buClr>
              <a:buFont typeface="Arial" panose="020B0604020202020204" pitchFamily="34" charset="0"/>
              <a:buChar char="•"/>
            </a:pPr>
            <a:r>
              <a:rPr lang="en-US" sz="2800" b="1" dirty="0">
                <a:solidFill>
                  <a:srgbClr val="0000CC"/>
                </a:solidFill>
              </a:rPr>
              <a:t>Listening</a:t>
            </a:r>
            <a:r>
              <a:rPr lang="en-US" sz="2800" b="1" dirty="0">
                <a:solidFill>
                  <a:schemeClr val="tx1"/>
                </a:solidFill>
              </a:rPr>
              <a:t> is an active process</a:t>
            </a:r>
          </a:p>
          <a:p>
            <a:pPr>
              <a:lnSpc>
                <a:spcPct val="100000"/>
              </a:lnSpc>
              <a:spcBef>
                <a:spcPts val="0"/>
              </a:spcBef>
            </a:pPr>
            <a:r>
              <a:rPr lang="en-US" sz="2800" b="1" dirty="0">
                <a:solidFill>
                  <a:schemeClr val="tx1"/>
                </a:solidFill>
                <a:latin typeface="+mn-lt"/>
              </a:rPr>
              <a:t>Effective listening skills are necessary and a major part of your expertise as </a:t>
            </a:r>
            <a:r>
              <a:rPr lang="en-US" sz="2800" b="1" dirty="0" smtClean="0">
                <a:solidFill>
                  <a:schemeClr val="tx1"/>
                </a:solidFill>
                <a:latin typeface="+mn-lt"/>
              </a:rPr>
              <a:t>an HCP.</a:t>
            </a:r>
            <a:endParaRPr lang="en-US" sz="2800" b="1" dirty="0">
              <a:solidFill>
                <a:schemeClr val="tx1"/>
              </a:solidFill>
              <a:latin typeface="+mn-lt"/>
            </a:endParaRPr>
          </a:p>
          <a:p>
            <a:pPr>
              <a:lnSpc>
                <a:spcPct val="100000"/>
              </a:lnSpc>
              <a:spcBef>
                <a:spcPts val="0"/>
              </a:spcBef>
            </a:pPr>
            <a:r>
              <a:rPr lang="en-US" sz="2800" b="1" dirty="0">
                <a:solidFill>
                  <a:schemeClr val="tx1"/>
                </a:solidFill>
                <a:latin typeface="+mn-lt"/>
              </a:rPr>
              <a:t>A good listener gains the confidence of the speaker</a:t>
            </a:r>
            <a:r>
              <a:rPr lang="en-US" sz="2800" b="1" dirty="0" smtClean="0">
                <a:solidFill>
                  <a:schemeClr val="tx1"/>
                </a:solidFill>
                <a:latin typeface="+mn-lt"/>
              </a:rPr>
              <a:t>.</a:t>
            </a:r>
            <a:r>
              <a:rPr lang="en-US" sz="2800" b="1" dirty="0" smtClean="0">
                <a:solidFill>
                  <a:schemeClr val="tx1"/>
                </a:solidFill>
                <a:latin typeface="+mn-lt"/>
                <a:cs typeface="Andalus" panose="02020603050405020304" pitchFamily="18" charset="-78"/>
              </a:rPr>
              <a:t> </a:t>
            </a:r>
            <a:endParaRPr lang="en-US" sz="2800" b="1" dirty="0" smtClean="0">
              <a:solidFill>
                <a:schemeClr val="tx1"/>
              </a:solidFill>
              <a:latin typeface="+mn-lt"/>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61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242849" cy="4636395"/>
          </a:xfrm>
        </p:spPr>
        <p:txBody>
          <a:bodyPr>
            <a:noAutofit/>
          </a:bodyPr>
          <a:lstStyle/>
          <a:p>
            <a:pPr>
              <a:spcBef>
                <a:spcPts val="1200"/>
              </a:spcBef>
            </a:pPr>
            <a:r>
              <a:rPr lang="en-US" b="1" dirty="0" smtClean="0">
                <a:solidFill>
                  <a:srgbClr val="0000CC"/>
                </a:solidFill>
                <a:latin typeface="Andalus" panose="02020603050405020304" pitchFamily="18" charset="-78"/>
                <a:cs typeface="Andalus" panose="02020603050405020304" pitchFamily="18" charset="-78"/>
              </a:rPr>
              <a:t>Developing Skills for Listening and Paraphrasing What the Patient Says</a:t>
            </a:r>
          </a:p>
          <a:p>
            <a:pPr marL="457200" indent="-457200">
              <a:spcBef>
                <a:spcPts val="1200"/>
              </a:spcBef>
              <a:buFont typeface="Arial" panose="020B0604020202020204" pitchFamily="34" charset="0"/>
              <a:buChar char="•"/>
            </a:pPr>
            <a:r>
              <a:rPr lang="en-US" b="1" dirty="0" smtClean="0">
                <a:solidFill>
                  <a:srgbClr val="0000CC"/>
                </a:solidFill>
                <a:latin typeface="Andalus" panose="02020603050405020304" pitchFamily="18" charset="-78"/>
                <a:cs typeface="Andalus" panose="02020603050405020304" pitchFamily="18" charset="-78"/>
              </a:rPr>
              <a:t>Focusing on the Patient and Keeping the Patient </a:t>
            </a:r>
            <a:r>
              <a:rPr lang="en-US" b="1" dirty="0" smtClean="0">
                <a:solidFill>
                  <a:srgbClr val="0000CC"/>
                </a:solidFill>
                <a:latin typeface="Andalus" panose="02020603050405020304" pitchFamily="18" charset="-78"/>
                <a:cs typeface="Andalus" panose="02020603050405020304" pitchFamily="18" charset="-78"/>
              </a:rPr>
              <a:t>Talking</a:t>
            </a:r>
          </a:p>
          <a:p>
            <a:pPr marL="457200" indent="-457200">
              <a:spcBef>
                <a:spcPts val="1200"/>
              </a:spcBef>
              <a:buClr>
                <a:srgbClr val="0000CC"/>
              </a:buClr>
              <a:buFont typeface="Arial" panose="020B0604020202020204" pitchFamily="34" charset="0"/>
              <a:buChar char="•"/>
            </a:pPr>
            <a:r>
              <a:rPr lang="en-US" b="1" dirty="0" smtClean="0">
                <a:solidFill>
                  <a:schemeClr val="tx1"/>
                </a:solidFill>
                <a:latin typeface="+mn-lt"/>
              </a:rPr>
              <a:t>Three </a:t>
            </a:r>
            <a:r>
              <a:rPr lang="en-US" b="1" dirty="0">
                <a:solidFill>
                  <a:schemeClr val="tx1"/>
                </a:solidFill>
                <a:latin typeface="+mn-lt"/>
              </a:rPr>
              <a:t>steps to good listening:</a:t>
            </a:r>
          </a:p>
          <a:p>
            <a:pPr marL="1060704" lvl="2" indent="-457200" algn="l">
              <a:buClr>
                <a:srgbClr val="0000CC"/>
              </a:buClr>
              <a:buFont typeface="+mj-lt"/>
              <a:buAutoNum type="arabicPeriod"/>
            </a:pPr>
            <a:r>
              <a:rPr lang="en-US" b="1" dirty="0">
                <a:solidFill>
                  <a:schemeClr val="tx1"/>
                </a:solidFill>
              </a:rPr>
              <a:t>Focus attention on the speaker and what is being said</a:t>
            </a:r>
          </a:p>
          <a:p>
            <a:pPr marL="1060704" lvl="2" indent="-457200" algn="l">
              <a:buClr>
                <a:srgbClr val="0000CC"/>
              </a:buClr>
              <a:buFont typeface="+mj-lt"/>
              <a:buAutoNum type="arabicPeriod"/>
            </a:pPr>
            <a:r>
              <a:rPr lang="en-US" b="1" dirty="0">
                <a:solidFill>
                  <a:schemeClr val="tx1"/>
                </a:solidFill>
              </a:rPr>
              <a:t>Interpret what is said to understand</a:t>
            </a:r>
          </a:p>
          <a:p>
            <a:pPr marL="1060704" lvl="2" indent="-457200" algn="l">
              <a:buClr>
                <a:srgbClr val="0000CC"/>
              </a:buClr>
              <a:buFont typeface="+mj-lt"/>
              <a:buAutoNum type="arabicPeriod"/>
            </a:pPr>
            <a:r>
              <a:rPr lang="en-US" b="1" dirty="0">
                <a:solidFill>
                  <a:schemeClr val="tx1"/>
                </a:solidFill>
              </a:rPr>
              <a:t>Restate what you thought you </a:t>
            </a:r>
            <a:r>
              <a:rPr lang="en-US" b="1" dirty="0" smtClean="0">
                <a:solidFill>
                  <a:schemeClr val="tx1"/>
                </a:solidFill>
              </a:rPr>
              <a:t>heard </a:t>
            </a:r>
            <a:r>
              <a:rPr lang="en-US" b="1" dirty="0" smtClean="0">
                <a:solidFill>
                  <a:srgbClr val="0000CC"/>
                </a:solidFill>
              </a:rPr>
              <a:t>(</a:t>
            </a:r>
            <a:r>
              <a:rPr lang="en-US" b="1" dirty="0" smtClean="0">
                <a:solidFill>
                  <a:srgbClr val="0000CC"/>
                </a:solidFill>
                <a:cs typeface="Andalus" panose="02020603050405020304" pitchFamily="18" charset="-78"/>
              </a:rPr>
              <a:t>Paraphrasing)</a:t>
            </a:r>
            <a:endParaRPr lang="en-US" b="1" dirty="0">
              <a:solidFill>
                <a:srgbClr val="0000CC"/>
              </a:solidFill>
            </a:endParaRPr>
          </a:p>
          <a:p>
            <a:pPr marL="457200" indent="-457200">
              <a:buClr>
                <a:srgbClr val="0000CC"/>
              </a:buClr>
              <a:buFont typeface="Arial" panose="020B0604020202020204" pitchFamily="34" charset="0"/>
              <a:buChar char="•"/>
            </a:pPr>
            <a:r>
              <a:rPr lang="en-US" b="1" dirty="0">
                <a:solidFill>
                  <a:schemeClr val="tx1"/>
                </a:solidFill>
                <a:latin typeface="+mn-lt"/>
              </a:rPr>
              <a:t>Being a good listener means being receptive and open, but </a:t>
            </a:r>
            <a:r>
              <a:rPr lang="en-US" b="1" dirty="0" smtClean="0">
                <a:solidFill>
                  <a:schemeClr val="tx1"/>
                </a:solidFill>
                <a:latin typeface="+mn-lt"/>
              </a:rPr>
              <a:t>not playing </a:t>
            </a:r>
            <a:r>
              <a:rPr lang="en-US" b="1" dirty="0">
                <a:solidFill>
                  <a:schemeClr val="tx1"/>
                </a:solidFill>
                <a:latin typeface="+mn-lt"/>
              </a:rPr>
              <a:t>the role of </a:t>
            </a:r>
            <a:r>
              <a:rPr lang="en-US" b="1" dirty="0" smtClean="0">
                <a:solidFill>
                  <a:schemeClr val="tx1"/>
                </a:solidFill>
                <a:latin typeface="+mn-lt"/>
              </a:rPr>
              <a:t>advisor</a:t>
            </a:r>
            <a:r>
              <a:rPr lang="en-US" sz="2600" b="1" dirty="0" smtClean="0">
                <a:solidFill>
                  <a:schemeClr val="tx1"/>
                </a:solidFill>
                <a:cs typeface="Andalus" panose="02020603050405020304" pitchFamily="18" charset="-78"/>
              </a:rPr>
              <a:t>. </a:t>
            </a:r>
            <a:endParaRPr lang="en-US" sz="2600" b="1" dirty="0" smtClean="0">
              <a:solidFill>
                <a:schemeClr val="tx1"/>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628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Providing Empathy and Understanding to the Patient</a:t>
            </a:r>
          </a:p>
          <a:p>
            <a:pPr lvl="1" algn="l">
              <a:spcBef>
                <a:spcPts val="1200"/>
              </a:spcBef>
            </a:pPr>
            <a:r>
              <a:rPr lang="en-US" b="1" dirty="0" smtClean="0">
                <a:solidFill>
                  <a:schemeClr val="tx1"/>
                </a:solidFill>
                <a:cs typeface="Andalus" panose="02020603050405020304" pitchFamily="18" charset="-78"/>
              </a:rPr>
              <a:t>To show </a:t>
            </a:r>
            <a:r>
              <a:rPr lang="en-US" b="1" dirty="0" smtClean="0">
                <a:solidFill>
                  <a:srgbClr val="0000CC"/>
                </a:solidFill>
                <a:cs typeface="Andalus" panose="02020603050405020304" pitchFamily="18" charset="-78"/>
              </a:rPr>
              <a:t>empathy </a:t>
            </a:r>
            <a:r>
              <a:rPr lang="en-US" b="1" dirty="0" smtClean="0">
                <a:solidFill>
                  <a:schemeClr val="tx1"/>
                </a:solidFill>
                <a:cs typeface="Andalus" panose="02020603050405020304" pitchFamily="18" charset="-78"/>
              </a:rPr>
              <a:t>to the patient is to show that you understand how the patient feels.</a:t>
            </a:r>
          </a:p>
          <a:p>
            <a:pPr lvl="1" algn="l">
              <a:spcBef>
                <a:spcPts val="1200"/>
              </a:spcBef>
            </a:pPr>
            <a:r>
              <a:rPr lang="en-US" b="1" dirty="0" smtClean="0">
                <a:solidFill>
                  <a:schemeClr val="tx1"/>
                </a:solidFill>
                <a:cs typeface="Andalus" panose="02020603050405020304" pitchFamily="18" charset="-78"/>
              </a:rPr>
              <a:t>The patient will almost always tell you how they are feeling, even when they are trying not to. </a:t>
            </a:r>
          </a:p>
          <a:p>
            <a:pPr lvl="1" algn="l">
              <a:spcBef>
                <a:spcPts val="1200"/>
              </a:spcBef>
            </a:pPr>
            <a:r>
              <a:rPr lang="en-US" b="1" dirty="0" smtClean="0">
                <a:solidFill>
                  <a:schemeClr val="tx1"/>
                </a:solidFill>
                <a:cs typeface="Andalus" panose="02020603050405020304" pitchFamily="18" charset="-78"/>
              </a:rPr>
              <a:t>Either through nonverbal or verbal means, the patient will communicate, which means that the HCP must be an effective listener and observer.</a:t>
            </a:r>
          </a:p>
        </p:txBody>
      </p:sp>
      <p:pic>
        <p:nvPicPr>
          <p:cNvPr id="1028" name="Picture 4" descr="http://img-aws.ehowcdn.com/default/cme/cme_public_images/www_ehow_com/photos.demandstudios.com/getty/article/221/44/stk24512med_X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653" y="82550"/>
            <a:ext cx="2094576" cy="174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937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The Difference between Empathy and Sympathy</a:t>
            </a:r>
            <a:r>
              <a:rPr lang="en-US" b="1" dirty="0" smtClean="0">
                <a:solidFill>
                  <a:schemeClr val="tx1"/>
                </a:solidFill>
                <a:cs typeface="Andalus" panose="02020603050405020304" pitchFamily="18" charset="-78"/>
              </a:rPr>
              <a:t>.</a:t>
            </a:r>
          </a:p>
          <a:p>
            <a:pPr lvl="1" algn="l">
              <a:spcBef>
                <a:spcPts val="1200"/>
              </a:spcBef>
            </a:pPr>
            <a:r>
              <a:rPr lang="en-US" b="1" dirty="0" smtClean="0">
                <a:solidFill>
                  <a:srgbClr val="0000CC"/>
                </a:solidFill>
                <a:cs typeface="Andalus" panose="02020603050405020304" pitchFamily="18" charset="-78"/>
              </a:rPr>
              <a:t>Empathy </a:t>
            </a:r>
            <a:r>
              <a:rPr lang="en-US" b="1" dirty="0" smtClean="0">
                <a:solidFill>
                  <a:schemeClr val="tx1"/>
                </a:solidFill>
                <a:cs typeface="Andalus" panose="02020603050405020304" pitchFamily="18" charset="-78"/>
              </a:rPr>
              <a:t>is sometimes confused with </a:t>
            </a:r>
            <a:r>
              <a:rPr lang="en-US" b="1" dirty="0" smtClean="0">
                <a:solidFill>
                  <a:srgbClr val="0000CC"/>
                </a:solidFill>
                <a:cs typeface="Andalus" panose="02020603050405020304" pitchFamily="18" charset="-78"/>
              </a:rPr>
              <a:t>sympathy</a:t>
            </a:r>
            <a:r>
              <a:rPr lang="en-US" b="1" dirty="0" smtClean="0">
                <a:solidFill>
                  <a:schemeClr val="tx1"/>
                </a:solidFill>
                <a:cs typeface="Andalus" panose="02020603050405020304" pitchFamily="18" charset="-78"/>
              </a:rPr>
              <a:t>, but there are important differences between these two concepts.</a:t>
            </a:r>
          </a:p>
          <a:p>
            <a:pPr lvl="1" algn="l">
              <a:spcBef>
                <a:spcPts val="1200"/>
              </a:spcBef>
            </a:pPr>
            <a:r>
              <a:rPr lang="en-US" b="1" dirty="0" smtClean="0">
                <a:solidFill>
                  <a:schemeClr val="tx1"/>
                </a:solidFill>
                <a:cs typeface="Andalus" panose="02020603050405020304" pitchFamily="18" charset="-78"/>
              </a:rPr>
              <a:t>To feel </a:t>
            </a:r>
            <a:r>
              <a:rPr lang="en-US" b="1" dirty="0" smtClean="0">
                <a:solidFill>
                  <a:srgbClr val="0000CC"/>
                </a:solidFill>
                <a:cs typeface="Andalus" panose="02020603050405020304" pitchFamily="18" charset="-78"/>
              </a:rPr>
              <a:t>empathy </a:t>
            </a:r>
            <a:r>
              <a:rPr lang="en-US" b="1" dirty="0" smtClean="0">
                <a:solidFill>
                  <a:schemeClr val="tx1"/>
                </a:solidFill>
                <a:cs typeface="Andalus" panose="02020603050405020304" pitchFamily="18" charset="-78"/>
              </a:rPr>
              <a:t>is to feel what another person is feeling</a:t>
            </a:r>
          </a:p>
          <a:p>
            <a:pPr lvl="1" algn="l">
              <a:spcBef>
                <a:spcPts val="1200"/>
              </a:spcBef>
            </a:pPr>
            <a:r>
              <a:rPr lang="en-US" b="1" dirty="0" smtClean="0">
                <a:solidFill>
                  <a:schemeClr val="tx1"/>
                </a:solidFill>
                <a:cs typeface="Andalus" panose="02020603050405020304" pitchFamily="18" charset="-78"/>
              </a:rPr>
              <a:t>To feel </a:t>
            </a:r>
            <a:r>
              <a:rPr lang="en-US" b="1" dirty="0" smtClean="0">
                <a:solidFill>
                  <a:srgbClr val="0000CC"/>
                </a:solidFill>
                <a:cs typeface="Andalus" panose="02020603050405020304" pitchFamily="18" charset="-78"/>
              </a:rPr>
              <a:t>sympathy </a:t>
            </a:r>
            <a:r>
              <a:rPr lang="en-US" b="1" dirty="0" smtClean="0">
                <a:solidFill>
                  <a:schemeClr val="tx1"/>
                </a:solidFill>
                <a:cs typeface="Andalus" panose="02020603050405020304" pitchFamily="18" charset="-78"/>
              </a:rPr>
              <a:t>is to have an awareness of what</a:t>
            </a:r>
            <a:r>
              <a:rPr lang="en-US" b="1" dirty="0">
                <a:solidFill>
                  <a:schemeClr val="tx1"/>
                </a:solidFill>
                <a:cs typeface="Andalus" panose="02020603050405020304" pitchFamily="18" charset="-78"/>
              </a:rPr>
              <a:t> another person is </a:t>
            </a:r>
            <a:r>
              <a:rPr lang="en-US" b="1" dirty="0" smtClean="0">
                <a:solidFill>
                  <a:schemeClr val="tx1"/>
                </a:solidFill>
                <a:cs typeface="Andalus" panose="02020603050405020304" pitchFamily="18" charset="-78"/>
              </a:rPr>
              <a:t>feeling, and to feel sadness, pity, or sorry for that other person.</a:t>
            </a:r>
          </a:p>
          <a:p>
            <a:pPr lvl="1" algn="l">
              <a:spcBef>
                <a:spcPts val="1200"/>
              </a:spcBef>
            </a:pPr>
            <a:r>
              <a:rPr lang="en-US" b="1" dirty="0" smtClean="0">
                <a:solidFill>
                  <a:schemeClr val="tx1"/>
                </a:solidFill>
                <a:cs typeface="Andalus" panose="02020603050405020304" pitchFamily="18" charset="-78"/>
              </a:rPr>
              <a:t>Showing </a:t>
            </a:r>
            <a:r>
              <a:rPr lang="en-US" b="1" dirty="0">
                <a:solidFill>
                  <a:srgbClr val="0000CC"/>
                </a:solidFill>
                <a:cs typeface="Andalus" panose="02020603050405020304" pitchFamily="18" charset="-78"/>
              </a:rPr>
              <a:t>empathy </a:t>
            </a:r>
            <a:r>
              <a:rPr lang="en-US" b="1" dirty="0" smtClean="0">
                <a:solidFill>
                  <a:schemeClr val="tx1"/>
                </a:solidFill>
                <a:cs typeface="Andalus" panose="02020603050405020304" pitchFamily="18" charset="-78"/>
              </a:rPr>
              <a:t>for a patient can build rapport between the HCP and the patient.</a:t>
            </a: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472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The Difference between Empathy and Sympathy</a:t>
            </a:r>
            <a:r>
              <a:rPr lang="en-US" b="1" dirty="0" smtClean="0">
                <a:solidFill>
                  <a:schemeClr val="tx1"/>
                </a:solidFill>
                <a:cs typeface="Andalus" panose="02020603050405020304" pitchFamily="18" charset="-78"/>
              </a:rPr>
              <a:t>.</a:t>
            </a:r>
          </a:p>
          <a:p>
            <a:pPr marL="457200" indent="-457200">
              <a:buClr>
                <a:srgbClr val="0000CC"/>
              </a:buClr>
              <a:buFont typeface="Arial" panose="020B0604020202020204" pitchFamily="34" charset="0"/>
              <a:buChar char="•"/>
            </a:pPr>
            <a:r>
              <a:rPr lang="en-US" sz="2800" b="1" dirty="0">
                <a:solidFill>
                  <a:srgbClr val="0000CC"/>
                </a:solidFill>
                <a:latin typeface="+mn-lt"/>
              </a:rPr>
              <a:t>Sympathy</a:t>
            </a:r>
            <a:r>
              <a:rPr lang="en-US" sz="2800" b="1" dirty="0">
                <a:solidFill>
                  <a:schemeClr val="tx1"/>
                </a:solidFill>
                <a:latin typeface="+mn-lt"/>
              </a:rPr>
              <a:t> goes beyond </a:t>
            </a:r>
            <a:r>
              <a:rPr lang="en-US" sz="2800" b="1" dirty="0">
                <a:solidFill>
                  <a:srgbClr val="0000CC"/>
                </a:solidFill>
                <a:latin typeface="+mn-lt"/>
              </a:rPr>
              <a:t>empathy</a:t>
            </a:r>
            <a:r>
              <a:rPr lang="en-US" sz="2800" b="1" dirty="0">
                <a:solidFill>
                  <a:schemeClr val="tx1"/>
                </a:solidFill>
                <a:latin typeface="+mn-lt"/>
              </a:rPr>
              <a:t> because it involves an emotional response.</a:t>
            </a:r>
          </a:p>
          <a:p>
            <a:pPr marL="457200" indent="-457200">
              <a:buClr>
                <a:srgbClr val="0000CC"/>
              </a:buClr>
              <a:buFont typeface="Arial" panose="020B0604020202020204" pitchFamily="34" charset="0"/>
              <a:buChar char="•"/>
            </a:pPr>
            <a:r>
              <a:rPr lang="en-US" sz="2800" b="1" dirty="0" smtClean="0">
                <a:solidFill>
                  <a:schemeClr val="tx1"/>
                </a:solidFill>
                <a:latin typeface="+mn-lt"/>
              </a:rPr>
              <a:t>Empathy </a:t>
            </a:r>
            <a:r>
              <a:rPr lang="en-US" sz="2800" b="1" dirty="0">
                <a:solidFill>
                  <a:schemeClr val="tx1"/>
                </a:solidFill>
                <a:latin typeface="+mn-lt"/>
              </a:rPr>
              <a:t>is </a:t>
            </a:r>
            <a:r>
              <a:rPr lang="en-US" sz="2800" b="1" dirty="0">
                <a:solidFill>
                  <a:srgbClr val="0000CC"/>
                </a:solidFill>
                <a:latin typeface="+mn-lt"/>
              </a:rPr>
              <a:t>intellectually</a:t>
            </a:r>
            <a:r>
              <a:rPr lang="en-US" sz="2800" b="1" dirty="0">
                <a:solidFill>
                  <a:schemeClr val="tx1"/>
                </a:solidFill>
                <a:latin typeface="+mn-lt"/>
              </a:rPr>
              <a:t> but not emotionally identifying with feelings, thoughts, or attitudes of another person</a:t>
            </a:r>
            <a:r>
              <a:rPr lang="en-US" sz="2800" b="1" dirty="0" smtClean="0">
                <a:solidFill>
                  <a:schemeClr val="tx1"/>
                </a:solidFill>
                <a:latin typeface="+mn-lt"/>
              </a:rPr>
              <a:t>.</a:t>
            </a:r>
          </a:p>
          <a:p>
            <a:pPr marL="457200" indent="-457200">
              <a:buClr>
                <a:srgbClr val="0000CC"/>
              </a:buClr>
              <a:buFont typeface="Arial" panose="020B0604020202020204" pitchFamily="34" charset="0"/>
              <a:buChar char="•"/>
            </a:pPr>
            <a:r>
              <a:rPr lang="en-US" sz="2800" b="1" dirty="0">
                <a:solidFill>
                  <a:schemeClr val="tx1"/>
                </a:solidFill>
                <a:latin typeface="+mn-lt"/>
              </a:rPr>
              <a:t>Learn to provide compassionate care without emotionally exhausting yourself.</a:t>
            </a:r>
          </a:p>
          <a:p>
            <a:pPr marL="457200" indent="-457200">
              <a:buClr>
                <a:srgbClr val="0000CC"/>
              </a:buClr>
              <a:buFont typeface="Arial" panose="020B0604020202020204" pitchFamily="34" charset="0"/>
              <a:buChar char="•"/>
            </a:pPr>
            <a:r>
              <a:rPr lang="en-US" sz="2800" b="1" dirty="0">
                <a:solidFill>
                  <a:schemeClr val="tx1"/>
                </a:solidFill>
                <a:latin typeface="+mn-lt"/>
              </a:rPr>
              <a:t>Being </a:t>
            </a:r>
            <a:r>
              <a:rPr lang="en-US" sz="2800" b="1" dirty="0">
                <a:solidFill>
                  <a:srgbClr val="0000CC"/>
                </a:solidFill>
                <a:latin typeface="+mn-lt"/>
              </a:rPr>
              <a:t>empathic</a:t>
            </a:r>
            <a:r>
              <a:rPr lang="en-US" sz="2800" b="1" dirty="0">
                <a:solidFill>
                  <a:schemeClr val="tx1"/>
                </a:solidFill>
                <a:latin typeface="+mn-lt"/>
              </a:rPr>
              <a:t> helps to keep distance so you can think and act in your patient’s best interest</a:t>
            </a:r>
            <a:r>
              <a:rPr lang="en-US" sz="2800" b="1" dirty="0" smtClean="0">
                <a:solidFill>
                  <a:schemeClr val="tx1"/>
                </a:solidFill>
                <a:latin typeface="+mn-lt"/>
              </a:rPr>
              <a:t>.</a:t>
            </a:r>
            <a:endParaRPr lang="en-US" sz="2800" b="1" dirty="0">
              <a:solidFill>
                <a:schemeClr val="tx1"/>
              </a:solidFill>
              <a:latin typeface="+mn-lt"/>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76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defRPr/>
            </a:pPr>
            <a:r>
              <a:rPr lang="en-US" b="1" dirty="0">
                <a:solidFill>
                  <a:srgbClr val="0000CC"/>
                </a:solidFill>
                <a:latin typeface="+mn-lt"/>
              </a:rPr>
              <a:t>Writing</a:t>
            </a:r>
          </a:p>
          <a:p>
            <a:pPr marL="457200" indent="-457200">
              <a:buClr>
                <a:srgbClr val="0000CC"/>
              </a:buClr>
              <a:buFont typeface="Courier New" panose="02070309020205020404" pitchFamily="49" charset="0"/>
              <a:buChar char="o"/>
              <a:defRPr/>
            </a:pPr>
            <a:r>
              <a:rPr lang="en-US" b="1" dirty="0">
                <a:solidFill>
                  <a:schemeClr val="tx1"/>
                </a:solidFill>
                <a:latin typeface="+mn-lt"/>
              </a:rPr>
              <a:t>A significant way of communicating information in health </a:t>
            </a:r>
            <a:r>
              <a:rPr lang="en-US" b="1" dirty="0" smtClean="0">
                <a:solidFill>
                  <a:schemeClr val="tx1"/>
                </a:solidFill>
                <a:latin typeface="+mn-lt"/>
              </a:rPr>
              <a:t>care</a:t>
            </a:r>
          </a:p>
          <a:p>
            <a:pPr marL="457200" indent="-457200">
              <a:buClr>
                <a:srgbClr val="0000CC"/>
              </a:buClr>
              <a:buFont typeface="Courier New" panose="02070309020205020404" pitchFamily="49" charset="0"/>
              <a:buChar char="o"/>
              <a:defRPr/>
            </a:pPr>
            <a:r>
              <a:rPr lang="en-US" b="1" dirty="0" smtClean="0">
                <a:solidFill>
                  <a:schemeClr val="tx1"/>
                </a:solidFill>
                <a:latin typeface="+mn-lt"/>
              </a:rPr>
              <a:t>Charting </a:t>
            </a:r>
            <a:r>
              <a:rPr lang="en-US" b="1" dirty="0">
                <a:solidFill>
                  <a:schemeClr val="tx1"/>
                </a:solidFill>
                <a:latin typeface="+mn-lt"/>
              </a:rPr>
              <a:t>as a direct influence on patient care</a:t>
            </a:r>
          </a:p>
          <a:p>
            <a:pPr marL="1371600" lvl="2" indent="-457200" algn="l">
              <a:buClr>
                <a:srgbClr val="0000CC"/>
              </a:buClr>
              <a:buFont typeface="Arial" panose="020B0604020202020204" pitchFamily="34" charset="0"/>
              <a:buChar char="•"/>
              <a:defRPr/>
            </a:pPr>
            <a:r>
              <a:rPr lang="en-US" sz="3200" b="1" dirty="0">
                <a:solidFill>
                  <a:schemeClr val="tx1"/>
                </a:solidFill>
              </a:rPr>
              <a:t>Give facts, not opinions</a:t>
            </a:r>
          </a:p>
          <a:p>
            <a:pPr marL="1371600" lvl="2" indent="-457200" algn="l">
              <a:buClr>
                <a:srgbClr val="0000CC"/>
              </a:buClr>
              <a:buFont typeface="Arial" panose="020B0604020202020204" pitchFamily="34" charset="0"/>
              <a:buChar char="•"/>
              <a:defRPr/>
            </a:pPr>
            <a:r>
              <a:rPr lang="en-US" sz="3200" b="1" dirty="0">
                <a:solidFill>
                  <a:schemeClr val="tx1"/>
                </a:solidFill>
              </a:rPr>
              <a:t>Use approved </a:t>
            </a:r>
            <a:r>
              <a:rPr lang="en-US" sz="3200" b="1" dirty="0" smtClean="0">
                <a:solidFill>
                  <a:schemeClr val="tx1"/>
                </a:solidFill>
              </a:rPr>
              <a:t>abbreviations</a:t>
            </a:r>
            <a:endParaRPr lang="en-US" sz="3200" b="1" dirty="0">
              <a:solidFill>
                <a:schemeClr val="tx1"/>
              </a:solidFill>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47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chemeClr val="tx1"/>
                </a:solidFill>
                <a:cs typeface="Andalus" panose="02020603050405020304" pitchFamily="18" charset="-78"/>
              </a:rPr>
              <a:t>The HCP has three types of questions they can use to elicit information from the patient</a:t>
            </a:r>
          </a:p>
          <a:p>
            <a:pPr marL="914400" lvl="1" indent="-457200" algn="l">
              <a:spcBef>
                <a:spcPts val="1200"/>
              </a:spcBef>
              <a:buFont typeface="Arial" panose="020B0604020202020204" pitchFamily="34" charset="0"/>
              <a:buChar char="•"/>
            </a:pPr>
            <a:r>
              <a:rPr lang="en-US" b="1" dirty="0">
                <a:solidFill>
                  <a:srgbClr val="0000CC"/>
                </a:solidFill>
                <a:cs typeface="Andalus" panose="02020603050405020304" pitchFamily="18" charset="-78"/>
              </a:rPr>
              <a:t>Open-ended Questions</a:t>
            </a:r>
          </a:p>
          <a:p>
            <a:pPr marL="914400" lvl="1" indent="-457200" algn="l">
              <a:spcBef>
                <a:spcPts val="1200"/>
              </a:spcBef>
              <a:buFont typeface="Arial" panose="020B0604020202020204" pitchFamily="34" charset="0"/>
              <a:buChar char="•"/>
            </a:pPr>
            <a:r>
              <a:rPr lang="en-US" b="1" dirty="0">
                <a:solidFill>
                  <a:srgbClr val="0000CC"/>
                </a:solidFill>
                <a:cs typeface="Andalus" panose="02020603050405020304" pitchFamily="18" charset="-78"/>
              </a:rPr>
              <a:t>Closed Questions</a:t>
            </a:r>
          </a:p>
          <a:p>
            <a:pPr marL="914400" lvl="1" indent="-457200" algn="l">
              <a:spcBef>
                <a:spcPts val="1200"/>
              </a:spcBef>
              <a:buFont typeface="Arial" panose="020B0604020202020204" pitchFamily="34" charset="0"/>
              <a:buChar char="•"/>
            </a:pPr>
            <a:r>
              <a:rPr lang="en-US" b="1" dirty="0">
                <a:solidFill>
                  <a:srgbClr val="0000CC"/>
                </a:solidFill>
                <a:cs typeface="Andalus" panose="02020603050405020304" pitchFamily="18" charset="-78"/>
              </a:rPr>
              <a:t>Multiple Choice Questions</a:t>
            </a:r>
          </a:p>
          <a:p>
            <a:pPr lvl="1" algn="l">
              <a:spcBef>
                <a:spcPts val="1200"/>
              </a:spcBef>
            </a:pPr>
            <a:endParaRPr lang="en-US" b="1" dirty="0" smtClean="0">
              <a:solidFill>
                <a:schemeClr val="tx1"/>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85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1154955" y="2266681"/>
            <a:ext cx="9985270" cy="3503053"/>
          </a:xfrm>
        </p:spPr>
        <p:txBody>
          <a:bodyPr>
            <a:noAutofit/>
          </a:bodyPr>
          <a:lstStyle/>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Most important, is that an HCP who has strong communication skills will always be more effective in helping patients.</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However, it is important also to remember that being a good verbal communicator is not simply a matter of having a large vocabulary or the ability to use highly technical language.</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0968" y="159375"/>
            <a:ext cx="2733541" cy="1804137"/>
          </a:xfrm>
          <a:prstGeom prst="rect">
            <a:avLst/>
          </a:prstGeom>
        </p:spPr>
      </p:pic>
    </p:spTree>
    <p:extLst>
      <p:ext uri="{BB962C8B-B14F-4D97-AF65-F5344CB8AC3E}">
        <p14:creationId xmlns:p14="http://schemas.microsoft.com/office/powerpoint/2010/main" val="1932414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marL="457200" indent="-457200">
              <a:spcBef>
                <a:spcPts val="1200"/>
              </a:spcBef>
              <a:buFont typeface="Arial" panose="020B0604020202020204" pitchFamily="34" charset="0"/>
              <a:buChar char="•"/>
            </a:pPr>
            <a:r>
              <a:rPr lang="en-US" b="1" dirty="0" smtClean="0">
                <a:solidFill>
                  <a:srgbClr val="0000CC"/>
                </a:solidFill>
                <a:latin typeface="+mn-lt"/>
                <a:cs typeface="Andalus" panose="02020603050405020304" pitchFamily="18" charset="-78"/>
              </a:rPr>
              <a:t>Open-ended </a:t>
            </a:r>
            <a:r>
              <a:rPr lang="en-US" b="1" dirty="0" smtClean="0">
                <a:solidFill>
                  <a:srgbClr val="0000CC"/>
                </a:solidFill>
                <a:latin typeface="+mn-lt"/>
                <a:cs typeface="Andalus" panose="02020603050405020304" pitchFamily="18" charset="-78"/>
              </a:rPr>
              <a:t>Questions </a:t>
            </a:r>
            <a:r>
              <a:rPr lang="en-US" b="1" dirty="0" smtClean="0">
                <a:solidFill>
                  <a:schemeClr val="tx1"/>
                </a:solidFill>
                <a:latin typeface="+mn-lt"/>
                <a:cs typeface="Andalus" panose="02020603050405020304" pitchFamily="18" charset="-78"/>
              </a:rPr>
              <a:t>lead to the kinds of answers that the HCP will want to </a:t>
            </a:r>
            <a:r>
              <a:rPr lang="en-US" b="1" dirty="0" smtClean="0">
                <a:solidFill>
                  <a:srgbClr val="0000CC"/>
                </a:solidFill>
                <a:latin typeface="+mn-lt"/>
                <a:cs typeface="Andalus" panose="02020603050405020304" pitchFamily="18" charset="-78"/>
              </a:rPr>
              <a:t>Paraphrase,</a:t>
            </a:r>
            <a:r>
              <a:rPr lang="en-US" b="1" dirty="0" smtClean="0">
                <a:solidFill>
                  <a:schemeClr val="tx1"/>
                </a:solidFill>
                <a:latin typeface="+mn-lt"/>
                <a:cs typeface="Andalus" panose="02020603050405020304" pitchFamily="18" charset="-78"/>
              </a:rPr>
              <a:t> that is, longer answers with more detail and emotions.</a:t>
            </a:r>
          </a:p>
          <a:p>
            <a:pPr marL="457200" indent="-457200">
              <a:spcBef>
                <a:spcPts val="1200"/>
              </a:spcBef>
              <a:buClr>
                <a:srgbClr val="0000CC"/>
              </a:buClr>
              <a:buFont typeface="Arial" panose="020B0604020202020204" pitchFamily="34" charset="0"/>
              <a:buChar char="•"/>
            </a:pPr>
            <a:r>
              <a:rPr lang="en-US" b="1" dirty="0" smtClean="0">
                <a:solidFill>
                  <a:schemeClr val="tx1"/>
                </a:solidFill>
                <a:latin typeface="+mn-lt"/>
                <a:cs typeface="Andalus" panose="02020603050405020304" pitchFamily="18" charset="-78"/>
              </a:rPr>
              <a:t>We use </a:t>
            </a:r>
            <a:r>
              <a:rPr lang="en-US" b="1" dirty="0">
                <a:solidFill>
                  <a:srgbClr val="0000CC"/>
                </a:solidFill>
                <a:latin typeface="+mn-lt"/>
                <a:cs typeface="Andalus" panose="02020603050405020304" pitchFamily="18" charset="-78"/>
              </a:rPr>
              <a:t>Open-ended Questions </a:t>
            </a:r>
            <a:r>
              <a:rPr lang="en-US" b="1" dirty="0" smtClean="0">
                <a:solidFill>
                  <a:schemeClr val="tx1"/>
                </a:solidFill>
                <a:latin typeface="+mn-lt"/>
                <a:cs typeface="Andalus" panose="02020603050405020304" pitchFamily="18" charset="-78"/>
              </a:rPr>
              <a:t>when we want to hear the whole story.</a:t>
            </a:r>
          </a:p>
          <a:p>
            <a:pPr marL="457200" indent="-457200">
              <a:spcBef>
                <a:spcPts val="1200"/>
              </a:spcBef>
              <a:buClr>
                <a:srgbClr val="0000CC"/>
              </a:buClr>
              <a:buFont typeface="Arial" panose="020B0604020202020204" pitchFamily="34" charset="0"/>
              <a:buChar char="•"/>
            </a:pPr>
            <a:r>
              <a:rPr lang="en-US" b="1" dirty="0">
                <a:solidFill>
                  <a:srgbClr val="0000CC"/>
                </a:solidFill>
                <a:latin typeface="+mn-lt"/>
                <a:cs typeface="Andalus" panose="02020603050405020304" pitchFamily="18" charset="-78"/>
              </a:rPr>
              <a:t>Open-ended </a:t>
            </a:r>
            <a:r>
              <a:rPr lang="en-US" b="1" dirty="0" smtClean="0">
                <a:solidFill>
                  <a:srgbClr val="0000CC"/>
                </a:solidFill>
                <a:latin typeface="+mn-lt"/>
                <a:cs typeface="Andalus" panose="02020603050405020304" pitchFamily="18" charset="-78"/>
              </a:rPr>
              <a:t>Questions</a:t>
            </a:r>
            <a:r>
              <a:rPr lang="en-US" b="1" dirty="0" smtClean="0">
                <a:solidFill>
                  <a:schemeClr val="tx1"/>
                </a:solidFill>
                <a:latin typeface="+mn-lt"/>
                <a:cs typeface="Andalus" panose="02020603050405020304" pitchFamily="18" charset="-78"/>
              </a:rPr>
              <a:t> most frequently begin with the words “how” “what”.</a:t>
            </a:r>
            <a:endParaRPr lang="en-US" b="1" dirty="0" smtClean="0">
              <a:solidFill>
                <a:schemeClr val="tx1"/>
              </a:solidFill>
              <a:latin typeface="+mn-lt"/>
              <a:cs typeface="Andalus" panose="02020603050405020304" pitchFamily="18" charset="-78"/>
            </a:endParaRPr>
          </a:p>
          <a:p>
            <a:pPr lvl="1" algn="l">
              <a:spcBef>
                <a:spcPts val="1200"/>
              </a:spcBef>
            </a:pPr>
            <a:endParaRPr lang="en-US" b="1" dirty="0" smtClean="0">
              <a:solidFill>
                <a:schemeClr val="tx1"/>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556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marL="457200" indent="-457200">
              <a:spcBef>
                <a:spcPts val="1200"/>
              </a:spcBef>
              <a:buFont typeface="Arial" panose="020B0604020202020204" pitchFamily="34" charset="0"/>
              <a:buChar char="•"/>
            </a:pPr>
            <a:r>
              <a:rPr lang="en-US" b="1" dirty="0" smtClean="0">
                <a:solidFill>
                  <a:srgbClr val="0000CC"/>
                </a:solidFill>
                <a:latin typeface="+mn-lt"/>
                <a:cs typeface="Andalus" panose="02020603050405020304" pitchFamily="18" charset="-78"/>
              </a:rPr>
              <a:t>Open-ended </a:t>
            </a:r>
            <a:r>
              <a:rPr lang="en-US" b="1" dirty="0" smtClean="0">
                <a:solidFill>
                  <a:srgbClr val="0000CC"/>
                </a:solidFill>
                <a:latin typeface="+mn-lt"/>
                <a:cs typeface="Andalus" panose="02020603050405020304" pitchFamily="18" charset="-78"/>
              </a:rPr>
              <a:t>Questions </a:t>
            </a:r>
            <a:r>
              <a:rPr lang="en-US" b="1" dirty="0" smtClean="0">
                <a:solidFill>
                  <a:schemeClr val="tx1"/>
                </a:solidFill>
                <a:latin typeface="+mn-lt"/>
                <a:cs typeface="Andalus" panose="02020603050405020304" pitchFamily="18" charset="-78"/>
              </a:rPr>
              <a:t>encourage the patient to further discuss issues of concern.</a:t>
            </a:r>
          </a:p>
          <a:p>
            <a:pPr marL="457200" indent="-457200">
              <a:spcBef>
                <a:spcPts val="1200"/>
              </a:spcBef>
              <a:buFont typeface="Arial" panose="020B0604020202020204" pitchFamily="34" charset="0"/>
              <a:buChar char="•"/>
            </a:pPr>
            <a:r>
              <a:rPr lang="en-US" b="1" dirty="0">
                <a:solidFill>
                  <a:srgbClr val="0000CC"/>
                </a:solidFill>
                <a:latin typeface="+mn-lt"/>
                <a:cs typeface="Andalus" panose="02020603050405020304" pitchFamily="18" charset="-78"/>
              </a:rPr>
              <a:t>Open-ended </a:t>
            </a:r>
            <a:r>
              <a:rPr lang="en-US" b="1" dirty="0" smtClean="0">
                <a:solidFill>
                  <a:srgbClr val="0000CC"/>
                </a:solidFill>
                <a:latin typeface="+mn-lt"/>
                <a:cs typeface="Andalus" panose="02020603050405020304" pitchFamily="18" charset="-78"/>
              </a:rPr>
              <a:t>Questions</a:t>
            </a:r>
            <a:r>
              <a:rPr lang="en-US" b="1" dirty="0" smtClean="0">
                <a:solidFill>
                  <a:schemeClr val="tx1"/>
                </a:solidFill>
                <a:latin typeface="+mn-lt"/>
                <a:cs typeface="Andalus" panose="02020603050405020304" pitchFamily="18" charset="-78"/>
              </a:rPr>
              <a:t> are important for a complete understanding of the patient’s needs.</a:t>
            </a:r>
          </a:p>
          <a:p>
            <a:pPr marL="457200" indent="-457200">
              <a:spcBef>
                <a:spcPts val="1200"/>
              </a:spcBef>
              <a:buClr>
                <a:srgbClr val="0000CC"/>
              </a:buClr>
              <a:buFont typeface="Arial" panose="020B0604020202020204" pitchFamily="34" charset="0"/>
              <a:buChar char="•"/>
            </a:pPr>
            <a:r>
              <a:rPr lang="en-US" b="1" dirty="0" smtClean="0">
                <a:solidFill>
                  <a:schemeClr val="tx1"/>
                </a:solidFill>
                <a:latin typeface="+mn-lt"/>
                <a:cs typeface="Andalus" panose="02020603050405020304" pitchFamily="18" charset="-78"/>
              </a:rPr>
              <a:t>How often does this occur?</a:t>
            </a:r>
          </a:p>
          <a:p>
            <a:pPr marL="457200" indent="-457200">
              <a:spcBef>
                <a:spcPts val="1200"/>
              </a:spcBef>
              <a:buClr>
                <a:srgbClr val="0000CC"/>
              </a:buClr>
              <a:buFont typeface="Arial" panose="020B0604020202020204" pitchFamily="34" charset="0"/>
              <a:buChar char="•"/>
            </a:pPr>
            <a:r>
              <a:rPr lang="en-US" b="1" dirty="0" smtClean="0">
                <a:solidFill>
                  <a:schemeClr val="tx1"/>
                </a:solidFill>
                <a:latin typeface="+mn-lt"/>
                <a:cs typeface="Andalus" panose="02020603050405020304" pitchFamily="18" charset="-78"/>
              </a:rPr>
              <a:t>Why you did not take your medications?</a:t>
            </a:r>
            <a:endParaRPr lang="en-US" b="1" dirty="0" smtClean="0">
              <a:solidFill>
                <a:schemeClr val="tx1"/>
              </a:solidFill>
              <a:latin typeface="+mn-lt"/>
              <a:cs typeface="Andalus" panose="02020603050405020304" pitchFamily="18" charset="-78"/>
            </a:endParaRPr>
          </a:p>
          <a:p>
            <a:pPr lvl="1" algn="l">
              <a:spcBef>
                <a:spcPts val="1200"/>
              </a:spcBef>
            </a:pPr>
            <a:endParaRPr lang="en-US" b="1" dirty="0" smtClean="0">
              <a:solidFill>
                <a:schemeClr val="tx1"/>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14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rgbClr val="0000CC"/>
                </a:solidFill>
                <a:latin typeface="+mn-lt"/>
                <a:cs typeface="Andalus" panose="02020603050405020304" pitchFamily="18" charset="-78"/>
              </a:rPr>
              <a:t>Closed </a:t>
            </a:r>
            <a:r>
              <a:rPr lang="en-US" b="1" dirty="0" smtClean="0">
                <a:solidFill>
                  <a:srgbClr val="0000CC"/>
                </a:solidFill>
                <a:cs typeface="Andalus" panose="02020603050405020304" pitchFamily="18" charset="-78"/>
              </a:rPr>
              <a:t>Questions</a:t>
            </a:r>
            <a:r>
              <a:rPr lang="en-US" b="1" dirty="0" smtClean="0">
                <a:solidFill>
                  <a:schemeClr val="tx1"/>
                </a:solidFill>
                <a:cs typeface="Andalus" panose="02020603050405020304" pitchFamily="18" charset="-78"/>
              </a:rPr>
              <a:t> </a:t>
            </a: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There are times when an HCP wants very specific information from the patient and at these times the HCP may use </a:t>
            </a:r>
            <a:r>
              <a:rPr lang="en-US" b="1" dirty="0" smtClean="0">
                <a:solidFill>
                  <a:srgbClr val="0000CC"/>
                </a:solidFill>
                <a:cs typeface="Andalus" panose="02020603050405020304" pitchFamily="18" charset="-78"/>
              </a:rPr>
              <a:t>Closed Questions</a:t>
            </a:r>
            <a:r>
              <a:rPr lang="en-US" b="1" dirty="0" smtClean="0">
                <a:solidFill>
                  <a:schemeClr val="tx1"/>
                </a:solidFill>
                <a:cs typeface="Andalus" panose="02020603050405020304" pitchFamily="18" charset="-78"/>
              </a:rPr>
              <a:t>.</a:t>
            </a:r>
          </a:p>
          <a:p>
            <a:pPr marL="914400" lvl="1" indent="-457200" algn="l">
              <a:spcBef>
                <a:spcPts val="1200"/>
              </a:spcBef>
              <a:buClr>
                <a:srgbClr val="0000CC"/>
              </a:buClr>
              <a:buFont typeface="Arial" panose="020B0604020202020204" pitchFamily="34" charset="0"/>
              <a:buChar char="•"/>
            </a:pPr>
            <a:r>
              <a:rPr lang="en-US" b="1" dirty="0">
                <a:solidFill>
                  <a:srgbClr val="0000CC"/>
                </a:solidFill>
                <a:cs typeface="Andalus" panose="02020603050405020304" pitchFamily="18" charset="-78"/>
              </a:rPr>
              <a:t>Closed </a:t>
            </a:r>
            <a:r>
              <a:rPr lang="en-US" b="1" dirty="0" smtClean="0">
                <a:solidFill>
                  <a:srgbClr val="0000CC"/>
                </a:solidFill>
                <a:cs typeface="Andalus" panose="02020603050405020304" pitchFamily="18" charset="-78"/>
              </a:rPr>
              <a:t>Questions</a:t>
            </a:r>
            <a:r>
              <a:rPr lang="en-US" b="1" dirty="0" smtClean="0">
                <a:solidFill>
                  <a:schemeClr val="tx1"/>
                </a:solidFill>
                <a:cs typeface="Andalus" panose="02020603050405020304" pitchFamily="18" charset="-78"/>
              </a:rPr>
              <a:t> prompt a short and focused answer, frequently just a “yes” or “no” or perhaps a one-word answer.</a:t>
            </a:r>
            <a:endParaRPr lang="en-US" b="1" dirty="0">
              <a:solidFill>
                <a:schemeClr val="tx1"/>
              </a:solidFill>
              <a:cs typeface="Andalus" panose="02020603050405020304" pitchFamily="18" charset="-78"/>
            </a:endParaRP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These type of questions are especially helpful in filling the gaps in what the patient says</a:t>
            </a:r>
            <a:endParaRPr lang="en-US" b="1" dirty="0">
              <a:solidFill>
                <a:schemeClr val="tx1"/>
              </a:solidFill>
              <a:cs typeface="Andalus" panose="02020603050405020304" pitchFamily="18" charset="-78"/>
            </a:endParaRPr>
          </a:p>
          <a:p>
            <a:pPr lvl="1" algn="l">
              <a:spcBef>
                <a:spcPts val="1200"/>
              </a:spcBef>
            </a:pPr>
            <a:r>
              <a:rPr lang="en-US" b="1" dirty="0" smtClean="0">
                <a:solidFill>
                  <a:schemeClr val="tx1"/>
                </a:solidFill>
                <a:cs typeface="Andalus" panose="02020603050405020304" pitchFamily="18" charset="-78"/>
              </a:rPr>
              <a:t> </a:t>
            </a:r>
            <a:endParaRPr lang="en-US" b="1" dirty="0" smtClean="0">
              <a:solidFill>
                <a:srgbClr val="0000CC"/>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7485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rgbClr val="0000CC"/>
                </a:solidFill>
                <a:latin typeface="+mn-lt"/>
                <a:cs typeface="Andalus" panose="02020603050405020304" pitchFamily="18" charset="-78"/>
              </a:rPr>
              <a:t>Closed </a:t>
            </a:r>
            <a:r>
              <a:rPr lang="en-US" b="1" dirty="0" smtClean="0">
                <a:solidFill>
                  <a:srgbClr val="0000CC"/>
                </a:solidFill>
                <a:cs typeface="Andalus" panose="02020603050405020304" pitchFamily="18" charset="-78"/>
              </a:rPr>
              <a:t>Questions</a:t>
            </a:r>
            <a:r>
              <a:rPr lang="en-US" b="1" dirty="0" smtClean="0">
                <a:solidFill>
                  <a:schemeClr val="tx1"/>
                </a:solidFill>
                <a:cs typeface="Andalus" panose="02020603050405020304" pitchFamily="18" charset="-78"/>
              </a:rPr>
              <a:t> </a:t>
            </a:r>
          </a:p>
          <a:p>
            <a:pPr lvl="1" algn="l">
              <a:spcBef>
                <a:spcPts val="1200"/>
              </a:spcBef>
              <a:buClr>
                <a:srgbClr val="0000CC"/>
              </a:buClr>
            </a:pPr>
            <a:r>
              <a:rPr lang="en-US" b="1" dirty="0" smtClean="0">
                <a:solidFill>
                  <a:schemeClr val="tx1"/>
                </a:solidFill>
                <a:cs typeface="Andalus" panose="02020603050405020304" pitchFamily="18" charset="-78"/>
              </a:rPr>
              <a:t>Consider the following examples of </a:t>
            </a:r>
            <a:r>
              <a:rPr lang="en-US" b="1" dirty="0">
                <a:solidFill>
                  <a:srgbClr val="0000CC"/>
                </a:solidFill>
                <a:cs typeface="Andalus" panose="02020603050405020304" pitchFamily="18" charset="-78"/>
              </a:rPr>
              <a:t>Closed Questions</a:t>
            </a:r>
            <a:r>
              <a:rPr lang="en-US" b="1" dirty="0">
                <a:solidFill>
                  <a:schemeClr val="tx1"/>
                </a:solidFill>
                <a:cs typeface="Andalus" panose="02020603050405020304" pitchFamily="18" charset="-78"/>
              </a:rPr>
              <a:t> </a:t>
            </a: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Which arm hurts?</a:t>
            </a: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What city do you live in?</a:t>
            </a: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Can you hear me?</a:t>
            </a:r>
          </a:p>
          <a:p>
            <a:pPr marL="914400" lvl="1" indent="-457200" algn="l">
              <a:spcBef>
                <a:spcPts val="1200"/>
              </a:spcBef>
              <a:buClr>
                <a:srgbClr val="0000CC"/>
              </a:buClr>
              <a:buFont typeface="Arial" panose="020B0604020202020204" pitchFamily="34" charset="0"/>
              <a:buChar char="•"/>
            </a:pPr>
            <a:r>
              <a:rPr lang="en-US" b="1" dirty="0" smtClean="0">
                <a:solidFill>
                  <a:schemeClr val="tx1"/>
                </a:solidFill>
                <a:cs typeface="Andalus" panose="02020603050405020304" pitchFamily="18" charset="-78"/>
              </a:rPr>
              <a:t>How many times a day?</a:t>
            </a:r>
            <a:endParaRPr lang="en-US" b="1" dirty="0">
              <a:solidFill>
                <a:schemeClr val="tx1"/>
              </a:solidFill>
              <a:cs typeface="Andalus" panose="02020603050405020304" pitchFamily="18" charset="-78"/>
            </a:endParaRPr>
          </a:p>
          <a:p>
            <a:pPr lvl="1" algn="l">
              <a:spcBef>
                <a:spcPts val="1200"/>
              </a:spcBef>
            </a:pPr>
            <a:r>
              <a:rPr lang="en-US" b="1" dirty="0" smtClean="0">
                <a:solidFill>
                  <a:schemeClr val="tx1"/>
                </a:solidFill>
                <a:cs typeface="Andalus" panose="02020603050405020304" pitchFamily="18" charset="-78"/>
              </a:rPr>
              <a:t> </a:t>
            </a:r>
            <a:endParaRPr lang="en-US" b="1" dirty="0" smtClean="0">
              <a:solidFill>
                <a:srgbClr val="0000CC"/>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64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669808"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rgbClr val="0000CC"/>
                </a:solidFill>
                <a:latin typeface="+mn-lt"/>
                <a:cs typeface="Andalus" panose="02020603050405020304" pitchFamily="18" charset="-78"/>
              </a:rPr>
              <a:t>Multiple </a:t>
            </a:r>
            <a:r>
              <a:rPr lang="en-US" b="1" dirty="0" smtClean="0">
                <a:solidFill>
                  <a:srgbClr val="0000CC"/>
                </a:solidFill>
                <a:latin typeface="+mn-lt"/>
                <a:cs typeface="Andalus" panose="02020603050405020304" pitchFamily="18" charset="-78"/>
              </a:rPr>
              <a:t>Choice </a:t>
            </a:r>
            <a:r>
              <a:rPr lang="en-US" b="1" dirty="0" smtClean="0">
                <a:solidFill>
                  <a:srgbClr val="0000CC"/>
                </a:solidFill>
                <a:latin typeface="+mn-lt"/>
                <a:cs typeface="Andalus" panose="02020603050405020304" pitchFamily="18" charset="-78"/>
              </a:rPr>
              <a:t>Questions</a:t>
            </a:r>
            <a:r>
              <a:rPr lang="en-US" b="1" dirty="0">
                <a:solidFill>
                  <a:schemeClr val="tx1"/>
                </a:solidFill>
                <a:cs typeface="Andalus" panose="02020603050405020304" pitchFamily="18" charset="-78"/>
              </a:rPr>
              <a:t> </a:t>
            </a:r>
            <a:r>
              <a:rPr lang="en-US" b="1" dirty="0" smtClean="0">
                <a:solidFill>
                  <a:schemeClr val="tx1"/>
                </a:solidFill>
                <a:cs typeface="Andalus" panose="02020603050405020304" pitchFamily="18" charset="-78"/>
              </a:rPr>
              <a:t>provide the patient with alternative options from which to choose.</a:t>
            </a:r>
          </a:p>
          <a:p>
            <a:pPr lvl="1" algn="l">
              <a:spcBef>
                <a:spcPts val="1200"/>
              </a:spcBef>
            </a:pPr>
            <a:r>
              <a:rPr lang="en-US" b="1" dirty="0" smtClean="0">
                <a:solidFill>
                  <a:schemeClr val="tx1"/>
                </a:solidFill>
                <a:latin typeface="+mn-lt"/>
                <a:cs typeface="Andalus" panose="02020603050405020304" pitchFamily="18" charset="-78"/>
              </a:rPr>
              <a:t>These can be helpful in allowing the patient to collaborate  with the HCP in the management of their care, thereby helping patients to feel more empowered in making care-related decisions.</a:t>
            </a:r>
          </a:p>
          <a:p>
            <a:pPr lvl="1" algn="l">
              <a:spcBef>
                <a:spcPts val="1200"/>
              </a:spcBef>
            </a:pPr>
            <a:r>
              <a:rPr lang="en-US" b="1" dirty="0">
                <a:solidFill>
                  <a:srgbClr val="0000CC"/>
                </a:solidFill>
                <a:cs typeface="Andalus" panose="02020603050405020304" pitchFamily="18" charset="-78"/>
              </a:rPr>
              <a:t>Multiple Choice </a:t>
            </a:r>
            <a:r>
              <a:rPr lang="en-US" b="1" dirty="0" smtClean="0">
                <a:solidFill>
                  <a:srgbClr val="0000CC"/>
                </a:solidFill>
                <a:cs typeface="Andalus" panose="02020603050405020304" pitchFamily="18" charset="-78"/>
              </a:rPr>
              <a:t>Questions</a:t>
            </a:r>
            <a:r>
              <a:rPr lang="en-US" b="1" dirty="0" smtClean="0">
                <a:solidFill>
                  <a:schemeClr val="tx1"/>
                </a:solidFill>
                <a:cs typeface="Andalus" panose="02020603050405020304" pitchFamily="18" charset="-78"/>
              </a:rPr>
              <a:t> can also be helpful when working with patients who are withdrawn, depressed, or anxious, in that they aid the patients in taking steps in prioritizing their actions.</a:t>
            </a:r>
            <a:endParaRPr lang="en-US" b="1" dirty="0" smtClean="0">
              <a:solidFill>
                <a:srgbClr val="0000CC"/>
              </a:solidFill>
              <a:latin typeface="+mn-lt"/>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54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669808"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rgbClr val="0000CC"/>
                </a:solidFill>
                <a:latin typeface="+mn-lt"/>
                <a:cs typeface="Andalus" panose="02020603050405020304" pitchFamily="18" charset="-78"/>
              </a:rPr>
              <a:t>Multiple </a:t>
            </a:r>
            <a:r>
              <a:rPr lang="en-US" b="1" dirty="0" smtClean="0">
                <a:solidFill>
                  <a:srgbClr val="0000CC"/>
                </a:solidFill>
                <a:latin typeface="+mn-lt"/>
                <a:cs typeface="Andalus" panose="02020603050405020304" pitchFamily="18" charset="-78"/>
              </a:rPr>
              <a:t>Choice </a:t>
            </a:r>
            <a:r>
              <a:rPr lang="en-US" b="1" dirty="0" smtClean="0">
                <a:solidFill>
                  <a:srgbClr val="0000CC"/>
                </a:solidFill>
                <a:latin typeface="+mn-lt"/>
                <a:cs typeface="Andalus" panose="02020603050405020304" pitchFamily="18" charset="-78"/>
              </a:rPr>
              <a:t>Questions</a:t>
            </a:r>
            <a:r>
              <a:rPr lang="en-US" b="1" dirty="0">
                <a:solidFill>
                  <a:schemeClr val="tx1"/>
                </a:solidFill>
                <a:cs typeface="Andalus" panose="02020603050405020304" pitchFamily="18" charset="-78"/>
              </a:rPr>
              <a:t> </a:t>
            </a:r>
            <a:endParaRPr lang="en-US" b="1" dirty="0" smtClean="0">
              <a:solidFill>
                <a:schemeClr val="tx1"/>
              </a:solidFill>
              <a:cs typeface="Andalus" panose="02020603050405020304" pitchFamily="18" charset="-78"/>
            </a:endParaRPr>
          </a:p>
          <a:p>
            <a:pPr lvl="1" algn="l">
              <a:spcBef>
                <a:spcPts val="1200"/>
              </a:spcBef>
            </a:pPr>
            <a:r>
              <a:rPr lang="en-US" b="1" dirty="0" smtClean="0">
                <a:solidFill>
                  <a:schemeClr val="tx1"/>
                </a:solidFill>
                <a:cs typeface="Andalus" panose="02020603050405020304" pitchFamily="18" charset="-78"/>
              </a:rPr>
              <a:t>Consider the following example, in which a nurse’s aide works with a geriatric patient living in an assisted living facility.</a:t>
            </a:r>
          </a:p>
          <a:p>
            <a:pPr marL="914400" lvl="1" indent="-457200" algn="l">
              <a:spcBef>
                <a:spcPts val="1200"/>
              </a:spcBef>
              <a:buClr>
                <a:srgbClr val="0000CC"/>
              </a:buClr>
              <a:buFont typeface="Arial" panose="020B0604020202020204" pitchFamily="34" charset="0"/>
              <a:buChar char="•"/>
            </a:pPr>
            <a:r>
              <a:rPr lang="en-US" b="1" dirty="0" smtClean="0">
                <a:solidFill>
                  <a:srgbClr val="0000CC"/>
                </a:solidFill>
                <a:cs typeface="Andalus" panose="02020603050405020304" pitchFamily="18" charset="-78"/>
              </a:rPr>
              <a:t>HCP: “</a:t>
            </a:r>
            <a:r>
              <a:rPr lang="en-US" b="1" i="1" dirty="0" smtClean="0">
                <a:solidFill>
                  <a:srgbClr val="0000CC"/>
                </a:solidFill>
                <a:cs typeface="Andalus" panose="02020603050405020304" pitchFamily="18" charset="-78"/>
              </a:rPr>
              <a:t>What would you like to do first this morning Mr. Saleh?”</a:t>
            </a:r>
          </a:p>
          <a:p>
            <a:pPr lvl="2" algn="l">
              <a:spcBef>
                <a:spcPts val="1200"/>
              </a:spcBef>
              <a:buClr>
                <a:srgbClr val="0000CC"/>
              </a:buClr>
            </a:pPr>
            <a:r>
              <a:rPr lang="en-US" sz="2800" b="1" dirty="0" smtClean="0">
                <a:solidFill>
                  <a:srgbClr val="0000CC"/>
                </a:solidFill>
                <a:cs typeface="Andalus" panose="02020603050405020304" pitchFamily="18" charset="-78"/>
              </a:rPr>
              <a:t>“Would you like to eat breakfast, bathe, or watch television?”</a:t>
            </a:r>
          </a:p>
          <a:p>
            <a:pPr marL="914400" lvl="1" indent="-457200" algn="l">
              <a:spcBef>
                <a:spcPts val="1200"/>
              </a:spcBef>
              <a:buClr>
                <a:srgbClr val="0000CC"/>
              </a:buClr>
              <a:buFont typeface="Arial" panose="020B0604020202020204" pitchFamily="34" charset="0"/>
              <a:buChar char="•"/>
            </a:pPr>
            <a:r>
              <a:rPr lang="en-US" b="1" dirty="0" smtClean="0">
                <a:solidFill>
                  <a:srgbClr val="0000CC"/>
                </a:solidFill>
                <a:cs typeface="Andalus" panose="02020603050405020304" pitchFamily="18" charset="-78"/>
              </a:rPr>
              <a:t>Patient: “</a:t>
            </a:r>
            <a:r>
              <a:rPr lang="en-US" b="1" i="1" dirty="0" smtClean="0">
                <a:solidFill>
                  <a:srgbClr val="0000CC"/>
                </a:solidFill>
                <a:cs typeface="Andalus" panose="02020603050405020304" pitchFamily="18" charset="-78"/>
              </a:rPr>
              <a:t>I want to watch television while eating breakfast. I can take a bath later.”</a:t>
            </a:r>
            <a:endParaRPr lang="en-US" b="1" i="1" dirty="0" smtClean="0">
              <a:solidFill>
                <a:srgbClr val="0000CC"/>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360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0" y="1803041"/>
            <a:ext cx="10669808"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Questioning the Patient</a:t>
            </a:r>
          </a:p>
          <a:p>
            <a:pPr lvl="1" algn="l">
              <a:spcBef>
                <a:spcPts val="1200"/>
              </a:spcBef>
            </a:pPr>
            <a:r>
              <a:rPr lang="en-US" b="1" dirty="0" smtClean="0">
                <a:solidFill>
                  <a:srgbClr val="0000CC"/>
                </a:solidFill>
                <a:latin typeface="+mn-lt"/>
                <a:cs typeface="Andalus" panose="02020603050405020304" pitchFamily="18" charset="-78"/>
              </a:rPr>
              <a:t>Multiple </a:t>
            </a:r>
            <a:r>
              <a:rPr lang="en-US" b="1" dirty="0" smtClean="0">
                <a:solidFill>
                  <a:srgbClr val="0000CC"/>
                </a:solidFill>
                <a:latin typeface="+mn-lt"/>
                <a:cs typeface="Andalus" panose="02020603050405020304" pitchFamily="18" charset="-78"/>
              </a:rPr>
              <a:t>Choice </a:t>
            </a:r>
            <a:r>
              <a:rPr lang="en-US" b="1" dirty="0" smtClean="0">
                <a:solidFill>
                  <a:srgbClr val="0000CC"/>
                </a:solidFill>
                <a:latin typeface="+mn-lt"/>
                <a:cs typeface="Andalus" panose="02020603050405020304" pitchFamily="18" charset="-78"/>
              </a:rPr>
              <a:t>Questions</a:t>
            </a:r>
            <a:r>
              <a:rPr lang="en-US" b="1" dirty="0">
                <a:solidFill>
                  <a:schemeClr val="tx1"/>
                </a:solidFill>
                <a:cs typeface="Andalus" panose="02020603050405020304" pitchFamily="18" charset="-78"/>
              </a:rPr>
              <a:t> </a:t>
            </a:r>
            <a:endParaRPr lang="en-US" b="1" dirty="0" smtClean="0">
              <a:solidFill>
                <a:schemeClr val="tx1"/>
              </a:solidFill>
              <a:cs typeface="Andalus" panose="02020603050405020304" pitchFamily="18" charset="-78"/>
            </a:endParaRPr>
          </a:p>
          <a:p>
            <a:pPr lvl="1" algn="l">
              <a:spcBef>
                <a:spcPts val="1200"/>
              </a:spcBef>
            </a:pPr>
            <a:r>
              <a:rPr lang="en-US" b="1" dirty="0" smtClean="0">
                <a:solidFill>
                  <a:schemeClr val="tx1"/>
                </a:solidFill>
                <a:cs typeface="Andalus" panose="02020603050405020304" pitchFamily="18" charset="-78"/>
              </a:rPr>
              <a:t>One possible disadvantage to </a:t>
            </a:r>
            <a:r>
              <a:rPr lang="en-US" b="1" dirty="0">
                <a:solidFill>
                  <a:srgbClr val="0000CC"/>
                </a:solidFill>
                <a:cs typeface="Andalus" panose="02020603050405020304" pitchFamily="18" charset="-78"/>
              </a:rPr>
              <a:t>Multiple Choice </a:t>
            </a:r>
            <a:r>
              <a:rPr lang="en-US" b="1" dirty="0" smtClean="0">
                <a:solidFill>
                  <a:srgbClr val="0000CC"/>
                </a:solidFill>
                <a:cs typeface="Andalus" panose="02020603050405020304" pitchFamily="18" charset="-78"/>
              </a:rPr>
              <a:t>Questions</a:t>
            </a:r>
            <a:r>
              <a:rPr lang="en-US" b="1" dirty="0" smtClean="0">
                <a:solidFill>
                  <a:schemeClr val="tx1"/>
                </a:solidFill>
                <a:cs typeface="Andalus" panose="02020603050405020304" pitchFamily="18" charset="-78"/>
              </a:rPr>
              <a:t> is that they can sometimes feel too complicated to the patient, which can leads to the patient’s confusion or frustration.</a:t>
            </a:r>
            <a:endParaRPr lang="en-US" b="1" dirty="0">
              <a:solidFill>
                <a:schemeClr val="tx1"/>
              </a:solidFill>
              <a:cs typeface="Andalus" panose="02020603050405020304" pitchFamily="18" charset="-78"/>
            </a:endParaRPr>
          </a:p>
          <a:p>
            <a:pPr lvl="1" algn="l">
              <a:spcBef>
                <a:spcPts val="1200"/>
              </a:spcBef>
            </a:pPr>
            <a:endParaRPr lang="en-US" b="1" i="1" dirty="0" smtClean="0">
              <a:solidFill>
                <a:srgbClr val="0000CC"/>
              </a:solidFill>
              <a:cs typeface="Andalus" panose="02020603050405020304" pitchFamily="18" charset="-78"/>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83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Some </a:t>
            </a:r>
            <a:r>
              <a:rPr lang="en-US" b="1" dirty="0" smtClean="0">
                <a:solidFill>
                  <a:srgbClr val="0000CC"/>
                </a:solidFill>
                <a:latin typeface="+mn-lt"/>
                <a:cs typeface="Andalus" panose="02020603050405020304" pitchFamily="18" charset="-78"/>
              </a:rPr>
              <a:t>Do’s </a:t>
            </a:r>
            <a:r>
              <a:rPr lang="en-US" b="1" dirty="0" smtClean="0">
                <a:solidFill>
                  <a:srgbClr val="0000CC"/>
                </a:solidFill>
                <a:latin typeface="+mn-lt"/>
                <a:cs typeface="Andalus" panose="02020603050405020304" pitchFamily="18" charset="-78"/>
              </a:rPr>
              <a:t>and Don’ts of Verbal </a:t>
            </a:r>
            <a:r>
              <a:rPr lang="en-US" b="1" dirty="0" smtClean="0">
                <a:solidFill>
                  <a:srgbClr val="0000CC"/>
                </a:solidFill>
                <a:latin typeface="+mn-lt"/>
                <a:cs typeface="Andalus" panose="02020603050405020304" pitchFamily="18" charset="-78"/>
              </a:rPr>
              <a:t>Communication</a:t>
            </a:r>
          </a:p>
          <a:p>
            <a:pPr marL="457200" indent="-457200">
              <a:spcBef>
                <a:spcPts val="1200"/>
              </a:spcBef>
              <a:buFont typeface="Arial" panose="020B0604020202020204" pitchFamily="34" charset="0"/>
              <a:buChar char="•"/>
            </a:pPr>
            <a:r>
              <a:rPr lang="en-US" sz="2800" b="1" dirty="0" smtClean="0">
                <a:solidFill>
                  <a:srgbClr val="0000CC"/>
                </a:solidFill>
                <a:latin typeface="+mn-lt"/>
                <a:cs typeface="Andalus" panose="02020603050405020304" pitchFamily="18" charset="-78"/>
              </a:rPr>
              <a:t>Use the patient’s name</a:t>
            </a:r>
          </a:p>
          <a:p>
            <a:pPr marL="457200" indent="-457200">
              <a:spcBef>
                <a:spcPts val="1200"/>
              </a:spcBef>
              <a:buFont typeface="Arial" panose="020B0604020202020204" pitchFamily="34" charset="0"/>
              <a:buChar char="•"/>
            </a:pPr>
            <a:r>
              <a:rPr lang="en-US" sz="2800" b="1" dirty="0" smtClean="0">
                <a:solidFill>
                  <a:srgbClr val="0000CC"/>
                </a:solidFill>
                <a:latin typeface="+mn-lt"/>
                <a:cs typeface="Andalus" panose="02020603050405020304" pitchFamily="18" charset="-78"/>
              </a:rPr>
              <a:t>Do not interrupt the patient</a:t>
            </a:r>
          </a:p>
          <a:p>
            <a:pPr marL="457200" indent="-457200">
              <a:spcBef>
                <a:spcPts val="1200"/>
              </a:spcBef>
              <a:buFont typeface="Arial" panose="020B0604020202020204" pitchFamily="34" charset="0"/>
              <a:buChar char="•"/>
            </a:pPr>
            <a:r>
              <a:rPr lang="en-US" sz="2800" b="1" dirty="0" smtClean="0">
                <a:solidFill>
                  <a:srgbClr val="0000CC"/>
                </a:solidFill>
                <a:latin typeface="+mn-lt"/>
                <a:cs typeface="Andalus" panose="02020603050405020304" pitchFamily="18" charset="-78"/>
              </a:rPr>
              <a:t>Do not talk about yourself instead of talking about the patient</a:t>
            </a:r>
            <a:endParaRPr lang="en-US" sz="2800" b="1" dirty="0" smtClean="0">
              <a:solidFill>
                <a:srgbClr val="0000CC"/>
              </a:solidFill>
              <a:latin typeface="+mn-lt"/>
              <a:cs typeface="Andalus" panose="02020603050405020304" pitchFamily="18" charset="-78"/>
            </a:endParaRPr>
          </a:p>
          <a:p>
            <a:pPr marL="457200" indent="-457200">
              <a:spcBef>
                <a:spcPts val="1200"/>
              </a:spcBef>
              <a:buFont typeface="Arial" panose="020B0604020202020204" pitchFamily="34" charset="0"/>
              <a:buChar char="•"/>
            </a:pPr>
            <a:r>
              <a:rPr lang="en-US" sz="2800" b="1" dirty="0" smtClean="0">
                <a:solidFill>
                  <a:srgbClr val="0000CC"/>
                </a:solidFill>
                <a:latin typeface="+mn-lt"/>
              </a:rPr>
              <a:t>Ask </a:t>
            </a:r>
            <a:r>
              <a:rPr lang="en-US" sz="2800" b="1" dirty="0">
                <a:solidFill>
                  <a:srgbClr val="0000CC"/>
                </a:solidFill>
                <a:latin typeface="+mn-lt"/>
              </a:rPr>
              <a:t>questions to show interest related to what is being </a:t>
            </a:r>
            <a:r>
              <a:rPr lang="en-US" sz="2800" b="1" dirty="0" smtClean="0">
                <a:solidFill>
                  <a:srgbClr val="0000CC"/>
                </a:solidFill>
                <a:latin typeface="+mn-lt"/>
              </a:rPr>
              <a:t>said</a:t>
            </a:r>
          </a:p>
          <a:p>
            <a:pPr marL="457200" indent="-457200">
              <a:spcBef>
                <a:spcPts val="1200"/>
              </a:spcBef>
              <a:buFont typeface="Arial" panose="020B0604020202020204" pitchFamily="34" charset="0"/>
              <a:buChar char="•"/>
            </a:pPr>
            <a:r>
              <a:rPr lang="en-US" sz="2800" b="1" dirty="0" smtClean="0">
                <a:solidFill>
                  <a:srgbClr val="0000CC"/>
                </a:solidFill>
                <a:latin typeface="+mn-lt"/>
              </a:rPr>
              <a:t>Be </a:t>
            </a:r>
            <a:r>
              <a:rPr lang="en-US" sz="2800" b="1" dirty="0">
                <a:solidFill>
                  <a:srgbClr val="0000CC"/>
                </a:solidFill>
                <a:latin typeface="+mn-lt"/>
              </a:rPr>
              <a:t>courteous, interested, and </a:t>
            </a:r>
            <a:r>
              <a:rPr lang="en-US" sz="2800" b="1" dirty="0" smtClean="0">
                <a:solidFill>
                  <a:srgbClr val="0000CC"/>
                </a:solidFill>
                <a:latin typeface="+mn-lt"/>
              </a:rPr>
              <a:t>nonjudgmental</a:t>
            </a:r>
          </a:p>
          <a:p>
            <a:pPr marL="457200" indent="-457200">
              <a:spcBef>
                <a:spcPts val="1200"/>
              </a:spcBef>
              <a:buFont typeface="Arial" panose="020B0604020202020204" pitchFamily="34" charset="0"/>
              <a:buChar char="•"/>
            </a:pPr>
            <a:r>
              <a:rPr lang="en-US" sz="2800" b="1" dirty="0" smtClean="0">
                <a:solidFill>
                  <a:srgbClr val="0000CC"/>
                </a:solidFill>
                <a:latin typeface="+mn-lt"/>
              </a:rPr>
              <a:t>Ineffective </a:t>
            </a:r>
            <a:r>
              <a:rPr lang="en-US" sz="2800" b="1" dirty="0">
                <a:solidFill>
                  <a:srgbClr val="0000CC"/>
                </a:solidFill>
                <a:latin typeface="+mn-lt"/>
              </a:rPr>
              <a:t>communication skills can lead to errors in patient care</a:t>
            </a:r>
            <a:r>
              <a:rPr lang="en-US" sz="2800" b="1" dirty="0" smtClean="0">
                <a:solidFill>
                  <a:srgbClr val="0000CC"/>
                </a:solidFill>
                <a:latin typeface="+mn-lt"/>
              </a:rPr>
              <a:t>.</a:t>
            </a:r>
            <a:endParaRPr lang="en-US" sz="2800" b="1" dirty="0">
              <a:solidFill>
                <a:srgbClr val="0000CC"/>
              </a:solidFill>
              <a:latin typeface="+mn-lt"/>
            </a:endParaRP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817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463638"/>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742831" y="1803041"/>
            <a:ext cx="10049666" cy="4636395"/>
          </a:xfrm>
        </p:spPr>
        <p:txBody>
          <a:bodyPr>
            <a:noAutofit/>
          </a:bodyPr>
          <a:lstStyle/>
          <a:p>
            <a:pPr>
              <a:spcBef>
                <a:spcPts val="1200"/>
              </a:spcBef>
            </a:pPr>
            <a:r>
              <a:rPr lang="en-US" b="1" dirty="0" smtClean="0">
                <a:solidFill>
                  <a:srgbClr val="0000CC"/>
                </a:solidFill>
                <a:latin typeface="+mn-lt"/>
                <a:cs typeface="Andalus" panose="02020603050405020304" pitchFamily="18" charset="-78"/>
              </a:rPr>
              <a:t>Some </a:t>
            </a:r>
            <a:r>
              <a:rPr lang="en-US" b="1" dirty="0" smtClean="0">
                <a:solidFill>
                  <a:srgbClr val="0000CC"/>
                </a:solidFill>
                <a:latin typeface="+mn-lt"/>
                <a:cs typeface="Andalus" panose="02020603050405020304" pitchFamily="18" charset="-78"/>
              </a:rPr>
              <a:t>Do’s </a:t>
            </a:r>
            <a:r>
              <a:rPr lang="en-US" b="1" dirty="0" smtClean="0">
                <a:solidFill>
                  <a:srgbClr val="0000CC"/>
                </a:solidFill>
                <a:latin typeface="+mn-lt"/>
                <a:cs typeface="Andalus" panose="02020603050405020304" pitchFamily="18" charset="-78"/>
              </a:rPr>
              <a:t>and Don’ts of Verbal </a:t>
            </a:r>
            <a:r>
              <a:rPr lang="en-US" b="1" dirty="0" smtClean="0">
                <a:solidFill>
                  <a:srgbClr val="0000CC"/>
                </a:solidFill>
                <a:latin typeface="+mn-lt"/>
                <a:cs typeface="Andalus" panose="02020603050405020304" pitchFamily="18" charset="-78"/>
              </a:rPr>
              <a:t>Communication</a:t>
            </a:r>
          </a:p>
          <a:p>
            <a:pPr marL="457200" indent="-457200">
              <a:lnSpc>
                <a:spcPct val="100000"/>
              </a:lnSpc>
              <a:spcBef>
                <a:spcPts val="600"/>
              </a:spcBef>
              <a:buFont typeface="Arial" panose="020B0604020202020204" pitchFamily="34" charset="0"/>
              <a:buChar char="•"/>
            </a:pPr>
            <a:r>
              <a:rPr lang="en-US" sz="2800" b="1" dirty="0">
                <a:solidFill>
                  <a:srgbClr val="0000CC"/>
                </a:solidFill>
                <a:latin typeface="+mn-lt"/>
              </a:rPr>
              <a:t>Pay close attention to what patients say, and how they say it</a:t>
            </a:r>
          </a:p>
          <a:p>
            <a:pPr marL="914400" lvl="1" indent="-457200" algn="l">
              <a:lnSpc>
                <a:spcPct val="100000"/>
              </a:lnSpc>
              <a:buFont typeface="Arial" panose="020B0604020202020204" pitchFamily="34" charset="0"/>
              <a:buChar char="•"/>
            </a:pPr>
            <a:r>
              <a:rPr lang="en-US" b="1" dirty="0">
                <a:solidFill>
                  <a:srgbClr val="0000CC"/>
                </a:solidFill>
              </a:rPr>
              <a:t>Avoid </a:t>
            </a:r>
            <a:r>
              <a:rPr lang="en-US" b="1" dirty="0">
                <a:solidFill>
                  <a:srgbClr val="0000CC"/>
                </a:solidFill>
                <a:latin typeface="Andalus" panose="02020603050405020304" pitchFamily="18" charset="-78"/>
                <a:cs typeface="Andalus" panose="02020603050405020304" pitchFamily="18" charset="-78"/>
              </a:rPr>
              <a:t>emotional</a:t>
            </a:r>
            <a:r>
              <a:rPr lang="en-US" b="1" dirty="0">
                <a:solidFill>
                  <a:schemeClr val="tx1"/>
                </a:solidFill>
                <a:latin typeface="Andalus" panose="02020603050405020304" pitchFamily="18" charset="-78"/>
                <a:cs typeface="Andalus" panose="02020603050405020304" pitchFamily="18" charset="-78"/>
              </a:rPr>
              <a:t> </a:t>
            </a:r>
            <a:r>
              <a:rPr lang="en-US" b="1" dirty="0" smtClean="0">
                <a:solidFill>
                  <a:srgbClr val="0000CC"/>
                </a:solidFill>
              </a:rPr>
              <a:t>conversations</a:t>
            </a:r>
          </a:p>
          <a:p>
            <a:pPr marL="914400" lvl="1" indent="-457200" algn="l">
              <a:lnSpc>
                <a:spcPct val="100000"/>
              </a:lnSpc>
              <a:buFont typeface="Arial" panose="020B0604020202020204" pitchFamily="34" charset="0"/>
              <a:buChar char="•"/>
            </a:pPr>
            <a:r>
              <a:rPr lang="en-US" b="1" dirty="0">
                <a:solidFill>
                  <a:srgbClr val="0000CC"/>
                </a:solidFill>
                <a:cs typeface="Andalus" panose="02020603050405020304" pitchFamily="18" charset="-78"/>
              </a:rPr>
              <a:t>Do </a:t>
            </a:r>
            <a:r>
              <a:rPr lang="en-US" b="1" dirty="0" smtClean="0">
                <a:solidFill>
                  <a:srgbClr val="0000CC"/>
                </a:solidFill>
                <a:cs typeface="Andalus" panose="02020603050405020304" pitchFamily="18" charset="-78"/>
              </a:rPr>
              <a:t>not tell the patient you know how they feel.</a:t>
            </a:r>
            <a:endParaRPr lang="en-US" b="1" dirty="0">
              <a:solidFill>
                <a:srgbClr val="0000CC"/>
              </a:solidFill>
            </a:endParaRPr>
          </a:p>
          <a:p>
            <a:pPr marL="914400" lvl="1" indent="-457200" algn="l">
              <a:lnSpc>
                <a:spcPct val="100000"/>
              </a:lnSpc>
              <a:buFont typeface="Arial" panose="020B0604020202020204" pitchFamily="34" charset="0"/>
              <a:buChar char="•"/>
            </a:pPr>
            <a:r>
              <a:rPr lang="en-US" b="1" dirty="0">
                <a:solidFill>
                  <a:srgbClr val="0000CC"/>
                </a:solidFill>
              </a:rPr>
              <a:t>Respect patients and address them as they prefer</a:t>
            </a:r>
          </a:p>
          <a:p>
            <a:pPr marL="914400" lvl="1" indent="-457200" algn="l">
              <a:lnSpc>
                <a:spcPct val="100000"/>
              </a:lnSpc>
              <a:buFont typeface="Arial" panose="020B0604020202020204" pitchFamily="34" charset="0"/>
              <a:buChar char="•"/>
            </a:pPr>
            <a:r>
              <a:rPr lang="en-US" b="1" dirty="0">
                <a:solidFill>
                  <a:srgbClr val="0000CC"/>
                </a:solidFill>
              </a:rPr>
              <a:t>Be honest to develop trust</a:t>
            </a:r>
          </a:p>
          <a:p>
            <a:pPr marL="914400" lvl="1" indent="-457200" algn="l">
              <a:lnSpc>
                <a:spcPct val="100000"/>
              </a:lnSpc>
              <a:buFont typeface="Arial" panose="020B0604020202020204" pitchFamily="34" charset="0"/>
              <a:buChar char="•"/>
            </a:pPr>
            <a:r>
              <a:rPr lang="en-US" b="1" dirty="0">
                <a:solidFill>
                  <a:srgbClr val="0000CC"/>
                </a:solidFill>
              </a:rPr>
              <a:t>Ask questions requiring more than  “yes” or “no”</a:t>
            </a:r>
          </a:p>
          <a:p>
            <a:pPr marL="914400" lvl="1" indent="-457200" algn="l">
              <a:lnSpc>
                <a:spcPct val="100000"/>
              </a:lnSpc>
              <a:buFont typeface="Arial" panose="020B0604020202020204" pitchFamily="34" charset="0"/>
              <a:buChar char="•"/>
            </a:pPr>
            <a:r>
              <a:rPr lang="en-US" b="1" dirty="0">
                <a:solidFill>
                  <a:srgbClr val="0000CC"/>
                </a:solidFill>
              </a:rPr>
              <a:t>Restate what you thought you heard</a:t>
            </a:r>
          </a:p>
        </p:txBody>
      </p:sp>
      <p:pic>
        <p:nvPicPr>
          <p:cNvPr id="1026" name="Picture 2" descr="http://cdn2.hubspot.net/hub/286021/file-1637169794-jpg/pt_care_blog_pic_3.jpg?t=1448993189040&amp;width=25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8096" y="200909"/>
            <a:ext cx="2073500" cy="13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438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42830" y="2575775"/>
            <a:ext cx="10603456" cy="3309870"/>
          </a:xfrm>
        </p:spPr>
        <p:txBody>
          <a:bodyPr>
            <a:noAutofit/>
          </a:bodyPr>
          <a:lstStyle/>
          <a:p>
            <a:pPr algn="ctr">
              <a:spcBef>
                <a:spcPts val="1200"/>
              </a:spcBef>
            </a:pPr>
            <a:r>
              <a:rPr lang="en-US" sz="8000" b="1" i="1" dirty="0">
                <a:solidFill>
                  <a:srgbClr val="0000CC"/>
                </a:solidFill>
                <a:latin typeface="Algerian" pitchFamily="82" charset="0"/>
              </a:rPr>
              <a:t>Thank You</a:t>
            </a:r>
            <a:endParaRPr lang="en-US" sz="8000" b="1" dirty="0" smtClean="0">
              <a:solidFill>
                <a:srgbClr val="0000CC"/>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1764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1154955" y="2266681"/>
            <a:ext cx="9985270" cy="3503053"/>
          </a:xfrm>
        </p:spPr>
        <p:txBody>
          <a:bodyPr>
            <a:noAutofit/>
          </a:bodyPr>
          <a:lstStyle/>
          <a:p>
            <a:pPr marL="457200" indent="-457200">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Being a good </a:t>
            </a:r>
            <a:r>
              <a:rPr lang="en-US" sz="3400" b="1" dirty="0">
                <a:solidFill>
                  <a:schemeClr val="tx1"/>
                </a:solidFill>
                <a:latin typeface="Andalus" panose="02020603050405020304" pitchFamily="18" charset="-78"/>
                <a:cs typeface="Andalus" panose="02020603050405020304" pitchFamily="18" charset="-78"/>
              </a:rPr>
              <a:t>communicator </a:t>
            </a:r>
            <a:r>
              <a:rPr lang="en-US" sz="3400" b="1" dirty="0" smtClean="0">
                <a:solidFill>
                  <a:schemeClr val="tx1"/>
                </a:solidFill>
                <a:latin typeface="Andalus" panose="02020603050405020304" pitchFamily="18" charset="-78"/>
                <a:cs typeface="Andalus" panose="02020603050405020304" pitchFamily="18" charset="-78"/>
              </a:rPr>
              <a:t>consists of maximizing the effectiveness with which you understand what others are trying to till you and accurately conveying what you want to say.</a:t>
            </a:r>
          </a:p>
          <a:p>
            <a:pPr marL="457200" indent="-457200" algn="l">
              <a:spcBef>
                <a:spcPts val="1200"/>
              </a:spcBef>
              <a:buFont typeface="Courier New" panose="02070309020205020404" pitchFamily="49" charset="0"/>
              <a:buChar char="o"/>
            </a:pPr>
            <a:r>
              <a:rPr lang="en-US" sz="3400" b="1" dirty="0" smtClean="0">
                <a:solidFill>
                  <a:schemeClr val="tx1"/>
                </a:solidFill>
                <a:latin typeface="Andalus" panose="02020603050405020304" pitchFamily="18" charset="-78"/>
                <a:cs typeface="Andalus" panose="02020603050405020304" pitchFamily="18" charset="-78"/>
              </a:rPr>
              <a:t>As a future HCP, you can not afford to have weak verbal communication skills.</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902" y="5022762"/>
            <a:ext cx="3995697" cy="1428766"/>
          </a:xfrm>
          <a:prstGeom prst="rect">
            <a:avLst/>
          </a:prstGeom>
        </p:spPr>
      </p:pic>
    </p:spTree>
    <p:extLst>
      <p:ext uri="{BB962C8B-B14F-4D97-AF65-F5344CB8AC3E}">
        <p14:creationId xmlns:p14="http://schemas.microsoft.com/office/powerpoint/2010/main" val="3505338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1154955" y="2266681"/>
            <a:ext cx="4460234" cy="3503053"/>
          </a:xfrm>
        </p:spPr>
        <p:txBody>
          <a:bodyPr>
            <a:noAutofit/>
          </a:bodyPr>
          <a:lstStyle/>
          <a:p>
            <a:pPr marL="457200" indent="-457200">
              <a:spcBef>
                <a:spcPts val="1200"/>
              </a:spcBef>
              <a:buFont typeface="Courier New" panose="02070309020205020404" pitchFamily="49" charset="0"/>
              <a:buChar char="o"/>
            </a:pPr>
            <a:r>
              <a:rPr lang="en-US" sz="3400" b="1" dirty="0">
                <a:solidFill>
                  <a:srgbClr val="0000CC"/>
                </a:solidFill>
                <a:latin typeface="Andalus" panose="02020603050405020304" pitchFamily="18" charset="-78"/>
                <a:cs typeface="Andalus" panose="02020603050405020304" pitchFamily="18" charset="-78"/>
              </a:rPr>
              <a:t>verbal </a:t>
            </a:r>
            <a:r>
              <a:rPr lang="en-US" sz="3400" b="1" dirty="0" smtClean="0">
                <a:solidFill>
                  <a:srgbClr val="0000CC"/>
                </a:solidFill>
                <a:latin typeface="Andalus" panose="02020603050405020304" pitchFamily="18" charset="-78"/>
                <a:cs typeface="Andalus" panose="02020603050405020304" pitchFamily="18" charset="-78"/>
              </a:rPr>
              <a:t>communication </a:t>
            </a:r>
            <a:r>
              <a:rPr lang="en-US" sz="3400" b="1" dirty="0" smtClean="0">
                <a:solidFill>
                  <a:schemeClr val="tx1"/>
                </a:solidFill>
                <a:latin typeface="Andalus" panose="02020603050405020304" pitchFamily="18" charset="-78"/>
                <a:cs typeface="Andalus" panose="02020603050405020304" pitchFamily="18" charset="-78"/>
              </a:rPr>
              <a:t>is the use of spoken words and sounds to successfully transfer a message from the sender to the receiver.</a:t>
            </a:r>
          </a:p>
          <a:p>
            <a:pPr algn="l">
              <a:spcBef>
                <a:spcPts val="1200"/>
              </a:spcBef>
            </a:pPr>
            <a:endParaRPr lang="en-US" sz="3400" b="1" dirty="0">
              <a:solidFill>
                <a:schemeClr val="tx1"/>
              </a:solidFill>
              <a:latin typeface="Andalus" panose="02020603050405020304" pitchFamily="18" charset="-78"/>
              <a:cs typeface="Andalus" panose="02020603050405020304"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189" y="1736969"/>
            <a:ext cx="6076950" cy="4562475"/>
          </a:xfrm>
          <a:prstGeom prst="rect">
            <a:avLst/>
          </a:prstGeom>
        </p:spPr>
      </p:pic>
    </p:spTree>
    <p:extLst>
      <p:ext uri="{BB962C8B-B14F-4D97-AF65-F5344CB8AC3E}">
        <p14:creationId xmlns:p14="http://schemas.microsoft.com/office/powerpoint/2010/main" val="2434722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643944" y="1841679"/>
            <a:ext cx="10882648" cy="4378817"/>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Content and Word Choice</a:t>
            </a:r>
            <a:endParaRPr lang="en-US" sz="3400" b="1" dirty="0" smtClean="0">
              <a:solidFill>
                <a:schemeClr val="tx1"/>
              </a:solidFill>
              <a:latin typeface="Andalus" panose="02020603050405020304" pitchFamily="18" charset="-78"/>
              <a:cs typeface="Andalus" panose="02020603050405020304" pitchFamily="18" charset="-78"/>
            </a:endParaRP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content must be as clear as possible, and this means that the speaker must have a clear understanding of what they mean to say.</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speaker should avoid unclear, ambiguous, or unnecessarily technical language.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HCP professional who communicate effectively will have a clear sense of what they want to say and they will say it using appropriate word choice</a:t>
            </a:r>
          </a:p>
          <a:p>
            <a:pPr marL="457200" indent="-457200" algn="l">
              <a:spcBef>
                <a:spcPts val="1200"/>
              </a:spcBef>
              <a:buFont typeface="Courier New" panose="02070309020205020404" pitchFamily="49" charset="0"/>
              <a:buChar char="o"/>
            </a:pPr>
            <a:endParaRPr lang="en-US" sz="3400"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68042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845862" y="2189408"/>
            <a:ext cx="10448910" cy="3760631"/>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Grammar and Pronunciation</a:t>
            </a:r>
            <a:endParaRPr lang="en-US" sz="3400" b="1" dirty="0" smtClean="0">
              <a:solidFill>
                <a:schemeClr val="tx1"/>
              </a:solidFill>
              <a:latin typeface="Andalus" panose="02020603050405020304" pitchFamily="18" charset="-78"/>
              <a:cs typeface="Andalus" panose="02020603050405020304" pitchFamily="18" charset="-78"/>
            </a:endParaRPr>
          </a:p>
          <a:p>
            <a:pPr marL="457200" indent="-457200" algn="l">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Incorrect grammar can obstruct the clarity of message , and just As important, can diminish the confidence the listener has the speaker knows what they are talking about.</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same holds for pronunciation. Incorrect pronunciation inhibits understanding and can cause mistrust.</a:t>
            </a:r>
            <a:endParaRPr lang="en-US" b="1" dirty="0">
              <a:solidFill>
                <a:schemeClr val="tx1"/>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15031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775" y="643943"/>
            <a:ext cx="8825658" cy="824248"/>
          </a:xfrm>
        </p:spPr>
        <p:txBody>
          <a:bodyPr>
            <a:normAutofit/>
          </a:bodyP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Verbal </a:t>
            </a:r>
            <a:r>
              <a:rPr lang="en-US" sz="4400" b="1" dirty="0">
                <a:solidFill>
                  <a:srgbClr val="0000CC"/>
                </a:solidFill>
                <a:latin typeface="Times New Roman" panose="02020603050405020304" pitchFamily="18" charset="0"/>
                <a:cs typeface="Times New Roman" panose="02020603050405020304" pitchFamily="18" charset="0"/>
              </a:rPr>
              <a:t>Communication</a:t>
            </a:r>
          </a:p>
        </p:txBody>
      </p:sp>
      <p:sp>
        <p:nvSpPr>
          <p:cNvPr id="3" name="Subtitle 2"/>
          <p:cNvSpPr>
            <a:spLocks noGrp="1"/>
          </p:cNvSpPr>
          <p:nvPr>
            <p:ph type="subTitle" idx="1"/>
          </p:nvPr>
        </p:nvSpPr>
        <p:spPr>
          <a:xfrm>
            <a:off x="940158" y="2266681"/>
            <a:ext cx="10818253" cy="3876542"/>
          </a:xfrm>
        </p:spPr>
        <p:txBody>
          <a:bodyPr>
            <a:noAutofit/>
          </a:bodyPr>
          <a:lstStyle/>
          <a:p>
            <a:pPr>
              <a:spcBef>
                <a:spcPts val="1200"/>
              </a:spcBef>
            </a:pPr>
            <a:r>
              <a:rPr lang="en-US" sz="3400" b="1" dirty="0" smtClean="0">
                <a:solidFill>
                  <a:srgbClr val="0000CC"/>
                </a:solidFill>
                <a:latin typeface="Andalus" panose="02020603050405020304" pitchFamily="18" charset="-78"/>
                <a:cs typeface="Andalus" panose="02020603050405020304" pitchFamily="18" charset="-78"/>
              </a:rPr>
              <a:t>Tone</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The tone with which the HCP speaks to the patient is vital to the therapeutic relationship because it indicates an understanding of the patient’s needs and enhances the HCP’s ability to meet those needs.</a:t>
            </a:r>
          </a:p>
          <a:p>
            <a:pPr marL="457200" indent="-457200">
              <a:spcBef>
                <a:spcPts val="1200"/>
              </a:spcBef>
              <a:buFont typeface="Courier New" panose="02070309020205020404" pitchFamily="49" charset="0"/>
              <a:buChar char="o"/>
            </a:pPr>
            <a:r>
              <a:rPr lang="en-US" b="1" dirty="0" smtClean="0">
                <a:solidFill>
                  <a:schemeClr val="tx1"/>
                </a:solidFill>
                <a:latin typeface="Andalus" panose="02020603050405020304" pitchFamily="18" charset="-78"/>
                <a:cs typeface="Andalus" panose="02020603050405020304" pitchFamily="18" charset="-78"/>
              </a:rPr>
              <a:t>Generally speaking, the tone the HCP uses should be relaxed and conversational, helping to establish a connection with the patient.</a:t>
            </a:r>
          </a:p>
        </p:txBody>
      </p:sp>
    </p:spTree>
    <p:extLst>
      <p:ext uri="{BB962C8B-B14F-4D97-AF65-F5344CB8AC3E}">
        <p14:creationId xmlns:p14="http://schemas.microsoft.com/office/powerpoint/2010/main" val="4277432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Angles</Template>
  <TotalTime>627</TotalTime>
  <Words>2823</Words>
  <Application>Microsoft Office PowerPoint</Application>
  <PresentationFormat>Custom</PresentationFormat>
  <Paragraphs>249</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Metropolitan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Verbal Communication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Verbal Communication</dc:title>
  <dc:creator>Mohammed Alnaif</dc:creator>
  <cp:lastModifiedBy>alnaif</cp:lastModifiedBy>
  <cp:revision>50</cp:revision>
  <dcterms:created xsi:type="dcterms:W3CDTF">2015-10-05T21:15:30Z</dcterms:created>
  <dcterms:modified xsi:type="dcterms:W3CDTF">2016-02-17T23:18:40Z</dcterms:modified>
</cp:coreProperties>
</file>