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2"/>
  </p:handoutMasterIdLst>
  <p:sldIdLst>
    <p:sldId id="258" r:id="rId2"/>
    <p:sldId id="259" r:id="rId3"/>
    <p:sldId id="260" r:id="rId4"/>
    <p:sldId id="261" r:id="rId5"/>
    <p:sldId id="264" r:id="rId6"/>
    <p:sldId id="265" r:id="rId7"/>
    <p:sldId id="271" r:id="rId8"/>
    <p:sldId id="272" r:id="rId9"/>
    <p:sldId id="273" r:id="rId10"/>
    <p:sldId id="275" r:id="rId11"/>
    <p:sldId id="269" r:id="rId12"/>
    <p:sldId id="266" r:id="rId13"/>
    <p:sldId id="268" r:id="rId14"/>
    <p:sldId id="274" r:id="rId15"/>
    <p:sldId id="276" r:id="rId16"/>
    <p:sldId id="277" r:id="rId17"/>
    <p:sldId id="278" r:id="rId18"/>
    <p:sldId id="279" r:id="rId19"/>
    <p:sldId id="280" r:id="rId20"/>
    <p:sldId id="281"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FF9F"/>
    <a:srgbClr val="FEFCA2"/>
    <a:srgbClr val="E9FDA1"/>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1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wmf"/><Relationship Id="rId1" Type="http://schemas.openxmlformats.org/officeDocument/2006/relationships/image" Target="../media/image2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Arial" charset="0"/>
              </a:defRPr>
            </a:lvl1pPr>
          </a:lstStyle>
          <a:p>
            <a:pPr>
              <a:defRPr/>
            </a:pPr>
            <a:endParaRPr lang="en-US"/>
          </a:p>
        </p:txBody>
      </p:sp>
      <p:sp>
        <p:nvSpPr>
          <p:cNvPr id="14339" name="Rectangle 3"/>
          <p:cNvSpPr>
            <a:spLocks noGrp="1" noChangeArrowheads="1"/>
          </p:cNvSpPr>
          <p:nvPr>
            <p:ph type="dt" sz="quarter"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Arial" charset="0"/>
              </a:defRPr>
            </a:lvl1pPr>
          </a:lstStyle>
          <a:p>
            <a:pPr>
              <a:defRPr/>
            </a:pPr>
            <a:endParaRPr lang="en-US"/>
          </a:p>
        </p:txBody>
      </p:sp>
      <p:sp>
        <p:nvSpPr>
          <p:cNvPr id="14340" name="Rectangle 4"/>
          <p:cNvSpPr>
            <a:spLocks noGrp="1" noChangeArrowheads="1"/>
          </p:cNvSpPr>
          <p:nvPr>
            <p:ph type="ftr" sz="quarter" idx="2"/>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Arial" charset="0"/>
              </a:defRPr>
            </a:lvl1pPr>
          </a:lstStyle>
          <a:p>
            <a:pPr>
              <a:defRPr/>
            </a:pPr>
            <a:endParaRPr lang="en-US"/>
          </a:p>
        </p:txBody>
      </p:sp>
      <p:sp>
        <p:nvSpPr>
          <p:cNvPr id="14341" name="Rectangle 5"/>
          <p:cNvSpPr>
            <a:spLocks noGrp="1" noChangeArrowheads="1"/>
          </p:cNvSpPr>
          <p:nvPr>
            <p:ph type="sldNum" sz="quarter" idx="3"/>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fld id="{CDDE155E-8A61-4ABF-A6A2-14CE14178082}" type="slidenum">
              <a:rPr lang="ar-SA" altLang="en-US"/>
              <a:pPr/>
              <a:t>‹#›</a:t>
            </a:fld>
            <a:endParaRPr lang="en-US"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C92C1C34-4401-4C62-B06D-2AE70F9FC07B}" type="slidenum">
              <a:rPr lang="ar-SA" altLang="en-US"/>
              <a:pPr/>
              <a:t>‹#›</a:t>
            </a:fld>
            <a:endParaRPr lang="en-US" altLang="en-US"/>
          </a:p>
        </p:txBody>
      </p:sp>
    </p:spTree>
    <p:extLst>
      <p:ext uri="{BB962C8B-B14F-4D97-AF65-F5344CB8AC3E}">
        <p14:creationId xmlns:p14="http://schemas.microsoft.com/office/powerpoint/2010/main" val="2927148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AAC923E9-9D5B-4812-9847-87D0CE5FF5FE}" type="slidenum">
              <a:rPr lang="ar-SA" altLang="en-US"/>
              <a:pPr/>
              <a:t>‹#›</a:t>
            </a:fld>
            <a:endParaRPr lang="en-US" altLang="en-US"/>
          </a:p>
        </p:txBody>
      </p:sp>
    </p:spTree>
    <p:extLst>
      <p:ext uri="{BB962C8B-B14F-4D97-AF65-F5344CB8AC3E}">
        <p14:creationId xmlns:p14="http://schemas.microsoft.com/office/powerpoint/2010/main" val="2084493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8F2D15E7-C6A8-4A22-A9C1-D583EA7209B6}" type="slidenum">
              <a:rPr lang="ar-SA" altLang="en-US"/>
              <a:pPr/>
              <a:t>‹#›</a:t>
            </a:fld>
            <a:endParaRPr lang="en-US" altLang="en-US"/>
          </a:p>
        </p:txBody>
      </p:sp>
    </p:spTree>
    <p:extLst>
      <p:ext uri="{BB962C8B-B14F-4D97-AF65-F5344CB8AC3E}">
        <p14:creationId xmlns:p14="http://schemas.microsoft.com/office/powerpoint/2010/main" val="1311099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611F637-1898-4B21-A173-8F1D9793D4A6}" type="slidenum">
              <a:rPr lang="ar-SA" altLang="en-US"/>
              <a:pPr/>
              <a:t>‹#›</a:t>
            </a:fld>
            <a:endParaRPr lang="en-US" altLang="en-US"/>
          </a:p>
        </p:txBody>
      </p:sp>
    </p:spTree>
    <p:extLst>
      <p:ext uri="{BB962C8B-B14F-4D97-AF65-F5344CB8AC3E}">
        <p14:creationId xmlns:p14="http://schemas.microsoft.com/office/powerpoint/2010/main" val="707298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75F39BA8-D779-4976-8F0D-26B702FCC436}" type="slidenum">
              <a:rPr lang="ar-SA" altLang="en-US"/>
              <a:pPr/>
              <a:t>‹#›</a:t>
            </a:fld>
            <a:endParaRPr lang="en-US" altLang="en-US"/>
          </a:p>
        </p:txBody>
      </p:sp>
    </p:spTree>
    <p:extLst>
      <p:ext uri="{BB962C8B-B14F-4D97-AF65-F5344CB8AC3E}">
        <p14:creationId xmlns:p14="http://schemas.microsoft.com/office/powerpoint/2010/main" val="2531713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DD13C42F-E528-4507-97AD-629DD28234C9}" type="slidenum">
              <a:rPr lang="ar-SA" altLang="en-US"/>
              <a:pPr/>
              <a:t>‹#›</a:t>
            </a:fld>
            <a:endParaRPr lang="en-US" altLang="en-US"/>
          </a:p>
        </p:txBody>
      </p:sp>
    </p:spTree>
    <p:extLst>
      <p:ext uri="{BB962C8B-B14F-4D97-AF65-F5344CB8AC3E}">
        <p14:creationId xmlns:p14="http://schemas.microsoft.com/office/powerpoint/2010/main" val="1639446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C7938A88-D97E-468F-95DA-0D523071A852}" type="slidenum">
              <a:rPr lang="ar-SA" altLang="en-US"/>
              <a:pPr/>
              <a:t>‹#›</a:t>
            </a:fld>
            <a:endParaRPr lang="en-US" altLang="en-US"/>
          </a:p>
        </p:txBody>
      </p:sp>
    </p:spTree>
    <p:extLst>
      <p:ext uri="{BB962C8B-B14F-4D97-AF65-F5344CB8AC3E}">
        <p14:creationId xmlns:p14="http://schemas.microsoft.com/office/powerpoint/2010/main" val="865097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5A93A377-D751-4980-8381-4E5ED57D934E}" type="slidenum">
              <a:rPr lang="ar-SA" altLang="en-US"/>
              <a:pPr/>
              <a:t>‹#›</a:t>
            </a:fld>
            <a:endParaRPr lang="en-US" altLang="en-US"/>
          </a:p>
        </p:txBody>
      </p:sp>
    </p:spTree>
    <p:extLst>
      <p:ext uri="{BB962C8B-B14F-4D97-AF65-F5344CB8AC3E}">
        <p14:creationId xmlns:p14="http://schemas.microsoft.com/office/powerpoint/2010/main" val="23801543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D0E169F8-07A1-44F2-9C53-B278799C239B}" type="slidenum">
              <a:rPr lang="ar-SA" altLang="en-US"/>
              <a:pPr/>
              <a:t>‹#›</a:t>
            </a:fld>
            <a:endParaRPr lang="en-US" altLang="en-US"/>
          </a:p>
        </p:txBody>
      </p:sp>
    </p:spTree>
    <p:extLst>
      <p:ext uri="{BB962C8B-B14F-4D97-AF65-F5344CB8AC3E}">
        <p14:creationId xmlns:p14="http://schemas.microsoft.com/office/powerpoint/2010/main" val="337852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20F07565-9273-40B2-9445-D885B98BC8CE}" type="slidenum">
              <a:rPr lang="ar-SA" altLang="en-US"/>
              <a:pPr/>
              <a:t>‹#›</a:t>
            </a:fld>
            <a:endParaRPr lang="en-US" altLang="en-US"/>
          </a:p>
        </p:txBody>
      </p:sp>
    </p:spTree>
    <p:extLst>
      <p:ext uri="{BB962C8B-B14F-4D97-AF65-F5344CB8AC3E}">
        <p14:creationId xmlns:p14="http://schemas.microsoft.com/office/powerpoint/2010/main" val="25787191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1E30E9F8-DE48-4C00-A50F-CD4F12586217}" type="slidenum">
              <a:rPr lang="ar-SA" altLang="en-US"/>
              <a:pPr/>
              <a:t>‹#›</a:t>
            </a:fld>
            <a:endParaRPr lang="en-US" altLang="en-US"/>
          </a:p>
        </p:txBody>
      </p:sp>
    </p:spTree>
    <p:extLst>
      <p:ext uri="{BB962C8B-B14F-4D97-AF65-F5344CB8AC3E}">
        <p14:creationId xmlns:p14="http://schemas.microsoft.com/office/powerpoint/2010/main" val="2399871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5123"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EC40BEFC-5C13-4BF8-92DD-722BCEBE6516}" type="slidenum">
              <a:rPr lang="ar-SA"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28.png"/><Relationship Id="rId13" Type="http://schemas.openxmlformats.org/officeDocument/2006/relationships/image" Target="http://www.hazemsakeek.com/Physics_Lectures/medicalphysics/medicalimages/2006-03-11_23-32-43-153.png" TargetMode="External"/><Relationship Id="rId3" Type="http://schemas.openxmlformats.org/officeDocument/2006/relationships/image" Target="http://www.hazemsakeek.com/Physics_Lectures/medicalphysics/medicalimages/2006-03-11_23-26-34-773.png" TargetMode="External"/><Relationship Id="rId7" Type="http://schemas.openxmlformats.org/officeDocument/2006/relationships/image" Target="http://www.hazemsakeek.com/Physics_Lectures/medicalphysics/medicalimages/2006-03-11_23-32-29-904.png" TargetMode="External"/><Relationship Id="rId12" Type="http://schemas.openxmlformats.org/officeDocument/2006/relationships/image" Target="../media/image30.png"/><Relationship Id="rId2" Type="http://schemas.openxmlformats.org/officeDocument/2006/relationships/image" Target="../media/image25.png"/><Relationship Id="rId1" Type="http://schemas.openxmlformats.org/officeDocument/2006/relationships/slideLayout" Target="../slideLayouts/slideLayout7.xml"/><Relationship Id="rId6" Type="http://schemas.openxmlformats.org/officeDocument/2006/relationships/image" Target="../media/image27.png"/><Relationship Id="rId11" Type="http://schemas.openxmlformats.org/officeDocument/2006/relationships/image" Target="http://www.hazemsakeek.com/Physics_Lectures/medicalphysics/medicalimages/2006-03-11_23-32-16-895.png" TargetMode="External"/><Relationship Id="rId5" Type="http://schemas.openxmlformats.org/officeDocument/2006/relationships/image" Target="http://www.hazemsakeek.com/Physics_Lectures/medicalphysics/medicalimages/2006-03-11_23-26-51-347.png" TargetMode="External"/><Relationship Id="rId10" Type="http://schemas.openxmlformats.org/officeDocument/2006/relationships/image" Target="../media/image29.png"/><Relationship Id="rId4" Type="http://schemas.openxmlformats.org/officeDocument/2006/relationships/image" Target="../media/image26.png"/><Relationship Id="rId9" Type="http://schemas.openxmlformats.org/officeDocument/2006/relationships/image" Target="http://www.hazemsakeek.com/Physics_Lectures/medicalphysics/medicalimages/2006-03-11_23-32-02-515.png"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Layout" Target="../slideLayouts/slideLayout7.xml"/><Relationship Id="rId6" Type="http://schemas.openxmlformats.org/officeDocument/2006/relationships/image" Target="../media/image36.png"/><Relationship Id="rId5" Type="http://schemas.openxmlformats.org/officeDocument/2006/relationships/image" Target="../media/image35.png"/><Relationship Id="rId4" Type="http://schemas.openxmlformats.org/officeDocument/2006/relationships/image" Target="../media/image34.png"/></Relationships>
</file>

<file path=ppt/slides/_rels/slide13.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Layout" Target="../slideLayouts/slideLayout7.xml"/><Relationship Id="rId6" Type="http://schemas.openxmlformats.org/officeDocument/2006/relationships/image" Target="../media/image36.png"/><Relationship Id="rId5" Type="http://schemas.openxmlformats.org/officeDocument/2006/relationships/image" Target="../media/image35.png"/><Relationship Id="rId4" Type="http://schemas.openxmlformats.org/officeDocument/2006/relationships/image" Target="../media/image34.png"/></Relationships>
</file>

<file path=ppt/slides/_rels/slide14.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8.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39.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4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image" Target="../media/image44.png"/><Relationship Id="rId1" Type="http://schemas.openxmlformats.org/officeDocument/2006/relationships/slideLayout" Target="../slideLayouts/slideLayout7.xml"/><Relationship Id="rId4" Type="http://schemas.openxmlformats.org/officeDocument/2006/relationships/image" Target="../media/image46.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47.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3.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12.png"/><Relationship Id="rId7" Type="http://schemas.openxmlformats.org/officeDocument/2006/relationships/image" Target="../media/image11.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10.wmf"/><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16.png"/><Relationship Id="rId5" Type="http://schemas.openxmlformats.org/officeDocument/2006/relationships/image" Target="../media/image14.wmf"/><Relationship Id="rId4" Type="http://schemas.openxmlformats.org/officeDocument/2006/relationships/oleObject" Target="../embeddings/oleObject4.bin"/></Relationships>
</file>

<file path=ppt/slides/_rels/slide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7.xml"/><Relationship Id="rId5" Type="http://schemas.openxmlformats.org/officeDocument/2006/relationships/image" Target="../media/image20.png"/><Relationship Id="rId4" Type="http://schemas.openxmlformats.org/officeDocument/2006/relationships/image" Target="../media/image19.png"/></Relationships>
</file>

<file path=ppt/slides/_rels/slide8.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image" Target="../media/image24.wmf"/><Relationship Id="rId3" Type="http://schemas.openxmlformats.org/officeDocument/2006/relationships/oleObject" Target="../embeddings/oleObject5.bin"/><Relationship Id="rId7"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23.wmf"/><Relationship Id="rId5" Type="http://schemas.openxmlformats.org/officeDocument/2006/relationships/oleObject" Target="../embeddings/oleObject6.bin"/><Relationship Id="rId4" Type="http://schemas.openxmlformats.org/officeDocument/2006/relationships/image" Target="../media/image2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7391400" y="152400"/>
            <a:ext cx="1295400" cy="868363"/>
          </a:xfrm>
        </p:spPr>
        <p:txBody>
          <a:bodyPr/>
          <a:lstStyle/>
          <a:p>
            <a:pPr algn="r" rtl="1" eaLnBrk="1" hangingPunct="1"/>
            <a:r>
              <a:rPr lang="ar-SA" altLang="en-US" sz="4000" smtClean="0">
                <a:solidFill>
                  <a:srgbClr val="993300"/>
                </a:solidFill>
              </a:rPr>
              <a:t>مقدمة:</a:t>
            </a:r>
            <a:endParaRPr lang="en-US" altLang="en-US" sz="4000" smtClean="0"/>
          </a:p>
        </p:txBody>
      </p:sp>
      <p:sp>
        <p:nvSpPr>
          <p:cNvPr id="4099" name="Rectangle 3"/>
          <p:cNvSpPr>
            <a:spLocks noGrp="1" noChangeArrowheads="1"/>
          </p:cNvSpPr>
          <p:nvPr>
            <p:ph type="body" idx="1"/>
          </p:nvPr>
        </p:nvSpPr>
        <p:spPr>
          <a:xfrm>
            <a:off x="533400" y="838200"/>
            <a:ext cx="8229600" cy="5791200"/>
          </a:xfrm>
        </p:spPr>
        <p:txBody>
          <a:bodyPr/>
          <a:lstStyle/>
          <a:p>
            <a:pPr algn="r" rtl="1" eaLnBrk="1" hangingPunct="1">
              <a:defRPr/>
            </a:pPr>
            <a:r>
              <a:rPr lang="ar-EG" sz="2000" dirty="0" smtClean="0"/>
              <a:t>تنقسم الكميات الفيزيائية (التي تستخدم لوصف ودراسة أي من الظواهر الطبيعية) إلى</a:t>
            </a:r>
            <a:r>
              <a:rPr lang="ar-EG" sz="2400" dirty="0" smtClean="0"/>
              <a:t>		- </a:t>
            </a:r>
            <a:r>
              <a:rPr lang="ar-EG" sz="1800" dirty="0" smtClean="0"/>
              <a:t>كميات أولية مثل الكتلة</a:t>
            </a:r>
            <a:r>
              <a:rPr lang="en-US" sz="1800" dirty="0" smtClean="0"/>
              <a:t> </a:t>
            </a:r>
            <a:r>
              <a:rPr lang="ar-EG" sz="1800" dirty="0" smtClean="0"/>
              <a:t> والمسافة والزمن</a:t>
            </a:r>
          </a:p>
          <a:p>
            <a:pPr marL="1201738" lvl="2" indent="-285750" algn="r" rtl="1" eaLnBrk="1" hangingPunct="1">
              <a:defRPr/>
            </a:pPr>
            <a:r>
              <a:rPr lang="ar-EG" sz="1800" dirty="0" smtClean="0"/>
              <a:t> كميات مشتقة من الكميات الأولية مثل السرعة والتسارع</a:t>
            </a:r>
          </a:p>
          <a:p>
            <a:pPr marL="1201738" lvl="2" indent="-285750" algn="r" rtl="1" eaLnBrk="1" hangingPunct="1">
              <a:defRPr/>
            </a:pPr>
            <a:r>
              <a:rPr lang="ar-EG" sz="1800" dirty="0" smtClean="0"/>
              <a:t>كميات تكميلية مثل  الزاوية</a:t>
            </a:r>
          </a:p>
          <a:p>
            <a:pPr marL="1201738" lvl="2" indent="-285750" algn="r" rtl="1" eaLnBrk="1" hangingPunct="1">
              <a:buFontTx/>
              <a:buNone/>
              <a:defRPr/>
            </a:pPr>
            <a:r>
              <a:rPr lang="ar-EG" sz="1800" dirty="0" smtClean="0"/>
              <a:t>ويستخدم وحدات النظام العالمي وهى الكيلوجرام</a:t>
            </a:r>
            <a:r>
              <a:rPr lang="en-US" sz="1800" dirty="0" smtClean="0"/>
              <a:t> (kg) </a:t>
            </a:r>
            <a:r>
              <a:rPr lang="ar-EG" sz="1800" dirty="0" smtClean="0"/>
              <a:t> للكتلة، المتر</a:t>
            </a:r>
            <a:r>
              <a:rPr lang="en-US" sz="1800" dirty="0" smtClean="0"/>
              <a:t>(m) </a:t>
            </a:r>
            <a:r>
              <a:rPr lang="ar-EG" sz="1800" dirty="0" smtClean="0"/>
              <a:t> للمسافة، والثانية </a:t>
            </a:r>
            <a:r>
              <a:rPr lang="en-US" sz="1800" dirty="0" smtClean="0"/>
              <a:t>(s) </a:t>
            </a:r>
            <a:r>
              <a:rPr lang="ar-EG" sz="1800" dirty="0" smtClean="0"/>
              <a:t>للزمن</a:t>
            </a:r>
            <a:endParaRPr lang="ar-SA" sz="1800" dirty="0" smtClean="0"/>
          </a:p>
          <a:p>
            <a:pPr marL="1201738" lvl="2" indent="-1081088" algn="r" rtl="1" eaLnBrk="1" hangingPunct="1">
              <a:lnSpc>
                <a:spcPct val="170000"/>
              </a:lnSpc>
              <a:tabLst>
                <a:tab pos="52388" algn="l"/>
                <a:tab pos="1655763" algn="l"/>
              </a:tabLst>
              <a:defRPr/>
            </a:pPr>
            <a:r>
              <a:rPr lang="ar-SA" sz="1800" dirty="0" smtClean="0"/>
              <a:t>جميع الكميات الفيزيائية (أساسية أو مشتقة) يمكن تقسيمها إلى نوعين، النوع الأول هو الكميات القياسية </a:t>
            </a:r>
            <a:r>
              <a:rPr lang="en-US" sz="1800" i="1" dirty="0" smtClean="0"/>
              <a:t>scalar</a:t>
            </a:r>
            <a:r>
              <a:rPr lang="en-US" sz="1800" dirty="0" smtClean="0"/>
              <a:t> </a:t>
            </a:r>
            <a:r>
              <a:rPr lang="ar-SA" sz="1800" dirty="0" smtClean="0"/>
              <a:t> والنوع الثاني الكمية المتجهة </a:t>
            </a:r>
            <a:r>
              <a:rPr lang="en-US" sz="1800" i="1" dirty="0" smtClean="0"/>
              <a:t>vector</a:t>
            </a:r>
            <a:r>
              <a:rPr lang="en-US" sz="1800" dirty="0" smtClean="0"/>
              <a:t> </a:t>
            </a:r>
            <a:r>
              <a:rPr lang="ar-SA" sz="1800" dirty="0" smtClean="0"/>
              <a:t>. </a:t>
            </a:r>
          </a:p>
          <a:p>
            <a:pPr marL="1201738" lvl="2" indent="-1081088" algn="r" rtl="1" eaLnBrk="1" hangingPunct="1">
              <a:lnSpc>
                <a:spcPct val="170000"/>
              </a:lnSpc>
              <a:tabLst>
                <a:tab pos="52388" algn="l"/>
                <a:tab pos="1655763" algn="l"/>
              </a:tabLst>
              <a:defRPr/>
            </a:pPr>
            <a:r>
              <a:rPr lang="ar-SA" sz="1800" dirty="0" smtClean="0"/>
              <a:t> </a:t>
            </a:r>
            <a:r>
              <a:rPr lang="ar-SA" sz="1800" b="1" dirty="0" smtClean="0"/>
              <a:t>الكمية القياسية</a:t>
            </a:r>
            <a:r>
              <a:rPr lang="ar-SA" sz="1800" dirty="0" smtClean="0"/>
              <a:t> يمكن تحديدها بالمقدار </a:t>
            </a:r>
            <a:r>
              <a:rPr lang="en-US" sz="1800" dirty="0" smtClean="0"/>
              <a:t>magnitude</a:t>
            </a:r>
            <a:r>
              <a:rPr lang="ar-SA" sz="1800" dirty="0" smtClean="0"/>
              <a:t> فقط، مثل أن تقول أن كتلة جسم  </a:t>
            </a:r>
            <a:r>
              <a:rPr lang="en-US" sz="1800" dirty="0" smtClean="0"/>
              <a:t> 5kg</a:t>
            </a:r>
            <a:r>
              <a:rPr lang="ar-SA" sz="1800" dirty="0" smtClean="0"/>
              <a:t> أو مساحة قطعة مستطيلة </a:t>
            </a:r>
            <a:r>
              <a:rPr lang="en-US" sz="1800" dirty="0" smtClean="0"/>
              <a:t>m</a:t>
            </a:r>
            <a:r>
              <a:rPr lang="ar-SA" sz="1800" baseline="30000" dirty="0" smtClean="0"/>
              <a:t>2</a:t>
            </a:r>
            <a:r>
              <a:rPr lang="ar-SA" sz="1800" dirty="0" smtClean="0"/>
              <a:t> 30 بهذا نكون قد حددنا الكمية الفيزيائية.  أما </a:t>
            </a:r>
            <a:r>
              <a:rPr lang="ar-SA" sz="1800" b="1" dirty="0" smtClean="0"/>
              <a:t>الكمية المتجهة</a:t>
            </a:r>
            <a:r>
              <a:rPr lang="ar-SA" sz="1800" dirty="0" smtClean="0"/>
              <a:t> تحتاج إلى أن تحدد اتجاهها </a:t>
            </a:r>
            <a:r>
              <a:rPr lang="en-US" sz="1800" dirty="0" smtClean="0"/>
              <a:t>direction</a:t>
            </a:r>
            <a:r>
              <a:rPr lang="ar-SA" sz="1800" dirty="0" smtClean="0"/>
              <a:t> بالإضافة إلى مقدارها، مثل سرعة الرياح  </a:t>
            </a:r>
            <a:r>
              <a:rPr lang="en-US" sz="1800" dirty="0" smtClean="0"/>
              <a:t>10km/h</a:t>
            </a:r>
            <a:r>
              <a:rPr lang="ar-SA" sz="1800" dirty="0" smtClean="0"/>
              <a:t> واتجاهها غرباً لاحظ هنا أنه احتجنا لتحديد المقدار أولاً ثم الاتجاه ثانياً</a:t>
            </a:r>
            <a:endParaRPr lang="ar-SA" sz="1800" b="1"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6" descr="http://www.hazemsakeek.com/Physics_Lectures/medicalphysics/medicalimages/2006-03-11_23-26-34-773.pn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4648200" y="1219200"/>
            <a:ext cx="1798638" cy="55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1" name="Picture 5" descr="http://www.hazemsakeek.com/Physics_Lectures/medicalphysics/medicalimages/2006-03-11_23-26-51-347.png"/>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4648200" y="1905000"/>
            <a:ext cx="179387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2" name="Picture 4" descr="http://www.hazemsakeek.com/Physics_Lectures/medicalphysics/medicalimages/2006-03-11_23-32-29-904.png"/>
          <p:cNvPicPr>
            <a:picLocks noChangeAspect="1" noChangeArrowheads="1"/>
          </p:cNvPicPr>
          <p:nvPr/>
        </p:nvPicPr>
        <p:blipFill>
          <a:blip r:embed="rId6" r:link="rId7">
            <a:extLst>
              <a:ext uri="{28A0092B-C50C-407E-A947-70E740481C1C}">
                <a14:useLocalDpi xmlns:a14="http://schemas.microsoft.com/office/drawing/2010/main" val="0"/>
              </a:ext>
            </a:extLst>
          </a:blip>
          <a:srcRect/>
          <a:stretch>
            <a:fillRect/>
          </a:stretch>
        </p:blipFill>
        <p:spPr bwMode="auto">
          <a:xfrm>
            <a:off x="990600" y="1143000"/>
            <a:ext cx="2697163" cy="279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3" name="Picture 3" descr="http://www.hazemsakeek.com/Physics_Lectures/medicalphysics/medicalimages/2006-03-11_23-32-02-515.png"/>
          <p:cNvPicPr>
            <a:picLocks noChangeAspect="1" noChangeArrowheads="1"/>
          </p:cNvPicPr>
          <p:nvPr/>
        </p:nvPicPr>
        <p:blipFill>
          <a:blip r:embed="rId8" r:link="rId9">
            <a:extLst>
              <a:ext uri="{28A0092B-C50C-407E-A947-70E740481C1C}">
                <a14:useLocalDpi xmlns:a14="http://schemas.microsoft.com/office/drawing/2010/main" val="0"/>
              </a:ext>
            </a:extLst>
          </a:blip>
          <a:srcRect/>
          <a:stretch>
            <a:fillRect/>
          </a:stretch>
        </p:blipFill>
        <p:spPr bwMode="auto">
          <a:xfrm>
            <a:off x="3962400" y="2971800"/>
            <a:ext cx="487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4" name="Picture 2" descr="http://www.hazemsakeek.com/Physics_Lectures/medicalphysics/medicalimages/2006-03-11_23-32-16-895.png"/>
          <p:cNvPicPr>
            <a:picLocks noChangeAspect="1" noChangeArrowheads="1"/>
          </p:cNvPicPr>
          <p:nvPr/>
        </p:nvPicPr>
        <p:blipFill>
          <a:blip r:embed="rId10" r:link="rId11">
            <a:extLst>
              <a:ext uri="{28A0092B-C50C-407E-A947-70E740481C1C}">
                <a14:useLocalDpi xmlns:a14="http://schemas.microsoft.com/office/drawing/2010/main" val="0"/>
              </a:ext>
            </a:extLst>
          </a:blip>
          <a:srcRect/>
          <a:stretch>
            <a:fillRect/>
          </a:stretch>
        </p:blipFill>
        <p:spPr bwMode="auto">
          <a:xfrm>
            <a:off x="3657600" y="3962400"/>
            <a:ext cx="484505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5" name="Picture 1" descr="http://www.hazemsakeek.com/Physics_Lectures/medicalphysics/medicalimages/2006-03-11_23-32-43-153.png"/>
          <p:cNvPicPr>
            <a:picLocks noChangeAspect="1" noChangeArrowheads="1"/>
          </p:cNvPicPr>
          <p:nvPr/>
        </p:nvPicPr>
        <p:blipFill>
          <a:blip r:embed="rId12" r:link="rId13">
            <a:extLst>
              <a:ext uri="{28A0092B-C50C-407E-A947-70E740481C1C}">
                <a14:useLocalDpi xmlns:a14="http://schemas.microsoft.com/office/drawing/2010/main" val="0"/>
              </a:ext>
            </a:extLst>
          </a:blip>
          <a:srcRect/>
          <a:stretch>
            <a:fillRect/>
          </a:stretch>
        </p:blipFill>
        <p:spPr bwMode="auto">
          <a:xfrm>
            <a:off x="3733800" y="4495800"/>
            <a:ext cx="39306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6" name="Rectangle 7"/>
          <p:cNvSpPr>
            <a:spLocks noChangeArrowheads="1"/>
          </p:cNvSpPr>
          <p:nvPr/>
        </p:nvSpPr>
        <p:spPr bwMode="auto">
          <a:xfrm>
            <a:off x="1143000" y="762000"/>
            <a:ext cx="8118475"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000" b="1"/>
              <a:t>Example </a:t>
            </a:r>
            <a:r>
              <a:rPr lang="ar-SA" altLang="en-US" sz="2000" b="1"/>
              <a:t>: </a:t>
            </a:r>
            <a:r>
              <a:rPr lang="en-US" altLang="en-US" sz="2000">
                <a:cs typeface="Times New Roman" panose="02020603050405020304" pitchFamily="18" charset="0"/>
              </a:rPr>
              <a:t>Find the sum of two vectors A and B </a:t>
            </a:r>
            <a:r>
              <a:rPr lang="en-GB" altLang="en-US" sz="2000">
                <a:cs typeface="Times New Roman" panose="02020603050405020304" pitchFamily="18" charset="0"/>
              </a:rPr>
              <a:t>given by</a:t>
            </a:r>
            <a:endParaRPr lang="en-US" altLang="en-US" sz="3200"/>
          </a:p>
          <a:p>
            <a:pPr eaLnBrk="1" hangingPunct="1"/>
            <a:endParaRPr lang="en-US" altLang="en-US" sz="3200">
              <a:cs typeface="Times New Roman" panose="02020603050405020304" pitchFamily="18" charset="0"/>
            </a:endParaRPr>
          </a:p>
          <a:p>
            <a:endParaRPr lang="en-US" altLang="en-US" sz="44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52400"/>
            <a:ext cx="2136775"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 Box 5"/>
          <p:cNvSpPr txBox="1">
            <a:spLocks noChangeArrowheads="1"/>
          </p:cNvSpPr>
          <p:nvPr/>
        </p:nvSpPr>
        <p:spPr bwMode="auto">
          <a:xfrm>
            <a:off x="3200400" y="669925"/>
            <a:ext cx="5334000" cy="125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lnSpc>
                <a:spcPct val="190000"/>
              </a:lnSpc>
              <a:spcBef>
                <a:spcPct val="50000"/>
              </a:spcBef>
            </a:pPr>
            <a:r>
              <a:rPr lang="ar-EG" altLang="en-US" sz="2000"/>
              <a:t>واجب1-2: أوجد قيمة المركبة التي تؤثر على الحصان وتدفعه، كما هو موضح بالرسم؟  </a:t>
            </a:r>
            <a:endParaRPr lang="en-US" altLang="en-US" sz="2000"/>
          </a:p>
        </p:txBody>
      </p:sp>
      <p:sp>
        <p:nvSpPr>
          <p:cNvPr id="13316" name="AutoShape 6"/>
          <p:cNvSpPr>
            <a:spLocks noChangeArrowheads="1"/>
          </p:cNvSpPr>
          <p:nvPr/>
        </p:nvSpPr>
        <p:spPr bwMode="auto">
          <a:xfrm>
            <a:off x="2514600" y="2057400"/>
            <a:ext cx="762000" cy="685800"/>
          </a:xfrm>
          <a:prstGeom prst="rightArrow">
            <a:avLst>
              <a:gd name="adj1" fmla="val 50000"/>
              <a:gd name="adj2" fmla="val 27778"/>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3317" name="Line 7"/>
          <p:cNvSpPr>
            <a:spLocks noChangeShapeType="1"/>
          </p:cNvSpPr>
          <p:nvPr/>
        </p:nvSpPr>
        <p:spPr bwMode="auto">
          <a:xfrm>
            <a:off x="3962400" y="2362200"/>
            <a:ext cx="251460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18" name="Line 8"/>
          <p:cNvSpPr>
            <a:spLocks noChangeShapeType="1"/>
          </p:cNvSpPr>
          <p:nvPr/>
        </p:nvSpPr>
        <p:spPr bwMode="auto">
          <a:xfrm flipV="1">
            <a:off x="5181600" y="1295400"/>
            <a:ext cx="0" cy="16002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19" name="Line 9"/>
          <p:cNvSpPr>
            <a:spLocks noChangeShapeType="1"/>
          </p:cNvSpPr>
          <p:nvPr/>
        </p:nvSpPr>
        <p:spPr bwMode="auto">
          <a:xfrm flipV="1">
            <a:off x="5181600" y="1447800"/>
            <a:ext cx="762000" cy="91440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20" name="Line 10"/>
          <p:cNvSpPr>
            <a:spLocks noChangeShapeType="1"/>
          </p:cNvSpPr>
          <p:nvPr/>
        </p:nvSpPr>
        <p:spPr bwMode="auto">
          <a:xfrm flipH="1" flipV="1">
            <a:off x="4572000" y="1447800"/>
            <a:ext cx="609600" cy="91440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21" name="Freeform 11"/>
          <p:cNvSpPr>
            <a:spLocks/>
          </p:cNvSpPr>
          <p:nvPr/>
        </p:nvSpPr>
        <p:spPr bwMode="auto">
          <a:xfrm>
            <a:off x="4876800" y="2133600"/>
            <a:ext cx="152400" cy="228600"/>
          </a:xfrm>
          <a:custGeom>
            <a:avLst/>
            <a:gdLst>
              <a:gd name="T0" fmla="*/ 241935022 w 96"/>
              <a:gd name="T1" fmla="*/ 0 h 144"/>
              <a:gd name="T2" fmla="*/ 0 w 96"/>
              <a:gd name="T3" fmla="*/ 362902445 h 144"/>
              <a:gd name="T4" fmla="*/ 0 60000 65536"/>
              <a:gd name="T5" fmla="*/ 0 60000 65536"/>
              <a:gd name="T6" fmla="*/ 0 w 96"/>
              <a:gd name="T7" fmla="*/ 0 h 144"/>
              <a:gd name="T8" fmla="*/ 96 w 96"/>
              <a:gd name="T9" fmla="*/ 144 h 144"/>
            </a:gdLst>
            <a:ahLst/>
            <a:cxnLst>
              <a:cxn ang="T4">
                <a:pos x="T0" y="T1"/>
              </a:cxn>
              <a:cxn ang="T5">
                <a:pos x="T2" y="T3"/>
              </a:cxn>
            </a:cxnLst>
            <a:rect l="T6" t="T7" r="T8" b="T9"/>
            <a:pathLst>
              <a:path w="96" h="144">
                <a:moveTo>
                  <a:pt x="96" y="0"/>
                </a:moveTo>
                <a:cubicBezTo>
                  <a:pt x="56" y="64"/>
                  <a:pt x="16" y="128"/>
                  <a:pt x="0" y="144"/>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3322" name="Line 12"/>
          <p:cNvSpPr>
            <a:spLocks noChangeShapeType="1"/>
          </p:cNvSpPr>
          <p:nvPr/>
        </p:nvSpPr>
        <p:spPr bwMode="auto">
          <a:xfrm>
            <a:off x="5334000" y="2209800"/>
            <a:ext cx="7620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23" name="Text Box 13"/>
          <p:cNvSpPr txBox="1">
            <a:spLocks noChangeArrowheads="1"/>
          </p:cNvSpPr>
          <p:nvPr/>
        </p:nvSpPr>
        <p:spPr bwMode="auto">
          <a:xfrm>
            <a:off x="4191000" y="1295400"/>
            <a:ext cx="533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a:t>F</a:t>
            </a:r>
            <a:r>
              <a:rPr lang="en-US" altLang="en-US" baseline="-25000"/>
              <a:t>2</a:t>
            </a:r>
          </a:p>
        </p:txBody>
      </p:sp>
      <p:sp>
        <p:nvSpPr>
          <p:cNvPr id="13324" name="Text Box 14"/>
          <p:cNvSpPr txBox="1">
            <a:spLocks noChangeArrowheads="1"/>
          </p:cNvSpPr>
          <p:nvPr/>
        </p:nvSpPr>
        <p:spPr bwMode="auto">
          <a:xfrm>
            <a:off x="5867400" y="1371600"/>
            <a:ext cx="533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a:t>F</a:t>
            </a:r>
            <a:r>
              <a:rPr lang="en-US" altLang="en-US" baseline="-25000"/>
              <a:t>1</a:t>
            </a:r>
          </a:p>
        </p:txBody>
      </p:sp>
      <p:sp>
        <p:nvSpPr>
          <p:cNvPr id="13325" name="Text Box 15"/>
          <p:cNvSpPr txBox="1">
            <a:spLocks noChangeArrowheads="1"/>
          </p:cNvSpPr>
          <p:nvPr/>
        </p:nvSpPr>
        <p:spPr bwMode="auto">
          <a:xfrm>
            <a:off x="4648200" y="2057400"/>
            <a:ext cx="609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1000" b="1"/>
              <a:t>75</a:t>
            </a:r>
          </a:p>
        </p:txBody>
      </p:sp>
      <p:sp>
        <p:nvSpPr>
          <p:cNvPr id="13326" name="Text Box 16"/>
          <p:cNvSpPr txBox="1">
            <a:spLocks noChangeArrowheads="1"/>
          </p:cNvSpPr>
          <p:nvPr/>
        </p:nvSpPr>
        <p:spPr bwMode="auto">
          <a:xfrm>
            <a:off x="5410200" y="2133600"/>
            <a:ext cx="609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1000" b="1"/>
              <a:t>60</a:t>
            </a:r>
          </a:p>
        </p:txBody>
      </p:sp>
      <p:sp>
        <p:nvSpPr>
          <p:cNvPr id="13327" name="Text Box 17"/>
          <p:cNvSpPr txBox="1">
            <a:spLocks noChangeArrowheads="1"/>
          </p:cNvSpPr>
          <p:nvPr/>
        </p:nvSpPr>
        <p:spPr bwMode="auto">
          <a:xfrm>
            <a:off x="3733800" y="3108325"/>
            <a:ext cx="4800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000" b="1"/>
              <a:t>F</a:t>
            </a:r>
            <a:r>
              <a:rPr lang="en-US" altLang="en-US" sz="2000" b="1" baseline="-25000"/>
              <a:t>y</a:t>
            </a:r>
            <a:r>
              <a:rPr lang="en-US" altLang="en-US" sz="2000" b="1"/>
              <a:t>= F</a:t>
            </a:r>
            <a:r>
              <a:rPr lang="en-US" altLang="en-US" sz="2000" b="1" baseline="-25000"/>
              <a:t>1</a:t>
            </a:r>
            <a:r>
              <a:rPr lang="en-US" altLang="en-US" sz="2000" b="1"/>
              <a:t> sin 60 + F</a:t>
            </a:r>
            <a:r>
              <a:rPr lang="en-US" altLang="en-US" sz="2000" b="1" baseline="-25000"/>
              <a:t>2</a:t>
            </a:r>
            <a:r>
              <a:rPr lang="en-US" altLang="en-US" sz="2000" b="1"/>
              <a:t> sin 105 =</a:t>
            </a:r>
          </a:p>
        </p:txBody>
      </p:sp>
      <p:sp>
        <p:nvSpPr>
          <p:cNvPr id="13328" name="Line 18"/>
          <p:cNvSpPr>
            <a:spLocks noChangeShapeType="1"/>
          </p:cNvSpPr>
          <p:nvPr/>
        </p:nvSpPr>
        <p:spPr bwMode="auto">
          <a:xfrm>
            <a:off x="228600" y="3733800"/>
            <a:ext cx="8534400"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762000"/>
            <a:ext cx="54102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39"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676400"/>
            <a:ext cx="4343400" cy="141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0"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1663700"/>
            <a:ext cx="4191000"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1"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19600" y="2514600"/>
            <a:ext cx="3243263"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2" name="Text Box 9"/>
          <p:cNvSpPr txBox="1">
            <a:spLocks noChangeArrowheads="1"/>
          </p:cNvSpPr>
          <p:nvPr/>
        </p:nvSpPr>
        <p:spPr bwMode="auto">
          <a:xfrm>
            <a:off x="685800" y="304800"/>
            <a:ext cx="8077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spcBef>
                <a:spcPct val="50000"/>
              </a:spcBef>
            </a:pPr>
            <a:r>
              <a:rPr lang="ar-EG" altLang="en-US" sz="2000"/>
              <a:t>مثال 3-1: أوجد محصلة جمع المتجهين </a:t>
            </a:r>
            <a:r>
              <a:rPr lang="en-US" altLang="en-US" sz="2000"/>
              <a:t>A&amp;B </a:t>
            </a:r>
            <a:r>
              <a:rPr lang="ar-EG" altLang="en-US" sz="2000"/>
              <a:t>، علما بأن</a:t>
            </a:r>
            <a:endParaRPr lang="en-US" altLang="en-US" sz="2000"/>
          </a:p>
        </p:txBody>
      </p:sp>
      <p:sp>
        <p:nvSpPr>
          <p:cNvPr id="14343" name="AutoShape 10"/>
          <p:cNvSpPr>
            <a:spLocks noChangeArrowheads="1"/>
          </p:cNvSpPr>
          <p:nvPr/>
        </p:nvSpPr>
        <p:spPr bwMode="auto">
          <a:xfrm>
            <a:off x="228600" y="3352800"/>
            <a:ext cx="8686800" cy="76200"/>
          </a:xfrm>
          <a:prstGeom prst="flowChartProcess">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4344" name="Text Box 11"/>
          <p:cNvSpPr txBox="1">
            <a:spLocks noChangeArrowheads="1"/>
          </p:cNvSpPr>
          <p:nvPr/>
        </p:nvSpPr>
        <p:spPr bwMode="auto">
          <a:xfrm>
            <a:off x="7467600" y="2667000"/>
            <a:ext cx="152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spcBef>
                <a:spcPct val="50000"/>
              </a:spcBef>
            </a:pPr>
            <a:r>
              <a:rPr lang="ar-SA" altLang="en-US" b="1">
                <a:latin typeface="Times New Roman" panose="02020603050405020304" pitchFamily="18" charset="0"/>
                <a:cs typeface="Times New Roman" panose="02020603050405020304" pitchFamily="18" charset="0"/>
              </a:rPr>
              <a:t> </a:t>
            </a:r>
            <a:r>
              <a:rPr lang="el-GR" altLang="en-US" b="1">
                <a:latin typeface="Times New Roman" panose="02020603050405020304" pitchFamily="18" charset="0"/>
                <a:cs typeface="Times New Roman" panose="02020603050405020304" pitchFamily="18" charset="0"/>
              </a:rPr>
              <a:t>θ</a:t>
            </a:r>
            <a:r>
              <a:rPr lang="ar-SA" altLang="en-US" b="1">
                <a:latin typeface="Times New Roman" panose="02020603050405020304" pitchFamily="18" charset="0"/>
                <a:cs typeface="Times New Roman" panose="02020603050405020304" pitchFamily="18" charset="0"/>
              </a:rPr>
              <a:t>= 333 درجة</a:t>
            </a:r>
            <a:endParaRPr lang="el-GR" altLang="en-US" b="1">
              <a:latin typeface="Times New Roman" panose="02020603050405020304" pitchFamily="18" charset="0"/>
              <a:cs typeface="Times New Roman" panose="02020603050405020304" pitchFamily="18" charset="0"/>
            </a:endParaRPr>
          </a:p>
        </p:txBody>
      </p:sp>
      <p:sp>
        <p:nvSpPr>
          <p:cNvPr id="14345" name="Text Box 12"/>
          <p:cNvSpPr txBox="1">
            <a:spLocks noChangeArrowheads="1"/>
          </p:cNvSpPr>
          <p:nvPr/>
        </p:nvSpPr>
        <p:spPr bwMode="auto">
          <a:xfrm>
            <a:off x="838200" y="3946525"/>
            <a:ext cx="8001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spcBef>
                <a:spcPct val="50000"/>
              </a:spcBef>
            </a:pPr>
            <a:r>
              <a:rPr lang="ar-SA" altLang="en-US" sz="2000"/>
              <a:t>واجب: أوجد قيمة المحصلة للمتجهين </a:t>
            </a:r>
            <a:r>
              <a:rPr lang="en-US" altLang="en-US" sz="2000"/>
              <a:t>A&amp;B </a:t>
            </a:r>
            <a:r>
              <a:rPr lang="ar-EG" altLang="en-US" sz="2000"/>
              <a:t>، كما هو موضح بالرسم؟</a:t>
            </a:r>
            <a:endParaRPr lang="en-US" altLang="en-US" sz="2000"/>
          </a:p>
        </p:txBody>
      </p:sp>
      <p:pic>
        <p:nvPicPr>
          <p:cNvPr id="14346" name="Picture 1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 y="3581400"/>
            <a:ext cx="2590800" cy="246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762000"/>
            <a:ext cx="54102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3"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676400"/>
            <a:ext cx="4343400" cy="141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4"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1663700"/>
            <a:ext cx="4191000"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5"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19600" y="2514600"/>
            <a:ext cx="3243263"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6" name="Text Box 9"/>
          <p:cNvSpPr txBox="1">
            <a:spLocks noChangeArrowheads="1"/>
          </p:cNvSpPr>
          <p:nvPr/>
        </p:nvSpPr>
        <p:spPr bwMode="auto">
          <a:xfrm>
            <a:off x="685800" y="304800"/>
            <a:ext cx="8077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spcBef>
                <a:spcPct val="50000"/>
              </a:spcBef>
            </a:pPr>
            <a:r>
              <a:rPr lang="ar-EG" altLang="en-US" sz="2000"/>
              <a:t>مثال 1-3: أوجد محصلة جمع المتجهين </a:t>
            </a:r>
            <a:r>
              <a:rPr lang="en-US" altLang="en-US" sz="2000"/>
              <a:t>A&amp;B </a:t>
            </a:r>
            <a:r>
              <a:rPr lang="ar-EG" altLang="en-US" sz="2000"/>
              <a:t>، علما بأن</a:t>
            </a:r>
            <a:endParaRPr lang="en-US" altLang="en-US" sz="2000"/>
          </a:p>
        </p:txBody>
      </p:sp>
      <p:sp>
        <p:nvSpPr>
          <p:cNvPr id="15367" name="AutoShape 10"/>
          <p:cNvSpPr>
            <a:spLocks noChangeArrowheads="1"/>
          </p:cNvSpPr>
          <p:nvPr/>
        </p:nvSpPr>
        <p:spPr bwMode="auto">
          <a:xfrm>
            <a:off x="228600" y="3352800"/>
            <a:ext cx="8686800" cy="76200"/>
          </a:xfrm>
          <a:prstGeom prst="flowChartProcess">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5368" name="Text Box 11"/>
          <p:cNvSpPr txBox="1">
            <a:spLocks noChangeArrowheads="1"/>
          </p:cNvSpPr>
          <p:nvPr/>
        </p:nvSpPr>
        <p:spPr bwMode="auto">
          <a:xfrm>
            <a:off x="7467600" y="2667000"/>
            <a:ext cx="152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spcBef>
                <a:spcPct val="50000"/>
              </a:spcBef>
            </a:pPr>
            <a:r>
              <a:rPr lang="ar-SA" altLang="en-US" b="1">
                <a:latin typeface="Times New Roman" panose="02020603050405020304" pitchFamily="18" charset="0"/>
                <a:cs typeface="Times New Roman" panose="02020603050405020304" pitchFamily="18" charset="0"/>
              </a:rPr>
              <a:t> </a:t>
            </a:r>
            <a:r>
              <a:rPr lang="el-GR" altLang="en-US" b="1">
                <a:latin typeface="Times New Roman" panose="02020603050405020304" pitchFamily="18" charset="0"/>
                <a:cs typeface="Times New Roman" panose="02020603050405020304" pitchFamily="18" charset="0"/>
              </a:rPr>
              <a:t>θ</a:t>
            </a:r>
            <a:r>
              <a:rPr lang="ar-SA" altLang="en-US" b="1">
                <a:latin typeface="Times New Roman" panose="02020603050405020304" pitchFamily="18" charset="0"/>
                <a:cs typeface="Times New Roman" panose="02020603050405020304" pitchFamily="18" charset="0"/>
              </a:rPr>
              <a:t>= 333 درجة</a:t>
            </a:r>
            <a:endParaRPr lang="el-GR" altLang="en-US" b="1">
              <a:latin typeface="Times New Roman" panose="02020603050405020304" pitchFamily="18" charset="0"/>
              <a:cs typeface="Times New Roman" panose="02020603050405020304" pitchFamily="18" charset="0"/>
            </a:endParaRPr>
          </a:p>
        </p:txBody>
      </p:sp>
      <p:sp>
        <p:nvSpPr>
          <p:cNvPr id="15369" name="Text Box 12"/>
          <p:cNvSpPr txBox="1">
            <a:spLocks noChangeArrowheads="1"/>
          </p:cNvSpPr>
          <p:nvPr/>
        </p:nvSpPr>
        <p:spPr bwMode="auto">
          <a:xfrm>
            <a:off x="838200" y="3657600"/>
            <a:ext cx="8001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spcBef>
                <a:spcPct val="50000"/>
              </a:spcBef>
            </a:pPr>
            <a:r>
              <a:rPr lang="ar-SA" altLang="en-US" sz="2000"/>
              <a:t>واجب</a:t>
            </a:r>
            <a:r>
              <a:rPr lang="ar-EG" altLang="en-US" sz="2000"/>
              <a:t> 1-1</a:t>
            </a:r>
            <a:r>
              <a:rPr lang="ar-SA" altLang="en-US" sz="2000"/>
              <a:t>: أوجد قيمة المحصلة للمتجهين </a:t>
            </a:r>
            <a:r>
              <a:rPr lang="en-US" altLang="en-US" sz="2000"/>
              <a:t>A&amp;B </a:t>
            </a:r>
            <a:r>
              <a:rPr lang="ar-EG" altLang="en-US" sz="2000"/>
              <a:t>، كما هو موضح بالرسم؟</a:t>
            </a:r>
            <a:endParaRPr lang="en-US" altLang="en-US" sz="2000"/>
          </a:p>
        </p:txBody>
      </p:sp>
      <p:pic>
        <p:nvPicPr>
          <p:cNvPr id="15370" name="Picture 1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400" y="3581400"/>
            <a:ext cx="2590800" cy="246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71" name="AutoShape 14"/>
          <p:cNvSpPr>
            <a:spLocks noChangeArrowheads="1"/>
          </p:cNvSpPr>
          <p:nvPr/>
        </p:nvSpPr>
        <p:spPr bwMode="auto">
          <a:xfrm>
            <a:off x="3200400" y="5334000"/>
            <a:ext cx="1219200" cy="304800"/>
          </a:xfrm>
          <a:prstGeom prst="rightArrow">
            <a:avLst>
              <a:gd name="adj1" fmla="val 50000"/>
              <a:gd name="adj2" fmla="val 100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grpSp>
        <p:nvGrpSpPr>
          <p:cNvPr id="15372" name="Group 25"/>
          <p:cNvGrpSpPr>
            <a:grpSpLocks/>
          </p:cNvGrpSpPr>
          <p:nvPr/>
        </p:nvGrpSpPr>
        <p:grpSpPr bwMode="auto">
          <a:xfrm>
            <a:off x="5638800" y="4267200"/>
            <a:ext cx="1981200" cy="1676400"/>
            <a:chOff x="3552" y="2688"/>
            <a:chExt cx="1248" cy="1056"/>
          </a:xfrm>
        </p:grpSpPr>
        <p:sp>
          <p:nvSpPr>
            <p:cNvPr id="15373" name="Line 15"/>
            <p:cNvSpPr>
              <a:spLocks noChangeShapeType="1"/>
            </p:cNvSpPr>
            <p:nvPr/>
          </p:nvSpPr>
          <p:spPr bwMode="auto">
            <a:xfrm flipV="1">
              <a:off x="3792" y="2688"/>
              <a:ext cx="0" cy="105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374" name="Line 16"/>
            <p:cNvSpPr>
              <a:spLocks noChangeShapeType="1"/>
            </p:cNvSpPr>
            <p:nvPr/>
          </p:nvSpPr>
          <p:spPr bwMode="auto">
            <a:xfrm>
              <a:off x="3552" y="3504"/>
              <a:ext cx="124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375" name="Line 17"/>
            <p:cNvSpPr>
              <a:spLocks noChangeShapeType="1"/>
            </p:cNvSpPr>
            <p:nvPr/>
          </p:nvSpPr>
          <p:spPr bwMode="auto">
            <a:xfrm>
              <a:off x="3792" y="3504"/>
              <a:ext cx="624" cy="0"/>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376" name="Line 18"/>
            <p:cNvSpPr>
              <a:spLocks noChangeShapeType="1"/>
            </p:cNvSpPr>
            <p:nvPr/>
          </p:nvSpPr>
          <p:spPr bwMode="auto">
            <a:xfrm flipV="1">
              <a:off x="3789" y="2928"/>
              <a:ext cx="0" cy="576"/>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377" name="Line 21"/>
            <p:cNvSpPr>
              <a:spLocks noChangeShapeType="1"/>
            </p:cNvSpPr>
            <p:nvPr/>
          </p:nvSpPr>
          <p:spPr bwMode="auto">
            <a:xfrm flipV="1">
              <a:off x="3792" y="2832"/>
              <a:ext cx="3" cy="672"/>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378" name="Text Box 22"/>
            <p:cNvSpPr txBox="1">
              <a:spLocks noChangeArrowheads="1"/>
            </p:cNvSpPr>
            <p:nvPr/>
          </p:nvSpPr>
          <p:spPr bwMode="auto">
            <a:xfrm>
              <a:off x="4128" y="3331"/>
              <a:ext cx="672"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1200" b="1"/>
                <a:t>A cos 30</a:t>
              </a:r>
            </a:p>
          </p:txBody>
        </p:sp>
        <p:sp>
          <p:nvSpPr>
            <p:cNvPr id="15379" name="Text Box 23"/>
            <p:cNvSpPr txBox="1">
              <a:spLocks noChangeArrowheads="1"/>
            </p:cNvSpPr>
            <p:nvPr/>
          </p:nvSpPr>
          <p:spPr bwMode="auto">
            <a:xfrm>
              <a:off x="3840" y="2736"/>
              <a:ext cx="52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1200" b="1"/>
                <a:t>B</a:t>
              </a:r>
            </a:p>
          </p:txBody>
        </p:sp>
        <p:sp>
          <p:nvSpPr>
            <p:cNvPr id="15380" name="Text Box 24"/>
            <p:cNvSpPr txBox="1">
              <a:spLocks noChangeArrowheads="1"/>
            </p:cNvSpPr>
            <p:nvPr/>
          </p:nvSpPr>
          <p:spPr bwMode="auto">
            <a:xfrm>
              <a:off x="3792" y="2947"/>
              <a:ext cx="52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1200" b="1"/>
                <a:t>A sin30</a:t>
              </a:r>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lect%20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8686800" cy="674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009650"/>
            <a:ext cx="7924800" cy="5010150"/>
          </a:xfrm>
          <a:prstGeom prst="rect">
            <a:avLst/>
          </a:prstGeom>
          <a:solidFill>
            <a:schemeClr val="accent5"/>
          </a:solidFill>
        </p:spPr>
        <p:txBody>
          <a:bodyPr>
            <a:spAutoFit/>
          </a:bodyPr>
          <a:lstStyle/>
          <a:p>
            <a:pPr algn="just" rtl="1">
              <a:lnSpc>
                <a:spcPct val="150000"/>
              </a:lnSpc>
              <a:defRPr/>
            </a:pPr>
            <a:r>
              <a:rPr lang="ar-SA" sz="2400" dirty="0">
                <a:latin typeface="Arial" charset="0"/>
                <a:cs typeface="Arial" charset="0"/>
              </a:rPr>
              <a:t>يوجد نوعين من الضرب للمتجهات:</a:t>
            </a:r>
          </a:p>
          <a:p>
            <a:pPr algn="just" rtl="1">
              <a:lnSpc>
                <a:spcPct val="150000"/>
              </a:lnSpc>
              <a:buFontTx/>
              <a:buChar char="-"/>
              <a:defRPr/>
            </a:pPr>
            <a:r>
              <a:rPr lang="ar-SA" sz="2400" dirty="0">
                <a:latin typeface="Arial" charset="0"/>
                <a:cs typeface="Arial" charset="0"/>
              </a:rPr>
              <a:t>النوع الأول يسمى </a:t>
            </a:r>
            <a:r>
              <a:rPr lang="ar-SA" sz="2400" b="1" dirty="0">
                <a:solidFill>
                  <a:srgbClr val="FF0000"/>
                </a:solidFill>
                <a:latin typeface="Arial" charset="0"/>
                <a:cs typeface="Arial" charset="0"/>
              </a:rPr>
              <a:t>الضرب القياسي </a:t>
            </a:r>
            <a:r>
              <a:rPr lang="ar-SA" sz="2400" dirty="0">
                <a:latin typeface="Arial" charset="0"/>
                <a:cs typeface="Arial" charset="0"/>
              </a:rPr>
              <a:t>لان حاصل ضرب متجهين يعطي كمية قياسية مثل حاصل ضرب متجه القوة في متجهة الإزاحة يكون الناتج الشغل وهو كمية قياسية، </a:t>
            </a:r>
          </a:p>
          <a:p>
            <a:pPr algn="just" rtl="1">
              <a:lnSpc>
                <a:spcPct val="150000"/>
              </a:lnSpc>
              <a:buFontTx/>
              <a:buChar char="-"/>
              <a:defRPr/>
            </a:pPr>
            <a:r>
              <a:rPr lang="ar-SA" sz="2400" dirty="0">
                <a:latin typeface="Arial" charset="0"/>
                <a:cs typeface="Arial" charset="0"/>
              </a:rPr>
              <a:t>والنوع الثاني هو </a:t>
            </a:r>
            <a:r>
              <a:rPr lang="ar-SA" sz="2400" b="1" dirty="0">
                <a:solidFill>
                  <a:srgbClr val="FF0000"/>
                </a:solidFill>
                <a:latin typeface="Arial" charset="0"/>
                <a:cs typeface="Arial" charset="0"/>
              </a:rPr>
              <a:t>الضرب </a:t>
            </a:r>
            <a:r>
              <a:rPr lang="ar-SA" sz="2400" b="1" dirty="0" err="1">
                <a:solidFill>
                  <a:srgbClr val="FF0000"/>
                </a:solidFill>
                <a:latin typeface="Arial" charset="0"/>
                <a:cs typeface="Arial" charset="0"/>
              </a:rPr>
              <a:t>الاتجاهي</a:t>
            </a:r>
            <a:r>
              <a:rPr lang="ar-SA" sz="2400" b="1" dirty="0">
                <a:solidFill>
                  <a:srgbClr val="FF0000"/>
                </a:solidFill>
                <a:latin typeface="Arial" charset="0"/>
                <a:cs typeface="Arial" charset="0"/>
              </a:rPr>
              <a:t> </a:t>
            </a:r>
            <a:r>
              <a:rPr lang="ar-SA" sz="2400" dirty="0">
                <a:latin typeface="Arial" charset="0"/>
                <a:cs typeface="Arial" charset="0"/>
              </a:rPr>
              <a:t>وذلك لان حاصل ضرب متجهين ينتج عنه متجه ثالث يكون اتجاهه عمودي على المستوى الذي يحوي المتجهين الآخرين مثل متجه سرعة جسم مشحون في متجه المجال المغناطيسي ينتج عنه متجه قوة مغناطيسية</a:t>
            </a:r>
            <a:r>
              <a:rPr lang="en-US" sz="2400" dirty="0">
                <a:latin typeface="Arial" charset="0"/>
                <a:cs typeface="Arial" charset="0"/>
              </a:rPr>
              <a:t>.</a:t>
            </a:r>
          </a:p>
          <a:p>
            <a:pPr algn="r">
              <a:lnSpc>
                <a:spcPct val="150000"/>
              </a:lnSpc>
              <a:defRPr/>
            </a:pPr>
            <a:r>
              <a:rPr lang="ar-SA" sz="2400" dirty="0">
                <a:latin typeface="Arial" charset="0"/>
                <a:cs typeface="Arial" charset="0"/>
              </a:rPr>
              <a:t>ينتج من الضرب القياسي كمية قياسية وينتج من الضرب </a:t>
            </a:r>
            <a:r>
              <a:rPr lang="ar-SA" sz="2400" dirty="0" err="1">
                <a:latin typeface="Arial" charset="0"/>
                <a:cs typeface="Arial" charset="0"/>
              </a:rPr>
              <a:t>الإتجاهي</a:t>
            </a:r>
            <a:r>
              <a:rPr lang="ar-SA" sz="2400" dirty="0">
                <a:latin typeface="Arial" charset="0"/>
                <a:cs typeface="Arial" charset="0"/>
              </a:rPr>
              <a:t> كمية متجهة</a:t>
            </a:r>
            <a:endParaRPr lang="en-US" sz="2400" dirty="0">
              <a:latin typeface="Arial" charset="0"/>
              <a:cs typeface="Arial" charset="0"/>
            </a:endParaRPr>
          </a:p>
        </p:txBody>
      </p:sp>
      <p:sp>
        <p:nvSpPr>
          <p:cNvPr id="17411" name="Rectangle 2"/>
          <p:cNvSpPr>
            <a:spLocks noChangeArrowheads="1"/>
          </p:cNvSpPr>
          <p:nvPr/>
        </p:nvSpPr>
        <p:spPr bwMode="auto">
          <a:xfrm>
            <a:off x="914400" y="238125"/>
            <a:ext cx="7550150" cy="523875"/>
          </a:xfrm>
          <a:prstGeom prst="rect">
            <a:avLst/>
          </a:prstGeom>
          <a:blipFill dpi="0" rotWithShape="1">
            <a:blip r:embed="rId2"/>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r>
              <a:rPr lang="ar-SA" altLang="en-US" sz="2800" b="1">
                <a:solidFill>
                  <a:srgbClr val="FF0000"/>
                </a:solidFill>
              </a:rPr>
              <a:t>ضرب المتجهات      </a:t>
            </a:r>
            <a:r>
              <a:rPr lang="en-GB" altLang="en-US" sz="2400" b="1">
                <a:solidFill>
                  <a:srgbClr val="FF0000"/>
                </a:solidFill>
              </a:rPr>
              <a:t>Prod</a:t>
            </a:r>
            <a:r>
              <a:rPr lang="en-US" altLang="en-US" sz="2400" b="1">
                <a:solidFill>
                  <a:srgbClr val="FF0000"/>
                </a:solidFill>
              </a:rPr>
              <a:t>uct of a vector</a:t>
            </a:r>
            <a:endParaRPr lang="en-US" altLang="en-US" sz="2400">
              <a:solidFill>
                <a:srgbClr val="FF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ChangeArrowheads="1"/>
          </p:cNvSpPr>
          <p:nvPr/>
        </p:nvSpPr>
        <p:spPr bwMode="auto">
          <a:xfrm>
            <a:off x="304800" y="228600"/>
            <a:ext cx="85344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lnSpc>
                <a:spcPct val="150000"/>
              </a:lnSpc>
            </a:pPr>
            <a:r>
              <a:rPr lang="ar-SA" altLang="en-US" sz="2000" b="1">
                <a:solidFill>
                  <a:srgbClr val="FF0000"/>
                </a:solidFill>
              </a:rPr>
              <a:t>الضرب القياسي</a:t>
            </a:r>
            <a:r>
              <a:rPr lang="en-US" altLang="en-US" sz="2000" b="1">
                <a:solidFill>
                  <a:srgbClr val="FF0000"/>
                </a:solidFill>
              </a:rPr>
              <a:t> </a:t>
            </a:r>
            <a:r>
              <a:rPr lang="ar-SA" altLang="en-US" sz="2000" b="1">
                <a:solidFill>
                  <a:srgbClr val="FF0000"/>
                </a:solidFill>
              </a:rPr>
              <a:t>     </a:t>
            </a:r>
            <a:r>
              <a:rPr lang="en-US" altLang="en-US" sz="2000" b="1">
                <a:solidFill>
                  <a:srgbClr val="FF0000"/>
                </a:solidFill>
              </a:rPr>
              <a:t>The scalar product</a:t>
            </a:r>
            <a:r>
              <a:rPr lang="ar-SA" altLang="en-US" b="1"/>
              <a:t>:</a:t>
            </a:r>
          </a:p>
          <a:p>
            <a:pPr algn="r" rtl="1" eaLnBrk="1" hangingPunct="1">
              <a:lnSpc>
                <a:spcPct val="150000"/>
              </a:lnSpc>
            </a:pPr>
            <a:r>
              <a:rPr lang="ar-SA" altLang="en-US" b="1"/>
              <a:t>يعرف الضرب القياسي </a:t>
            </a:r>
            <a:r>
              <a:rPr lang="en-GB" altLang="en-US" b="1"/>
              <a:t>scalar product</a:t>
            </a:r>
            <a:r>
              <a:rPr lang="ar-SA" altLang="en-US" b="1"/>
              <a:t> بالضرب النقطي </a:t>
            </a:r>
            <a:r>
              <a:rPr lang="en-GB" altLang="en-US" b="1"/>
              <a:t>dot product</a:t>
            </a:r>
            <a:r>
              <a:rPr lang="ar-SA" altLang="en-US" b="1"/>
              <a:t> وتكون نتيجة الضرب القياسي لمتجهين كمية قياسية، </a:t>
            </a:r>
            <a:endParaRPr lang="en-US" altLang="en-US" b="1"/>
          </a:p>
        </p:txBody>
      </p:sp>
      <p:pic>
        <p:nvPicPr>
          <p:cNvPr id="18435" name="Picture 2" descr="lect%202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1295400"/>
            <a:ext cx="2819400"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6" name="Rectangle 3"/>
          <p:cNvSpPr>
            <a:spLocks noChangeArrowheads="1"/>
          </p:cNvSpPr>
          <p:nvPr/>
        </p:nvSpPr>
        <p:spPr bwMode="auto">
          <a:xfrm>
            <a:off x="533400" y="2362200"/>
            <a:ext cx="8153400" cy="142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lnSpc>
                <a:spcPct val="150000"/>
              </a:lnSpc>
            </a:pPr>
            <a:r>
              <a:rPr lang="ar-SA" altLang="en-US" sz="2000" b="1"/>
              <a:t>وتكون هذه القيمة موجبة إذا كانت الزاوية المحصورة بين المتجهين بين </a:t>
            </a:r>
            <a:r>
              <a:rPr lang="en-US" altLang="en-US" sz="2000" b="1"/>
              <a:t>0</a:t>
            </a:r>
            <a:r>
              <a:rPr lang="ar-SA" altLang="en-US" sz="2000" b="1"/>
              <a:t> و </a:t>
            </a:r>
            <a:r>
              <a:rPr lang="en-US" altLang="en-US" sz="2000" b="1"/>
              <a:t>90</a:t>
            </a:r>
            <a:r>
              <a:rPr lang="ar-SA" altLang="en-US" sz="2000" b="1"/>
              <a:t> درجة وتكون النتيجة سالبة إذا كانت الزاوية المحصورة بين المتجهين بين </a:t>
            </a:r>
            <a:r>
              <a:rPr lang="en-US" altLang="en-US" sz="2000" b="1"/>
              <a:t>90</a:t>
            </a:r>
            <a:r>
              <a:rPr lang="ar-SA" altLang="en-US" sz="2000" b="1"/>
              <a:t> و </a:t>
            </a:r>
            <a:r>
              <a:rPr lang="en-US" altLang="en-US" sz="2000" b="1"/>
              <a:t>180</a:t>
            </a:r>
            <a:r>
              <a:rPr lang="ar-SA" altLang="en-US" sz="2000" b="1"/>
              <a:t> درجة وتساوي صفراً إذا كانت الزاوية </a:t>
            </a:r>
            <a:r>
              <a:rPr lang="en-US" altLang="en-US" sz="2000" b="1"/>
              <a:t>90</a:t>
            </a:r>
            <a:r>
              <a:rPr lang="ar-SA" altLang="en-US" sz="2000" b="1"/>
              <a:t>.</a:t>
            </a:r>
            <a:endParaRPr lang="en-US" altLang="en-US" sz="2000" b="1"/>
          </a:p>
        </p:txBody>
      </p:sp>
      <p:pic>
        <p:nvPicPr>
          <p:cNvPr id="18437" name="Picture 3" descr="2006-03-11_23-39-58-89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3505200"/>
            <a:ext cx="3984625"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lect%202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447800"/>
            <a:ext cx="7750175"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Rectangle 2"/>
          <p:cNvSpPr>
            <a:spLocks noChangeArrowheads="1"/>
          </p:cNvSpPr>
          <p:nvPr/>
        </p:nvSpPr>
        <p:spPr bwMode="auto">
          <a:xfrm>
            <a:off x="1752600" y="228600"/>
            <a:ext cx="7086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r>
              <a:rPr lang="ar-SA" altLang="en-US" sz="2000" b="1"/>
              <a:t>يمكن إيجاد قيمة الضرب القياسي لمتجهين باستخدام مركبات كل متجه كما يلي</a:t>
            </a:r>
            <a:r>
              <a:rPr lang="en-US" altLang="en-US" sz="2000" b="1"/>
              <a:t>:</a:t>
            </a:r>
          </a:p>
        </p:txBody>
      </p:sp>
      <p:pic>
        <p:nvPicPr>
          <p:cNvPr id="19460" name="Picture 3" descr="lect%202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609600"/>
            <a:ext cx="4613275"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lect%203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76200"/>
            <a:ext cx="7772400" cy="691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
          <p:cNvSpPr>
            <a:spLocks noChangeArrowheads="1"/>
          </p:cNvSpPr>
          <p:nvPr/>
        </p:nvSpPr>
        <p:spPr bwMode="auto">
          <a:xfrm>
            <a:off x="381000" y="304800"/>
            <a:ext cx="8458200" cy="142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lnSpc>
                <a:spcPct val="150000"/>
              </a:lnSpc>
            </a:pPr>
            <a:r>
              <a:rPr lang="ar-SA" altLang="en-US" sz="2000" b="1">
                <a:solidFill>
                  <a:srgbClr val="FF0000"/>
                </a:solidFill>
              </a:rPr>
              <a:t>الضرب الاتجاهي    </a:t>
            </a:r>
            <a:r>
              <a:rPr lang="en-US" altLang="en-US" sz="2000" b="1">
                <a:solidFill>
                  <a:srgbClr val="FF0000"/>
                </a:solidFill>
              </a:rPr>
              <a:t> </a:t>
            </a:r>
            <a:r>
              <a:rPr lang="en-US" altLang="en-US" sz="2000" b="1"/>
              <a:t>The vector product</a:t>
            </a:r>
          </a:p>
          <a:p>
            <a:pPr algn="r" eaLnBrk="1" hangingPunct="1">
              <a:lnSpc>
                <a:spcPct val="150000"/>
              </a:lnSpc>
            </a:pPr>
            <a:r>
              <a:rPr lang="ar-SA" altLang="en-US" sz="2000" b="1"/>
              <a:t>يعرف الضرب الاتجاهي </a:t>
            </a:r>
            <a:r>
              <a:rPr lang="en-GB" altLang="en-US" sz="2000" b="1" i="1"/>
              <a:t>vector product</a:t>
            </a:r>
            <a:r>
              <a:rPr lang="ar-SA" altLang="en-US" sz="2000" b="1"/>
              <a:t> بـ </a:t>
            </a:r>
            <a:r>
              <a:rPr lang="en-GB" altLang="en-US" sz="2000" b="1" i="1"/>
              <a:t>cross product</a:t>
            </a:r>
            <a:r>
              <a:rPr lang="ar-SA" altLang="en-US" sz="2000" b="1"/>
              <a:t> وتكون نتيجة الضرب الاتجاهي لمتجهين كمية متجهة.  كما في الشكل التالي:</a:t>
            </a:r>
            <a:endParaRPr lang="en-US" altLang="en-US" sz="2000" b="1"/>
          </a:p>
        </p:txBody>
      </p:sp>
      <p:pic>
        <p:nvPicPr>
          <p:cNvPr id="21507" name="Picture 2" descr="2006-03-11_23-42-07-76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19200"/>
            <a:ext cx="3546475"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8" name="Picture 3" descr="lect%203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7600" y="1792288"/>
            <a:ext cx="4941888" cy="950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9" name="Rectangle 4"/>
          <p:cNvSpPr>
            <a:spLocks noChangeArrowheads="1"/>
          </p:cNvSpPr>
          <p:nvPr/>
        </p:nvSpPr>
        <p:spPr bwMode="auto">
          <a:xfrm>
            <a:off x="3505200" y="2971800"/>
            <a:ext cx="51054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r>
              <a:rPr lang="ar-SA" altLang="en-US" sz="2000" b="1"/>
              <a:t>لايجاد قيمة حاصل الضرب نستعين بالحقيقة المتمثلة في أن الزاوية بين المتجهات </a:t>
            </a:r>
            <a:r>
              <a:rPr lang="en-US" altLang="en-US" sz="2000" b="1" i="1"/>
              <a:t>i</a:t>
            </a:r>
            <a:r>
              <a:rPr lang="en-US" altLang="en-US" sz="2000" b="1"/>
              <a:t>, </a:t>
            </a:r>
            <a:r>
              <a:rPr lang="en-US" altLang="en-US" sz="2000" b="1" i="1"/>
              <a:t>j</a:t>
            </a:r>
            <a:r>
              <a:rPr lang="en-US" altLang="en-US" sz="2000" b="1"/>
              <a:t> , </a:t>
            </a:r>
            <a:r>
              <a:rPr lang="en-US" altLang="en-US" sz="2000" b="1" i="1"/>
              <a:t>k</a:t>
            </a:r>
            <a:r>
              <a:rPr lang="en-US" altLang="en-US" sz="2000" b="1"/>
              <a:t> </a:t>
            </a:r>
            <a:r>
              <a:rPr lang="ar-SA" altLang="en-US" sz="2000" b="1"/>
              <a:t>هي 90</a:t>
            </a:r>
            <a:r>
              <a:rPr lang="en-US" altLang="en-US" sz="2000" b="1" baseline="30000"/>
              <a:t>o</a:t>
            </a:r>
            <a:endParaRPr lang="en-US" altLang="en-US" sz="2000" b="1"/>
          </a:p>
        </p:txBody>
      </p:sp>
      <p:pic>
        <p:nvPicPr>
          <p:cNvPr id="21510" name="Picture 4" descr="lect%203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3657600"/>
            <a:ext cx="8153400" cy="311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4"/>
          <p:cNvSpPr txBox="1">
            <a:spLocks noChangeArrowheads="1"/>
          </p:cNvSpPr>
          <p:nvPr/>
        </p:nvSpPr>
        <p:spPr bwMode="auto">
          <a:xfrm>
            <a:off x="1752600" y="304800"/>
            <a:ext cx="7010400" cy="4583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lnSpc>
                <a:spcPct val="180000"/>
              </a:lnSpc>
              <a:spcBef>
                <a:spcPct val="50000"/>
              </a:spcBef>
              <a:buFontTx/>
              <a:buChar char="-"/>
            </a:pPr>
            <a:r>
              <a:rPr lang="ar-EG" altLang="en-US" sz="2400"/>
              <a:t> تنقسم الكميات الفيزيائية إلى؛</a:t>
            </a:r>
          </a:p>
          <a:p>
            <a:pPr algn="r" rtl="1" eaLnBrk="1" hangingPunct="1">
              <a:lnSpc>
                <a:spcPct val="180000"/>
              </a:lnSpc>
              <a:spcBef>
                <a:spcPct val="50000"/>
              </a:spcBef>
            </a:pPr>
            <a:r>
              <a:rPr lang="ar-EG" altLang="en-US" sz="2400"/>
              <a:t>	- كميات قياسية </a:t>
            </a:r>
            <a:r>
              <a:rPr lang="en-US" altLang="en-US" sz="2400"/>
              <a:t>(Scalar) </a:t>
            </a:r>
            <a:r>
              <a:rPr lang="ar-EG" altLang="en-US" sz="2400"/>
              <a:t>، هى كميات تعرف بمقدارها 	ووحدتها فقط مثل 	الكتلة، الزمن، المسافة،....</a:t>
            </a:r>
          </a:p>
          <a:p>
            <a:pPr algn="r" rtl="1" eaLnBrk="1" hangingPunct="1">
              <a:lnSpc>
                <a:spcPct val="180000"/>
              </a:lnSpc>
              <a:spcBef>
                <a:spcPct val="50000"/>
              </a:spcBef>
            </a:pPr>
            <a:r>
              <a:rPr lang="ar-EG" altLang="en-US" sz="2400"/>
              <a:t>	</a:t>
            </a:r>
          </a:p>
          <a:p>
            <a:pPr algn="r" rtl="1" eaLnBrk="1" hangingPunct="1">
              <a:lnSpc>
                <a:spcPct val="180000"/>
              </a:lnSpc>
              <a:spcBef>
                <a:spcPct val="50000"/>
              </a:spcBef>
            </a:pPr>
            <a:r>
              <a:rPr lang="ar-EG" altLang="en-US" sz="2400"/>
              <a:t>- كميات متجهة </a:t>
            </a:r>
            <a:r>
              <a:rPr lang="en-US" altLang="en-US" sz="2400"/>
              <a:t>(Vector) </a:t>
            </a:r>
            <a:r>
              <a:rPr lang="ar-EG" altLang="en-US" sz="2400"/>
              <a:t>، هى كميات تعرف بمقدارها 	ووحدتها واتجاهها 	مثل السرعة، التسارع، القوة،....</a:t>
            </a:r>
            <a:endParaRPr lang="en-US" altLang="en-US" sz="2400"/>
          </a:p>
        </p:txBody>
      </p:sp>
      <p:pic>
        <p:nvPicPr>
          <p:cNvPr id="819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381000"/>
            <a:ext cx="2276475" cy="2505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6"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3429000"/>
            <a:ext cx="1790700" cy="249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7" name="AutoShape 7"/>
          <p:cNvSpPr>
            <a:spLocks noChangeArrowheads="1"/>
          </p:cNvSpPr>
          <p:nvPr/>
        </p:nvSpPr>
        <p:spPr bwMode="auto">
          <a:xfrm>
            <a:off x="2514600" y="2057400"/>
            <a:ext cx="990600" cy="304800"/>
          </a:xfrm>
          <a:prstGeom prst="leftArrow">
            <a:avLst>
              <a:gd name="adj1" fmla="val 50000"/>
              <a:gd name="adj2" fmla="val 8125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8198" name="AutoShape 8"/>
          <p:cNvSpPr>
            <a:spLocks noChangeArrowheads="1"/>
          </p:cNvSpPr>
          <p:nvPr/>
        </p:nvSpPr>
        <p:spPr bwMode="auto">
          <a:xfrm>
            <a:off x="2514600" y="4876800"/>
            <a:ext cx="990600" cy="304800"/>
          </a:xfrm>
          <a:prstGeom prst="leftArrow">
            <a:avLst>
              <a:gd name="adj1" fmla="val 50000"/>
              <a:gd name="adj2" fmla="val 8125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8199" name="Text Box 9"/>
          <p:cNvSpPr txBox="1">
            <a:spLocks noChangeArrowheads="1"/>
          </p:cNvSpPr>
          <p:nvPr/>
        </p:nvSpPr>
        <p:spPr bwMode="auto">
          <a:xfrm>
            <a:off x="76200" y="2971800"/>
            <a:ext cx="2895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spcBef>
                <a:spcPct val="50000"/>
              </a:spcBef>
            </a:pPr>
            <a:r>
              <a:rPr lang="ar-EG" altLang="en-US" sz="2000"/>
              <a:t>(عدد التفاحات بالسلة)</a:t>
            </a:r>
            <a:endParaRPr lang="en-US" altLang="en-US" sz="2000"/>
          </a:p>
        </p:txBody>
      </p:sp>
      <p:sp>
        <p:nvSpPr>
          <p:cNvPr id="8200" name="Text Box 10"/>
          <p:cNvSpPr txBox="1">
            <a:spLocks noChangeArrowheads="1"/>
          </p:cNvSpPr>
          <p:nvPr/>
        </p:nvSpPr>
        <p:spPr bwMode="auto">
          <a:xfrm>
            <a:off x="0" y="6096000"/>
            <a:ext cx="30480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spcBef>
                <a:spcPct val="50000"/>
              </a:spcBef>
            </a:pPr>
            <a:r>
              <a:rPr lang="ar-EG" altLang="en-US" sz="2000"/>
              <a:t>(سرعة الرياح المقاسة بمحطة الأرصاد الجوية)</a:t>
            </a:r>
            <a:endParaRPr lang="en-US" altLang="en-US" sz="20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lect%203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304800"/>
            <a:ext cx="7543800" cy="6107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ext Box 4"/>
          <p:cNvSpPr txBox="1">
            <a:spLocks noChangeArrowheads="1"/>
          </p:cNvSpPr>
          <p:nvPr/>
        </p:nvSpPr>
        <p:spPr bwMode="auto">
          <a:xfrm>
            <a:off x="5791200" y="304800"/>
            <a:ext cx="3200400" cy="4572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spcBef>
                <a:spcPct val="50000"/>
              </a:spcBef>
            </a:pPr>
            <a:r>
              <a:rPr lang="ar-EG" altLang="en-US" sz="2400"/>
              <a:t>- المتجهات </a:t>
            </a:r>
            <a:r>
              <a:rPr lang="en-US" altLang="en-US" sz="2400"/>
              <a:t>(Vectors) :</a:t>
            </a:r>
          </a:p>
        </p:txBody>
      </p:sp>
      <p:sp>
        <p:nvSpPr>
          <p:cNvPr id="1028" name="Text Box 5"/>
          <p:cNvSpPr txBox="1">
            <a:spLocks noChangeArrowheads="1"/>
          </p:cNvSpPr>
          <p:nvPr/>
        </p:nvSpPr>
        <p:spPr bwMode="auto">
          <a:xfrm>
            <a:off x="0" y="304800"/>
            <a:ext cx="5715000" cy="457200"/>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spcBef>
                <a:spcPct val="50000"/>
              </a:spcBef>
            </a:pPr>
            <a:r>
              <a:rPr lang="ar-SA" altLang="en-US" sz="2400"/>
              <a:t>- نظم الإحداثيات  </a:t>
            </a:r>
            <a:r>
              <a:rPr lang="en-US" altLang="en-US" sz="2400"/>
              <a:t>(Coordinate Systems)</a:t>
            </a:r>
          </a:p>
        </p:txBody>
      </p:sp>
      <p:sp>
        <p:nvSpPr>
          <p:cNvPr id="1029" name="AutoShape 6"/>
          <p:cNvSpPr>
            <a:spLocks noChangeArrowheads="1"/>
          </p:cNvSpPr>
          <p:nvPr/>
        </p:nvSpPr>
        <p:spPr bwMode="auto">
          <a:xfrm>
            <a:off x="4343400" y="2286000"/>
            <a:ext cx="304800" cy="3352800"/>
          </a:xfrm>
          <a:prstGeom prst="downArrow">
            <a:avLst>
              <a:gd name="adj1" fmla="val 50000"/>
              <a:gd name="adj2" fmla="val 275000"/>
            </a:avLst>
          </a:prstGeom>
          <a:solidFill>
            <a:schemeClr val="accent1"/>
          </a:solidFill>
          <a:ln w="9525">
            <a:solidFill>
              <a:schemeClr val="tx1"/>
            </a:solidFill>
            <a:miter lim="800000"/>
            <a:headEnd/>
            <a:tailEnd/>
          </a:ln>
        </p:spPr>
        <p:txBody>
          <a:bodyPr vert="eaVert"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6151" name="Text Box 7"/>
          <p:cNvSpPr txBox="1">
            <a:spLocks noChangeArrowheads="1"/>
          </p:cNvSpPr>
          <p:nvPr/>
        </p:nvSpPr>
        <p:spPr bwMode="auto">
          <a:xfrm>
            <a:off x="5029200" y="1981200"/>
            <a:ext cx="2971800" cy="396875"/>
          </a:xfrm>
          <a:prstGeom prst="rect">
            <a:avLst/>
          </a:prstGeom>
          <a:gradFill rotWithShape="1">
            <a:gsLst>
              <a:gs pos="0">
                <a:schemeClr val="accent1">
                  <a:alpha val="0"/>
                </a:schemeClr>
              </a:gs>
              <a:gs pos="100000">
                <a:schemeClr val="accent1">
                  <a:gamma/>
                  <a:shade val="46275"/>
                  <a:invGamma/>
                  <a:alpha val="20000"/>
                </a:schemeClr>
              </a:gs>
            </a:gsLst>
            <a:path path="shape">
              <a:fillToRect l="50000" t="50000" r="50000" b="50000"/>
            </a:path>
          </a:gradFill>
          <a:ln w="9525">
            <a:noFill/>
            <a:miter lim="800000"/>
            <a:headEnd/>
            <a:tailEnd/>
          </a:ln>
          <a:effectLst/>
        </p:spPr>
        <p:txBody>
          <a:bodyPr>
            <a:spAutoFit/>
          </a:bodyPr>
          <a:lstStyle/>
          <a:p>
            <a:pPr algn="r" rtl="1">
              <a:spcBef>
                <a:spcPct val="50000"/>
              </a:spcBef>
              <a:defRPr/>
            </a:pPr>
            <a:r>
              <a:rPr lang="ar-EG" sz="2000" dirty="0">
                <a:latin typeface="Arial" charset="0"/>
                <a:cs typeface="Arial" charset="0"/>
              </a:rPr>
              <a:t>الإحداثيات </a:t>
            </a:r>
            <a:r>
              <a:rPr lang="ar-EG" sz="2000" dirty="0" err="1">
                <a:latin typeface="Arial" charset="0"/>
                <a:cs typeface="Arial" charset="0"/>
              </a:rPr>
              <a:t>الكارتيزية</a:t>
            </a:r>
            <a:r>
              <a:rPr lang="ar-EG" sz="2000" dirty="0">
                <a:latin typeface="Arial" charset="0"/>
                <a:cs typeface="Arial" charset="0"/>
              </a:rPr>
              <a:t> </a:t>
            </a:r>
            <a:r>
              <a:rPr lang="en-US" sz="2000" dirty="0">
                <a:latin typeface="Arial" charset="0"/>
                <a:cs typeface="Arial" charset="0"/>
              </a:rPr>
              <a:t>(X,Y)  </a:t>
            </a:r>
          </a:p>
        </p:txBody>
      </p:sp>
      <p:sp>
        <p:nvSpPr>
          <p:cNvPr id="6152" name="Text Box 8"/>
          <p:cNvSpPr txBox="1">
            <a:spLocks noChangeArrowheads="1"/>
          </p:cNvSpPr>
          <p:nvPr/>
        </p:nvSpPr>
        <p:spPr bwMode="auto">
          <a:xfrm>
            <a:off x="990600" y="2667000"/>
            <a:ext cx="2971800" cy="396875"/>
          </a:xfrm>
          <a:prstGeom prst="rect">
            <a:avLst/>
          </a:prstGeom>
          <a:gradFill rotWithShape="1">
            <a:gsLst>
              <a:gs pos="0">
                <a:schemeClr val="accent1">
                  <a:alpha val="0"/>
                </a:schemeClr>
              </a:gs>
              <a:gs pos="100000">
                <a:schemeClr val="accent1">
                  <a:gamma/>
                  <a:shade val="46275"/>
                  <a:invGamma/>
                  <a:alpha val="20000"/>
                </a:schemeClr>
              </a:gs>
            </a:gsLst>
            <a:path path="shape">
              <a:fillToRect l="50000" t="50000" r="50000" b="50000"/>
            </a:path>
          </a:gradFill>
          <a:ln w="9525">
            <a:noFill/>
            <a:miter lim="800000"/>
            <a:headEnd/>
            <a:tailEnd/>
          </a:ln>
          <a:effectLst/>
        </p:spPr>
        <p:txBody>
          <a:bodyPr>
            <a:spAutoFit/>
          </a:bodyPr>
          <a:lstStyle/>
          <a:p>
            <a:pPr algn="r" rtl="1">
              <a:spcBef>
                <a:spcPct val="50000"/>
              </a:spcBef>
              <a:defRPr/>
            </a:pPr>
            <a:r>
              <a:rPr lang="ar-EG" sz="2000">
                <a:latin typeface="Arial" charset="0"/>
                <a:cs typeface="Arial" charset="0"/>
              </a:rPr>
              <a:t>الإحداثيات القطبية </a:t>
            </a:r>
            <a:r>
              <a:rPr lang="en-US" sz="2000">
                <a:latin typeface="Arial" charset="0"/>
                <a:cs typeface="Arial" charset="0"/>
              </a:rPr>
              <a:t>(r,</a:t>
            </a:r>
            <a:r>
              <a:rPr lang="el-GR" sz="2000">
                <a:latin typeface="Times New Roman" pitchFamily="18" charset="0"/>
                <a:cs typeface="Times New Roman" pitchFamily="18" charset="0"/>
              </a:rPr>
              <a:t>θ</a:t>
            </a:r>
            <a:r>
              <a:rPr lang="en-US" sz="2000">
                <a:latin typeface="Arial" charset="0"/>
                <a:cs typeface="Arial" charset="0"/>
              </a:rPr>
              <a:t>)  </a:t>
            </a:r>
          </a:p>
        </p:txBody>
      </p:sp>
      <p:pic>
        <p:nvPicPr>
          <p:cNvPr id="1032"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2362200"/>
            <a:ext cx="2895600" cy="2335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3014663"/>
            <a:ext cx="2971800" cy="2395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Rectangle 11"/>
          <p:cNvSpPr>
            <a:spLocks noChangeArrowheads="1"/>
          </p:cNvSpPr>
          <p:nvPr/>
        </p:nvSpPr>
        <p:spPr bwMode="auto">
          <a:xfrm>
            <a:off x="2747963" y="5562600"/>
            <a:ext cx="1363662" cy="366713"/>
          </a:xfrm>
          <a:prstGeom prst="rect">
            <a:avLst/>
          </a:prstGeom>
          <a:solidFill>
            <a:srgbClr val="E9FDA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b="1" i="1"/>
              <a:t>x </a:t>
            </a:r>
            <a:r>
              <a:rPr lang="en-US" altLang="en-US" b="1"/>
              <a:t> = </a:t>
            </a:r>
            <a:r>
              <a:rPr lang="en-US" altLang="en-US" b="1" i="1"/>
              <a:t>r </a:t>
            </a:r>
            <a:r>
              <a:rPr lang="en-US" altLang="en-US" b="1"/>
              <a:t>cos </a:t>
            </a:r>
            <a:r>
              <a:rPr lang="el-GR" altLang="en-US" b="1">
                <a:latin typeface="Times New Roman" panose="02020603050405020304" pitchFamily="18" charset="0"/>
                <a:cs typeface="Times New Roman" panose="02020603050405020304" pitchFamily="18" charset="0"/>
              </a:rPr>
              <a:t>θ</a:t>
            </a:r>
          </a:p>
        </p:txBody>
      </p:sp>
      <p:sp>
        <p:nvSpPr>
          <p:cNvPr id="1035" name="Rectangle 12"/>
          <p:cNvSpPr>
            <a:spLocks noChangeArrowheads="1"/>
          </p:cNvSpPr>
          <p:nvPr/>
        </p:nvSpPr>
        <p:spPr bwMode="auto">
          <a:xfrm>
            <a:off x="2811463" y="6186488"/>
            <a:ext cx="1300162" cy="366712"/>
          </a:xfrm>
          <a:prstGeom prst="rect">
            <a:avLst/>
          </a:prstGeom>
          <a:solidFill>
            <a:srgbClr val="E9FDA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b="1" i="1"/>
              <a:t>y </a:t>
            </a:r>
            <a:r>
              <a:rPr lang="en-US" altLang="en-US" b="1"/>
              <a:t> = </a:t>
            </a:r>
            <a:r>
              <a:rPr lang="en-US" altLang="en-US" b="1" i="1"/>
              <a:t>r </a:t>
            </a:r>
            <a:r>
              <a:rPr lang="en-US" altLang="en-US" b="1"/>
              <a:t>sin </a:t>
            </a:r>
            <a:r>
              <a:rPr lang="el-GR" altLang="en-US" b="1">
                <a:latin typeface="Times New Roman" panose="02020603050405020304" pitchFamily="18" charset="0"/>
                <a:cs typeface="Times New Roman" panose="02020603050405020304" pitchFamily="18" charset="0"/>
              </a:rPr>
              <a:t>θ</a:t>
            </a:r>
          </a:p>
        </p:txBody>
      </p:sp>
      <p:pic>
        <p:nvPicPr>
          <p:cNvPr id="1036" name="Picture 1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86400" y="4630738"/>
            <a:ext cx="2667000" cy="2227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7" name="Text Box 15"/>
          <p:cNvSpPr txBox="1">
            <a:spLocks noChangeArrowheads="1"/>
          </p:cNvSpPr>
          <p:nvPr/>
        </p:nvSpPr>
        <p:spPr bwMode="auto">
          <a:xfrm>
            <a:off x="685800" y="5562600"/>
            <a:ext cx="1524000" cy="366713"/>
          </a:xfrm>
          <a:prstGeom prst="rect">
            <a:avLst/>
          </a:prstGeom>
          <a:solidFill>
            <a:srgbClr val="E9FDA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b="1"/>
              <a:t>tan </a:t>
            </a:r>
            <a:r>
              <a:rPr lang="el-GR" altLang="en-US" b="1">
                <a:latin typeface="Times New Roman" panose="02020603050405020304" pitchFamily="18" charset="0"/>
                <a:cs typeface="Times New Roman" panose="02020603050405020304" pitchFamily="18" charset="0"/>
              </a:rPr>
              <a:t>θ</a:t>
            </a:r>
            <a:r>
              <a:rPr lang="en-US" altLang="en-US" b="1">
                <a:latin typeface="Times New Roman" panose="02020603050405020304" pitchFamily="18" charset="0"/>
                <a:cs typeface="Times New Roman" panose="02020603050405020304" pitchFamily="18" charset="0"/>
              </a:rPr>
              <a:t> = y/x</a:t>
            </a:r>
            <a:endParaRPr lang="el-GR" altLang="en-US" b="1">
              <a:latin typeface="Times New Roman" panose="02020603050405020304" pitchFamily="18" charset="0"/>
              <a:cs typeface="Times New Roman" panose="02020603050405020304" pitchFamily="18" charset="0"/>
            </a:endParaRPr>
          </a:p>
        </p:txBody>
      </p:sp>
      <p:graphicFrame>
        <p:nvGraphicFramePr>
          <p:cNvPr id="1026" name="Object 16"/>
          <p:cNvGraphicFramePr>
            <a:graphicFrameLocks noChangeAspect="1"/>
          </p:cNvGraphicFramePr>
          <p:nvPr/>
        </p:nvGraphicFramePr>
        <p:xfrm>
          <a:off x="762000" y="6096000"/>
          <a:ext cx="1524000" cy="439738"/>
        </p:xfrm>
        <a:graphic>
          <a:graphicData uri="http://schemas.openxmlformats.org/presentationml/2006/ole">
            <mc:AlternateContent xmlns:mc="http://schemas.openxmlformats.org/markup-compatibility/2006">
              <mc:Choice xmlns:v="urn:schemas-microsoft-com:vml" Requires="v">
                <p:oleObj spid="_x0000_s1039" name="Equation" r:id="rId6" imgW="774360" imgH="279360" progId="Equation.DSMT4">
                  <p:embed/>
                </p:oleObj>
              </mc:Choice>
              <mc:Fallback>
                <p:oleObj name="Equation" r:id="rId6" imgW="774360" imgH="279360" progId="Equation.DSMT4">
                  <p:embed/>
                  <p:pic>
                    <p:nvPicPr>
                      <p:cNvPr id="0" name="Object 1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62000" y="6096000"/>
                        <a:ext cx="1524000" cy="439738"/>
                      </a:xfrm>
                      <a:prstGeom prst="rect">
                        <a:avLst/>
                      </a:prstGeom>
                      <a:solidFill>
                        <a:srgbClr val="E9FDA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38" name="Rectangle 15"/>
          <p:cNvSpPr>
            <a:spLocks noChangeArrowheads="1"/>
          </p:cNvSpPr>
          <p:nvPr/>
        </p:nvSpPr>
        <p:spPr bwMode="auto">
          <a:xfrm>
            <a:off x="228600" y="990600"/>
            <a:ext cx="88392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rtl="1" eaLnBrk="1" hangingPunct="1"/>
            <a:r>
              <a:rPr lang="ar-SA" altLang="en-US" b="1"/>
              <a:t>نحتاج في حياتنا العملية إلى تحديد موقع جسم ما في الفراغ سواءً كان ساكناً أم متحركاً، ولتحديد موقع هذا الجسم فإننا نستعين بما يعرف بالإحداثيات  </a:t>
            </a:r>
            <a:r>
              <a:rPr lang="en-GB" altLang="en-US" b="1" i="1"/>
              <a:t>Coordinates</a:t>
            </a:r>
            <a:r>
              <a:rPr lang="ar-SA" altLang="en-US" b="1"/>
              <a:t>، وهناك نوعان من الإحداثيات التي سوف نستخدمها وهما </a:t>
            </a:r>
            <a:r>
              <a:rPr lang="en-GB" altLang="en-US" b="1" i="1"/>
              <a:t>Rectangular coordinates</a:t>
            </a:r>
            <a:r>
              <a:rPr lang="ar-SA" altLang="en-US" b="1"/>
              <a:t> و </a:t>
            </a:r>
            <a:r>
              <a:rPr lang="en-GB" altLang="en-US" i="1"/>
              <a:t>polar coordinates</a:t>
            </a:r>
            <a:r>
              <a:rPr lang="ar-SA" altLang="en-US"/>
              <a:t>.</a:t>
            </a:r>
            <a:endParaRPr lang="en-US"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228600"/>
            <a:ext cx="2667000" cy="252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Text Box 7"/>
          <p:cNvSpPr txBox="1">
            <a:spLocks noChangeArrowheads="1"/>
          </p:cNvSpPr>
          <p:nvPr/>
        </p:nvSpPr>
        <p:spPr bwMode="auto">
          <a:xfrm>
            <a:off x="3429000" y="228600"/>
            <a:ext cx="54102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lnSpc>
                <a:spcPct val="150000"/>
              </a:lnSpc>
              <a:spcBef>
                <a:spcPct val="50000"/>
              </a:spcBef>
            </a:pPr>
            <a:r>
              <a:rPr lang="ar-EG" altLang="en-US" sz="2000"/>
              <a:t>مثال 1-1: اذا كانت الإحداثيات الكارتيزية لمتجه هى </a:t>
            </a:r>
            <a:r>
              <a:rPr lang="en-US" altLang="en-US" sz="2000"/>
              <a:t>(x,y) = (-3.5,-2.5)</a:t>
            </a:r>
            <a:r>
              <a:rPr lang="ar-EG" altLang="en-US" sz="2000"/>
              <a:t>، أوجد الإحداثيات القطبية له؟</a:t>
            </a:r>
            <a:endParaRPr lang="en-US" altLang="en-US" sz="2000"/>
          </a:p>
        </p:txBody>
      </p:sp>
      <p:pic>
        <p:nvPicPr>
          <p:cNvPr id="9220"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8500" y="1371600"/>
            <a:ext cx="5753100" cy="201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1" name="AutoShape 10"/>
          <p:cNvSpPr>
            <a:spLocks noChangeArrowheads="1"/>
          </p:cNvSpPr>
          <p:nvPr/>
        </p:nvSpPr>
        <p:spPr bwMode="auto">
          <a:xfrm>
            <a:off x="152400" y="3429000"/>
            <a:ext cx="8839200" cy="76200"/>
          </a:xfrm>
          <a:prstGeom prst="flowChartProcess">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pic>
        <p:nvPicPr>
          <p:cNvPr id="9222"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76350" y="3581400"/>
            <a:ext cx="245745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3" name="Text Box 12"/>
          <p:cNvSpPr txBox="1">
            <a:spLocks noChangeArrowheads="1"/>
          </p:cNvSpPr>
          <p:nvPr/>
        </p:nvSpPr>
        <p:spPr bwMode="auto">
          <a:xfrm>
            <a:off x="3429000" y="3810000"/>
            <a:ext cx="5410200"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lnSpc>
                <a:spcPct val="140000"/>
              </a:lnSpc>
              <a:spcBef>
                <a:spcPct val="50000"/>
              </a:spcBef>
            </a:pPr>
            <a:r>
              <a:rPr lang="ar-EG" altLang="en-US" sz="2000"/>
              <a:t>مثال 2-1: أوجد قيمة المتجه (</a:t>
            </a:r>
            <a:r>
              <a:rPr lang="en-US" altLang="en-US"/>
              <a:t>r</a:t>
            </a:r>
            <a:r>
              <a:rPr lang="ar-EG" altLang="en-US" sz="2000"/>
              <a:t>) واتجاهه </a:t>
            </a:r>
            <a:r>
              <a:rPr lang="en-US" altLang="en-US" sz="2000"/>
              <a:t>(</a:t>
            </a:r>
            <a:r>
              <a:rPr lang="el-GR" altLang="en-US" sz="2000">
                <a:latin typeface="Times New Roman" panose="02020603050405020304" pitchFamily="18" charset="0"/>
                <a:cs typeface="Times New Roman" panose="02020603050405020304" pitchFamily="18" charset="0"/>
              </a:rPr>
              <a:t>θ</a:t>
            </a:r>
            <a:r>
              <a:rPr lang="en-US" altLang="en-US" sz="2000">
                <a:latin typeface="Times New Roman" panose="02020603050405020304" pitchFamily="18" charset="0"/>
                <a:cs typeface="Times New Roman" panose="02020603050405020304" pitchFamily="18" charset="0"/>
              </a:rPr>
              <a:t>) </a:t>
            </a:r>
            <a:r>
              <a:rPr lang="ar-EG" altLang="en-US" sz="2000"/>
              <a:t>اذا كانت</a:t>
            </a:r>
            <a:endParaRPr lang="en-US" altLang="en-US" sz="2000"/>
          </a:p>
          <a:p>
            <a:pPr algn="r" rtl="1" eaLnBrk="1" hangingPunct="1">
              <a:lnSpc>
                <a:spcPct val="140000"/>
              </a:lnSpc>
              <a:spcBef>
                <a:spcPct val="50000"/>
              </a:spcBef>
            </a:pPr>
            <a:r>
              <a:rPr lang="en-US" altLang="en-US" sz="2000"/>
              <a:t>X= 3m &amp; Y= 4 m</a:t>
            </a:r>
            <a:r>
              <a:rPr lang="ar-EG" altLang="en-US" sz="2000"/>
              <a:t>، كما هو موضح بالرسم المرفق؟  </a:t>
            </a:r>
            <a:endParaRPr lang="en-US" altLang="en-US" sz="20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4"/>
          <p:cNvSpPr txBox="1">
            <a:spLocks noChangeArrowheads="1"/>
          </p:cNvSpPr>
          <p:nvPr/>
        </p:nvSpPr>
        <p:spPr bwMode="auto">
          <a:xfrm>
            <a:off x="152400" y="304800"/>
            <a:ext cx="8686800" cy="896938"/>
          </a:xfrm>
          <a:prstGeom prst="rect">
            <a:avLst/>
          </a:prstGeom>
          <a:solidFill>
            <a:srgbClr val="E9FDA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spcBef>
                <a:spcPct val="50000"/>
              </a:spcBef>
              <a:buFontTx/>
              <a:buChar char="-"/>
            </a:pPr>
            <a:r>
              <a:rPr lang="en-US" altLang="en-US" sz="2200"/>
              <a:t> </a:t>
            </a:r>
            <a:r>
              <a:rPr lang="ar-EG" altLang="en-US" sz="2200"/>
              <a:t>مكونات (مركبات) المتجه ومتجه الوحدة: </a:t>
            </a:r>
            <a:endParaRPr lang="en-US" altLang="en-US" sz="2200"/>
          </a:p>
          <a:p>
            <a:pPr rtl="1" eaLnBrk="1" hangingPunct="1">
              <a:lnSpc>
                <a:spcPct val="90000"/>
              </a:lnSpc>
              <a:spcBef>
                <a:spcPct val="50000"/>
              </a:spcBef>
            </a:pPr>
            <a:r>
              <a:rPr lang="en-US" altLang="en-US" sz="2200"/>
              <a:t>Components of a vector and unit vector		</a:t>
            </a:r>
          </a:p>
        </p:txBody>
      </p:sp>
      <p:pic>
        <p:nvPicPr>
          <p:cNvPr id="205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193800"/>
            <a:ext cx="3005138" cy="246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4" name="Text Box 6"/>
          <p:cNvSpPr txBox="1">
            <a:spLocks noChangeArrowheads="1"/>
          </p:cNvSpPr>
          <p:nvPr/>
        </p:nvSpPr>
        <p:spPr bwMode="auto">
          <a:xfrm>
            <a:off x="3124200" y="1371600"/>
            <a:ext cx="5715000" cy="112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lnSpc>
                <a:spcPct val="170000"/>
              </a:lnSpc>
              <a:spcBef>
                <a:spcPct val="50000"/>
              </a:spcBef>
            </a:pPr>
            <a:r>
              <a:rPr lang="ar-EG" altLang="en-US" sz="2000"/>
              <a:t>- يمكن تحليل أي متجه </a:t>
            </a:r>
            <a:r>
              <a:rPr lang="en-US" altLang="en-US" sz="2000"/>
              <a:t>(A)</a:t>
            </a:r>
            <a:r>
              <a:rPr lang="ar-EG" altLang="en-US" sz="2000"/>
              <a:t> إلى مركبة سينية </a:t>
            </a:r>
            <a:r>
              <a:rPr lang="en-US" altLang="en-US" sz="2000"/>
              <a:t>(A</a:t>
            </a:r>
            <a:r>
              <a:rPr lang="en-US" altLang="en-US" sz="2000" baseline="-25000"/>
              <a:t>x</a:t>
            </a:r>
            <a:r>
              <a:rPr lang="en-US" altLang="en-US" sz="2000"/>
              <a:t>)</a:t>
            </a:r>
            <a:r>
              <a:rPr lang="ar-EG" altLang="en-US" sz="2000"/>
              <a:t> على المحور السيني </a:t>
            </a:r>
            <a:r>
              <a:rPr lang="en-US" altLang="en-US" sz="2000"/>
              <a:t>(x)</a:t>
            </a:r>
            <a:r>
              <a:rPr lang="ar-EG" altLang="en-US" sz="2000"/>
              <a:t> ومركبة صادية </a:t>
            </a:r>
            <a:r>
              <a:rPr lang="en-US" altLang="en-US" sz="2000"/>
              <a:t>(A</a:t>
            </a:r>
            <a:r>
              <a:rPr lang="en-US" altLang="en-US" sz="2000" baseline="-25000"/>
              <a:t>y</a:t>
            </a:r>
            <a:r>
              <a:rPr lang="en-US" altLang="en-US" sz="2000"/>
              <a:t>) </a:t>
            </a:r>
            <a:r>
              <a:rPr lang="ar-EG" altLang="en-US" sz="2000"/>
              <a:t>على المحور الصادي</a:t>
            </a:r>
            <a:r>
              <a:rPr lang="en-US" altLang="en-US" sz="2000"/>
              <a:t> (y) </a:t>
            </a:r>
            <a:r>
              <a:rPr lang="ar-EG" altLang="en-US" sz="2000"/>
              <a:t>حيث؛</a:t>
            </a:r>
            <a:endParaRPr lang="en-US" altLang="en-US" sz="2000"/>
          </a:p>
        </p:txBody>
      </p:sp>
      <p:graphicFrame>
        <p:nvGraphicFramePr>
          <p:cNvPr id="2050" name="Object 9"/>
          <p:cNvGraphicFramePr>
            <a:graphicFrameLocks noChangeAspect="1"/>
          </p:cNvGraphicFramePr>
          <p:nvPr/>
        </p:nvGraphicFramePr>
        <p:xfrm>
          <a:off x="3968750" y="2514600"/>
          <a:ext cx="3956050" cy="573088"/>
        </p:xfrm>
        <a:graphic>
          <a:graphicData uri="http://schemas.openxmlformats.org/presentationml/2006/ole">
            <mc:AlternateContent xmlns:mc="http://schemas.openxmlformats.org/markup-compatibility/2006">
              <mc:Choice xmlns:v="urn:schemas-microsoft-com:vml" Requires="v">
                <p:oleObj spid="_x0000_s2059" name="Equation" r:id="rId4" imgW="1663560" imgH="241200" progId="Equation.DSMT4">
                  <p:embed/>
                </p:oleObj>
              </mc:Choice>
              <mc:Fallback>
                <p:oleObj name="Equation" r:id="rId4" imgW="1663560" imgH="241200" progId="Equation.DSMT4">
                  <p:embed/>
                  <p:pic>
                    <p:nvPicPr>
                      <p:cNvPr id="0"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68750" y="2514600"/>
                        <a:ext cx="3956050" cy="573088"/>
                      </a:xfrm>
                      <a:prstGeom prst="rect">
                        <a:avLst/>
                      </a:prstGeom>
                      <a:solidFill>
                        <a:srgbClr val="F6FF9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051" name="Object 10"/>
          <p:cNvGraphicFramePr>
            <a:graphicFrameLocks noChangeAspect="1"/>
          </p:cNvGraphicFramePr>
          <p:nvPr/>
        </p:nvGraphicFramePr>
        <p:xfrm>
          <a:off x="3962400" y="3352800"/>
          <a:ext cx="4114800" cy="968375"/>
        </p:xfrm>
        <a:graphic>
          <a:graphicData uri="http://schemas.openxmlformats.org/presentationml/2006/ole">
            <mc:AlternateContent xmlns:mc="http://schemas.openxmlformats.org/markup-compatibility/2006">
              <mc:Choice xmlns:v="urn:schemas-microsoft-com:vml" Requires="v">
                <p:oleObj spid="_x0000_s2060" name="Equation" r:id="rId6" imgW="1942920" imgH="457200" progId="Equation.DSMT4">
                  <p:embed/>
                </p:oleObj>
              </mc:Choice>
              <mc:Fallback>
                <p:oleObj name="Equation" r:id="rId6" imgW="1942920" imgH="457200" progId="Equation.DSMT4">
                  <p:embed/>
                  <p:pic>
                    <p:nvPicPr>
                      <p:cNvPr id="0" name="Object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962400" y="3352800"/>
                        <a:ext cx="4114800" cy="968375"/>
                      </a:xfrm>
                      <a:prstGeom prst="rect">
                        <a:avLst/>
                      </a:prstGeom>
                      <a:solidFill>
                        <a:srgbClr val="F6FF9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2055" name="Picture 1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7200" y="3733800"/>
            <a:ext cx="3352800" cy="191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6" name="Text Box 12"/>
          <p:cNvSpPr txBox="1">
            <a:spLocks noChangeArrowheads="1"/>
          </p:cNvSpPr>
          <p:nvPr/>
        </p:nvSpPr>
        <p:spPr bwMode="auto">
          <a:xfrm>
            <a:off x="3962400" y="4495800"/>
            <a:ext cx="41910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spcBef>
                <a:spcPct val="50000"/>
              </a:spcBef>
            </a:pPr>
            <a:r>
              <a:rPr lang="ar-EG" altLang="en-US" sz="2000"/>
              <a:t>- تعتمد أشارة المركبات السينية والصادية على الزاوية  </a:t>
            </a:r>
            <a:r>
              <a:rPr lang="el-GR" altLang="en-US" sz="2000">
                <a:latin typeface="Times New Roman" panose="02020603050405020304" pitchFamily="18" charset="0"/>
                <a:cs typeface="Times New Roman" panose="02020603050405020304" pitchFamily="18" charset="0"/>
              </a:rPr>
              <a:t>θ</a:t>
            </a:r>
            <a:r>
              <a:rPr lang="ar-EG" altLang="en-US" sz="2000">
                <a:latin typeface="Times New Roman" panose="02020603050405020304" pitchFamily="18" charset="0"/>
                <a:cs typeface="Times New Roman" panose="02020603050405020304" pitchFamily="18" charset="0"/>
              </a:rPr>
              <a:t>، كما هو موضح بالرسم</a:t>
            </a:r>
            <a:endParaRPr lang="el-GR" altLang="en-US" sz="2000">
              <a:latin typeface="Times New Roman" panose="02020603050405020304" pitchFamily="18" charset="0"/>
              <a:cs typeface="Times New Roman" panose="02020603050405020304" pitchFamily="18" charset="0"/>
            </a:endParaRPr>
          </a:p>
        </p:txBody>
      </p:sp>
      <p:sp>
        <p:nvSpPr>
          <p:cNvPr id="2057" name="AutoShape 13"/>
          <p:cNvSpPr>
            <a:spLocks noChangeArrowheads="1"/>
          </p:cNvSpPr>
          <p:nvPr/>
        </p:nvSpPr>
        <p:spPr bwMode="auto">
          <a:xfrm>
            <a:off x="3733800" y="4953000"/>
            <a:ext cx="1143000" cy="152400"/>
          </a:xfrm>
          <a:prstGeom prst="leftArrow">
            <a:avLst>
              <a:gd name="adj1" fmla="val 50000"/>
              <a:gd name="adj2" fmla="val 1875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2058" name="Text Box 14"/>
          <p:cNvSpPr txBox="1">
            <a:spLocks noChangeArrowheads="1"/>
          </p:cNvSpPr>
          <p:nvPr/>
        </p:nvSpPr>
        <p:spPr bwMode="auto">
          <a:xfrm>
            <a:off x="342900" y="5730875"/>
            <a:ext cx="8458200" cy="822325"/>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spcBef>
                <a:spcPct val="50000"/>
              </a:spcBef>
            </a:pPr>
            <a:r>
              <a:rPr lang="ar-EG" altLang="en-US" sz="2400"/>
              <a:t>- ملحوظة هامة: للتعويض بالمعادلات السابقة لحساب المركبة السينية أو الصادية دائما تؤخذ قيمة الزاوية بين المتجه والمحور السيني الموجب</a:t>
            </a:r>
            <a:endParaRPr lang="en-US" altLang="en-US" sz="2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143000"/>
            <a:ext cx="3057525"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Text Box 5"/>
          <p:cNvSpPr txBox="1">
            <a:spLocks noChangeArrowheads="1"/>
          </p:cNvSpPr>
          <p:nvPr/>
        </p:nvSpPr>
        <p:spPr bwMode="auto">
          <a:xfrm>
            <a:off x="3429000" y="304800"/>
            <a:ext cx="5486400" cy="168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lnSpc>
                <a:spcPct val="150000"/>
              </a:lnSpc>
              <a:spcBef>
                <a:spcPct val="50000"/>
              </a:spcBef>
            </a:pPr>
            <a:r>
              <a:rPr lang="ar-EG" altLang="en-US" sz="2400"/>
              <a:t>- متجه الوحدة (وحدة المتجه) هو متجه قيمته المطلقة واحد أي انة لا يغير مقدار أي مركبة للمتجه ولكنة يدل على اتجاهها، ويستخدم لكتابة معادلة المتجهات كالأتي:</a:t>
            </a:r>
            <a:endParaRPr lang="en-US" altLang="en-US" sz="2400"/>
          </a:p>
        </p:txBody>
      </p:sp>
      <p:graphicFrame>
        <p:nvGraphicFramePr>
          <p:cNvPr id="3074" name="Object 6"/>
          <p:cNvGraphicFramePr>
            <a:graphicFrameLocks noChangeAspect="1"/>
          </p:cNvGraphicFramePr>
          <p:nvPr/>
        </p:nvGraphicFramePr>
        <p:xfrm>
          <a:off x="3962400" y="2743200"/>
          <a:ext cx="2609850" cy="554038"/>
        </p:xfrm>
        <a:graphic>
          <a:graphicData uri="http://schemas.openxmlformats.org/presentationml/2006/ole">
            <mc:AlternateContent xmlns:mc="http://schemas.openxmlformats.org/markup-compatibility/2006">
              <mc:Choice xmlns:v="urn:schemas-microsoft-com:vml" Requires="v">
                <p:oleObj spid="_x0000_s3078" name="Equation" r:id="rId4" imgW="1257120" imgH="266400" progId="Equation.DSMT4">
                  <p:embed/>
                </p:oleObj>
              </mc:Choice>
              <mc:Fallback>
                <p:oleObj name="Equation" r:id="rId4" imgW="1257120" imgH="266400" progId="Equation.DSMT4">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62400" y="2743200"/>
                        <a:ext cx="2609850" cy="55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3077" name="Picture 11" descr="2006-03-11_23-37-18-26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 y="4191000"/>
            <a:ext cx="7534275" cy="2297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4"/>
          <p:cNvSpPr txBox="1">
            <a:spLocks noChangeArrowheads="1"/>
          </p:cNvSpPr>
          <p:nvPr/>
        </p:nvSpPr>
        <p:spPr bwMode="auto">
          <a:xfrm>
            <a:off x="4343400" y="381000"/>
            <a:ext cx="4191000" cy="457200"/>
          </a:xfrm>
          <a:prstGeom prst="rect">
            <a:avLst/>
          </a:prstGeom>
          <a:solidFill>
            <a:srgbClr val="E9FDA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spcBef>
                <a:spcPct val="50000"/>
              </a:spcBef>
            </a:pPr>
            <a:r>
              <a:rPr lang="ar-EG" altLang="en-US" sz="2400"/>
              <a:t>- جمع المتجهات:</a:t>
            </a:r>
            <a:r>
              <a:rPr lang="en-US" altLang="en-US" sz="2400"/>
              <a:t>Adding vectors </a:t>
            </a:r>
          </a:p>
        </p:txBody>
      </p:sp>
      <p:pic>
        <p:nvPicPr>
          <p:cNvPr id="1024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9200" y="1263650"/>
            <a:ext cx="3224213" cy="201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4"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8100" y="609600"/>
            <a:ext cx="25019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5" name="Text Box 8"/>
          <p:cNvSpPr txBox="1">
            <a:spLocks noChangeArrowheads="1"/>
          </p:cNvSpPr>
          <p:nvPr/>
        </p:nvSpPr>
        <p:spPr bwMode="auto">
          <a:xfrm>
            <a:off x="3581400" y="990600"/>
            <a:ext cx="2057400" cy="457200"/>
          </a:xfrm>
          <a:prstGeom prst="rect">
            <a:avLst/>
          </a:prstGeom>
          <a:solidFill>
            <a:srgbClr val="E9FDA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ar-EG" altLang="en-US" sz="2400"/>
              <a:t>بالرسم</a:t>
            </a:r>
            <a:endParaRPr lang="en-US" altLang="en-US" sz="2400"/>
          </a:p>
        </p:txBody>
      </p:sp>
      <p:pic>
        <p:nvPicPr>
          <p:cNvPr id="10246"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3429000"/>
            <a:ext cx="4267200" cy="271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7" name="AutoShape 10"/>
          <p:cNvSpPr>
            <a:spLocks noChangeArrowheads="1"/>
          </p:cNvSpPr>
          <p:nvPr/>
        </p:nvSpPr>
        <p:spPr bwMode="auto">
          <a:xfrm>
            <a:off x="0" y="3429000"/>
            <a:ext cx="9144000" cy="76200"/>
          </a:xfrm>
          <a:prstGeom prst="flowChartProcess">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0248" name="Text Box 11"/>
          <p:cNvSpPr txBox="1">
            <a:spLocks noChangeArrowheads="1"/>
          </p:cNvSpPr>
          <p:nvPr/>
        </p:nvSpPr>
        <p:spPr bwMode="auto">
          <a:xfrm>
            <a:off x="5715000" y="6248400"/>
            <a:ext cx="1447800" cy="366713"/>
          </a:xfrm>
          <a:prstGeom prst="rect">
            <a:avLst/>
          </a:prstGeom>
          <a:solidFill>
            <a:srgbClr val="FEFCA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b="1"/>
              <a:t>A+B = B+A</a:t>
            </a:r>
          </a:p>
        </p:txBody>
      </p:sp>
      <p:sp>
        <p:nvSpPr>
          <p:cNvPr id="10249" name="AutoShape 12"/>
          <p:cNvSpPr>
            <a:spLocks noChangeArrowheads="1"/>
          </p:cNvSpPr>
          <p:nvPr/>
        </p:nvSpPr>
        <p:spPr bwMode="auto">
          <a:xfrm>
            <a:off x="4572000" y="1524000"/>
            <a:ext cx="76200" cy="5257800"/>
          </a:xfrm>
          <a:prstGeom prst="flowChartProcess">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pic>
        <p:nvPicPr>
          <p:cNvPr id="10250" name="Picture 1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 y="3657600"/>
            <a:ext cx="44196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51" name="Text Box 14"/>
          <p:cNvSpPr txBox="1">
            <a:spLocks noChangeArrowheads="1"/>
          </p:cNvSpPr>
          <p:nvPr/>
        </p:nvSpPr>
        <p:spPr bwMode="auto">
          <a:xfrm>
            <a:off x="822325" y="6132513"/>
            <a:ext cx="2273300" cy="366712"/>
          </a:xfrm>
          <a:prstGeom prst="rect">
            <a:avLst/>
          </a:prstGeom>
          <a:solidFill>
            <a:srgbClr val="FEFCA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b="1"/>
              <a:t>A+(B+C) = (A+B)+C</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10125" y="762000"/>
            <a:ext cx="4181475" cy="236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Text Box 5"/>
          <p:cNvSpPr txBox="1">
            <a:spLocks noChangeArrowheads="1"/>
          </p:cNvSpPr>
          <p:nvPr/>
        </p:nvSpPr>
        <p:spPr bwMode="auto">
          <a:xfrm>
            <a:off x="4038600" y="228600"/>
            <a:ext cx="4800600" cy="457200"/>
          </a:xfrm>
          <a:prstGeom prst="rect">
            <a:avLst/>
          </a:prstGeom>
          <a:solidFill>
            <a:srgbClr val="FEFCA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spcBef>
                <a:spcPct val="50000"/>
              </a:spcBef>
            </a:pPr>
            <a:r>
              <a:rPr lang="ar-EG" altLang="en-US" sz="2400"/>
              <a:t>- طرح المتجهات: </a:t>
            </a:r>
            <a:r>
              <a:rPr lang="en-US" altLang="en-US" sz="2400"/>
              <a:t>Subtracting vectors</a:t>
            </a:r>
            <a:r>
              <a:rPr lang="ar-EG" altLang="en-US" sz="2400"/>
              <a:t> </a:t>
            </a:r>
            <a:endParaRPr lang="en-US" altLang="en-US" sz="2400"/>
          </a:p>
        </p:txBody>
      </p:sp>
      <p:sp>
        <p:nvSpPr>
          <p:cNvPr id="11268" name="Text Box 6"/>
          <p:cNvSpPr txBox="1">
            <a:spLocks noChangeArrowheads="1"/>
          </p:cNvSpPr>
          <p:nvPr/>
        </p:nvSpPr>
        <p:spPr bwMode="auto">
          <a:xfrm>
            <a:off x="5029200" y="3200400"/>
            <a:ext cx="3810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a:t>A-B = A+ (-B)</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Text Box 7"/>
          <p:cNvSpPr txBox="1">
            <a:spLocks noChangeArrowheads="1"/>
          </p:cNvSpPr>
          <p:nvPr/>
        </p:nvSpPr>
        <p:spPr bwMode="auto">
          <a:xfrm>
            <a:off x="609600" y="609600"/>
            <a:ext cx="82296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lnSpc>
                <a:spcPct val="150000"/>
              </a:lnSpc>
              <a:spcBef>
                <a:spcPct val="50000"/>
              </a:spcBef>
            </a:pPr>
            <a:r>
              <a:rPr lang="ar-EG" altLang="en-US" sz="2400"/>
              <a:t>- عند جمع المتجهات حسابيا، تجمع المركبات السينية أو الصادية كلا على حدا  لكتابة معادلة المجموع أو المحصلة فمثلا</a:t>
            </a:r>
            <a:endParaRPr lang="en-US" altLang="en-US" sz="2400"/>
          </a:p>
        </p:txBody>
      </p:sp>
      <p:graphicFrame>
        <p:nvGraphicFramePr>
          <p:cNvPr id="4098" name="Object 2"/>
          <p:cNvGraphicFramePr>
            <a:graphicFrameLocks noChangeAspect="1"/>
          </p:cNvGraphicFramePr>
          <p:nvPr/>
        </p:nvGraphicFramePr>
        <p:xfrm>
          <a:off x="1295400" y="2244725"/>
          <a:ext cx="5867400" cy="1206500"/>
        </p:xfrm>
        <a:graphic>
          <a:graphicData uri="http://schemas.openxmlformats.org/presentationml/2006/ole">
            <mc:AlternateContent xmlns:mc="http://schemas.openxmlformats.org/markup-compatibility/2006">
              <mc:Choice xmlns:v="urn:schemas-microsoft-com:vml" Requires="v">
                <p:oleObj spid="_x0000_s4102" name="Equation" r:id="rId3" imgW="2717640" imgH="558720" progId="Equation.DSMT4">
                  <p:embed/>
                </p:oleObj>
              </mc:Choice>
              <mc:Fallback>
                <p:oleObj name="Equation" r:id="rId3" imgW="2717640" imgH="55872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5400" y="2244725"/>
                        <a:ext cx="5867400" cy="1206500"/>
                      </a:xfrm>
                      <a:prstGeom prst="rect">
                        <a:avLst/>
                      </a:prstGeom>
                      <a:gradFill rotWithShape="1">
                        <a:gsLst>
                          <a:gs pos="0">
                            <a:schemeClr val="accent1">
                              <a:alpha val="39999"/>
                            </a:schemeClr>
                          </a:gs>
                          <a:gs pos="100000">
                            <a:schemeClr val="accent1">
                              <a:gamma/>
                              <a:shade val="46275"/>
                              <a:invGamma/>
                              <a:alpha val="20000"/>
                            </a:schemeClr>
                          </a:gs>
                        </a:gsLst>
                        <a:path path="rect">
                          <a:fillToRect r="100000" b="10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099" name="Object 3"/>
          <p:cNvGraphicFramePr>
            <a:graphicFrameLocks noChangeAspect="1"/>
          </p:cNvGraphicFramePr>
          <p:nvPr/>
        </p:nvGraphicFramePr>
        <p:xfrm>
          <a:off x="2895600" y="4038600"/>
          <a:ext cx="3219450" cy="682625"/>
        </p:xfrm>
        <a:graphic>
          <a:graphicData uri="http://schemas.openxmlformats.org/presentationml/2006/ole">
            <mc:AlternateContent xmlns:mc="http://schemas.openxmlformats.org/markup-compatibility/2006">
              <mc:Choice xmlns:v="urn:schemas-microsoft-com:vml" Requires="v">
                <p:oleObj spid="_x0000_s4103" name="Equation" r:id="rId5" imgW="1257120" imgH="266400" progId="Equation.DSMT4">
                  <p:embed/>
                </p:oleObj>
              </mc:Choice>
              <mc:Fallback>
                <p:oleObj name="Equation" r:id="rId5" imgW="1257120" imgH="266400"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95600" y="4038600"/>
                        <a:ext cx="3219450" cy="682625"/>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100" name="Object 4"/>
          <p:cNvGraphicFramePr>
            <a:graphicFrameLocks noChangeAspect="1"/>
          </p:cNvGraphicFramePr>
          <p:nvPr/>
        </p:nvGraphicFramePr>
        <p:xfrm>
          <a:off x="1905000" y="5029200"/>
          <a:ext cx="5029200" cy="1035050"/>
        </p:xfrm>
        <a:graphic>
          <a:graphicData uri="http://schemas.openxmlformats.org/presentationml/2006/ole">
            <mc:AlternateContent xmlns:mc="http://schemas.openxmlformats.org/markup-compatibility/2006">
              <mc:Choice xmlns:v="urn:schemas-microsoft-com:vml" Requires="v">
                <p:oleObj spid="_x0000_s4104" name="Equation" r:id="rId7" imgW="2222280" imgH="457200" progId="Equation.DSMT4">
                  <p:embed/>
                </p:oleObj>
              </mc:Choice>
              <mc:Fallback>
                <p:oleObj name="Equation" r:id="rId7" imgW="2222280" imgH="457200" progId="Equation.DSMT4">
                  <p:embed/>
                  <p:pic>
                    <p:nvPicPr>
                      <p:cNvPr id="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05000" y="5029200"/>
                        <a:ext cx="5029200" cy="1035050"/>
                      </a:xfrm>
                      <a:prstGeom prst="rect">
                        <a:avLst/>
                      </a:prstGeom>
                      <a:solidFill>
                        <a:srgbClr val="E9FDA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611</TotalTime>
  <Words>630</Words>
  <Application>Microsoft Office PowerPoint</Application>
  <PresentationFormat>On-screen Show (4:3)</PresentationFormat>
  <Paragraphs>65</Paragraphs>
  <Slides>20</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5" baseType="lpstr">
      <vt:lpstr>Arial</vt:lpstr>
      <vt:lpstr>Calibri</vt:lpstr>
      <vt:lpstr>Times New Roman</vt:lpstr>
      <vt:lpstr>Default Design</vt:lpstr>
      <vt:lpstr>MathType 5.0 Equation</vt:lpstr>
      <vt:lpstr>مقدمة: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الرحيم</dc:title>
  <dc:creator>user</dc:creator>
  <cp:lastModifiedBy>Scanning Electron Microscope</cp:lastModifiedBy>
  <cp:revision>31</cp:revision>
  <dcterms:created xsi:type="dcterms:W3CDTF">2008-02-24T18:49:41Z</dcterms:created>
  <dcterms:modified xsi:type="dcterms:W3CDTF">2019-01-10T10:27:05Z</dcterms:modified>
</cp:coreProperties>
</file>