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256" r:id="rId2"/>
    <p:sldId id="257" r:id="rId3"/>
    <p:sldId id="258" r:id="rId4"/>
    <p:sldId id="259" r:id="rId5"/>
    <p:sldId id="260" r:id="rId6"/>
    <p:sldId id="267" r:id="rId7"/>
    <p:sldId id="268" r:id="rId8"/>
    <p:sldId id="269" r:id="rId9"/>
    <p:sldId id="270" r:id="rId10"/>
    <p:sldId id="271" r:id="rId11"/>
    <p:sldId id="272" r:id="rId12"/>
    <p:sldId id="261" r:id="rId13"/>
    <p:sldId id="262" r:id="rId14"/>
    <p:sldId id="263" r:id="rId15"/>
    <p:sldId id="273" r:id="rId16"/>
    <p:sldId id="274" r:id="rId17"/>
    <p:sldId id="275" r:id="rId18"/>
    <p:sldId id="264" r:id="rId19"/>
    <p:sldId id="265" r:id="rId20"/>
    <p:sldId id="276" r:id="rId21"/>
    <p:sldId id="277" r:id="rId22"/>
    <p:sldId id="278" r:id="rId23"/>
    <p:sldId id="279" r:id="rId24"/>
    <p:sldId id="280" r:id="rId25"/>
    <p:sldId id="281" r:id="rId26"/>
    <p:sldId id="266"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96"/>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2814"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81412647-01F0-429D-915A-F60BB7A94B88}" type="datetimeFigureOut">
              <a:rPr lang="ar-SA" smtClean="0"/>
              <a:pPr/>
              <a:t>17/04/1433</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DCEF5FFD-CC1C-4437-B91B-83816FBA7A7B}" type="slidenum">
              <a:rPr lang="ar-SA" smtClean="0"/>
              <a:pPr/>
              <a:t>‹#›</a:t>
            </a:fld>
            <a:endParaRPr lang="ar-SA"/>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oleObject" Target="../embeddings/oleObject10.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12.bin"/></Relationships>
</file>

<file path=ppt/slides/_rels/slide26.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all" dirty="0" smtClean="0"/>
              <a:t>Unsteady state heat transfer </a:t>
            </a:r>
            <a:endParaRPr lang="ar-SA" cap="al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ChangeAspect="1"/>
          </p:cNvGraphicFramePr>
          <p:nvPr/>
        </p:nvGraphicFramePr>
        <p:xfrm>
          <a:off x="381000" y="228600"/>
          <a:ext cx="8001000" cy="4937125"/>
        </p:xfrm>
        <a:graphic>
          <a:graphicData uri="http://schemas.openxmlformats.org/presentationml/2006/ole">
            <p:oleObj spid="_x0000_s3074" name="Equation" r:id="rId3" imgW="2552400" imgH="1574640" progId="Equation.DSMT4">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90600" y="457200"/>
            <a:ext cx="7543800" cy="14478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100" b="0" i="0" u="none" strike="noStrike" kern="1200" cap="none" spc="0" normalizeH="0" baseline="0" noProof="0" dirty="0" smtClean="0">
                <a:ln>
                  <a:noFill/>
                </a:ln>
                <a:solidFill>
                  <a:schemeClr val="tx1"/>
                </a:solidFill>
                <a:effectLst/>
                <a:uLnTx/>
                <a:uFillTx/>
                <a:latin typeface="+mj-lt"/>
                <a:ea typeface="+mj-ea"/>
                <a:cs typeface="+mj-cs"/>
              </a:rPr>
              <a:t>GRAPHICAL SOLUTIONS</a:t>
            </a:r>
            <a:endParaRPr kumimoji="0" lang="en-US" sz="51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Rectangle 2"/>
          <p:cNvSpPr/>
          <p:nvPr/>
        </p:nvSpPr>
        <p:spPr>
          <a:xfrm>
            <a:off x="1981200" y="2819400"/>
            <a:ext cx="5867400" cy="707886"/>
          </a:xfrm>
          <a:prstGeom prst="rect">
            <a:avLst/>
          </a:prstGeom>
        </p:spPr>
        <p:txBody>
          <a:bodyPr wrap="square">
            <a:spAutoFit/>
          </a:bodyPr>
          <a:lstStyle/>
          <a:p>
            <a:r>
              <a:rPr lang="en-US" sz="4000" dirty="0" err="1" smtClean="0">
                <a:latin typeface="Arial Black" pitchFamily="34" charset="0"/>
              </a:rPr>
              <a:t>Heisler</a:t>
            </a:r>
            <a:r>
              <a:rPr lang="en-US" sz="4000" dirty="0" smtClean="0">
                <a:latin typeface="Arial Black" pitchFamily="34" charset="0"/>
              </a:rPr>
              <a:t> charts </a:t>
            </a:r>
            <a:endParaRPr lang="ar-SA"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CHARTS</a:t>
            </a:r>
            <a:endParaRPr lang="ar-SA" dirty="0"/>
          </a:p>
        </p:txBody>
      </p:sp>
      <p:sp>
        <p:nvSpPr>
          <p:cNvPr id="3" name="Content Placeholder 2"/>
          <p:cNvSpPr>
            <a:spLocks noGrp="1"/>
          </p:cNvSpPr>
          <p:nvPr>
            <p:ph idx="1"/>
          </p:nvPr>
        </p:nvSpPr>
        <p:spPr>
          <a:xfrm>
            <a:off x="304800" y="1295400"/>
            <a:ext cx="8382000" cy="5257800"/>
          </a:xfrm>
        </p:spPr>
        <p:txBody>
          <a:bodyPr/>
          <a:lstStyle/>
          <a:p>
            <a:r>
              <a:rPr lang="en-US" sz="2400" dirty="0" smtClean="0"/>
              <a:t>This method is used in heat transfer in materials has a low conductivity coefficient.</a:t>
            </a:r>
          </a:p>
          <a:p>
            <a:r>
              <a:rPr lang="en-US" sz="2400" dirty="0" smtClean="0"/>
              <a:t>Substitute for numerical methods.</a:t>
            </a:r>
          </a:p>
          <a:p>
            <a:r>
              <a:rPr lang="en-US" sz="2400" dirty="0" smtClean="0"/>
              <a:t>These charts calculated from the solution for conductivity equation and drown using unit less numbers.</a:t>
            </a:r>
          </a:p>
          <a:p>
            <a:endParaRPr lang="en-US" sz="2400" dirty="0" smtClean="0"/>
          </a:p>
          <a:p>
            <a:endParaRPr lang="en-US" sz="2400" dirty="0" smtClean="0"/>
          </a:p>
          <a:p>
            <a:r>
              <a:rPr lang="en-US" sz="2400" dirty="0" smtClean="0"/>
              <a:t>        = temp of the cooling or heating medium </a:t>
            </a:r>
          </a:p>
          <a:p>
            <a:r>
              <a:rPr lang="en-US" sz="2400" dirty="0" smtClean="0"/>
              <a:t>T= temp of the solid at any time t</a:t>
            </a:r>
          </a:p>
          <a:p>
            <a:r>
              <a:rPr lang="en-US" sz="2400" dirty="0" smtClean="0"/>
              <a:t> </a:t>
            </a:r>
          </a:p>
          <a:p>
            <a:endParaRPr lang="en-US" sz="2400" dirty="0" smtClean="0"/>
          </a:p>
          <a:p>
            <a:endParaRPr lang="en-US" sz="2400" dirty="0" smtClean="0"/>
          </a:p>
          <a:p>
            <a:endParaRPr lang="en-US" sz="2400" dirty="0" smtClean="0"/>
          </a:p>
          <a:p>
            <a:endParaRPr lang="en-US" sz="2400" dirty="0" smtClean="0"/>
          </a:p>
          <a:p>
            <a:endParaRPr lang="ar-SA" dirty="0"/>
          </a:p>
        </p:txBody>
      </p:sp>
      <p:sp>
        <p:nvSpPr>
          <p:cNvPr id="102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2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71600" y="3352800"/>
            <a:ext cx="6440557" cy="914400"/>
          </a:xfrm>
          <a:prstGeom prst="rect">
            <a:avLst/>
          </a:prstGeom>
          <a:noFill/>
        </p:spPr>
      </p:pic>
      <p:sp>
        <p:nvSpPr>
          <p:cNvPr id="102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24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90600" y="4038600"/>
            <a:ext cx="457200" cy="522514"/>
          </a:xfrm>
          <a:prstGeom prst="rect">
            <a:avLst/>
          </a:prstGeom>
          <a:noFill/>
        </p:spPr>
      </p:pic>
      <p:sp>
        <p:nvSpPr>
          <p:cNvPr id="102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245"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324600" y="5486400"/>
            <a:ext cx="2600325" cy="561975"/>
          </a:xfrm>
          <a:prstGeom prst="rect">
            <a:avLst/>
          </a:prstGeom>
          <a:noFill/>
        </p:spPr>
      </p:pic>
      <p:sp>
        <p:nvSpPr>
          <p:cNvPr id="1024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247"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124200" y="5486400"/>
            <a:ext cx="3038475" cy="638175"/>
          </a:xfrm>
          <a:prstGeom prst="rect">
            <a:avLst/>
          </a:prstGeom>
          <a:noFill/>
        </p:spPr>
      </p:pic>
      <p:sp>
        <p:nvSpPr>
          <p:cNvPr id="1025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249"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81000" y="5486400"/>
            <a:ext cx="2295525" cy="6381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From the charts it is possible to get results in one direction F(x), F(y), or F(z). </a:t>
            </a:r>
          </a:p>
          <a:p>
            <a:r>
              <a:rPr lang="en-US" dirty="0" smtClean="0"/>
              <a:t>Or two F(</a:t>
            </a:r>
            <a:r>
              <a:rPr lang="en-US" dirty="0" err="1" smtClean="0"/>
              <a:t>x,y</a:t>
            </a:r>
            <a:r>
              <a:rPr lang="en-US" dirty="0" smtClean="0"/>
              <a:t>)= F(x).F(y)</a:t>
            </a:r>
          </a:p>
          <a:p>
            <a:r>
              <a:rPr lang="en-US" dirty="0" smtClean="0"/>
              <a:t>Or three F(</a:t>
            </a:r>
            <a:r>
              <a:rPr lang="en-US" dirty="0" err="1" smtClean="0"/>
              <a:t>x,y,z</a:t>
            </a:r>
            <a:r>
              <a:rPr lang="en-US" dirty="0" smtClean="0"/>
              <a:t>)= F(x).F(y).F(z)</a:t>
            </a:r>
          </a:p>
          <a:p>
            <a:r>
              <a:rPr lang="en-US" dirty="0" smtClean="0"/>
              <a:t>Charts: unsteady state heat transfer  </a:t>
            </a:r>
          </a:p>
          <a:p>
            <a:endParaRPr lang="en-US" dirty="0" smtClean="0"/>
          </a:p>
          <a:p>
            <a:endParaRPr lang="ar-SA" dirty="0"/>
          </a:p>
        </p:txBody>
      </p:sp>
      <p:graphicFrame>
        <p:nvGraphicFramePr>
          <p:cNvPr id="4" name="Table 3"/>
          <p:cNvGraphicFramePr>
            <a:graphicFrameLocks noGrp="1"/>
          </p:cNvGraphicFramePr>
          <p:nvPr/>
        </p:nvGraphicFramePr>
        <p:xfrm>
          <a:off x="1981200" y="3886200"/>
          <a:ext cx="4724400" cy="1447800"/>
        </p:xfrm>
        <a:graphic>
          <a:graphicData uri="http://schemas.openxmlformats.org/drawingml/2006/table">
            <a:tbl>
              <a:tblPr/>
              <a:tblGrid>
                <a:gridCol w="2338626"/>
                <a:gridCol w="2385774"/>
              </a:tblGrid>
              <a:tr h="482600">
                <a:tc>
                  <a:txBody>
                    <a:bodyPr/>
                    <a:lstStyle/>
                    <a:p>
                      <a:pPr algn="l" rtl="0">
                        <a:lnSpc>
                          <a:spcPct val="115000"/>
                        </a:lnSpc>
                        <a:spcAft>
                          <a:spcPts val="0"/>
                        </a:spcAft>
                        <a:tabLst>
                          <a:tab pos="2011680" algn="l"/>
                        </a:tabLst>
                      </a:pPr>
                      <a:r>
                        <a:rPr lang="en-US" sz="1800">
                          <a:latin typeface="Calibri"/>
                          <a:ea typeface="Times New Roman"/>
                          <a:cs typeface="Arial"/>
                        </a:rPr>
                        <a:t>T</a:t>
                      </a:r>
                      <a:r>
                        <a:rPr lang="en-US" sz="1800" baseline="-25000">
                          <a:latin typeface="Calibri"/>
                          <a:ea typeface="Times New Roman"/>
                          <a:cs typeface="Arial"/>
                        </a:rPr>
                        <a:t>c</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tabLst>
                          <a:tab pos="2011680" algn="l"/>
                        </a:tabLst>
                      </a:pPr>
                      <a:r>
                        <a:rPr lang="en-US" sz="1800" dirty="0">
                          <a:latin typeface="Calibri"/>
                          <a:ea typeface="Times New Roman"/>
                          <a:cs typeface="Arial"/>
                        </a:rPr>
                        <a:t>Slab</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600">
                <a:tc>
                  <a:txBody>
                    <a:bodyPr/>
                    <a:lstStyle/>
                    <a:p>
                      <a:pPr algn="l" rtl="0">
                        <a:lnSpc>
                          <a:spcPct val="115000"/>
                        </a:lnSpc>
                        <a:spcAft>
                          <a:spcPts val="0"/>
                        </a:spcAft>
                        <a:tabLst>
                          <a:tab pos="2011680" algn="l"/>
                        </a:tabLst>
                      </a:pPr>
                      <a:r>
                        <a:rPr lang="en-US" sz="1800">
                          <a:latin typeface="Calibri"/>
                          <a:ea typeface="Times New Roman"/>
                          <a:cs typeface="Arial"/>
                        </a:rPr>
                        <a:t>T</a:t>
                      </a:r>
                      <a:r>
                        <a:rPr lang="en-US" sz="1800" baseline="-25000">
                          <a:latin typeface="Calibri"/>
                          <a:ea typeface="Times New Roman"/>
                          <a:cs typeface="Arial"/>
                        </a:rPr>
                        <a:t>ave</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tabLst>
                          <a:tab pos="2011680" algn="l"/>
                        </a:tabLst>
                      </a:pPr>
                      <a:r>
                        <a:rPr lang="en-US" sz="1800">
                          <a:latin typeface="Calibri"/>
                          <a:ea typeface="Times New Roman"/>
                          <a:cs typeface="Arial"/>
                        </a:rPr>
                        <a:t>Cylinder</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600">
                <a:tc>
                  <a:txBody>
                    <a:bodyPr/>
                    <a:lstStyle/>
                    <a:p>
                      <a:pPr algn="l" rtl="0">
                        <a:lnSpc>
                          <a:spcPct val="115000"/>
                        </a:lnSpc>
                        <a:spcAft>
                          <a:spcPts val="0"/>
                        </a:spcAft>
                        <a:tabLst>
                          <a:tab pos="2011680" algn="l"/>
                        </a:tabLst>
                      </a:pPr>
                      <a:r>
                        <a:rPr lang="en-US" sz="1800">
                          <a:latin typeface="Calibri"/>
                          <a:ea typeface="Times New Roman"/>
                          <a:cs typeface="Arial"/>
                        </a:rPr>
                        <a:t>T</a:t>
                      </a:r>
                      <a:r>
                        <a:rPr lang="en-US" sz="1800" baseline="-25000">
                          <a:latin typeface="Calibri"/>
                          <a:ea typeface="Times New Roman"/>
                          <a:cs typeface="Arial"/>
                        </a:rPr>
                        <a:t>surface</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tabLst>
                          <a:tab pos="2011680" algn="l"/>
                        </a:tabLst>
                      </a:pPr>
                      <a:r>
                        <a:rPr lang="en-US" sz="1800" dirty="0">
                          <a:latin typeface="Calibri"/>
                          <a:ea typeface="Times New Roman"/>
                          <a:cs typeface="Arial"/>
                        </a:rPr>
                        <a:t>Sphere</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2" cstate="print"/>
          <a:srcRect/>
          <a:stretch>
            <a:fillRect/>
          </a:stretch>
        </p:blipFill>
        <p:spPr bwMode="auto">
          <a:xfrm>
            <a:off x="299486" y="914400"/>
            <a:ext cx="8682589" cy="5110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685800"/>
            <a:ext cx="7543800" cy="685800"/>
          </a:xfrm>
          <a:prstGeom prst="rect">
            <a:avLst/>
          </a:prstGeom>
          <a:noFill/>
          <a:ln/>
        </p:spPr>
        <p:txBody>
          <a:bodyPr lIns="90488" tIns="44450" rIns="90488" bIns="44450"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The infinite plate of thickness 2L</a:t>
            </a:r>
            <a:endParaRPr kumimoji="0" lang="en-US" sz="4400" b="0" i="0" u="none" strike="noStrike" kern="1200" cap="none" spc="0" normalizeH="0" baseline="0" noProof="0">
              <a:ln>
                <a:noFill/>
              </a:ln>
              <a:solidFill>
                <a:schemeClr val="tx1"/>
              </a:solidFill>
              <a:effectLst/>
              <a:uLnTx/>
              <a:uFillTx/>
              <a:latin typeface="+mj-lt"/>
              <a:ea typeface="+mj-ea"/>
              <a:cs typeface="+mj-cs"/>
            </a:endParaRPr>
          </a:p>
        </p:txBody>
      </p:sp>
      <p:grpSp>
        <p:nvGrpSpPr>
          <p:cNvPr id="3" name="Group 3"/>
          <p:cNvGrpSpPr>
            <a:grpSpLocks/>
          </p:cNvGrpSpPr>
          <p:nvPr/>
        </p:nvGrpSpPr>
        <p:grpSpPr bwMode="auto">
          <a:xfrm>
            <a:off x="2667000" y="1524000"/>
            <a:ext cx="4926013" cy="4241800"/>
            <a:chOff x="1769" y="694"/>
            <a:chExt cx="3103" cy="2672"/>
          </a:xfrm>
        </p:grpSpPr>
        <p:sp>
          <p:nvSpPr>
            <p:cNvPr id="4" name="Rectangle 4"/>
            <p:cNvSpPr>
              <a:spLocks noChangeArrowheads="1"/>
            </p:cNvSpPr>
            <p:nvPr/>
          </p:nvSpPr>
          <p:spPr bwMode="auto">
            <a:xfrm>
              <a:off x="3881" y="2998"/>
              <a:ext cx="256" cy="363"/>
            </a:xfrm>
            <a:prstGeom prst="rect">
              <a:avLst/>
            </a:prstGeom>
            <a:noFill/>
            <a:ln w="12700">
              <a:noFill/>
              <a:miter lim="800000"/>
              <a:headEnd/>
              <a:tailEnd/>
            </a:ln>
            <a:effectLst/>
          </p:spPr>
          <p:txBody>
            <a:bodyPr wrap="none" lIns="90488" tIns="44450" rIns="90488" bIns="44450">
              <a:spAutoFit/>
            </a:bodyPr>
            <a:lstStyle/>
            <a:p>
              <a:pPr eaLnBrk="0" hangingPunct="0"/>
              <a:r>
                <a:rPr lang="en-US" sz="3200" b="1"/>
                <a:t>x</a:t>
              </a:r>
            </a:p>
          </p:txBody>
        </p:sp>
        <p:sp>
          <p:nvSpPr>
            <p:cNvPr id="5" name="Rectangle 5"/>
            <p:cNvSpPr>
              <a:spLocks noChangeArrowheads="1"/>
            </p:cNvSpPr>
            <p:nvPr/>
          </p:nvSpPr>
          <p:spPr bwMode="auto">
            <a:xfrm>
              <a:off x="2262" y="1022"/>
              <a:ext cx="1248" cy="2208"/>
            </a:xfrm>
            <a:prstGeom prst="rect">
              <a:avLst/>
            </a:prstGeom>
            <a:solidFill>
              <a:schemeClr val="accent2">
                <a:lumMod val="20000"/>
                <a:lumOff val="80000"/>
              </a:schemeClr>
            </a:solidFill>
            <a:ln w="12700">
              <a:noFill/>
              <a:miter lim="800000"/>
              <a:headEnd/>
              <a:tailEnd/>
            </a:ln>
            <a:effectLst/>
          </p:spPr>
          <p:txBody>
            <a:bodyPr wrap="none" anchor="ctr"/>
            <a:lstStyle/>
            <a:p>
              <a:endParaRPr lang="ar-SA"/>
            </a:p>
          </p:txBody>
        </p:sp>
        <p:sp>
          <p:nvSpPr>
            <p:cNvPr id="6" name="Line 6"/>
            <p:cNvSpPr>
              <a:spLocks noChangeShapeType="1"/>
            </p:cNvSpPr>
            <p:nvPr/>
          </p:nvSpPr>
          <p:spPr bwMode="auto">
            <a:xfrm>
              <a:off x="2886" y="694"/>
              <a:ext cx="0" cy="2672"/>
            </a:xfrm>
            <a:prstGeom prst="line">
              <a:avLst/>
            </a:prstGeom>
            <a:noFill/>
            <a:ln w="25400">
              <a:solidFill>
                <a:schemeClr val="tx1"/>
              </a:solidFill>
              <a:prstDash val="dashDot"/>
              <a:round/>
              <a:headEnd/>
              <a:tailEnd/>
            </a:ln>
            <a:effectLst/>
          </p:spPr>
          <p:txBody>
            <a:bodyPr wrap="none" anchor="ctr"/>
            <a:lstStyle/>
            <a:p>
              <a:endParaRPr lang="ar-SA"/>
            </a:p>
          </p:txBody>
        </p:sp>
        <p:sp>
          <p:nvSpPr>
            <p:cNvPr id="7" name="Line 7"/>
            <p:cNvSpPr>
              <a:spLocks noChangeShapeType="1"/>
            </p:cNvSpPr>
            <p:nvPr/>
          </p:nvSpPr>
          <p:spPr bwMode="auto">
            <a:xfrm>
              <a:off x="2890" y="3086"/>
              <a:ext cx="952" cy="0"/>
            </a:xfrm>
            <a:prstGeom prst="line">
              <a:avLst/>
            </a:prstGeom>
            <a:noFill/>
            <a:ln w="12700">
              <a:solidFill>
                <a:schemeClr val="tx1"/>
              </a:solidFill>
              <a:round/>
              <a:headEnd type="oval" w="med" len="med"/>
              <a:tailEnd type="triangle" w="med" len="med"/>
            </a:ln>
            <a:effectLst/>
          </p:spPr>
          <p:txBody>
            <a:bodyPr wrap="none" anchor="ctr"/>
            <a:lstStyle/>
            <a:p>
              <a:endParaRPr lang="ar-SA"/>
            </a:p>
          </p:txBody>
        </p:sp>
        <p:sp>
          <p:nvSpPr>
            <p:cNvPr id="8" name="Line 8"/>
            <p:cNvSpPr>
              <a:spLocks noChangeShapeType="1"/>
            </p:cNvSpPr>
            <p:nvPr/>
          </p:nvSpPr>
          <p:spPr bwMode="auto">
            <a:xfrm>
              <a:off x="2262" y="978"/>
              <a:ext cx="0" cy="2296"/>
            </a:xfrm>
            <a:prstGeom prst="line">
              <a:avLst/>
            </a:prstGeom>
            <a:noFill/>
            <a:ln w="38100">
              <a:solidFill>
                <a:schemeClr val="tx1"/>
              </a:solidFill>
              <a:round/>
              <a:headEnd/>
              <a:tailEnd/>
            </a:ln>
            <a:effectLst/>
          </p:spPr>
          <p:txBody>
            <a:bodyPr wrap="none" anchor="ctr"/>
            <a:lstStyle/>
            <a:p>
              <a:endParaRPr lang="ar-SA"/>
            </a:p>
          </p:txBody>
        </p:sp>
        <p:sp>
          <p:nvSpPr>
            <p:cNvPr id="9" name="Line 9"/>
            <p:cNvSpPr>
              <a:spLocks noChangeShapeType="1"/>
            </p:cNvSpPr>
            <p:nvPr/>
          </p:nvSpPr>
          <p:spPr bwMode="auto">
            <a:xfrm>
              <a:off x="3510" y="978"/>
              <a:ext cx="0" cy="2296"/>
            </a:xfrm>
            <a:prstGeom prst="line">
              <a:avLst/>
            </a:prstGeom>
            <a:noFill/>
            <a:ln w="38100">
              <a:solidFill>
                <a:schemeClr val="tx1"/>
              </a:solidFill>
              <a:round/>
              <a:headEnd/>
              <a:tailEnd/>
            </a:ln>
            <a:effectLst/>
          </p:spPr>
          <p:txBody>
            <a:bodyPr wrap="none" anchor="ctr"/>
            <a:lstStyle/>
            <a:p>
              <a:endParaRPr lang="ar-SA"/>
            </a:p>
          </p:txBody>
        </p:sp>
        <p:sp>
          <p:nvSpPr>
            <p:cNvPr id="10" name="Line 10"/>
            <p:cNvSpPr>
              <a:spLocks noChangeShapeType="1"/>
            </p:cNvSpPr>
            <p:nvPr/>
          </p:nvSpPr>
          <p:spPr bwMode="auto">
            <a:xfrm>
              <a:off x="2266" y="2606"/>
              <a:ext cx="1240" cy="0"/>
            </a:xfrm>
            <a:prstGeom prst="line">
              <a:avLst/>
            </a:prstGeom>
            <a:noFill/>
            <a:ln w="12700">
              <a:solidFill>
                <a:schemeClr val="tx1"/>
              </a:solidFill>
              <a:round/>
              <a:headEnd type="triangle" w="med" len="med"/>
              <a:tailEnd type="triangle" w="med" len="med"/>
            </a:ln>
            <a:effectLst/>
          </p:spPr>
          <p:txBody>
            <a:bodyPr wrap="none" anchor="ctr"/>
            <a:lstStyle/>
            <a:p>
              <a:endParaRPr lang="ar-SA"/>
            </a:p>
          </p:txBody>
        </p:sp>
        <p:sp>
          <p:nvSpPr>
            <p:cNvPr id="11" name="Rectangle 11"/>
            <p:cNvSpPr>
              <a:spLocks noChangeArrowheads="1"/>
            </p:cNvSpPr>
            <p:nvPr/>
          </p:nvSpPr>
          <p:spPr bwMode="auto">
            <a:xfrm>
              <a:off x="2441" y="2449"/>
              <a:ext cx="338" cy="286"/>
            </a:xfrm>
            <a:prstGeom prst="rect">
              <a:avLst/>
            </a:prstGeom>
            <a:solidFill>
              <a:schemeClr val="bg2"/>
            </a:solidFill>
            <a:ln w="12700">
              <a:noFill/>
              <a:miter lim="800000"/>
              <a:headEnd/>
              <a:tailEnd/>
            </a:ln>
            <a:effectLst/>
          </p:spPr>
          <p:txBody>
            <a:bodyPr wrap="none" lIns="90488" tIns="44450" rIns="90488" bIns="44450">
              <a:spAutoFit/>
            </a:bodyPr>
            <a:lstStyle/>
            <a:p>
              <a:pPr eaLnBrk="0" hangingPunct="0"/>
              <a:r>
                <a:rPr lang="en-US" sz="2400" b="1" dirty="0"/>
                <a:t>2L</a:t>
              </a:r>
            </a:p>
          </p:txBody>
        </p:sp>
        <p:sp>
          <p:nvSpPr>
            <p:cNvPr id="12" name="Rectangle 12"/>
            <p:cNvSpPr>
              <a:spLocks noChangeArrowheads="1"/>
            </p:cNvSpPr>
            <p:nvPr/>
          </p:nvSpPr>
          <p:spPr bwMode="auto">
            <a:xfrm>
              <a:off x="1769" y="1105"/>
              <a:ext cx="919" cy="294"/>
            </a:xfrm>
            <a:prstGeom prst="rect">
              <a:avLst/>
            </a:prstGeom>
            <a:solidFill>
              <a:schemeClr val="bg1"/>
            </a:solidFill>
            <a:ln w="12700">
              <a:solidFill>
                <a:schemeClr val="tx1"/>
              </a:solidFill>
              <a:miter lim="800000"/>
              <a:headEnd/>
              <a:tailEnd/>
            </a:ln>
            <a:effectLst/>
          </p:spPr>
          <p:txBody>
            <a:bodyPr wrap="none" lIns="90488" tIns="44450" rIns="90488" bIns="44450">
              <a:spAutoFit/>
            </a:bodyPr>
            <a:lstStyle/>
            <a:p>
              <a:pPr eaLnBrk="0" hangingPunct="0"/>
              <a:r>
                <a:rPr lang="en-US" sz="2400" b="1">
                  <a:latin typeface="Times New Roman" pitchFamily="18" charset="0"/>
                </a:rPr>
                <a:t>T(0,x) = 0</a:t>
              </a:r>
            </a:p>
          </p:txBody>
        </p:sp>
        <p:sp>
          <p:nvSpPr>
            <p:cNvPr id="13" name="Line 13"/>
            <p:cNvSpPr>
              <a:spLocks noChangeShapeType="1"/>
            </p:cNvSpPr>
            <p:nvPr/>
          </p:nvSpPr>
          <p:spPr bwMode="auto">
            <a:xfrm>
              <a:off x="3526" y="1862"/>
              <a:ext cx="400" cy="0"/>
            </a:xfrm>
            <a:prstGeom prst="line">
              <a:avLst/>
            </a:prstGeom>
            <a:noFill/>
            <a:ln w="50800">
              <a:solidFill>
                <a:schemeClr val="tx1"/>
              </a:solidFill>
              <a:round/>
              <a:headEnd/>
              <a:tailEnd type="triangle" w="med" len="med"/>
            </a:ln>
            <a:effectLst/>
          </p:spPr>
          <p:txBody>
            <a:bodyPr wrap="none" anchor="ctr"/>
            <a:lstStyle/>
            <a:p>
              <a:endParaRPr lang="ar-SA"/>
            </a:p>
          </p:txBody>
        </p:sp>
        <p:sp>
          <p:nvSpPr>
            <p:cNvPr id="14" name="Line 14"/>
            <p:cNvSpPr>
              <a:spLocks noChangeShapeType="1"/>
            </p:cNvSpPr>
            <p:nvPr/>
          </p:nvSpPr>
          <p:spPr bwMode="auto">
            <a:xfrm>
              <a:off x="1846" y="1862"/>
              <a:ext cx="400" cy="0"/>
            </a:xfrm>
            <a:prstGeom prst="line">
              <a:avLst/>
            </a:prstGeom>
            <a:noFill/>
            <a:ln w="50800">
              <a:solidFill>
                <a:schemeClr val="tx1"/>
              </a:solidFill>
              <a:round/>
              <a:headEnd type="triangle" w="med" len="med"/>
              <a:tailEnd/>
            </a:ln>
            <a:effectLst/>
          </p:spPr>
          <p:txBody>
            <a:bodyPr wrap="none" anchor="ctr"/>
            <a:lstStyle/>
            <a:p>
              <a:endParaRPr lang="ar-SA"/>
            </a:p>
          </p:txBody>
        </p:sp>
        <p:sp>
          <p:nvSpPr>
            <p:cNvPr id="15" name="Rectangle 15"/>
            <p:cNvSpPr>
              <a:spLocks noChangeArrowheads="1"/>
            </p:cNvSpPr>
            <p:nvPr/>
          </p:nvSpPr>
          <p:spPr bwMode="auto">
            <a:xfrm>
              <a:off x="3593" y="1969"/>
              <a:ext cx="1279" cy="286"/>
            </a:xfrm>
            <a:prstGeom prst="rect">
              <a:avLst/>
            </a:prstGeom>
            <a:noFill/>
            <a:ln w="12700">
              <a:noFill/>
              <a:miter lim="800000"/>
              <a:headEnd/>
              <a:tailEnd/>
            </a:ln>
            <a:effectLst/>
          </p:spPr>
          <p:txBody>
            <a:bodyPr wrap="none" lIns="90488" tIns="44450" rIns="90488" bIns="44450">
              <a:spAutoFit/>
            </a:bodyPr>
            <a:lstStyle/>
            <a:p>
              <a:pPr eaLnBrk="0" hangingPunct="0"/>
              <a:r>
                <a:rPr lang="en-US" sz="2400" b="1">
                  <a:latin typeface="Times New Roman" pitchFamily="18" charset="0"/>
                </a:rPr>
                <a:t>h or Bi = hL/k</a:t>
              </a:r>
            </a:p>
          </p:txBody>
        </p:sp>
        <p:graphicFrame>
          <p:nvGraphicFramePr>
            <p:cNvPr id="16" name="Object 16">
              <a:hlinkClick r:id="" action="ppaction://ole?verb=0"/>
            </p:cNvPr>
            <p:cNvGraphicFramePr>
              <a:graphicFrameLocks/>
            </p:cNvGraphicFramePr>
            <p:nvPr/>
          </p:nvGraphicFramePr>
          <p:xfrm>
            <a:off x="3606" y="1358"/>
            <a:ext cx="1152" cy="336"/>
          </p:xfrm>
          <a:graphic>
            <a:graphicData uri="http://schemas.openxmlformats.org/presentationml/2006/ole">
              <p:oleObj spid="_x0000_s4098" name="Equation" r:id="rId3" imgW="618840" imgH="171360" progId="Equation.3">
                <p:embed/>
              </p:oleObj>
            </a:graphicData>
          </a:graphic>
        </p:graphicFrame>
        <p:sp>
          <p:nvSpPr>
            <p:cNvPr id="17" name="Rectangle 17"/>
            <p:cNvSpPr>
              <a:spLocks noChangeArrowheads="1"/>
            </p:cNvSpPr>
            <p:nvPr/>
          </p:nvSpPr>
          <p:spPr bwMode="auto">
            <a:xfrm>
              <a:off x="1865" y="1969"/>
              <a:ext cx="231" cy="286"/>
            </a:xfrm>
            <a:prstGeom prst="rect">
              <a:avLst/>
            </a:prstGeom>
            <a:noFill/>
            <a:ln w="12700">
              <a:noFill/>
              <a:miter lim="800000"/>
              <a:headEnd/>
              <a:tailEnd/>
            </a:ln>
            <a:effectLst/>
          </p:spPr>
          <p:txBody>
            <a:bodyPr wrap="none" lIns="90488" tIns="44450" rIns="90488" bIns="44450">
              <a:spAutoFit/>
            </a:bodyPr>
            <a:lstStyle/>
            <a:p>
              <a:pPr eaLnBrk="0" hangingPunct="0"/>
              <a:r>
                <a:rPr lang="en-US" sz="2400" b="1"/>
                <a:t>h</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47663" y="958850"/>
            <a:ext cx="8415337" cy="4592638"/>
            <a:chOff x="219" y="604"/>
            <a:chExt cx="5301" cy="2893"/>
          </a:xfrm>
        </p:grpSpPr>
        <p:sp>
          <p:nvSpPr>
            <p:cNvPr id="3" name="Rectangle 3"/>
            <p:cNvSpPr>
              <a:spLocks noChangeArrowheads="1"/>
            </p:cNvSpPr>
            <p:nvPr/>
          </p:nvSpPr>
          <p:spPr bwMode="auto">
            <a:xfrm>
              <a:off x="2868" y="604"/>
              <a:ext cx="2652" cy="2893"/>
            </a:xfrm>
            <a:prstGeom prst="rect">
              <a:avLst/>
            </a:prstGeom>
            <a:solidFill>
              <a:schemeClr val="bg1"/>
            </a:solidFill>
            <a:ln w="12700">
              <a:solidFill>
                <a:schemeClr val="tx1"/>
              </a:solidFill>
              <a:miter lim="800000"/>
              <a:headEnd/>
              <a:tailEnd/>
            </a:ln>
            <a:effectLst>
              <a:outerShdw dist="35921" dir="2700000" algn="ctr" rotWithShape="0">
                <a:srgbClr val="003300"/>
              </a:outerShdw>
            </a:effectLst>
          </p:spPr>
          <p:txBody>
            <a:bodyPr lIns="90488" tIns="44450" rIns="90488" bIns="44450">
              <a:spAutoFit/>
            </a:bodyPr>
            <a:lstStyle/>
            <a:p>
              <a:pPr eaLnBrk="0" hangingPunct="0">
                <a:lnSpc>
                  <a:spcPct val="90000"/>
                </a:lnSpc>
                <a:spcBef>
                  <a:spcPct val="50000"/>
                </a:spcBef>
                <a:tabLst>
                  <a:tab pos="635000" algn="l"/>
                </a:tabLst>
              </a:pPr>
              <a:r>
                <a:rPr lang="en-US" sz="2400" b="1"/>
                <a:t>Quantities of engineering interest:</a:t>
              </a:r>
            </a:p>
            <a:p>
              <a:pPr eaLnBrk="0" hangingPunct="0">
                <a:lnSpc>
                  <a:spcPct val="90000"/>
                </a:lnSpc>
                <a:spcBef>
                  <a:spcPct val="50000"/>
                </a:spcBef>
                <a:tabLst>
                  <a:tab pos="635000" algn="l"/>
                </a:tabLst>
              </a:pPr>
              <a:r>
                <a:rPr lang="en-US" sz="2400" b="1"/>
                <a:t>(a)	Temperature at x = 0</a:t>
              </a:r>
              <a:br>
                <a:rPr lang="en-US" sz="2400" b="1"/>
              </a:br>
              <a:r>
                <a:rPr lang="en-US" sz="2400" b="1"/>
                <a:t>as a function of time for various values of Bi = hL/k.</a:t>
              </a:r>
            </a:p>
            <a:p>
              <a:pPr eaLnBrk="0" hangingPunct="0">
                <a:lnSpc>
                  <a:spcPct val="90000"/>
                </a:lnSpc>
                <a:spcBef>
                  <a:spcPct val="50000"/>
                </a:spcBef>
                <a:tabLst>
                  <a:tab pos="635000" algn="l"/>
                </a:tabLst>
              </a:pPr>
              <a:r>
                <a:rPr lang="en-US" sz="2400" b="1"/>
                <a:t>(b)	Temperature at x/L in </a:t>
              </a:r>
              <a:br>
                <a:rPr lang="en-US" sz="2400" b="1"/>
              </a:br>
              <a:r>
                <a:rPr lang="en-US" sz="2400" b="1"/>
                <a:t>terms of the center </a:t>
              </a:r>
              <a:br>
                <a:rPr lang="en-US" sz="2400" b="1"/>
              </a:br>
              <a:r>
                <a:rPr lang="en-US" sz="2400" b="1"/>
                <a:t>temperature.</a:t>
              </a:r>
            </a:p>
            <a:p>
              <a:pPr eaLnBrk="0" hangingPunct="0">
                <a:lnSpc>
                  <a:spcPct val="90000"/>
                </a:lnSpc>
                <a:spcBef>
                  <a:spcPct val="50000"/>
                </a:spcBef>
                <a:tabLst>
                  <a:tab pos="635000" algn="l"/>
                </a:tabLst>
              </a:pPr>
              <a:r>
                <a:rPr lang="en-US" sz="2400" b="1"/>
                <a:t>(c)	Heat loss in terms of </a:t>
              </a:r>
              <a:br>
                <a:rPr lang="en-US" sz="2400" b="1"/>
              </a:br>
              <a:r>
                <a:rPr lang="en-US" sz="2400" b="1"/>
                <a:t>initial energy per unit area relative to the fluid temperature.</a:t>
              </a:r>
            </a:p>
          </p:txBody>
        </p:sp>
        <p:grpSp>
          <p:nvGrpSpPr>
            <p:cNvPr id="4" name="Group 4"/>
            <p:cNvGrpSpPr>
              <a:grpSpLocks/>
            </p:cNvGrpSpPr>
            <p:nvPr/>
          </p:nvGrpSpPr>
          <p:grpSpPr bwMode="auto">
            <a:xfrm>
              <a:off x="219" y="604"/>
              <a:ext cx="2805" cy="2508"/>
              <a:chOff x="57" y="490"/>
              <a:chExt cx="2805" cy="2508"/>
            </a:xfrm>
          </p:grpSpPr>
          <p:grpSp>
            <p:nvGrpSpPr>
              <p:cNvPr id="5" name="Group 5"/>
              <p:cNvGrpSpPr>
                <a:grpSpLocks/>
              </p:cNvGrpSpPr>
              <p:nvPr/>
            </p:nvGrpSpPr>
            <p:grpSpPr bwMode="auto">
              <a:xfrm>
                <a:off x="129" y="490"/>
                <a:ext cx="2733" cy="2508"/>
                <a:chOff x="129" y="490"/>
                <a:chExt cx="2733" cy="2508"/>
              </a:xfrm>
            </p:grpSpPr>
            <p:sp>
              <p:nvSpPr>
                <p:cNvPr id="7" name="Rectangle 6"/>
                <p:cNvSpPr>
                  <a:spLocks noChangeArrowheads="1"/>
                </p:cNvSpPr>
                <p:nvPr/>
              </p:nvSpPr>
              <p:spPr bwMode="auto">
                <a:xfrm>
                  <a:off x="2175" y="2678"/>
                  <a:ext cx="221" cy="286"/>
                </a:xfrm>
                <a:prstGeom prst="rect">
                  <a:avLst/>
                </a:prstGeom>
                <a:noFill/>
                <a:ln w="12700">
                  <a:noFill/>
                  <a:miter lim="800000"/>
                  <a:headEnd/>
                  <a:tailEnd/>
                </a:ln>
                <a:effectLst/>
              </p:spPr>
              <p:txBody>
                <a:bodyPr wrap="none" lIns="90488" tIns="44450" rIns="90488" bIns="44450">
                  <a:spAutoFit/>
                </a:bodyPr>
                <a:lstStyle/>
                <a:p>
                  <a:pPr eaLnBrk="0" hangingPunct="0"/>
                  <a:r>
                    <a:rPr lang="en-US" sz="2400" b="1"/>
                    <a:t>x</a:t>
                  </a:r>
                </a:p>
              </p:txBody>
            </p:sp>
            <p:sp>
              <p:nvSpPr>
                <p:cNvPr id="8" name="Rectangle 7"/>
                <p:cNvSpPr>
                  <a:spLocks noChangeArrowheads="1"/>
                </p:cNvSpPr>
                <p:nvPr/>
              </p:nvSpPr>
              <p:spPr bwMode="auto">
                <a:xfrm>
                  <a:off x="520" y="798"/>
                  <a:ext cx="1171" cy="2072"/>
                </a:xfrm>
                <a:prstGeom prst="rect">
                  <a:avLst/>
                </a:prstGeom>
                <a:solidFill>
                  <a:schemeClr val="accent2">
                    <a:lumMod val="20000"/>
                    <a:lumOff val="80000"/>
                  </a:schemeClr>
                </a:solidFill>
                <a:ln w="12700">
                  <a:noFill/>
                  <a:miter lim="800000"/>
                  <a:headEnd/>
                  <a:tailEnd/>
                </a:ln>
                <a:effectLst/>
              </p:spPr>
              <p:txBody>
                <a:bodyPr wrap="none" anchor="ctr"/>
                <a:lstStyle/>
                <a:p>
                  <a:endParaRPr lang="ar-SA"/>
                </a:p>
              </p:txBody>
            </p:sp>
            <p:sp>
              <p:nvSpPr>
                <p:cNvPr id="9" name="Line 8"/>
                <p:cNvSpPr>
                  <a:spLocks noChangeShapeType="1"/>
                </p:cNvSpPr>
                <p:nvPr/>
              </p:nvSpPr>
              <p:spPr bwMode="auto">
                <a:xfrm>
                  <a:off x="1105" y="490"/>
                  <a:ext cx="0" cy="2508"/>
                </a:xfrm>
                <a:prstGeom prst="line">
                  <a:avLst/>
                </a:prstGeom>
                <a:noFill/>
                <a:ln w="25400">
                  <a:solidFill>
                    <a:schemeClr val="tx1"/>
                  </a:solidFill>
                  <a:prstDash val="dashDot"/>
                  <a:round/>
                  <a:headEnd/>
                  <a:tailEnd/>
                </a:ln>
                <a:effectLst/>
              </p:spPr>
              <p:txBody>
                <a:bodyPr wrap="none" anchor="ctr"/>
                <a:lstStyle/>
                <a:p>
                  <a:endParaRPr lang="ar-SA"/>
                </a:p>
              </p:txBody>
            </p:sp>
            <p:sp>
              <p:nvSpPr>
                <p:cNvPr id="10" name="Line 9"/>
                <p:cNvSpPr>
                  <a:spLocks noChangeShapeType="1"/>
                </p:cNvSpPr>
                <p:nvPr/>
              </p:nvSpPr>
              <p:spPr bwMode="auto">
                <a:xfrm>
                  <a:off x="1109" y="2735"/>
                  <a:ext cx="893" cy="0"/>
                </a:xfrm>
                <a:prstGeom prst="line">
                  <a:avLst/>
                </a:prstGeom>
                <a:noFill/>
                <a:ln w="12700">
                  <a:solidFill>
                    <a:schemeClr val="tx1"/>
                  </a:solidFill>
                  <a:round/>
                  <a:headEnd type="oval" w="med" len="med"/>
                  <a:tailEnd type="triangle" w="med" len="med"/>
                </a:ln>
                <a:effectLst/>
              </p:spPr>
              <p:txBody>
                <a:bodyPr wrap="none" anchor="ctr"/>
                <a:lstStyle/>
                <a:p>
                  <a:endParaRPr lang="ar-SA"/>
                </a:p>
              </p:txBody>
            </p:sp>
            <p:sp>
              <p:nvSpPr>
                <p:cNvPr id="11" name="Line 10"/>
                <p:cNvSpPr>
                  <a:spLocks noChangeShapeType="1"/>
                </p:cNvSpPr>
                <p:nvPr/>
              </p:nvSpPr>
              <p:spPr bwMode="auto">
                <a:xfrm>
                  <a:off x="520" y="757"/>
                  <a:ext cx="0" cy="2155"/>
                </a:xfrm>
                <a:prstGeom prst="line">
                  <a:avLst/>
                </a:prstGeom>
                <a:noFill/>
                <a:ln w="12700">
                  <a:solidFill>
                    <a:schemeClr val="tx1"/>
                  </a:solidFill>
                  <a:round/>
                  <a:headEnd/>
                  <a:tailEnd/>
                </a:ln>
                <a:effectLst/>
              </p:spPr>
              <p:txBody>
                <a:bodyPr wrap="none" anchor="ctr"/>
                <a:lstStyle/>
                <a:p>
                  <a:endParaRPr lang="ar-SA"/>
                </a:p>
              </p:txBody>
            </p:sp>
            <p:sp>
              <p:nvSpPr>
                <p:cNvPr id="12" name="Line 11"/>
                <p:cNvSpPr>
                  <a:spLocks noChangeShapeType="1"/>
                </p:cNvSpPr>
                <p:nvPr/>
              </p:nvSpPr>
              <p:spPr bwMode="auto">
                <a:xfrm>
                  <a:off x="1691" y="757"/>
                  <a:ext cx="0" cy="2155"/>
                </a:xfrm>
                <a:prstGeom prst="line">
                  <a:avLst/>
                </a:prstGeom>
                <a:noFill/>
                <a:ln w="12700">
                  <a:solidFill>
                    <a:schemeClr val="tx1"/>
                  </a:solidFill>
                  <a:round/>
                  <a:headEnd/>
                  <a:tailEnd/>
                </a:ln>
                <a:effectLst/>
              </p:spPr>
              <p:txBody>
                <a:bodyPr wrap="none" anchor="ctr"/>
                <a:lstStyle/>
                <a:p>
                  <a:endParaRPr lang="ar-SA"/>
                </a:p>
              </p:txBody>
            </p:sp>
            <p:sp>
              <p:nvSpPr>
                <p:cNvPr id="13" name="Line 12"/>
                <p:cNvSpPr>
                  <a:spLocks noChangeShapeType="1"/>
                </p:cNvSpPr>
                <p:nvPr/>
              </p:nvSpPr>
              <p:spPr bwMode="auto">
                <a:xfrm>
                  <a:off x="523" y="2285"/>
                  <a:ext cx="1164" cy="0"/>
                </a:xfrm>
                <a:prstGeom prst="line">
                  <a:avLst/>
                </a:prstGeom>
                <a:noFill/>
                <a:ln w="12700">
                  <a:solidFill>
                    <a:schemeClr val="tx1"/>
                  </a:solidFill>
                  <a:round/>
                  <a:headEnd type="triangle" w="med" len="med"/>
                  <a:tailEnd type="triangle" w="med" len="med"/>
                </a:ln>
                <a:effectLst/>
              </p:spPr>
              <p:txBody>
                <a:bodyPr wrap="none" anchor="ctr"/>
                <a:lstStyle/>
                <a:p>
                  <a:endParaRPr lang="ar-SA"/>
                </a:p>
              </p:txBody>
            </p:sp>
            <p:sp>
              <p:nvSpPr>
                <p:cNvPr id="14" name="Rectangle 13"/>
                <p:cNvSpPr>
                  <a:spLocks noChangeArrowheads="1"/>
                </p:cNvSpPr>
                <p:nvPr/>
              </p:nvSpPr>
              <p:spPr bwMode="auto">
                <a:xfrm>
                  <a:off x="688" y="2137"/>
                  <a:ext cx="338" cy="286"/>
                </a:xfrm>
                <a:prstGeom prst="rect">
                  <a:avLst/>
                </a:prstGeom>
                <a:solidFill>
                  <a:schemeClr val="bg2"/>
                </a:solidFill>
                <a:ln w="12700">
                  <a:noFill/>
                  <a:miter lim="800000"/>
                  <a:headEnd/>
                  <a:tailEnd/>
                </a:ln>
                <a:effectLst/>
              </p:spPr>
              <p:txBody>
                <a:bodyPr wrap="none" lIns="90488" tIns="44450" rIns="90488" bIns="44450">
                  <a:spAutoFit/>
                </a:bodyPr>
                <a:lstStyle/>
                <a:p>
                  <a:pPr eaLnBrk="0" hangingPunct="0"/>
                  <a:r>
                    <a:rPr lang="en-US" sz="2400" b="1"/>
                    <a:t>2L</a:t>
                  </a:r>
                </a:p>
              </p:txBody>
            </p:sp>
            <p:sp>
              <p:nvSpPr>
                <p:cNvPr id="15" name="Line 14"/>
                <p:cNvSpPr>
                  <a:spLocks noChangeShapeType="1"/>
                </p:cNvSpPr>
                <p:nvPr/>
              </p:nvSpPr>
              <p:spPr bwMode="auto">
                <a:xfrm>
                  <a:off x="1706" y="1586"/>
                  <a:ext cx="375" cy="0"/>
                </a:xfrm>
                <a:prstGeom prst="line">
                  <a:avLst/>
                </a:prstGeom>
                <a:noFill/>
                <a:ln w="50800">
                  <a:solidFill>
                    <a:schemeClr val="tx1"/>
                  </a:solidFill>
                  <a:round/>
                  <a:headEnd/>
                  <a:tailEnd type="triangle" w="med" len="med"/>
                </a:ln>
                <a:effectLst/>
              </p:spPr>
              <p:txBody>
                <a:bodyPr wrap="none" anchor="ctr"/>
                <a:lstStyle/>
                <a:p>
                  <a:endParaRPr lang="ar-SA"/>
                </a:p>
              </p:txBody>
            </p:sp>
            <p:sp>
              <p:nvSpPr>
                <p:cNvPr id="16" name="Line 15"/>
                <p:cNvSpPr>
                  <a:spLocks noChangeShapeType="1"/>
                </p:cNvSpPr>
                <p:nvPr/>
              </p:nvSpPr>
              <p:spPr bwMode="auto">
                <a:xfrm>
                  <a:off x="129" y="1586"/>
                  <a:ext cx="376" cy="0"/>
                </a:xfrm>
                <a:prstGeom prst="line">
                  <a:avLst/>
                </a:prstGeom>
                <a:noFill/>
                <a:ln w="50800">
                  <a:solidFill>
                    <a:schemeClr val="tx1"/>
                  </a:solidFill>
                  <a:round/>
                  <a:headEnd type="triangle" w="med" len="med"/>
                  <a:tailEnd/>
                </a:ln>
                <a:effectLst/>
              </p:spPr>
              <p:txBody>
                <a:bodyPr wrap="none" anchor="ctr"/>
                <a:lstStyle/>
                <a:p>
                  <a:endParaRPr lang="ar-SA"/>
                </a:p>
              </p:txBody>
            </p:sp>
            <p:sp>
              <p:nvSpPr>
                <p:cNvPr id="17" name="Rectangle 16"/>
                <p:cNvSpPr>
                  <a:spLocks noChangeArrowheads="1"/>
                </p:cNvSpPr>
                <p:nvPr/>
              </p:nvSpPr>
              <p:spPr bwMode="auto">
                <a:xfrm>
                  <a:off x="1769" y="1687"/>
                  <a:ext cx="284" cy="286"/>
                </a:xfrm>
                <a:prstGeom prst="rect">
                  <a:avLst/>
                </a:prstGeom>
                <a:noFill/>
                <a:ln w="12700">
                  <a:noFill/>
                  <a:miter lim="800000"/>
                  <a:headEnd/>
                  <a:tailEnd/>
                </a:ln>
                <a:effectLst/>
              </p:spPr>
              <p:txBody>
                <a:bodyPr wrap="none" lIns="90488" tIns="44450" rIns="90488" bIns="44450">
                  <a:spAutoFit/>
                </a:bodyPr>
                <a:lstStyle/>
                <a:p>
                  <a:pPr eaLnBrk="0" hangingPunct="0"/>
                  <a:r>
                    <a:rPr lang="en-US" sz="2400" b="1"/>
                    <a:t>h</a:t>
                  </a:r>
                  <a:r>
                    <a:rPr lang="en-US" sz="2400"/>
                    <a:t> </a:t>
                  </a:r>
                </a:p>
              </p:txBody>
            </p:sp>
            <p:graphicFrame>
              <p:nvGraphicFramePr>
                <p:cNvPr id="18" name="Object 17">
                  <a:hlinkClick r:id="" action="ppaction://ole?verb=0"/>
                </p:cNvPr>
                <p:cNvGraphicFramePr>
                  <a:graphicFrameLocks/>
                </p:cNvGraphicFramePr>
                <p:nvPr/>
              </p:nvGraphicFramePr>
              <p:xfrm>
                <a:off x="1781" y="1113"/>
                <a:ext cx="1081" cy="316"/>
              </p:xfrm>
              <a:graphic>
                <a:graphicData uri="http://schemas.openxmlformats.org/presentationml/2006/ole">
                  <p:oleObj spid="_x0000_s5122" name="Equation" r:id="rId3" imgW="618840" imgH="171360" progId="Equation.3">
                    <p:embed/>
                  </p:oleObj>
                </a:graphicData>
              </a:graphic>
            </p:graphicFrame>
            <p:sp>
              <p:nvSpPr>
                <p:cNvPr id="19" name="Rectangle 18"/>
                <p:cNvSpPr>
                  <a:spLocks noChangeArrowheads="1"/>
                </p:cNvSpPr>
                <p:nvPr/>
              </p:nvSpPr>
              <p:spPr bwMode="auto">
                <a:xfrm>
                  <a:off x="147" y="1687"/>
                  <a:ext cx="231" cy="286"/>
                </a:xfrm>
                <a:prstGeom prst="rect">
                  <a:avLst/>
                </a:prstGeom>
                <a:noFill/>
                <a:ln w="12700">
                  <a:noFill/>
                  <a:miter lim="800000"/>
                  <a:headEnd/>
                  <a:tailEnd/>
                </a:ln>
                <a:effectLst/>
              </p:spPr>
              <p:txBody>
                <a:bodyPr wrap="none" lIns="90488" tIns="44450" rIns="90488" bIns="44450">
                  <a:spAutoFit/>
                </a:bodyPr>
                <a:lstStyle/>
                <a:p>
                  <a:pPr eaLnBrk="0" hangingPunct="0"/>
                  <a:r>
                    <a:rPr lang="en-US" sz="2400" b="1"/>
                    <a:t>h</a:t>
                  </a:r>
                </a:p>
              </p:txBody>
            </p:sp>
          </p:grpSp>
          <p:sp>
            <p:nvSpPr>
              <p:cNvPr id="6" name="Rectangle 19"/>
              <p:cNvSpPr>
                <a:spLocks noChangeArrowheads="1"/>
              </p:cNvSpPr>
              <p:nvPr/>
            </p:nvSpPr>
            <p:spPr bwMode="auto">
              <a:xfrm>
                <a:off x="57" y="876"/>
                <a:ext cx="959" cy="294"/>
              </a:xfrm>
              <a:prstGeom prst="rect">
                <a:avLst/>
              </a:prstGeom>
              <a:solidFill>
                <a:schemeClr val="bg1"/>
              </a:solidFill>
              <a:ln w="12700">
                <a:solidFill>
                  <a:schemeClr val="tx1"/>
                </a:solidFill>
                <a:miter lim="800000"/>
                <a:headEnd/>
                <a:tailEnd/>
              </a:ln>
              <a:effectLst/>
            </p:spPr>
            <p:txBody>
              <a:bodyPr wrap="none" lIns="90488" tIns="44450" rIns="90488" bIns="44450">
                <a:spAutoFit/>
              </a:bodyPr>
              <a:lstStyle/>
              <a:p>
                <a:pPr eaLnBrk="0" hangingPunct="0"/>
                <a:r>
                  <a:rPr lang="en-US" sz="2400" b="1"/>
                  <a:t>T(0,x) = 0</a:t>
                </a:r>
              </a:p>
            </p:txBody>
          </p:sp>
        </p:gr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762000" y="228600"/>
            <a:ext cx="8382000" cy="860425"/>
          </a:xfrm>
          <a:prstGeom prst="rect">
            <a:avLst/>
          </a:prstGeom>
          <a:noFill/>
          <a:ln w="12700">
            <a:noFill/>
            <a:miter lim="800000"/>
            <a:headEnd/>
            <a:tailEnd/>
          </a:ln>
          <a:effectLst/>
        </p:spPr>
        <p:txBody>
          <a:bodyPr>
            <a:spAutoFit/>
          </a:bodyPr>
          <a:lstStyle/>
          <a:p>
            <a:pPr eaLnBrk="0" hangingPunct="0">
              <a:lnSpc>
                <a:spcPct val="90000"/>
              </a:lnSpc>
              <a:spcBef>
                <a:spcPct val="50000"/>
              </a:spcBef>
            </a:pPr>
            <a:r>
              <a:rPr lang="en-US" sz="2800" b="1" i="1" dirty="0"/>
              <a:t>Typical </a:t>
            </a:r>
            <a:r>
              <a:rPr lang="en-US" sz="2800" b="1" i="1" dirty="0" err="1"/>
              <a:t>Heisler</a:t>
            </a:r>
            <a:r>
              <a:rPr lang="en-US" sz="2800" b="1" i="1" dirty="0"/>
              <a:t> chart for an infinite </a:t>
            </a:r>
            <a:br>
              <a:rPr lang="en-US" sz="2800" b="1" i="1" dirty="0"/>
            </a:br>
            <a:r>
              <a:rPr lang="en-US" sz="2800" b="1" i="1" dirty="0"/>
              <a:t>flat plate of thickness </a:t>
            </a:r>
            <a:r>
              <a:rPr lang="en-US" sz="2800" b="1" i="1" dirty="0" smtClean="0"/>
              <a:t>2L</a:t>
            </a:r>
            <a:endParaRPr lang="en-US" sz="2800" b="1" i="1" dirty="0"/>
          </a:p>
        </p:txBody>
      </p:sp>
      <p:grpSp>
        <p:nvGrpSpPr>
          <p:cNvPr id="3" name="Group 3"/>
          <p:cNvGrpSpPr>
            <a:grpSpLocks/>
          </p:cNvGrpSpPr>
          <p:nvPr/>
        </p:nvGrpSpPr>
        <p:grpSpPr bwMode="auto">
          <a:xfrm>
            <a:off x="266700" y="1219200"/>
            <a:ext cx="8610600" cy="5045075"/>
            <a:chOff x="144" y="768"/>
            <a:chExt cx="5424" cy="3178"/>
          </a:xfrm>
        </p:grpSpPr>
        <p:sp>
          <p:nvSpPr>
            <p:cNvPr id="4" name="Text Box 4"/>
            <p:cNvSpPr txBox="1">
              <a:spLocks noChangeArrowheads="1"/>
            </p:cNvSpPr>
            <p:nvPr/>
          </p:nvSpPr>
          <p:spPr bwMode="auto">
            <a:xfrm>
              <a:off x="144" y="3312"/>
              <a:ext cx="5424" cy="634"/>
            </a:xfrm>
            <a:prstGeom prst="rect">
              <a:avLst/>
            </a:prstGeom>
            <a:noFill/>
            <a:ln w="12700">
              <a:noFill/>
              <a:miter lim="800000"/>
              <a:headEnd/>
              <a:tailEnd/>
            </a:ln>
            <a:effectLst/>
          </p:spPr>
          <p:txBody>
            <a:bodyPr>
              <a:spAutoFit/>
            </a:bodyPr>
            <a:lstStyle/>
            <a:p>
              <a:pPr eaLnBrk="0" hangingPunct="0"/>
              <a:r>
                <a:rPr lang="en-US" sz="2000" b="1" dirty="0">
                  <a:latin typeface="Times New Roman" pitchFamily="18" charset="0"/>
                </a:rPr>
                <a:t>Mid-plane temperature, T(0,t),  in a slab of thickness 2</a:t>
              </a:r>
              <a:r>
                <a:rPr lang="en-US" sz="2000" b="1" dirty="0">
                  <a:latin typeface="Times New Roman" pitchFamily="18" charset="0"/>
                  <a:sym typeface="MT Extra" pitchFamily="18" charset="2"/>
                </a:rPr>
                <a:t>  (L=2) that is at a uniform initial temperature T</a:t>
              </a:r>
              <a:r>
                <a:rPr lang="en-US" sz="2000" b="1" baseline="-25000" dirty="0">
                  <a:latin typeface="Times New Roman" pitchFamily="18" charset="0"/>
                  <a:sym typeface="MT Extra" pitchFamily="18" charset="2"/>
                </a:rPr>
                <a:t>0</a:t>
              </a:r>
              <a:r>
                <a:rPr lang="en-US" sz="2000" b="1" dirty="0">
                  <a:latin typeface="Times New Roman" pitchFamily="18" charset="0"/>
                  <a:sym typeface="MT Extra" pitchFamily="18" charset="2"/>
                </a:rPr>
                <a:t>. The heat transfer coefficient, h, is the same on both surfaces. (Adapted from M. P. </a:t>
              </a:r>
              <a:r>
                <a:rPr lang="en-US" sz="2000" b="1" dirty="0" err="1">
                  <a:latin typeface="Times New Roman" pitchFamily="18" charset="0"/>
                  <a:sym typeface="MT Extra" pitchFamily="18" charset="2"/>
                </a:rPr>
                <a:t>Heisler</a:t>
              </a:r>
              <a:r>
                <a:rPr lang="en-US" sz="2000" b="1" dirty="0">
                  <a:latin typeface="Times New Roman" pitchFamily="18" charset="0"/>
                  <a:sym typeface="MT Extra" pitchFamily="18" charset="2"/>
                </a:rPr>
                <a:t>, 1947)</a:t>
              </a:r>
            </a:p>
          </p:txBody>
        </p:sp>
        <p:grpSp>
          <p:nvGrpSpPr>
            <p:cNvPr id="5" name="Group 5"/>
            <p:cNvGrpSpPr>
              <a:grpSpLocks/>
            </p:cNvGrpSpPr>
            <p:nvPr/>
          </p:nvGrpSpPr>
          <p:grpSpPr bwMode="auto">
            <a:xfrm>
              <a:off x="740" y="768"/>
              <a:ext cx="4416" cy="2482"/>
              <a:chOff x="740" y="768"/>
              <a:chExt cx="4416" cy="2482"/>
            </a:xfrm>
          </p:grpSpPr>
          <p:grpSp>
            <p:nvGrpSpPr>
              <p:cNvPr id="6" name="Group 6"/>
              <p:cNvGrpSpPr>
                <a:grpSpLocks/>
              </p:cNvGrpSpPr>
              <p:nvPr/>
            </p:nvGrpSpPr>
            <p:grpSpPr bwMode="auto">
              <a:xfrm>
                <a:off x="740" y="768"/>
                <a:ext cx="4416" cy="2482"/>
                <a:chOff x="864" y="768"/>
                <a:chExt cx="4416" cy="2482"/>
              </a:xfrm>
            </p:grpSpPr>
            <p:grpSp>
              <p:nvGrpSpPr>
                <p:cNvPr id="13" name="Group 7"/>
                <p:cNvGrpSpPr>
                  <a:grpSpLocks/>
                </p:cNvGrpSpPr>
                <p:nvPr/>
              </p:nvGrpSpPr>
              <p:grpSpPr bwMode="auto">
                <a:xfrm>
                  <a:off x="1728" y="768"/>
                  <a:ext cx="3552" cy="2482"/>
                  <a:chOff x="1200" y="768"/>
                  <a:chExt cx="3552" cy="2482"/>
                </a:xfrm>
              </p:grpSpPr>
              <p:grpSp>
                <p:nvGrpSpPr>
                  <p:cNvPr id="15" name="Group 8"/>
                  <p:cNvGrpSpPr>
                    <a:grpSpLocks/>
                  </p:cNvGrpSpPr>
                  <p:nvPr/>
                </p:nvGrpSpPr>
                <p:grpSpPr bwMode="auto">
                  <a:xfrm>
                    <a:off x="1200" y="768"/>
                    <a:ext cx="3552" cy="2064"/>
                    <a:chOff x="1296" y="864"/>
                    <a:chExt cx="3552" cy="2064"/>
                  </a:xfrm>
                </p:grpSpPr>
                <p:sp>
                  <p:nvSpPr>
                    <p:cNvPr id="17" name="Rectangle 9"/>
                    <p:cNvSpPr>
                      <a:spLocks noChangeArrowheads="1"/>
                    </p:cNvSpPr>
                    <p:nvPr/>
                  </p:nvSpPr>
                  <p:spPr bwMode="auto">
                    <a:xfrm>
                      <a:off x="1296" y="864"/>
                      <a:ext cx="3552" cy="2064"/>
                    </a:xfrm>
                    <a:prstGeom prst="rect">
                      <a:avLst/>
                    </a:prstGeom>
                    <a:noFill/>
                    <a:ln w="28575">
                      <a:solidFill>
                        <a:schemeClr val="tx1"/>
                      </a:solidFill>
                      <a:miter lim="800000"/>
                      <a:headEnd/>
                      <a:tailEnd/>
                    </a:ln>
                    <a:effectLst/>
                  </p:spPr>
                  <p:txBody>
                    <a:bodyPr wrap="none" anchor="ctr"/>
                    <a:lstStyle/>
                    <a:p>
                      <a:endParaRPr lang="ar-SA"/>
                    </a:p>
                  </p:txBody>
                </p:sp>
                <p:sp>
                  <p:nvSpPr>
                    <p:cNvPr id="18" name="Line 10"/>
                    <p:cNvSpPr>
                      <a:spLocks noChangeShapeType="1"/>
                    </p:cNvSpPr>
                    <p:nvPr/>
                  </p:nvSpPr>
                  <p:spPr bwMode="auto">
                    <a:xfrm>
                      <a:off x="3120" y="864"/>
                      <a:ext cx="0" cy="2064"/>
                    </a:xfrm>
                    <a:prstGeom prst="line">
                      <a:avLst/>
                    </a:prstGeom>
                    <a:noFill/>
                    <a:ln w="12700">
                      <a:solidFill>
                        <a:schemeClr val="tx1"/>
                      </a:solidFill>
                      <a:round/>
                      <a:headEnd/>
                      <a:tailEnd/>
                    </a:ln>
                    <a:effectLst/>
                  </p:spPr>
                  <p:txBody>
                    <a:bodyPr wrap="none" anchor="ctr"/>
                    <a:lstStyle/>
                    <a:p>
                      <a:endParaRPr lang="ar-SA"/>
                    </a:p>
                  </p:txBody>
                </p:sp>
                <p:sp>
                  <p:nvSpPr>
                    <p:cNvPr id="19" name="Line 11"/>
                    <p:cNvSpPr>
                      <a:spLocks noChangeShapeType="1"/>
                    </p:cNvSpPr>
                    <p:nvPr/>
                  </p:nvSpPr>
                  <p:spPr bwMode="auto">
                    <a:xfrm>
                      <a:off x="2064" y="864"/>
                      <a:ext cx="0" cy="2064"/>
                    </a:xfrm>
                    <a:prstGeom prst="line">
                      <a:avLst/>
                    </a:prstGeom>
                    <a:noFill/>
                    <a:ln w="12700">
                      <a:solidFill>
                        <a:schemeClr val="tx1"/>
                      </a:solidFill>
                      <a:round/>
                      <a:headEnd/>
                      <a:tailEnd/>
                    </a:ln>
                    <a:effectLst/>
                  </p:spPr>
                  <p:txBody>
                    <a:bodyPr wrap="none" anchor="ctr"/>
                    <a:lstStyle/>
                    <a:p>
                      <a:endParaRPr lang="ar-SA"/>
                    </a:p>
                  </p:txBody>
                </p:sp>
                <p:sp>
                  <p:nvSpPr>
                    <p:cNvPr id="20" name="Line 12"/>
                    <p:cNvSpPr>
                      <a:spLocks noChangeShapeType="1"/>
                    </p:cNvSpPr>
                    <p:nvPr/>
                  </p:nvSpPr>
                  <p:spPr bwMode="auto">
                    <a:xfrm>
                      <a:off x="4176" y="864"/>
                      <a:ext cx="0" cy="2064"/>
                    </a:xfrm>
                    <a:prstGeom prst="line">
                      <a:avLst/>
                    </a:prstGeom>
                    <a:noFill/>
                    <a:ln w="12700">
                      <a:solidFill>
                        <a:schemeClr val="tx1"/>
                      </a:solidFill>
                      <a:round/>
                      <a:headEnd/>
                      <a:tailEnd/>
                    </a:ln>
                    <a:effectLst/>
                  </p:spPr>
                  <p:txBody>
                    <a:bodyPr wrap="none" anchor="ctr"/>
                    <a:lstStyle/>
                    <a:p>
                      <a:endParaRPr lang="ar-SA"/>
                    </a:p>
                  </p:txBody>
                </p:sp>
              </p:grpSp>
              <p:graphicFrame>
                <p:nvGraphicFramePr>
                  <p:cNvPr id="16" name="Object 13"/>
                  <p:cNvGraphicFramePr>
                    <a:graphicFrameLocks noChangeAspect="1"/>
                  </p:cNvGraphicFramePr>
                  <p:nvPr/>
                </p:nvGraphicFramePr>
                <p:xfrm>
                  <a:off x="2570" y="2880"/>
                  <a:ext cx="812" cy="370"/>
                </p:xfrm>
                <a:graphic>
                  <a:graphicData uri="http://schemas.openxmlformats.org/presentationml/2006/ole">
                    <p:oleObj spid="_x0000_s6146" name="Equation" r:id="rId3" imgW="444240" imgH="203040" progId="Equation.3">
                      <p:embed/>
                    </p:oleObj>
                  </a:graphicData>
                </a:graphic>
              </p:graphicFrame>
            </p:grpSp>
            <p:graphicFrame>
              <p:nvGraphicFramePr>
                <p:cNvPr id="14" name="Object 14"/>
                <p:cNvGraphicFramePr>
                  <a:graphicFrameLocks noChangeAspect="1"/>
                </p:cNvGraphicFramePr>
                <p:nvPr/>
              </p:nvGraphicFramePr>
              <p:xfrm>
                <a:off x="864" y="1391"/>
                <a:ext cx="554" cy="700"/>
              </p:xfrm>
              <a:graphic>
                <a:graphicData uri="http://schemas.openxmlformats.org/presentationml/2006/ole">
                  <p:oleObj spid="_x0000_s6147" name="Equation" r:id="rId4" imgW="342720" imgH="431640" progId="Equation.DSMT4">
                    <p:embed/>
                  </p:oleObj>
                </a:graphicData>
              </a:graphic>
            </p:graphicFrame>
          </p:grpSp>
          <p:grpSp>
            <p:nvGrpSpPr>
              <p:cNvPr id="7" name="Group 15"/>
              <p:cNvGrpSpPr>
                <a:grpSpLocks/>
              </p:cNvGrpSpPr>
              <p:nvPr/>
            </p:nvGrpSpPr>
            <p:grpSpPr bwMode="auto">
              <a:xfrm>
                <a:off x="1584" y="768"/>
                <a:ext cx="3216" cy="1632"/>
                <a:chOff x="1584" y="768"/>
                <a:chExt cx="3216" cy="1632"/>
              </a:xfrm>
            </p:grpSpPr>
            <p:grpSp>
              <p:nvGrpSpPr>
                <p:cNvPr id="8" name="Group 16"/>
                <p:cNvGrpSpPr>
                  <a:grpSpLocks/>
                </p:cNvGrpSpPr>
                <p:nvPr/>
              </p:nvGrpSpPr>
              <p:grpSpPr bwMode="auto">
                <a:xfrm>
                  <a:off x="1584" y="768"/>
                  <a:ext cx="3216" cy="1632"/>
                  <a:chOff x="1584" y="768"/>
                  <a:chExt cx="3216" cy="1632"/>
                </a:xfrm>
              </p:grpSpPr>
              <p:sp>
                <p:nvSpPr>
                  <p:cNvPr id="11" name="Line 17"/>
                  <p:cNvSpPr>
                    <a:spLocks noChangeShapeType="1"/>
                  </p:cNvSpPr>
                  <p:nvPr/>
                </p:nvSpPr>
                <p:spPr bwMode="auto">
                  <a:xfrm>
                    <a:off x="1584" y="768"/>
                    <a:ext cx="1872" cy="528"/>
                  </a:xfrm>
                  <a:prstGeom prst="line">
                    <a:avLst/>
                  </a:prstGeom>
                  <a:noFill/>
                  <a:ln w="28575">
                    <a:solidFill>
                      <a:schemeClr val="tx1"/>
                    </a:solidFill>
                    <a:round/>
                    <a:headEnd/>
                    <a:tailEnd/>
                  </a:ln>
                  <a:effectLst/>
                </p:spPr>
                <p:txBody>
                  <a:bodyPr wrap="none" anchor="ctr"/>
                  <a:lstStyle/>
                  <a:p>
                    <a:endParaRPr lang="ar-SA"/>
                  </a:p>
                </p:txBody>
              </p:sp>
              <p:sp>
                <p:nvSpPr>
                  <p:cNvPr id="12" name="Line 18"/>
                  <p:cNvSpPr>
                    <a:spLocks noChangeShapeType="1"/>
                  </p:cNvSpPr>
                  <p:nvPr/>
                </p:nvSpPr>
                <p:spPr bwMode="auto">
                  <a:xfrm>
                    <a:off x="3456" y="1296"/>
                    <a:ext cx="1344" cy="1104"/>
                  </a:xfrm>
                  <a:prstGeom prst="line">
                    <a:avLst/>
                  </a:prstGeom>
                  <a:noFill/>
                  <a:ln w="28575">
                    <a:solidFill>
                      <a:schemeClr val="tx1"/>
                    </a:solidFill>
                    <a:round/>
                    <a:headEnd/>
                    <a:tailEnd/>
                  </a:ln>
                  <a:effectLst/>
                </p:spPr>
                <p:txBody>
                  <a:bodyPr wrap="none" anchor="ctr"/>
                  <a:lstStyle/>
                  <a:p>
                    <a:endParaRPr lang="ar-SA"/>
                  </a:p>
                </p:txBody>
              </p:sp>
            </p:grpSp>
            <p:graphicFrame>
              <p:nvGraphicFramePr>
                <p:cNvPr id="9" name="Object 19"/>
                <p:cNvGraphicFramePr>
                  <a:graphicFrameLocks noChangeAspect="1"/>
                </p:cNvGraphicFramePr>
                <p:nvPr/>
              </p:nvGraphicFramePr>
              <p:xfrm>
                <a:off x="4128" y="960"/>
                <a:ext cx="499" cy="720"/>
              </p:xfrm>
              <a:graphic>
                <a:graphicData uri="http://schemas.openxmlformats.org/presentationml/2006/ole">
                  <p:oleObj spid="_x0000_s6148" name="Equation" r:id="rId5" imgW="291960" imgH="419040" progId="Equation.3">
                    <p:embed/>
                  </p:oleObj>
                </a:graphicData>
              </a:graphic>
            </p:graphicFrame>
            <p:sp>
              <p:nvSpPr>
                <p:cNvPr id="10" name="Line 20"/>
                <p:cNvSpPr>
                  <a:spLocks noChangeShapeType="1"/>
                </p:cNvSpPr>
                <p:nvPr/>
              </p:nvSpPr>
              <p:spPr bwMode="auto">
                <a:xfrm flipH="1">
                  <a:off x="3840" y="1296"/>
                  <a:ext cx="288" cy="240"/>
                </a:xfrm>
                <a:prstGeom prst="line">
                  <a:avLst/>
                </a:prstGeom>
                <a:noFill/>
                <a:ln w="28575">
                  <a:solidFill>
                    <a:schemeClr val="tx1"/>
                  </a:solidFill>
                  <a:round/>
                  <a:headEnd/>
                  <a:tailEnd type="triangle" w="med" len="med"/>
                </a:ln>
                <a:effectLst/>
              </p:spPr>
              <p:txBody>
                <a:bodyPr wrap="none" anchor="ctr"/>
                <a:lstStyle/>
                <a:p>
                  <a:endParaRPr lang="ar-SA"/>
                </a:p>
              </p:txBody>
            </p:sp>
          </p:grpSp>
        </p:gr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p:cNvPicPr>
            <a:picLocks noChangeAspect="1" noChangeArrowheads="1"/>
          </p:cNvPicPr>
          <p:nvPr/>
        </p:nvPicPr>
        <p:blipFill>
          <a:blip r:embed="rId2" cstate="print"/>
          <a:srcRect/>
          <a:stretch>
            <a:fillRect/>
          </a:stretch>
        </p:blipFill>
        <p:spPr bwMode="auto">
          <a:xfrm>
            <a:off x="0" y="533400"/>
            <a:ext cx="9180668" cy="6076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p:cNvPicPr>
            <a:picLocks noChangeAspect="1" noChangeArrowheads="1"/>
          </p:cNvPicPr>
          <p:nvPr/>
        </p:nvPicPr>
        <p:blipFill>
          <a:blip r:embed="rId2" cstate="print"/>
          <a:srcRect/>
          <a:stretch>
            <a:fillRect/>
          </a:stretch>
        </p:blipFill>
        <p:spPr bwMode="auto">
          <a:xfrm>
            <a:off x="80963" y="309563"/>
            <a:ext cx="8982075" cy="623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433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05000" y="533400"/>
            <a:ext cx="4267200" cy="1105734"/>
          </a:xfrm>
          <a:prstGeom prst="rect">
            <a:avLst/>
          </a:prstGeom>
          <a:noFill/>
        </p:spPr>
      </p:pic>
      <p:sp>
        <p:nvSpPr>
          <p:cNvPr id="6" name="TextBox 5"/>
          <p:cNvSpPr txBox="1"/>
          <p:nvPr/>
        </p:nvSpPr>
        <p:spPr>
          <a:xfrm>
            <a:off x="533400" y="1600200"/>
            <a:ext cx="8229600" cy="1569660"/>
          </a:xfrm>
          <a:prstGeom prst="rect">
            <a:avLst/>
          </a:prstGeom>
          <a:noFill/>
        </p:spPr>
        <p:txBody>
          <a:bodyPr wrap="square" rtlCol="1">
            <a:spAutoFit/>
          </a:bodyPr>
          <a:lstStyle/>
          <a:p>
            <a:pPr>
              <a:buFont typeface="Arial" pitchFamily="34" charset="0"/>
              <a:buChar char="•"/>
            </a:pPr>
            <a:r>
              <a:rPr lang="en-US" sz="2400" dirty="0" smtClean="0"/>
              <a:t>This case of heat transfer happens in different situations.</a:t>
            </a:r>
          </a:p>
          <a:p>
            <a:pPr>
              <a:buFont typeface="Arial" pitchFamily="34" charset="0"/>
              <a:buChar char="•"/>
            </a:pPr>
            <a:r>
              <a:rPr lang="en-US" sz="2400" dirty="0" smtClean="0"/>
              <a:t>It is complicated process occupies an important side in applied mathematics to find a solution for Fourier’s low as a partial differential  </a:t>
            </a:r>
            <a:endParaRPr lang="ar-SA" sz="2400" dirty="0"/>
          </a:p>
        </p:txBody>
      </p:sp>
      <p:sp>
        <p:nvSpPr>
          <p:cNvPr id="8" name="TextBox 7"/>
          <p:cNvSpPr txBox="1"/>
          <p:nvPr/>
        </p:nvSpPr>
        <p:spPr>
          <a:xfrm>
            <a:off x="609600" y="3200400"/>
            <a:ext cx="7696200" cy="3046988"/>
          </a:xfrm>
          <a:prstGeom prst="rect">
            <a:avLst/>
          </a:prstGeom>
          <a:noFill/>
        </p:spPr>
        <p:txBody>
          <a:bodyPr wrap="square" rtlCol="1">
            <a:spAutoFit/>
          </a:bodyPr>
          <a:lstStyle/>
          <a:p>
            <a:r>
              <a:rPr lang="en-US" sz="2400" dirty="0" smtClean="0"/>
              <a:t>there are some cases unsteady heat transfer problem can be simplified to be solved using easier methods or charts prepared to give a numerical solution for some cases important in applications. </a:t>
            </a:r>
          </a:p>
          <a:p>
            <a:r>
              <a:rPr lang="en-US" sz="2400" dirty="0" smtClean="0"/>
              <a:t>-The lumped heat capacitance method.</a:t>
            </a:r>
          </a:p>
          <a:p>
            <a:r>
              <a:rPr lang="en-US" sz="2400" dirty="0" smtClean="0"/>
              <a:t>-the simplest case of unsteady heat transfer is cooling of high conductive long cylinder. Where the rate of heat transfer is :</a:t>
            </a:r>
            <a:endParaRPr lang="ar-SA" sz="2400" dirty="0"/>
          </a:p>
        </p:txBody>
      </p:sp>
      <p:sp>
        <p:nvSpPr>
          <p:cNvPr id="143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14600" y="5867400"/>
            <a:ext cx="2524125" cy="61912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838200"/>
            <a:ext cx="7543800" cy="6858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300" b="0" i="0" u="none" strike="noStrike" kern="1200" cap="none" spc="0" normalizeH="0" baseline="0" noProof="0" smtClean="0">
                <a:ln>
                  <a:noFill/>
                </a:ln>
                <a:solidFill>
                  <a:schemeClr val="tx1"/>
                </a:solidFill>
                <a:effectLst/>
                <a:uLnTx/>
                <a:uFillTx/>
                <a:latin typeface="+mj-lt"/>
                <a:ea typeface="+mj-ea"/>
                <a:cs typeface="+mj-cs"/>
              </a:rPr>
              <a:t>EXAMPLES</a:t>
            </a:r>
            <a:endParaRPr kumimoji="0" lang="en-US" sz="63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Rectangle 2"/>
          <p:cNvSpPr txBox="1">
            <a:spLocks noChangeArrowheads="1"/>
          </p:cNvSpPr>
          <p:nvPr/>
        </p:nvSpPr>
        <p:spPr>
          <a:xfrm>
            <a:off x="685800" y="2286000"/>
            <a:ext cx="77724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900" b="0" i="0" u="none" strike="noStrike" kern="1200" cap="none" spc="0" normalizeH="0" baseline="0" noProof="0" smtClean="0">
                <a:ln>
                  <a:noFill/>
                </a:ln>
                <a:solidFill>
                  <a:schemeClr val="tx1"/>
                </a:solidFill>
                <a:effectLst/>
                <a:uLnTx/>
                <a:uFillTx/>
                <a:latin typeface="Arial Black" pitchFamily="34" charset="0"/>
                <a:ea typeface="+mj-ea"/>
                <a:cs typeface="+mj-cs"/>
              </a:rPr>
              <a:t>Product solutions</a:t>
            </a:r>
            <a:endParaRPr kumimoji="0" lang="en-US" sz="5900" b="0" i="0" u="none" strike="noStrike" kern="1200" cap="none" spc="0" normalizeH="0" baseline="0" noProof="0" dirty="0">
              <a:ln>
                <a:noFill/>
              </a:ln>
              <a:solidFill>
                <a:schemeClr val="tx1"/>
              </a:solidFill>
              <a:effectLst/>
              <a:uLnTx/>
              <a:uFillTx/>
              <a:latin typeface="Arial Black" pitchFamily="34" charset="0"/>
              <a:ea typeface="+mj-ea"/>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304800"/>
            <a:ext cx="7543800" cy="685800"/>
          </a:xfrm>
          <a:prstGeom prst="rect">
            <a:avLst/>
          </a:prstGeom>
          <a:noFill/>
          <a:ln/>
        </p:spPr>
        <p:txBody>
          <a:bodyPr lIns="90488" tIns="44450" rIns="90488" bIns="44450"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Product solutions. . .</a:t>
            </a:r>
            <a:endParaRPr kumimoji="0" lang="en-US" sz="4400" b="0" i="0" u="none" strike="noStrike" kern="1200" cap="none" spc="0" normalizeH="0" baseline="0" noProof="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457200" y="1219200"/>
            <a:ext cx="7772400" cy="4076700"/>
          </a:xfrm>
          <a:prstGeom prst="rect">
            <a:avLst/>
          </a:prstGeom>
          <a:noFill/>
          <a:ln/>
        </p:spPr>
        <p:txBody>
          <a:bodyPr lIns="90488" tIns="44450" rIns="90488" bIns="44450"/>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How does one handle transient conduction in finite cylinder of length L and in rectangular solids?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The solutions for temperature in simple solids are expressed in terms of solutions for. .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Infinite plates of thickness 2L</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Infinite cylinders of radius 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6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42938" y="1371600"/>
            <a:ext cx="7858125" cy="1241425"/>
          </a:xfrm>
          <a:prstGeom prst="rect">
            <a:avLst/>
          </a:prstGeom>
          <a:noFill/>
          <a:ln w="12700">
            <a:noFill/>
            <a:miter lim="800000"/>
            <a:headEnd/>
            <a:tailEnd/>
          </a:ln>
          <a:effectLst/>
        </p:spPr>
        <p:txBody>
          <a:bodyPr lIns="90488" tIns="44450" rIns="90488" bIns="44450">
            <a:spAutoFit/>
          </a:bodyPr>
          <a:lstStyle/>
          <a:p>
            <a:pPr eaLnBrk="0" hangingPunct="0">
              <a:lnSpc>
                <a:spcPct val="90000"/>
              </a:lnSpc>
              <a:spcBef>
                <a:spcPct val="50000"/>
              </a:spcBef>
            </a:pPr>
            <a:r>
              <a:rPr lang="en-US" sz="2800" b="1"/>
              <a:t>The rectangular solid is made up of the intersection of three plates of thickness 2L</a:t>
            </a:r>
            <a:r>
              <a:rPr lang="en-US" sz="2800" b="1" baseline="-25000"/>
              <a:t>1</a:t>
            </a:r>
            <a:r>
              <a:rPr lang="en-US" sz="2800" b="1"/>
              <a:t>, 2L</a:t>
            </a:r>
            <a:r>
              <a:rPr lang="en-US" sz="2800" b="1" baseline="-25000"/>
              <a:t>2</a:t>
            </a:r>
            <a:r>
              <a:rPr lang="en-US" sz="2800" b="1"/>
              <a:t>, and 2L</a:t>
            </a:r>
            <a:r>
              <a:rPr lang="en-US" sz="2800" b="1" baseline="-25000"/>
              <a:t>3</a:t>
            </a:r>
            <a:endParaRPr lang="en-US" sz="2800" b="1"/>
          </a:p>
        </p:txBody>
      </p:sp>
      <p:grpSp>
        <p:nvGrpSpPr>
          <p:cNvPr id="3" name="Group 3"/>
          <p:cNvGrpSpPr>
            <a:grpSpLocks/>
          </p:cNvGrpSpPr>
          <p:nvPr/>
        </p:nvGrpSpPr>
        <p:grpSpPr bwMode="auto">
          <a:xfrm>
            <a:off x="3079750" y="2971800"/>
            <a:ext cx="2984500" cy="3713163"/>
            <a:chOff x="1976" y="1592"/>
            <a:chExt cx="1880" cy="2339"/>
          </a:xfrm>
        </p:grpSpPr>
        <p:sp>
          <p:nvSpPr>
            <p:cNvPr id="4" name="AutoShape 4"/>
            <p:cNvSpPr>
              <a:spLocks noChangeArrowheads="1"/>
            </p:cNvSpPr>
            <p:nvPr/>
          </p:nvSpPr>
          <p:spPr bwMode="auto">
            <a:xfrm>
              <a:off x="1976" y="1592"/>
              <a:ext cx="1280" cy="1962"/>
            </a:xfrm>
            <a:prstGeom prst="cube">
              <a:avLst>
                <a:gd name="adj" fmla="val 24995"/>
              </a:avLst>
            </a:prstGeom>
            <a:gradFill rotWithShape="0">
              <a:gsLst>
                <a:gs pos="0">
                  <a:srgbClr val="919191"/>
                </a:gs>
                <a:gs pos="100000">
                  <a:srgbClr val="919191">
                    <a:gamma/>
                    <a:shade val="89804"/>
                    <a:invGamma/>
                  </a:srgbClr>
                </a:gs>
              </a:gsLst>
              <a:lin ang="5400000" scaled="1"/>
            </a:gradFill>
            <a:ln w="25400">
              <a:solidFill>
                <a:schemeClr val="tx1"/>
              </a:solidFill>
              <a:miter lim="800000"/>
              <a:headEnd/>
              <a:tailEnd/>
            </a:ln>
            <a:effectLst/>
          </p:spPr>
          <p:txBody>
            <a:bodyPr wrap="none" anchor="ctr"/>
            <a:lstStyle/>
            <a:p>
              <a:endParaRPr lang="ar-SA"/>
            </a:p>
          </p:txBody>
        </p:sp>
        <p:sp>
          <p:nvSpPr>
            <p:cNvPr id="5" name="Rectangle 5"/>
            <p:cNvSpPr>
              <a:spLocks noChangeArrowheads="1"/>
            </p:cNvSpPr>
            <p:nvPr/>
          </p:nvSpPr>
          <p:spPr bwMode="auto">
            <a:xfrm>
              <a:off x="3395" y="2166"/>
              <a:ext cx="461" cy="325"/>
            </a:xfrm>
            <a:prstGeom prst="rect">
              <a:avLst/>
            </a:prstGeom>
            <a:noFill/>
            <a:ln w="12700">
              <a:noFill/>
              <a:miter lim="800000"/>
              <a:headEnd/>
              <a:tailEnd/>
            </a:ln>
            <a:effectLst/>
          </p:spPr>
          <p:txBody>
            <a:bodyPr wrap="none" lIns="90488" tIns="44450" rIns="90488" bIns="44450">
              <a:spAutoFit/>
            </a:bodyPr>
            <a:lstStyle/>
            <a:p>
              <a:pPr eaLnBrk="0" hangingPunct="0"/>
              <a:r>
                <a:rPr lang="en-US" sz="2800" b="1"/>
                <a:t>2L</a:t>
              </a:r>
              <a:r>
                <a:rPr lang="en-US" sz="2800" b="1" baseline="-25000"/>
                <a:t>1</a:t>
              </a:r>
            </a:p>
          </p:txBody>
        </p:sp>
        <p:sp>
          <p:nvSpPr>
            <p:cNvPr id="6" name="Rectangle 6"/>
            <p:cNvSpPr>
              <a:spLocks noChangeArrowheads="1"/>
            </p:cNvSpPr>
            <p:nvPr/>
          </p:nvSpPr>
          <p:spPr bwMode="auto">
            <a:xfrm>
              <a:off x="3155" y="3366"/>
              <a:ext cx="461" cy="325"/>
            </a:xfrm>
            <a:prstGeom prst="rect">
              <a:avLst/>
            </a:prstGeom>
            <a:noFill/>
            <a:ln w="12700">
              <a:noFill/>
              <a:miter lim="800000"/>
              <a:headEnd/>
              <a:tailEnd/>
            </a:ln>
            <a:effectLst/>
          </p:spPr>
          <p:txBody>
            <a:bodyPr wrap="none" lIns="90488" tIns="44450" rIns="90488" bIns="44450">
              <a:spAutoFit/>
            </a:bodyPr>
            <a:lstStyle/>
            <a:p>
              <a:pPr eaLnBrk="0" hangingPunct="0"/>
              <a:r>
                <a:rPr lang="en-US" sz="2800" b="1"/>
                <a:t>2L</a:t>
              </a:r>
              <a:r>
                <a:rPr lang="en-US" sz="2800" b="1" baseline="-25000"/>
                <a:t>3</a:t>
              </a:r>
            </a:p>
          </p:txBody>
        </p:sp>
        <p:sp>
          <p:nvSpPr>
            <p:cNvPr id="7" name="Rectangle 7"/>
            <p:cNvSpPr>
              <a:spLocks noChangeArrowheads="1"/>
            </p:cNvSpPr>
            <p:nvPr/>
          </p:nvSpPr>
          <p:spPr bwMode="auto">
            <a:xfrm>
              <a:off x="2243" y="3606"/>
              <a:ext cx="461" cy="325"/>
            </a:xfrm>
            <a:prstGeom prst="rect">
              <a:avLst/>
            </a:prstGeom>
            <a:noFill/>
            <a:ln w="12700">
              <a:noFill/>
              <a:miter lim="800000"/>
              <a:headEnd/>
              <a:tailEnd/>
            </a:ln>
            <a:effectLst/>
          </p:spPr>
          <p:txBody>
            <a:bodyPr wrap="none" lIns="90488" tIns="44450" rIns="90488" bIns="44450">
              <a:spAutoFit/>
            </a:bodyPr>
            <a:lstStyle/>
            <a:p>
              <a:pPr eaLnBrk="0" hangingPunct="0"/>
              <a:r>
                <a:rPr lang="en-US" sz="2800" b="1"/>
                <a:t>2L</a:t>
              </a:r>
              <a:r>
                <a:rPr lang="en-US" sz="2800" b="1" baseline="-25000"/>
                <a:t>2</a:t>
              </a:r>
            </a:p>
          </p:txBody>
        </p:sp>
      </p:grpSp>
      <p:sp>
        <p:nvSpPr>
          <p:cNvPr id="8" name="Rectangle 8"/>
          <p:cNvSpPr txBox="1">
            <a:spLocks noChangeArrowheads="1"/>
          </p:cNvSpPr>
          <p:nvPr/>
        </p:nvSpPr>
        <p:spPr>
          <a:xfrm>
            <a:off x="304800" y="228600"/>
            <a:ext cx="7543800" cy="6858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The rectangular solid</a:t>
            </a:r>
            <a:endParaRPr kumimoji="0" lang="en-US" sz="4400" b="0" i="0" u="none" strike="noStrike" kern="1200" cap="none" spc="0" normalizeH="0" baseline="0" noProof="0">
              <a:ln>
                <a:noFill/>
              </a:ln>
              <a:solidFill>
                <a:schemeClr val="tx1"/>
              </a:solidFill>
              <a:effectLst/>
              <a:uLnTx/>
              <a:uFillTx/>
              <a:latin typeface="+mj-lt"/>
              <a:ea typeface="+mj-ea"/>
              <a:cs typeface="+mj-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57200" y="609600"/>
            <a:ext cx="7543800" cy="6858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Product solution for the rectangular solid</a:t>
            </a:r>
            <a:endParaRPr kumimoji="0" lang="en-US" sz="4400" b="0" i="0" u="none" strike="noStrike" kern="1200" cap="none" spc="0" normalizeH="0" baseline="0" noProof="0">
              <a:ln>
                <a:noFill/>
              </a:ln>
              <a:solidFill>
                <a:schemeClr val="tx1"/>
              </a:solidFill>
              <a:effectLst/>
              <a:uLnTx/>
              <a:uFillTx/>
              <a:latin typeface="+mj-lt"/>
              <a:ea typeface="+mj-ea"/>
              <a:cs typeface="+mj-cs"/>
            </a:endParaRPr>
          </a:p>
        </p:txBody>
      </p:sp>
      <p:grpSp>
        <p:nvGrpSpPr>
          <p:cNvPr id="3" name="Group 4"/>
          <p:cNvGrpSpPr>
            <a:grpSpLocks/>
          </p:cNvGrpSpPr>
          <p:nvPr/>
        </p:nvGrpSpPr>
        <p:grpSpPr bwMode="auto">
          <a:xfrm>
            <a:off x="685800" y="2819400"/>
            <a:ext cx="7248525" cy="3567113"/>
            <a:chOff x="488" y="1065"/>
            <a:chExt cx="4566" cy="2247"/>
          </a:xfrm>
        </p:grpSpPr>
        <p:sp>
          <p:nvSpPr>
            <p:cNvPr id="4" name="Rectangle 5"/>
            <p:cNvSpPr>
              <a:spLocks noChangeArrowheads="1"/>
            </p:cNvSpPr>
            <p:nvPr/>
          </p:nvSpPr>
          <p:spPr bwMode="auto">
            <a:xfrm>
              <a:off x="4894" y="1826"/>
              <a:ext cx="114" cy="286"/>
            </a:xfrm>
            <a:prstGeom prst="rect">
              <a:avLst/>
            </a:prstGeom>
            <a:noFill/>
            <a:ln w="12700">
              <a:noFill/>
              <a:miter lim="800000"/>
              <a:headEnd/>
              <a:tailEnd/>
            </a:ln>
            <a:effectLst/>
          </p:spPr>
          <p:txBody>
            <a:bodyPr wrap="none" lIns="90488" tIns="44450" rIns="90488" bIns="44450">
              <a:spAutoFit/>
            </a:bodyPr>
            <a:lstStyle/>
            <a:p>
              <a:pPr eaLnBrk="0" hangingPunct="0"/>
              <a:endParaRPr lang="ar-SA" sz="2400">
                <a:latin typeface="Times New Roman" pitchFamily="18" charset="0"/>
              </a:endParaRPr>
            </a:p>
          </p:txBody>
        </p:sp>
        <p:sp>
          <p:nvSpPr>
            <p:cNvPr id="5" name="Rectangle 6"/>
            <p:cNvSpPr>
              <a:spLocks noChangeArrowheads="1"/>
            </p:cNvSpPr>
            <p:nvPr/>
          </p:nvSpPr>
          <p:spPr bwMode="auto">
            <a:xfrm>
              <a:off x="4798" y="3026"/>
              <a:ext cx="114" cy="286"/>
            </a:xfrm>
            <a:prstGeom prst="rect">
              <a:avLst/>
            </a:prstGeom>
            <a:noFill/>
            <a:ln w="12700">
              <a:noFill/>
              <a:miter lim="800000"/>
              <a:headEnd/>
              <a:tailEnd/>
            </a:ln>
            <a:effectLst/>
          </p:spPr>
          <p:txBody>
            <a:bodyPr wrap="none" lIns="90488" tIns="44450" rIns="90488" bIns="44450">
              <a:spAutoFit/>
            </a:bodyPr>
            <a:lstStyle/>
            <a:p>
              <a:pPr eaLnBrk="0" hangingPunct="0"/>
              <a:endParaRPr lang="ar-SA" sz="2400">
                <a:latin typeface="Times New Roman" pitchFamily="18" charset="0"/>
              </a:endParaRPr>
            </a:p>
          </p:txBody>
        </p:sp>
        <p:grpSp>
          <p:nvGrpSpPr>
            <p:cNvPr id="6" name="Group 7"/>
            <p:cNvGrpSpPr>
              <a:grpSpLocks/>
            </p:cNvGrpSpPr>
            <p:nvPr/>
          </p:nvGrpSpPr>
          <p:grpSpPr bwMode="auto">
            <a:xfrm>
              <a:off x="488" y="1065"/>
              <a:ext cx="4566" cy="1647"/>
              <a:chOff x="510" y="1028"/>
              <a:chExt cx="4343" cy="1567"/>
            </a:xfrm>
          </p:grpSpPr>
          <p:graphicFrame>
            <p:nvGraphicFramePr>
              <p:cNvPr id="7" name="Object 8"/>
              <p:cNvGraphicFramePr>
                <a:graphicFrameLocks noChangeAspect="1"/>
              </p:cNvGraphicFramePr>
              <p:nvPr/>
            </p:nvGraphicFramePr>
            <p:xfrm>
              <a:off x="510" y="1028"/>
              <a:ext cx="4343" cy="808"/>
            </p:xfrm>
            <a:graphic>
              <a:graphicData uri="http://schemas.openxmlformats.org/presentationml/2006/ole">
                <p:oleObj spid="_x0000_s7170" name="Equation" r:id="rId3" imgW="6895800" imgH="1282680" progId="Equation.DSMT4">
                  <p:embed/>
                </p:oleObj>
              </a:graphicData>
            </a:graphic>
          </p:graphicFrame>
          <p:graphicFrame>
            <p:nvGraphicFramePr>
              <p:cNvPr id="8" name="Object 9"/>
              <p:cNvGraphicFramePr>
                <a:graphicFrameLocks noChangeAspect="1"/>
              </p:cNvGraphicFramePr>
              <p:nvPr/>
            </p:nvGraphicFramePr>
            <p:xfrm>
              <a:off x="2799" y="2315"/>
              <a:ext cx="160" cy="280"/>
            </p:xfrm>
            <a:graphic>
              <a:graphicData uri="http://schemas.openxmlformats.org/presentationml/2006/ole">
                <p:oleObj spid="_x0000_s7171" name="Equation" r:id="rId4" imgW="253800" imgH="444240" progId="Equation.DSMT4">
                  <p:embed/>
                </p:oleObj>
              </a:graphicData>
            </a:graphic>
          </p:graphicFrame>
        </p:gr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304800"/>
            <a:ext cx="7543800" cy="685800"/>
          </a:xfrm>
          <a:prstGeom prst="rect">
            <a:avLst/>
          </a:prstGeom>
          <a:noFill/>
          <a:ln/>
        </p:spPr>
        <p:txBody>
          <a:bodyPr lIns="90488" tIns="44450" rIns="90488" bIns="44450"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The finite length cylinder</a:t>
            </a:r>
            <a:endParaRPr kumimoji="0" lang="en-US" sz="4400" b="0" i="0" u="none" strike="noStrike" kern="1200" cap="none" spc="0" normalizeH="0" baseline="0" noProof="0">
              <a:ln>
                <a:noFill/>
              </a:ln>
              <a:solidFill>
                <a:schemeClr val="tx1"/>
              </a:solidFill>
              <a:effectLst/>
              <a:uLnTx/>
              <a:uFillTx/>
              <a:latin typeface="+mj-lt"/>
              <a:ea typeface="+mj-ea"/>
              <a:cs typeface="+mj-cs"/>
            </a:endParaRPr>
          </a:p>
        </p:txBody>
      </p:sp>
      <p:grpSp>
        <p:nvGrpSpPr>
          <p:cNvPr id="3" name="Group 3"/>
          <p:cNvGrpSpPr>
            <a:grpSpLocks/>
          </p:cNvGrpSpPr>
          <p:nvPr/>
        </p:nvGrpSpPr>
        <p:grpSpPr bwMode="auto">
          <a:xfrm>
            <a:off x="520700" y="1447800"/>
            <a:ext cx="8101013" cy="5168900"/>
            <a:chOff x="336" y="576"/>
            <a:chExt cx="5103" cy="3256"/>
          </a:xfrm>
        </p:grpSpPr>
        <p:sp>
          <p:nvSpPr>
            <p:cNvPr id="4" name="Rectangle 4"/>
            <p:cNvSpPr>
              <a:spLocks noChangeArrowheads="1"/>
            </p:cNvSpPr>
            <p:nvPr/>
          </p:nvSpPr>
          <p:spPr bwMode="auto">
            <a:xfrm>
              <a:off x="336" y="576"/>
              <a:ext cx="5103" cy="782"/>
            </a:xfrm>
            <a:prstGeom prst="rect">
              <a:avLst/>
            </a:prstGeom>
            <a:noFill/>
            <a:ln w="12700">
              <a:noFill/>
              <a:miter lim="800000"/>
              <a:headEnd/>
              <a:tailEnd/>
            </a:ln>
            <a:effectLst/>
          </p:spPr>
          <p:txBody>
            <a:bodyPr lIns="90488" tIns="44450" rIns="90488" bIns="44450">
              <a:spAutoFit/>
            </a:bodyPr>
            <a:lstStyle/>
            <a:p>
              <a:pPr eaLnBrk="0" hangingPunct="0">
                <a:lnSpc>
                  <a:spcPct val="90000"/>
                </a:lnSpc>
                <a:spcBef>
                  <a:spcPct val="50000"/>
                </a:spcBef>
              </a:pPr>
              <a:r>
                <a:rPr lang="en-US" sz="2800" b="1"/>
                <a:t>The cylinder of length 2L and radius R is produced by the intersection of an infinite cylinder and an infinite plate (parallel planes).</a:t>
              </a:r>
            </a:p>
          </p:txBody>
        </p:sp>
        <p:grpSp>
          <p:nvGrpSpPr>
            <p:cNvPr id="5" name="Group 5"/>
            <p:cNvGrpSpPr>
              <a:grpSpLocks/>
            </p:cNvGrpSpPr>
            <p:nvPr/>
          </p:nvGrpSpPr>
          <p:grpSpPr bwMode="auto">
            <a:xfrm>
              <a:off x="747" y="1488"/>
              <a:ext cx="4204" cy="2344"/>
              <a:chOff x="892" y="1488"/>
              <a:chExt cx="4204" cy="2344"/>
            </a:xfrm>
          </p:grpSpPr>
          <p:grpSp>
            <p:nvGrpSpPr>
              <p:cNvPr id="6" name="Group 6"/>
              <p:cNvGrpSpPr>
                <a:grpSpLocks/>
              </p:cNvGrpSpPr>
              <p:nvPr/>
            </p:nvGrpSpPr>
            <p:grpSpPr bwMode="auto">
              <a:xfrm>
                <a:off x="892" y="2740"/>
                <a:ext cx="3976" cy="1092"/>
                <a:chOff x="892" y="2740"/>
                <a:chExt cx="3976" cy="1092"/>
              </a:xfrm>
            </p:grpSpPr>
            <p:sp>
              <p:nvSpPr>
                <p:cNvPr id="25" name="AutoShape 7"/>
                <p:cNvSpPr>
                  <a:spLocks noChangeArrowheads="1"/>
                </p:cNvSpPr>
                <p:nvPr/>
              </p:nvSpPr>
              <p:spPr bwMode="auto">
                <a:xfrm>
                  <a:off x="892" y="2740"/>
                  <a:ext cx="3976" cy="712"/>
                </a:xfrm>
                <a:prstGeom prst="parallelogram">
                  <a:avLst>
                    <a:gd name="adj" fmla="val 139581"/>
                  </a:avLst>
                </a:prstGeom>
                <a:solidFill>
                  <a:schemeClr val="bg1"/>
                </a:solidFill>
                <a:ln w="12700">
                  <a:solidFill>
                    <a:schemeClr val="tx1"/>
                  </a:solidFill>
                  <a:miter lim="800000"/>
                  <a:headEnd/>
                  <a:tailEnd/>
                </a:ln>
                <a:effectLst/>
              </p:spPr>
              <p:txBody>
                <a:bodyPr wrap="none" anchor="ctr"/>
                <a:lstStyle/>
                <a:p>
                  <a:endParaRPr lang="ar-SA"/>
                </a:p>
              </p:txBody>
            </p:sp>
            <p:sp>
              <p:nvSpPr>
                <p:cNvPr id="26" name="Line 8"/>
                <p:cNvSpPr>
                  <a:spLocks noChangeShapeType="1"/>
                </p:cNvSpPr>
                <p:nvPr/>
              </p:nvSpPr>
              <p:spPr bwMode="auto">
                <a:xfrm>
                  <a:off x="2880" y="3312"/>
                  <a:ext cx="0" cy="520"/>
                </a:xfrm>
                <a:prstGeom prst="line">
                  <a:avLst/>
                </a:prstGeom>
                <a:noFill/>
                <a:ln w="12700">
                  <a:solidFill>
                    <a:schemeClr val="tx1"/>
                  </a:solidFill>
                  <a:prstDash val="lgDashDot"/>
                  <a:round/>
                  <a:headEnd/>
                  <a:tailEnd/>
                </a:ln>
                <a:effectLst/>
              </p:spPr>
              <p:txBody>
                <a:bodyPr wrap="none" anchor="ctr"/>
                <a:lstStyle/>
                <a:p>
                  <a:endParaRPr lang="ar-SA"/>
                </a:p>
              </p:txBody>
            </p:sp>
          </p:grpSp>
          <p:grpSp>
            <p:nvGrpSpPr>
              <p:cNvPr id="7" name="Group 9"/>
              <p:cNvGrpSpPr>
                <a:grpSpLocks/>
              </p:cNvGrpSpPr>
              <p:nvPr/>
            </p:nvGrpSpPr>
            <p:grpSpPr bwMode="auto">
              <a:xfrm>
                <a:off x="906" y="1488"/>
                <a:ext cx="4190" cy="1824"/>
                <a:chOff x="906" y="1488"/>
                <a:chExt cx="4190" cy="1824"/>
              </a:xfrm>
            </p:grpSpPr>
            <p:grpSp>
              <p:nvGrpSpPr>
                <p:cNvPr id="8" name="Group 10"/>
                <p:cNvGrpSpPr>
                  <a:grpSpLocks/>
                </p:cNvGrpSpPr>
                <p:nvPr/>
              </p:nvGrpSpPr>
              <p:grpSpPr bwMode="auto">
                <a:xfrm>
                  <a:off x="4758" y="1776"/>
                  <a:ext cx="338" cy="960"/>
                  <a:chOff x="4758" y="1776"/>
                  <a:chExt cx="338" cy="960"/>
                </a:xfrm>
              </p:grpSpPr>
              <p:sp>
                <p:nvSpPr>
                  <p:cNvPr id="23" name="Line 11"/>
                  <p:cNvSpPr>
                    <a:spLocks noChangeShapeType="1"/>
                  </p:cNvSpPr>
                  <p:nvPr/>
                </p:nvSpPr>
                <p:spPr bwMode="auto">
                  <a:xfrm>
                    <a:off x="4915" y="1776"/>
                    <a:ext cx="0" cy="960"/>
                  </a:xfrm>
                  <a:prstGeom prst="line">
                    <a:avLst/>
                  </a:prstGeom>
                  <a:noFill/>
                  <a:ln w="12700">
                    <a:solidFill>
                      <a:schemeClr val="tx1"/>
                    </a:solidFill>
                    <a:round/>
                    <a:headEnd type="triangle" w="med" len="med"/>
                    <a:tailEnd type="triangle" w="med" len="med"/>
                  </a:ln>
                  <a:effectLst/>
                </p:spPr>
                <p:txBody>
                  <a:bodyPr wrap="none" anchor="ctr"/>
                  <a:lstStyle/>
                  <a:p>
                    <a:endParaRPr lang="ar-SA"/>
                  </a:p>
                </p:txBody>
              </p:sp>
              <p:sp>
                <p:nvSpPr>
                  <p:cNvPr id="24" name="Rectangle 12"/>
                  <p:cNvSpPr>
                    <a:spLocks noChangeArrowheads="1"/>
                  </p:cNvSpPr>
                  <p:nvPr/>
                </p:nvSpPr>
                <p:spPr bwMode="auto">
                  <a:xfrm>
                    <a:off x="4758" y="2113"/>
                    <a:ext cx="338" cy="286"/>
                  </a:xfrm>
                  <a:prstGeom prst="rect">
                    <a:avLst/>
                  </a:prstGeom>
                  <a:solidFill>
                    <a:schemeClr val="bg1"/>
                  </a:solidFill>
                  <a:ln w="12700">
                    <a:noFill/>
                    <a:miter lim="800000"/>
                    <a:headEnd/>
                    <a:tailEnd/>
                  </a:ln>
                  <a:effectLst/>
                </p:spPr>
                <p:txBody>
                  <a:bodyPr wrap="none" lIns="90488" tIns="44450" rIns="90488" bIns="44450">
                    <a:spAutoFit/>
                  </a:bodyPr>
                  <a:lstStyle/>
                  <a:p>
                    <a:pPr eaLnBrk="0" hangingPunct="0"/>
                    <a:r>
                      <a:rPr lang="en-US" sz="2400" b="1"/>
                      <a:t>2L</a:t>
                    </a:r>
                  </a:p>
                </p:txBody>
              </p:sp>
            </p:grpSp>
            <p:grpSp>
              <p:nvGrpSpPr>
                <p:cNvPr id="9" name="Group 13"/>
                <p:cNvGrpSpPr>
                  <a:grpSpLocks/>
                </p:cNvGrpSpPr>
                <p:nvPr/>
              </p:nvGrpSpPr>
              <p:grpSpPr bwMode="auto">
                <a:xfrm>
                  <a:off x="906" y="1488"/>
                  <a:ext cx="3976" cy="1824"/>
                  <a:chOff x="906" y="1488"/>
                  <a:chExt cx="3976" cy="1824"/>
                </a:xfrm>
              </p:grpSpPr>
              <p:grpSp>
                <p:nvGrpSpPr>
                  <p:cNvPr id="10" name="Group 14"/>
                  <p:cNvGrpSpPr>
                    <a:grpSpLocks/>
                  </p:cNvGrpSpPr>
                  <p:nvPr/>
                </p:nvGrpSpPr>
                <p:grpSpPr bwMode="auto">
                  <a:xfrm>
                    <a:off x="906" y="1780"/>
                    <a:ext cx="3976" cy="1532"/>
                    <a:chOff x="906" y="1780"/>
                    <a:chExt cx="3976" cy="1532"/>
                  </a:xfrm>
                </p:grpSpPr>
                <p:grpSp>
                  <p:nvGrpSpPr>
                    <p:cNvPr id="18" name="Group 15"/>
                    <p:cNvGrpSpPr>
                      <a:grpSpLocks/>
                    </p:cNvGrpSpPr>
                    <p:nvPr/>
                  </p:nvGrpSpPr>
                  <p:grpSpPr bwMode="auto">
                    <a:xfrm>
                      <a:off x="2497" y="2160"/>
                      <a:ext cx="834" cy="1152"/>
                      <a:chOff x="2478" y="2160"/>
                      <a:chExt cx="834" cy="1152"/>
                    </a:xfrm>
                  </p:grpSpPr>
                  <p:sp>
                    <p:nvSpPr>
                      <p:cNvPr id="21" name="Oval 16"/>
                      <p:cNvSpPr>
                        <a:spLocks noChangeArrowheads="1"/>
                      </p:cNvSpPr>
                      <p:nvPr/>
                    </p:nvSpPr>
                    <p:spPr bwMode="auto">
                      <a:xfrm>
                        <a:off x="2478" y="3024"/>
                        <a:ext cx="816" cy="288"/>
                      </a:xfrm>
                      <a:prstGeom prst="ellipse">
                        <a:avLst/>
                      </a:prstGeom>
                      <a:gradFill rotWithShape="0">
                        <a:gsLst>
                          <a:gs pos="0">
                            <a:srgbClr val="676767"/>
                          </a:gs>
                          <a:gs pos="50000">
                            <a:srgbClr val="676767">
                              <a:gamma/>
                              <a:tint val="23922"/>
                              <a:invGamma/>
                            </a:srgbClr>
                          </a:gs>
                          <a:gs pos="100000">
                            <a:srgbClr val="676767"/>
                          </a:gs>
                        </a:gsLst>
                        <a:lin ang="0" scaled="1"/>
                      </a:gradFill>
                      <a:ln w="12700">
                        <a:noFill/>
                        <a:round/>
                        <a:headEnd/>
                        <a:tailEnd/>
                      </a:ln>
                      <a:effectLst/>
                    </p:spPr>
                    <p:txBody>
                      <a:bodyPr wrap="none" anchor="ctr"/>
                      <a:lstStyle/>
                      <a:p>
                        <a:endParaRPr lang="ar-SA"/>
                      </a:p>
                    </p:txBody>
                  </p:sp>
                  <p:sp>
                    <p:nvSpPr>
                      <p:cNvPr id="22" name="Rectangle 17"/>
                      <p:cNvSpPr>
                        <a:spLocks noChangeArrowheads="1"/>
                      </p:cNvSpPr>
                      <p:nvPr/>
                    </p:nvSpPr>
                    <p:spPr bwMode="auto">
                      <a:xfrm>
                        <a:off x="2478" y="2160"/>
                        <a:ext cx="834" cy="1008"/>
                      </a:xfrm>
                      <a:prstGeom prst="rect">
                        <a:avLst/>
                      </a:prstGeom>
                      <a:gradFill rotWithShape="0">
                        <a:gsLst>
                          <a:gs pos="0">
                            <a:srgbClr val="676767"/>
                          </a:gs>
                          <a:gs pos="50000">
                            <a:srgbClr val="676767">
                              <a:gamma/>
                              <a:tint val="23922"/>
                              <a:invGamma/>
                            </a:srgbClr>
                          </a:gs>
                          <a:gs pos="100000">
                            <a:srgbClr val="676767"/>
                          </a:gs>
                        </a:gsLst>
                        <a:lin ang="0" scaled="1"/>
                      </a:gradFill>
                      <a:ln w="12700">
                        <a:noFill/>
                        <a:miter lim="800000"/>
                        <a:headEnd/>
                        <a:tailEnd/>
                      </a:ln>
                      <a:effectLst/>
                    </p:spPr>
                    <p:txBody>
                      <a:bodyPr wrap="none" anchor="ctr"/>
                      <a:lstStyle/>
                      <a:p>
                        <a:endParaRPr lang="ar-SA"/>
                      </a:p>
                    </p:txBody>
                  </p:sp>
                </p:grpSp>
                <p:sp>
                  <p:nvSpPr>
                    <p:cNvPr id="19" name="Oval 18"/>
                    <p:cNvSpPr>
                      <a:spLocks noChangeArrowheads="1"/>
                    </p:cNvSpPr>
                    <p:nvPr/>
                  </p:nvSpPr>
                  <p:spPr bwMode="auto">
                    <a:xfrm>
                      <a:off x="2504" y="2020"/>
                      <a:ext cx="814" cy="280"/>
                    </a:xfrm>
                    <a:prstGeom prst="ellipse">
                      <a:avLst/>
                    </a:prstGeom>
                    <a:solidFill>
                      <a:schemeClr val="folHlink"/>
                    </a:solidFill>
                    <a:ln w="12700">
                      <a:solidFill>
                        <a:schemeClr val="tx1"/>
                      </a:solidFill>
                      <a:round/>
                      <a:headEnd/>
                      <a:tailEnd/>
                    </a:ln>
                    <a:effectLst/>
                  </p:spPr>
                  <p:txBody>
                    <a:bodyPr wrap="none" anchor="ctr"/>
                    <a:lstStyle/>
                    <a:p>
                      <a:endParaRPr lang="ar-SA"/>
                    </a:p>
                  </p:txBody>
                </p:sp>
                <p:sp>
                  <p:nvSpPr>
                    <p:cNvPr id="20" name="AutoShape 19"/>
                    <p:cNvSpPr>
                      <a:spLocks noChangeArrowheads="1"/>
                    </p:cNvSpPr>
                    <p:nvPr/>
                  </p:nvSpPr>
                  <p:spPr bwMode="auto">
                    <a:xfrm>
                      <a:off x="906" y="1780"/>
                      <a:ext cx="3976" cy="712"/>
                    </a:xfrm>
                    <a:prstGeom prst="parallelogram">
                      <a:avLst>
                        <a:gd name="adj" fmla="val 139581"/>
                      </a:avLst>
                    </a:prstGeom>
                    <a:noFill/>
                    <a:ln w="12700">
                      <a:solidFill>
                        <a:schemeClr val="tx1"/>
                      </a:solidFill>
                      <a:miter lim="800000"/>
                      <a:headEnd/>
                      <a:tailEnd/>
                    </a:ln>
                    <a:effectLst/>
                  </p:spPr>
                  <p:txBody>
                    <a:bodyPr wrap="none" anchor="ctr"/>
                    <a:lstStyle/>
                    <a:p>
                      <a:endParaRPr lang="ar-SA"/>
                    </a:p>
                  </p:txBody>
                </p:sp>
              </p:grpSp>
              <p:grpSp>
                <p:nvGrpSpPr>
                  <p:cNvPr id="11" name="Group 20"/>
                  <p:cNvGrpSpPr>
                    <a:grpSpLocks/>
                  </p:cNvGrpSpPr>
                  <p:nvPr/>
                </p:nvGrpSpPr>
                <p:grpSpPr bwMode="auto">
                  <a:xfrm>
                    <a:off x="2640" y="1488"/>
                    <a:ext cx="920" cy="624"/>
                    <a:chOff x="2640" y="1488"/>
                    <a:chExt cx="920" cy="624"/>
                  </a:xfrm>
                </p:grpSpPr>
                <p:sp>
                  <p:nvSpPr>
                    <p:cNvPr id="12" name="Line 21"/>
                    <p:cNvSpPr>
                      <a:spLocks noChangeShapeType="1"/>
                    </p:cNvSpPr>
                    <p:nvPr/>
                  </p:nvSpPr>
                  <p:spPr bwMode="auto">
                    <a:xfrm>
                      <a:off x="3320" y="1592"/>
                      <a:ext cx="0" cy="520"/>
                    </a:xfrm>
                    <a:prstGeom prst="line">
                      <a:avLst/>
                    </a:prstGeom>
                    <a:noFill/>
                    <a:ln w="12700">
                      <a:solidFill>
                        <a:schemeClr val="tx1"/>
                      </a:solidFill>
                      <a:round/>
                      <a:headEnd/>
                      <a:tailEnd/>
                    </a:ln>
                    <a:effectLst/>
                  </p:spPr>
                  <p:txBody>
                    <a:bodyPr wrap="none" anchor="ctr"/>
                    <a:lstStyle/>
                    <a:p>
                      <a:endParaRPr lang="ar-SA"/>
                    </a:p>
                  </p:txBody>
                </p:sp>
                <p:grpSp>
                  <p:nvGrpSpPr>
                    <p:cNvPr id="13" name="Group 22"/>
                    <p:cNvGrpSpPr>
                      <a:grpSpLocks/>
                    </p:cNvGrpSpPr>
                    <p:nvPr/>
                  </p:nvGrpSpPr>
                  <p:grpSpPr bwMode="auto">
                    <a:xfrm>
                      <a:off x="2640" y="1488"/>
                      <a:ext cx="920" cy="286"/>
                      <a:chOff x="2618" y="1488"/>
                      <a:chExt cx="920" cy="286"/>
                    </a:xfrm>
                  </p:grpSpPr>
                  <p:sp>
                    <p:nvSpPr>
                      <p:cNvPr id="15" name="Rectangle 23"/>
                      <p:cNvSpPr>
                        <a:spLocks noChangeArrowheads="1"/>
                      </p:cNvSpPr>
                      <p:nvPr/>
                    </p:nvSpPr>
                    <p:spPr bwMode="auto">
                      <a:xfrm>
                        <a:off x="2897" y="1488"/>
                        <a:ext cx="359" cy="286"/>
                      </a:xfrm>
                      <a:prstGeom prst="rect">
                        <a:avLst/>
                      </a:prstGeom>
                      <a:solidFill>
                        <a:schemeClr val="bg1"/>
                      </a:solidFill>
                      <a:ln w="12700">
                        <a:noFill/>
                        <a:miter lim="800000"/>
                        <a:headEnd/>
                        <a:tailEnd/>
                      </a:ln>
                      <a:effectLst/>
                    </p:spPr>
                    <p:txBody>
                      <a:bodyPr wrap="none" lIns="90488" tIns="44450" rIns="90488" bIns="44450">
                        <a:spAutoFit/>
                      </a:bodyPr>
                      <a:lstStyle/>
                      <a:p>
                        <a:pPr eaLnBrk="0" hangingPunct="0"/>
                        <a:r>
                          <a:rPr lang="en-US" sz="2400"/>
                          <a:t> </a:t>
                        </a:r>
                        <a:r>
                          <a:rPr lang="en-US" sz="2400" b="1"/>
                          <a:t>R</a:t>
                        </a:r>
                        <a:r>
                          <a:rPr lang="en-US" sz="2400"/>
                          <a:t> </a:t>
                        </a:r>
                      </a:p>
                    </p:txBody>
                  </p:sp>
                  <p:sp>
                    <p:nvSpPr>
                      <p:cNvPr id="16" name="Line 24"/>
                      <p:cNvSpPr>
                        <a:spLocks noChangeShapeType="1"/>
                      </p:cNvSpPr>
                      <p:nvPr/>
                    </p:nvSpPr>
                    <p:spPr bwMode="auto">
                      <a:xfrm flipH="1">
                        <a:off x="2618" y="1631"/>
                        <a:ext cx="248" cy="0"/>
                      </a:xfrm>
                      <a:prstGeom prst="line">
                        <a:avLst/>
                      </a:prstGeom>
                      <a:noFill/>
                      <a:ln w="12700">
                        <a:solidFill>
                          <a:schemeClr val="tx1"/>
                        </a:solidFill>
                        <a:round/>
                        <a:headEnd type="triangle" w="med" len="med"/>
                        <a:tailEnd/>
                      </a:ln>
                      <a:effectLst/>
                    </p:spPr>
                    <p:txBody>
                      <a:bodyPr wrap="none" anchor="ctr"/>
                      <a:lstStyle/>
                      <a:p>
                        <a:endParaRPr lang="ar-SA"/>
                      </a:p>
                    </p:txBody>
                  </p:sp>
                  <p:sp>
                    <p:nvSpPr>
                      <p:cNvPr id="17" name="Line 25"/>
                      <p:cNvSpPr>
                        <a:spLocks noChangeShapeType="1"/>
                      </p:cNvSpPr>
                      <p:nvPr/>
                    </p:nvSpPr>
                    <p:spPr bwMode="auto">
                      <a:xfrm flipH="1">
                        <a:off x="3290" y="1631"/>
                        <a:ext cx="248" cy="0"/>
                      </a:xfrm>
                      <a:prstGeom prst="line">
                        <a:avLst/>
                      </a:prstGeom>
                      <a:noFill/>
                      <a:ln w="12700">
                        <a:solidFill>
                          <a:schemeClr val="tx1"/>
                        </a:solidFill>
                        <a:round/>
                        <a:headEnd/>
                        <a:tailEnd type="triangle" w="med" len="med"/>
                      </a:ln>
                      <a:effectLst/>
                    </p:spPr>
                    <p:txBody>
                      <a:bodyPr wrap="none" anchor="ctr"/>
                      <a:lstStyle/>
                      <a:p>
                        <a:endParaRPr lang="ar-SA"/>
                      </a:p>
                    </p:txBody>
                  </p:sp>
                </p:grpSp>
                <p:sp>
                  <p:nvSpPr>
                    <p:cNvPr id="14" name="Line 26"/>
                    <p:cNvSpPr>
                      <a:spLocks noChangeShapeType="1"/>
                    </p:cNvSpPr>
                    <p:nvPr/>
                  </p:nvSpPr>
                  <p:spPr bwMode="auto">
                    <a:xfrm>
                      <a:off x="2894" y="1588"/>
                      <a:ext cx="0" cy="520"/>
                    </a:xfrm>
                    <a:prstGeom prst="line">
                      <a:avLst/>
                    </a:prstGeom>
                    <a:noFill/>
                    <a:ln w="12700">
                      <a:solidFill>
                        <a:schemeClr val="tx1"/>
                      </a:solidFill>
                      <a:prstDash val="lgDashDot"/>
                      <a:round/>
                      <a:headEnd/>
                      <a:tailEnd/>
                    </a:ln>
                    <a:effectLst/>
                  </p:spPr>
                  <p:txBody>
                    <a:bodyPr wrap="none" anchor="ctr"/>
                    <a:lstStyle/>
                    <a:p>
                      <a:endParaRPr lang="ar-SA"/>
                    </a:p>
                  </p:txBody>
                </p:sp>
              </p:grpSp>
            </p:grpSp>
          </p:grpSp>
        </p:gr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81000" y="685800"/>
            <a:ext cx="7543800" cy="6858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Product solution for the cylinder</a:t>
            </a:r>
            <a:endParaRPr kumimoji="0" lang="en-US" sz="4400" b="0" i="0" u="none" strike="noStrike" kern="1200" cap="none" spc="0" normalizeH="0" baseline="0" noProof="0">
              <a:ln>
                <a:noFill/>
              </a:ln>
              <a:solidFill>
                <a:schemeClr val="tx1"/>
              </a:solidFill>
              <a:effectLst/>
              <a:uLnTx/>
              <a:uFillTx/>
              <a:latin typeface="+mj-lt"/>
              <a:ea typeface="+mj-ea"/>
              <a:cs typeface="+mj-cs"/>
            </a:endParaRPr>
          </a:p>
        </p:txBody>
      </p:sp>
      <p:grpSp>
        <p:nvGrpSpPr>
          <p:cNvPr id="3" name="Group 4"/>
          <p:cNvGrpSpPr>
            <a:grpSpLocks/>
          </p:cNvGrpSpPr>
          <p:nvPr/>
        </p:nvGrpSpPr>
        <p:grpSpPr bwMode="auto">
          <a:xfrm>
            <a:off x="457200" y="1066800"/>
            <a:ext cx="8229600" cy="5326063"/>
            <a:chOff x="323" y="629"/>
            <a:chExt cx="5184" cy="3355"/>
          </a:xfrm>
        </p:grpSpPr>
        <p:sp>
          <p:nvSpPr>
            <p:cNvPr id="4" name="Rectangle 5"/>
            <p:cNvSpPr>
              <a:spLocks noChangeArrowheads="1"/>
            </p:cNvSpPr>
            <p:nvPr/>
          </p:nvSpPr>
          <p:spPr bwMode="auto">
            <a:xfrm>
              <a:off x="458" y="629"/>
              <a:ext cx="4807" cy="298"/>
            </a:xfrm>
            <a:prstGeom prst="rect">
              <a:avLst/>
            </a:prstGeom>
            <a:noFill/>
            <a:ln w="12700">
              <a:noFill/>
              <a:miter lim="800000"/>
              <a:headEnd/>
              <a:tailEnd/>
            </a:ln>
            <a:effectLst/>
          </p:spPr>
          <p:txBody>
            <a:bodyPr lIns="90488" tIns="44450" rIns="90488" bIns="44450">
              <a:spAutoFit/>
            </a:bodyPr>
            <a:lstStyle/>
            <a:p>
              <a:pPr eaLnBrk="0" hangingPunct="0">
                <a:lnSpc>
                  <a:spcPct val="90000"/>
                </a:lnSpc>
                <a:spcBef>
                  <a:spcPct val="50000"/>
                </a:spcBef>
              </a:pPr>
              <a:endParaRPr lang="ar-SA" sz="2800" b="1"/>
            </a:p>
          </p:txBody>
        </p:sp>
        <p:sp>
          <p:nvSpPr>
            <p:cNvPr id="5" name="Rectangle 6"/>
            <p:cNvSpPr>
              <a:spLocks noChangeArrowheads="1"/>
            </p:cNvSpPr>
            <p:nvPr/>
          </p:nvSpPr>
          <p:spPr bwMode="auto">
            <a:xfrm>
              <a:off x="480" y="1942"/>
              <a:ext cx="4896" cy="782"/>
            </a:xfrm>
            <a:prstGeom prst="rect">
              <a:avLst/>
            </a:prstGeom>
            <a:noFill/>
            <a:ln w="12700">
              <a:noFill/>
              <a:miter lim="800000"/>
              <a:headEnd/>
              <a:tailEnd/>
            </a:ln>
            <a:effectLst/>
          </p:spPr>
          <p:txBody>
            <a:bodyPr lIns="90488" tIns="44450" rIns="90488" bIns="44450">
              <a:spAutoFit/>
            </a:bodyPr>
            <a:lstStyle/>
            <a:p>
              <a:pPr eaLnBrk="0" hangingPunct="0">
                <a:lnSpc>
                  <a:spcPct val="90000"/>
                </a:lnSpc>
                <a:spcBef>
                  <a:spcPct val="50000"/>
                </a:spcBef>
              </a:pPr>
              <a:r>
                <a:rPr lang="en-US" sz="2800" b="1"/>
                <a:t>where P(t,x) corresponds to the solution for the infinite plate, and C(t,r) to the solution for the infinite cylinder. </a:t>
              </a:r>
            </a:p>
          </p:txBody>
        </p:sp>
        <p:sp>
          <p:nvSpPr>
            <p:cNvPr id="6" name="Rectangle 7"/>
            <p:cNvSpPr>
              <a:spLocks noChangeArrowheads="1"/>
            </p:cNvSpPr>
            <p:nvPr/>
          </p:nvSpPr>
          <p:spPr bwMode="auto">
            <a:xfrm>
              <a:off x="4944" y="1392"/>
              <a:ext cx="114" cy="286"/>
            </a:xfrm>
            <a:prstGeom prst="rect">
              <a:avLst/>
            </a:prstGeom>
            <a:noFill/>
            <a:ln w="12700">
              <a:noFill/>
              <a:miter lim="800000"/>
              <a:headEnd/>
              <a:tailEnd/>
            </a:ln>
            <a:effectLst/>
          </p:spPr>
          <p:txBody>
            <a:bodyPr wrap="none" lIns="90488" tIns="44450" rIns="90488" bIns="44450">
              <a:spAutoFit/>
            </a:bodyPr>
            <a:lstStyle/>
            <a:p>
              <a:pPr eaLnBrk="0" hangingPunct="0"/>
              <a:endParaRPr lang="ar-SA" sz="2400">
                <a:latin typeface="Times New Roman" pitchFamily="18" charset="0"/>
              </a:endParaRPr>
            </a:p>
          </p:txBody>
        </p:sp>
        <p:sp>
          <p:nvSpPr>
            <p:cNvPr id="7" name="Rectangle 8"/>
            <p:cNvSpPr>
              <a:spLocks noChangeArrowheads="1"/>
            </p:cNvSpPr>
            <p:nvPr/>
          </p:nvSpPr>
          <p:spPr bwMode="auto">
            <a:xfrm>
              <a:off x="4942" y="3698"/>
              <a:ext cx="114" cy="286"/>
            </a:xfrm>
            <a:prstGeom prst="rect">
              <a:avLst/>
            </a:prstGeom>
            <a:noFill/>
            <a:ln w="12700">
              <a:noFill/>
              <a:miter lim="800000"/>
              <a:headEnd/>
              <a:tailEnd/>
            </a:ln>
            <a:effectLst/>
          </p:spPr>
          <p:txBody>
            <a:bodyPr wrap="none" lIns="90488" tIns="44450" rIns="90488" bIns="44450">
              <a:spAutoFit/>
            </a:bodyPr>
            <a:lstStyle/>
            <a:p>
              <a:pPr eaLnBrk="0" hangingPunct="0"/>
              <a:endParaRPr lang="ar-SA" sz="2400">
                <a:latin typeface="Times New Roman" pitchFamily="18" charset="0"/>
              </a:endParaRPr>
            </a:p>
          </p:txBody>
        </p:sp>
        <p:graphicFrame>
          <p:nvGraphicFramePr>
            <p:cNvPr id="8" name="Object 9"/>
            <p:cNvGraphicFramePr>
              <a:graphicFrameLocks noChangeAspect="1"/>
            </p:cNvGraphicFramePr>
            <p:nvPr/>
          </p:nvGraphicFramePr>
          <p:xfrm>
            <a:off x="1364" y="1111"/>
            <a:ext cx="3032" cy="808"/>
          </p:xfrm>
          <a:graphic>
            <a:graphicData uri="http://schemas.openxmlformats.org/presentationml/2006/ole">
              <p:oleObj spid="_x0000_s8194" name="Equation" r:id="rId3" imgW="4813200" imgH="1282680" progId="Equation.DSMT4">
                <p:embed/>
              </p:oleObj>
            </a:graphicData>
          </a:graphic>
        </p:graphicFrame>
        <p:graphicFrame>
          <p:nvGraphicFramePr>
            <p:cNvPr id="9" name="Object 10"/>
            <p:cNvGraphicFramePr>
              <a:graphicFrameLocks noChangeAspect="1"/>
            </p:cNvGraphicFramePr>
            <p:nvPr/>
          </p:nvGraphicFramePr>
          <p:xfrm>
            <a:off x="323" y="2923"/>
            <a:ext cx="5184" cy="677"/>
          </p:xfrm>
          <a:graphic>
            <a:graphicData uri="http://schemas.openxmlformats.org/presentationml/2006/ole">
              <p:oleObj spid="_x0000_s8195" name="Equation" r:id="rId4" imgW="9931320" imgH="1295280" progId="Equation.DSMT4">
                <p:embed/>
              </p:oleObj>
            </a:graphicData>
          </a:graphic>
        </p:graphicFrame>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AGITATED CONTAINERS</a:t>
            </a:r>
            <a:endParaRPr lang="ar-SA" dirty="0"/>
          </a:p>
        </p:txBody>
      </p:sp>
      <p:sp>
        <p:nvSpPr>
          <p:cNvPr id="3" name="Content Placeholder 2"/>
          <p:cNvSpPr>
            <a:spLocks noGrp="1"/>
          </p:cNvSpPr>
          <p:nvPr>
            <p:ph idx="1"/>
          </p:nvPr>
        </p:nvSpPr>
        <p:spPr/>
        <p:txBody>
          <a:bodyPr/>
          <a:lstStyle/>
          <a:p>
            <a:r>
              <a:rPr lang="en-US" dirty="0" smtClean="0"/>
              <a:t>Under unsteady state heating or cooling:</a:t>
            </a:r>
          </a:p>
          <a:p>
            <a:endParaRPr lang="ar-SA" dirty="0"/>
          </a:p>
        </p:txBody>
      </p:sp>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512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57200" y="2209800"/>
            <a:ext cx="3009254" cy="762000"/>
          </a:xfrm>
          <a:prstGeom prst="rect">
            <a:avLst/>
          </a:prstGeom>
          <a:noFill/>
        </p:spPr>
      </p:pic>
      <p:sp>
        <p:nvSpPr>
          <p:cNvPr id="51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512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1000" y="3276600"/>
            <a:ext cx="3340100" cy="914400"/>
          </a:xfrm>
          <a:prstGeom prst="rect">
            <a:avLst/>
          </a:prstGeom>
          <a:noFill/>
        </p:spPr>
      </p:pic>
      <p:sp>
        <p:nvSpPr>
          <p:cNvPr id="512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5125"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81000" y="4419600"/>
            <a:ext cx="2768600" cy="838200"/>
          </a:xfrm>
          <a:prstGeom prst="rect">
            <a:avLst/>
          </a:prstGeom>
          <a:noFill/>
        </p:spPr>
      </p:pic>
      <p:sp>
        <p:nvSpPr>
          <p:cNvPr id="51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5127"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57200" y="5486400"/>
            <a:ext cx="2438400" cy="914400"/>
          </a:xfrm>
          <a:prstGeom prst="rect">
            <a:avLst/>
          </a:prstGeom>
          <a:noFill/>
        </p:spPr>
      </p:pic>
      <p:sp>
        <p:nvSpPr>
          <p:cNvPr id="12" name="TextBox 11"/>
          <p:cNvSpPr txBox="1"/>
          <p:nvPr/>
        </p:nvSpPr>
        <p:spPr>
          <a:xfrm>
            <a:off x="3581400" y="5105400"/>
            <a:ext cx="4038600" cy="1477328"/>
          </a:xfrm>
          <a:prstGeom prst="rect">
            <a:avLst/>
          </a:prstGeom>
          <a:noFill/>
        </p:spPr>
        <p:txBody>
          <a:bodyPr wrap="square" rtlCol="1">
            <a:spAutoFit/>
          </a:bodyPr>
          <a:lstStyle/>
          <a:p>
            <a:r>
              <a:rPr lang="en-US" dirty="0" smtClean="0"/>
              <a:t>Where:</a:t>
            </a:r>
          </a:p>
          <a:p>
            <a:r>
              <a:rPr lang="en-US" dirty="0" smtClean="0"/>
              <a:t>T</a:t>
            </a:r>
            <a:r>
              <a:rPr lang="en-US" baseline="-25000" dirty="0" smtClean="0"/>
              <a:t>m</a:t>
            </a:r>
            <a:r>
              <a:rPr lang="en-US" dirty="0" smtClean="0"/>
              <a:t>: is the heating medium temperature.</a:t>
            </a:r>
          </a:p>
          <a:p>
            <a:r>
              <a:rPr lang="en-US" dirty="0" smtClean="0"/>
              <a:t>T</a:t>
            </a:r>
            <a:r>
              <a:rPr lang="en-US" baseline="-25000" dirty="0" smtClean="0"/>
              <a:t>i</a:t>
            </a:r>
            <a:r>
              <a:rPr lang="en-US" dirty="0" smtClean="0"/>
              <a:t>: initial uniform temperature distribution of the liquid.</a:t>
            </a:r>
          </a:p>
          <a:p>
            <a:r>
              <a:rPr lang="en-US" dirty="0" smtClean="0"/>
              <a:t>T: is the temperature of liquid at any time</a:t>
            </a:r>
            <a:endParaRPr lang="ar-SA" dirty="0"/>
          </a:p>
        </p:txBody>
      </p:sp>
      <p:sp>
        <p:nvSpPr>
          <p:cNvPr id="513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5129"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962400" y="2743200"/>
            <a:ext cx="2286000" cy="857250"/>
          </a:xfrm>
          <a:prstGeom prst="rect">
            <a:avLst/>
          </a:prstGeom>
          <a:noFill/>
        </p:spPr>
      </p:pic>
      <p:pic>
        <p:nvPicPr>
          <p:cNvPr id="5132" name="Picture 12"/>
          <p:cNvPicPr>
            <a:picLocks noChangeAspect="1" noChangeArrowheads="1"/>
          </p:cNvPicPr>
          <p:nvPr/>
        </p:nvPicPr>
        <p:blipFill>
          <a:blip r:embed="rId7" cstate="print"/>
          <a:srcRect/>
          <a:stretch>
            <a:fillRect/>
          </a:stretch>
        </p:blipFill>
        <p:spPr bwMode="auto">
          <a:xfrm>
            <a:off x="6477000" y="2209800"/>
            <a:ext cx="2314575" cy="28197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381000"/>
            <a:ext cx="7543800" cy="6858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References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Text Box 3"/>
          <p:cNvSpPr txBox="1">
            <a:spLocks noChangeArrowheads="1"/>
          </p:cNvSpPr>
          <p:nvPr/>
        </p:nvSpPr>
        <p:spPr bwMode="auto">
          <a:xfrm>
            <a:off x="215900" y="1828800"/>
            <a:ext cx="8710613" cy="1187450"/>
          </a:xfrm>
          <a:prstGeom prst="rect">
            <a:avLst/>
          </a:prstGeom>
          <a:noFill/>
          <a:ln w="12700">
            <a:noFill/>
            <a:miter lim="800000"/>
            <a:headEnd/>
            <a:tailEnd/>
          </a:ln>
          <a:effectLst/>
        </p:spPr>
        <p:txBody>
          <a:bodyPr wrap="none">
            <a:spAutoFit/>
          </a:bodyPr>
          <a:lstStyle/>
          <a:p>
            <a:pPr eaLnBrk="0" hangingPunct="0"/>
            <a:r>
              <a:rPr lang="en-US" sz="2400">
                <a:latin typeface="Times New Roman" pitchFamily="18" charset="0"/>
              </a:rPr>
              <a:t>Heisler, M. P., 1947, “Temperature Charts for Induction and Constant</a:t>
            </a:r>
          </a:p>
          <a:p>
            <a:pPr eaLnBrk="0" hangingPunct="0"/>
            <a:r>
              <a:rPr lang="en-US" sz="2400">
                <a:latin typeface="Times New Roman" pitchFamily="18" charset="0"/>
              </a:rPr>
              <a:t>Temperature Heating”, </a:t>
            </a:r>
            <a:r>
              <a:rPr lang="en-US" sz="2400" i="1">
                <a:latin typeface="Times New Roman" pitchFamily="18" charset="0"/>
              </a:rPr>
              <a:t>Transactions</a:t>
            </a:r>
            <a:r>
              <a:rPr lang="en-US" sz="2400">
                <a:latin typeface="Times New Roman" pitchFamily="18" charset="0"/>
              </a:rPr>
              <a:t>, American Society of</a:t>
            </a:r>
          </a:p>
          <a:p>
            <a:pPr eaLnBrk="0" hangingPunct="0"/>
            <a:r>
              <a:rPr lang="en-US" sz="2400">
                <a:latin typeface="Times New Roman" pitchFamily="18" charset="0"/>
              </a:rPr>
              <a:t>Mechanical Engineers, Vol. 69, pp. 227-236.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dirty="0" smtClean="0"/>
              <a:t>The heat that the body loose it is transferred by conduction inside the body, this transfer from inside to outside is difficult to be calculated but it is considered that the heat transferred at once from the center to the surface as approximation.</a:t>
            </a:r>
          </a:p>
          <a:p>
            <a:r>
              <a:rPr lang="en-US" dirty="0" smtClean="0"/>
              <a:t>And by this we can know temperature depression needed for the same heat transfer rate to happen. From heat transfer from center to surface and from surface to surrounding. </a:t>
            </a:r>
          </a:p>
          <a:p>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2000" dirty="0" smtClean="0"/>
          </a:p>
          <a:p>
            <a:endParaRPr lang="en-US" sz="2000" dirty="0" smtClean="0"/>
          </a:p>
          <a:p>
            <a:endParaRPr lang="en-US" sz="2000" dirty="0" smtClean="0"/>
          </a:p>
          <a:p>
            <a:endParaRPr lang="en-US" sz="2000" dirty="0" smtClean="0"/>
          </a:p>
          <a:p>
            <a:r>
              <a:rPr lang="en-US" sz="2000" dirty="0" smtClean="0"/>
              <a:t>Where:</a:t>
            </a:r>
          </a:p>
          <a:p>
            <a:r>
              <a:rPr lang="en-US" sz="2000" dirty="0" smtClean="0"/>
              <a:t>K:thermal conductivity [J/</a:t>
            </a:r>
            <a:r>
              <a:rPr lang="en-US" sz="2000" dirty="0" err="1" smtClean="0"/>
              <a:t>m.s.c</a:t>
            </a:r>
            <a:r>
              <a:rPr lang="en-US" sz="2000" dirty="0" smtClean="0"/>
              <a:t>]</a:t>
            </a:r>
          </a:p>
          <a:p>
            <a:r>
              <a:rPr lang="en-US" sz="2000" dirty="0" smtClean="0"/>
              <a:t>r: radius [m]</a:t>
            </a:r>
          </a:p>
          <a:p>
            <a:r>
              <a:rPr lang="en-US" sz="2000" dirty="0" err="1" smtClean="0"/>
              <a:t>T</a:t>
            </a:r>
            <a:r>
              <a:rPr lang="en-US" sz="2000" baseline="-25000" dirty="0" err="1" smtClean="0"/>
              <a:t>c</a:t>
            </a:r>
            <a:r>
              <a:rPr lang="en-US" sz="2000" dirty="0" smtClean="0"/>
              <a:t>: Center temperature [C]</a:t>
            </a:r>
          </a:p>
          <a:p>
            <a:r>
              <a:rPr lang="en-US" sz="2000" dirty="0" smtClean="0"/>
              <a:t>T</a:t>
            </a:r>
            <a:r>
              <a:rPr lang="en-US" sz="2000" baseline="-25000" dirty="0" smtClean="0"/>
              <a:t>s</a:t>
            </a:r>
            <a:r>
              <a:rPr lang="en-US" sz="2000" dirty="0" smtClean="0"/>
              <a:t>: Surface temperature [C]</a:t>
            </a:r>
          </a:p>
          <a:p>
            <a:r>
              <a:rPr lang="en-US" sz="2000" dirty="0" err="1" smtClean="0"/>
              <a:t>h</a:t>
            </a:r>
            <a:r>
              <a:rPr lang="en-US" sz="2000" baseline="-25000" dirty="0" err="1" smtClean="0"/>
              <a:t>s</a:t>
            </a:r>
            <a:r>
              <a:rPr lang="en-US" sz="2000" dirty="0" smtClean="0"/>
              <a:t>: convective heat transfer coefficient [J/m</a:t>
            </a:r>
            <a:r>
              <a:rPr lang="en-US" sz="2000" baseline="30000" dirty="0" smtClean="0"/>
              <a:t>2</a:t>
            </a:r>
            <a:r>
              <a:rPr lang="en-US" sz="2000" dirty="0" smtClean="0"/>
              <a:t>.s.C]</a:t>
            </a:r>
          </a:p>
          <a:p>
            <a:r>
              <a:rPr lang="en-US" sz="2000" dirty="0" smtClean="0"/>
              <a:t>T</a:t>
            </a:r>
            <a:r>
              <a:rPr lang="en-US" sz="2000" baseline="-25000" dirty="0" smtClean="0"/>
              <a:t>a</a:t>
            </a:r>
            <a:r>
              <a:rPr lang="en-US" sz="2000" dirty="0" smtClean="0"/>
              <a:t>: air temperature [C].</a:t>
            </a:r>
          </a:p>
          <a:p>
            <a:endParaRPr lang="ar-SA" sz="2000" dirty="0"/>
          </a:p>
        </p:txBody>
      </p:sp>
      <p:sp>
        <p:nvSpPr>
          <p:cNvPr id="122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228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438400" y="265637"/>
            <a:ext cx="2895600" cy="820213"/>
          </a:xfrm>
          <a:prstGeom prst="rect">
            <a:avLst/>
          </a:prstGeom>
          <a:noFill/>
        </p:spPr>
      </p:pic>
      <p:sp>
        <p:nvSpPr>
          <p:cNvPr id="122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229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09800" y="1143000"/>
            <a:ext cx="4038600" cy="772602"/>
          </a:xfrm>
          <a:prstGeom prst="rect">
            <a:avLst/>
          </a:prstGeom>
          <a:noFill/>
        </p:spPr>
      </p:pic>
      <p:sp>
        <p:nvSpPr>
          <p:cNvPr id="122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2293"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819400" y="1981200"/>
            <a:ext cx="2057400" cy="94854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a:bodyPr>
          <a:lstStyle/>
          <a:p>
            <a:pPr>
              <a:buNone/>
            </a:pPr>
            <a:r>
              <a:rPr lang="en-US" sz="2400" dirty="0" smtClean="0"/>
              <a:t>Temperature difference between the surface and the center depends on the conductivity of the material.</a:t>
            </a:r>
          </a:p>
          <a:p>
            <a:pPr>
              <a:buNone/>
            </a:pPr>
            <a:r>
              <a:rPr lang="en-US" sz="2400" dirty="0" smtClean="0"/>
              <a:t> if the material has a high (k)the temperature difference can be neglected but (k) is low. temperature difference cannot be neglected and the following analysis can simplify that:</a:t>
            </a:r>
          </a:p>
          <a:p>
            <a:pPr>
              <a:buNone/>
            </a:pPr>
            <a:endParaRPr lang="en-US" sz="2400" dirty="0" smtClean="0"/>
          </a:p>
          <a:p>
            <a:pPr>
              <a:buNone/>
            </a:pPr>
            <a:endParaRPr lang="en-US" sz="2400" dirty="0" smtClean="0"/>
          </a:p>
          <a:p>
            <a:pPr>
              <a:buNone/>
            </a:pPr>
            <a:endParaRPr lang="en-US" sz="2400" dirty="0" smtClean="0"/>
          </a:p>
          <a:p>
            <a:pPr>
              <a:buNone/>
            </a:pPr>
            <a:r>
              <a:rPr lang="en-US" sz="2400" dirty="0" smtClean="0"/>
              <a:t>This ratio called </a:t>
            </a:r>
            <a:r>
              <a:rPr lang="en-US" sz="2400" dirty="0" err="1" smtClean="0"/>
              <a:t>Biot</a:t>
            </a:r>
            <a:r>
              <a:rPr lang="en-US" sz="2400" dirty="0" smtClean="0"/>
              <a:t> number.</a:t>
            </a:r>
          </a:p>
          <a:p>
            <a:pPr>
              <a:buNone/>
            </a:pPr>
            <a:r>
              <a:rPr lang="en-US" sz="2400" dirty="0" smtClean="0"/>
              <a:t>If  </a:t>
            </a:r>
            <a:r>
              <a:rPr lang="en-US" sz="2400" dirty="0" err="1" smtClean="0"/>
              <a:t>N</a:t>
            </a:r>
            <a:r>
              <a:rPr lang="en-US" sz="2400" baseline="-25000" dirty="0" err="1" smtClean="0"/>
              <a:t>Bi</a:t>
            </a:r>
            <a:r>
              <a:rPr lang="en-US" sz="2400" dirty="0" smtClean="0"/>
              <a:t>&lt;0.1,  </a:t>
            </a:r>
            <a:r>
              <a:rPr lang="en-US" sz="2400" dirty="0" err="1" smtClean="0"/>
              <a:t>T</a:t>
            </a:r>
            <a:r>
              <a:rPr lang="en-US" sz="2400" baseline="-25000" dirty="0" err="1" smtClean="0"/>
              <a:t>c</a:t>
            </a:r>
            <a:r>
              <a:rPr lang="en-US" sz="2400" dirty="0" smtClean="0"/>
              <a:t>=T</a:t>
            </a:r>
            <a:r>
              <a:rPr lang="en-US" sz="2400" baseline="-25000" dirty="0" smtClean="0"/>
              <a:t>s</a:t>
            </a:r>
            <a:r>
              <a:rPr lang="en-US" sz="2400" dirty="0" smtClean="0"/>
              <a:t> </a:t>
            </a:r>
          </a:p>
          <a:p>
            <a:pPr>
              <a:buNone/>
            </a:pPr>
            <a:r>
              <a:rPr lang="en-US" sz="2400" u="sng" dirty="0" smtClean="0">
                <a:solidFill>
                  <a:schemeClr val="tx2">
                    <a:lumMod val="75000"/>
                  </a:schemeClr>
                </a:solidFill>
              </a:rPr>
              <a:t>L is a special dimension always used as ½ of least dimension. </a:t>
            </a:r>
          </a:p>
          <a:p>
            <a:pPr>
              <a:buNone/>
            </a:pPr>
            <a:r>
              <a:rPr lang="en-US" sz="2400" dirty="0" smtClean="0"/>
              <a:t>If Bi&gt;0.1 means the temperature of the center of material is decreasing or increasing in slower rate than the surface and this leads to a temperature difference between the surface and center cannot be neglected. </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ar-SA" sz="2400" dirty="0"/>
          </a:p>
        </p:txBody>
      </p:sp>
      <p:sp>
        <p:nvSpPr>
          <p:cNvPr id="112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126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2000" y="2819400"/>
            <a:ext cx="6265843" cy="990600"/>
          </a:xfrm>
          <a:prstGeom prst="rect">
            <a:avLst/>
          </a:prstGeom>
          <a:noFill/>
        </p:spPr>
      </p:pic>
      <p:sp>
        <p:nvSpPr>
          <p:cNvPr id="11267" name="Rectangle 3"/>
          <p:cNvSpPr>
            <a:spLocks noChangeArrowheads="1"/>
          </p:cNvSpPr>
          <p:nvPr/>
        </p:nvSpPr>
        <p:spPr bwMode="auto">
          <a:xfrm>
            <a:off x="0" y="1247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126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126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876800" y="3657600"/>
            <a:ext cx="1600200" cy="89067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Lumped Heat Capacitance</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err="1" smtClean="0">
                <a:latin typeface="+mj-lt"/>
                <a:ea typeface="+mj-ea"/>
                <a:cs typeface="+mj-cs"/>
              </a:rPr>
              <a:t>Negligable</a:t>
            </a:r>
            <a:r>
              <a:rPr lang="en-US" sz="4400" dirty="0" smtClean="0">
                <a:latin typeface="+mj-lt"/>
                <a:ea typeface="+mj-ea"/>
                <a:cs typeface="+mj-cs"/>
              </a:rPr>
              <a:t> Internal Heat Resistance</a:t>
            </a:r>
            <a:endParaRPr kumimoji="0" lang="ar-SA"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Under unsteady state heating or cooling:</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ar-SA"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3"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
          <p:cNvSpPr>
            <a:spLocks noChangeShapeType="1"/>
          </p:cNvSpPr>
          <p:nvPr/>
        </p:nvSpPr>
        <p:spPr bwMode="auto">
          <a:xfrm>
            <a:off x="3657600" y="3598863"/>
            <a:ext cx="292100" cy="825500"/>
          </a:xfrm>
          <a:prstGeom prst="line">
            <a:avLst/>
          </a:prstGeom>
          <a:noFill/>
          <a:ln w="28575">
            <a:solidFill>
              <a:schemeClr val="tx1"/>
            </a:solidFill>
            <a:round/>
            <a:headEnd type="triangle" w="med" len="med"/>
            <a:tailEnd/>
          </a:ln>
          <a:effectLst/>
        </p:spPr>
        <p:txBody>
          <a:bodyPr wrap="none" anchor="ctr"/>
          <a:lstStyle/>
          <a:p>
            <a:endParaRPr lang="ar-SA"/>
          </a:p>
        </p:txBody>
      </p:sp>
      <p:sp>
        <p:nvSpPr>
          <p:cNvPr id="3" name="Rectangle 3"/>
          <p:cNvSpPr>
            <a:spLocks noChangeArrowheads="1"/>
          </p:cNvSpPr>
          <p:nvPr/>
        </p:nvSpPr>
        <p:spPr bwMode="auto">
          <a:xfrm>
            <a:off x="741363" y="5064125"/>
            <a:ext cx="7766050" cy="1063625"/>
          </a:xfrm>
          <a:prstGeom prst="rect">
            <a:avLst/>
          </a:prstGeom>
          <a:noFill/>
          <a:ln w="12700">
            <a:noFill/>
            <a:miter lim="800000"/>
            <a:headEnd/>
            <a:tailEnd/>
          </a:ln>
          <a:effectLst/>
        </p:spPr>
        <p:txBody>
          <a:bodyPr lIns="90488" tIns="44450" rIns="90488" bIns="44450">
            <a:spAutoFit/>
          </a:bodyPr>
          <a:lstStyle/>
          <a:p>
            <a:pPr eaLnBrk="0" hangingPunct="0"/>
            <a:r>
              <a:rPr lang="en-US" sz="3200" b="1">
                <a:effectLst>
                  <a:outerShdw blurRad="38100" dist="38100" dir="2700000" algn="tl">
                    <a:srgbClr val="C0C0C0"/>
                  </a:outerShdw>
                </a:effectLst>
              </a:rPr>
              <a:t>The entire volume is the system for the energy balance. </a:t>
            </a:r>
          </a:p>
        </p:txBody>
      </p:sp>
      <p:sp>
        <p:nvSpPr>
          <p:cNvPr id="4" name="Freeform 4"/>
          <p:cNvSpPr>
            <a:spLocks/>
          </p:cNvSpPr>
          <p:nvPr/>
        </p:nvSpPr>
        <p:spPr bwMode="auto">
          <a:xfrm>
            <a:off x="2811463" y="1711325"/>
            <a:ext cx="2689225" cy="2122488"/>
          </a:xfrm>
          <a:custGeom>
            <a:avLst/>
            <a:gdLst/>
            <a:ahLst/>
            <a:cxnLst>
              <a:cxn ang="0">
                <a:pos x="617" y="60"/>
              </a:cxn>
              <a:cxn ang="0">
                <a:pos x="767" y="81"/>
              </a:cxn>
              <a:cxn ang="0">
                <a:pos x="839" y="83"/>
              </a:cxn>
              <a:cxn ang="0">
                <a:pos x="893" y="81"/>
              </a:cxn>
              <a:cxn ang="0">
                <a:pos x="983" y="92"/>
              </a:cxn>
              <a:cxn ang="0">
                <a:pos x="1134" y="104"/>
              </a:cxn>
              <a:cxn ang="0">
                <a:pos x="1342" y="160"/>
              </a:cxn>
              <a:cxn ang="0">
                <a:pos x="1393" y="177"/>
              </a:cxn>
              <a:cxn ang="0">
                <a:pos x="1459" y="222"/>
              </a:cxn>
              <a:cxn ang="0">
                <a:pos x="1539" y="290"/>
              </a:cxn>
              <a:cxn ang="0">
                <a:pos x="1574" y="360"/>
              </a:cxn>
              <a:cxn ang="0">
                <a:pos x="1608" y="438"/>
              </a:cxn>
              <a:cxn ang="0">
                <a:pos x="1648" y="546"/>
              </a:cxn>
              <a:cxn ang="0">
                <a:pos x="1670" y="633"/>
              </a:cxn>
              <a:cxn ang="0">
                <a:pos x="1690" y="691"/>
              </a:cxn>
              <a:cxn ang="0">
                <a:pos x="1690" y="748"/>
              </a:cxn>
              <a:cxn ang="0">
                <a:pos x="1685" y="848"/>
              </a:cxn>
              <a:cxn ang="0">
                <a:pos x="1672" y="939"/>
              </a:cxn>
              <a:cxn ang="0">
                <a:pos x="1650" y="1029"/>
              </a:cxn>
              <a:cxn ang="0">
                <a:pos x="1623" y="1098"/>
              </a:cxn>
              <a:cxn ang="0">
                <a:pos x="1597" y="1141"/>
              </a:cxn>
              <a:cxn ang="0">
                <a:pos x="1535" y="1141"/>
              </a:cxn>
              <a:cxn ang="0">
                <a:pos x="1453" y="1149"/>
              </a:cxn>
              <a:cxn ang="0">
                <a:pos x="1375" y="1184"/>
              </a:cxn>
              <a:cxn ang="0">
                <a:pos x="1332" y="1234"/>
              </a:cxn>
              <a:cxn ang="0">
                <a:pos x="1275" y="1318"/>
              </a:cxn>
              <a:cxn ang="0">
                <a:pos x="1202" y="1326"/>
              </a:cxn>
              <a:cxn ang="0">
                <a:pos x="1065" y="1336"/>
              </a:cxn>
              <a:cxn ang="0">
                <a:pos x="942" y="1319"/>
              </a:cxn>
              <a:cxn ang="0">
                <a:pos x="889" y="1311"/>
              </a:cxn>
              <a:cxn ang="0">
                <a:pos x="812" y="1282"/>
              </a:cxn>
              <a:cxn ang="0">
                <a:pos x="709" y="1240"/>
              </a:cxn>
              <a:cxn ang="0">
                <a:pos x="641" y="1213"/>
              </a:cxn>
              <a:cxn ang="0">
                <a:pos x="572" y="1194"/>
              </a:cxn>
              <a:cxn ang="0">
                <a:pos x="451" y="1159"/>
              </a:cxn>
              <a:cxn ang="0">
                <a:pos x="372" y="1148"/>
              </a:cxn>
              <a:cxn ang="0">
                <a:pos x="293" y="1137"/>
              </a:cxn>
              <a:cxn ang="0">
                <a:pos x="238" y="1129"/>
              </a:cxn>
              <a:cxn ang="0">
                <a:pos x="159" y="1055"/>
              </a:cxn>
              <a:cxn ang="0">
                <a:pos x="93" y="951"/>
              </a:cxn>
              <a:cxn ang="0">
                <a:pos x="50" y="817"/>
              </a:cxn>
              <a:cxn ang="0">
                <a:pos x="27" y="720"/>
              </a:cxn>
              <a:cxn ang="0">
                <a:pos x="0" y="652"/>
              </a:cxn>
              <a:cxn ang="0">
                <a:pos x="10" y="579"/>
              </a:cxn>
              <a:cxn ang="0">
                <a:pos x="54" y="464"/>
              </a:cxn>
              <a:cxn ang="0">
                <a:pos x="76" y="375"/>
              </a:cxn>
              <a:cxn ang="0">
                <a:pos x="106" y="287"/>
              </a:cxn>
              <a:cxn ang="0">
                <a:pos x="124" y="225"/>
              </a:cxn>
              <a:cxn ang="0">
                <a:pos x="152" y="154"/>
              </a:cxn>
              <a:cxn ang="0">
                <a:pos x="168" y="101"/>
              </a:cxn>
              <a:cxn ang="0">
                <a:pos x="204" y="40"/>
              </a:cxn>
              <a:cxn ang="0">
                <a:pos x="287" y="35"/>
              </a:cxn>
              <a:cxn ang="0">
                <a:pos x="355" y="6"/>
              </a:cxn>
              <a:cxn ang="0">
                <a:pos x="407" y="14"/>
              </a:cxn>
              <a:cxn ang="0">
                <a:pos x="468" y="30"/>
              </a:cxn>
              <a:cxn ang="0">
                <a:pos x="521" y="38"/>
              </a:cxn>
            </a:cxnLst>
            <a:rect l="0" t="0" r="r" b="b"/>
            <a:pathLst>
              <a:path w="1694" h="1337">
                <a:moveTo>
                  <a:pt x="525" y="30"/>
                </a:moveTo>
                <a:lnTo>
                  <a:pt x="574" y="54"/>
                </a:lnTo>
                <a:lnTo>
                  <a:pt x="617" y="60"/>
                </a:lnTo>
                <a:lnTo>
                  <a:pt x="662" y="67"/>
                </a:lnTo>
                <a:lnTo>
                  <a:pt x="723" y="75"/>
                </a:lnTo>
                <a:lnTo>
                  <a:pt x="767" y="81"/>
                </a:lnTo>
                <a:lnTo>
                  <a:pt x="802" y="86"/>
                </a:lnTo>
                <a:lnTo>
                  <a:pt x="820" y="89"/>
                </a:lnTo>
                <a:lnTo>
                  <a:pt x="839" y="83"/>
                </a:lnTo>
                <a:lnTo>
                  <a:pt x="858" y="85"/>
                </a:lnTo>
                <a:lnTo>
                  <a:pt x="875" y="87"/>
                </a:lnTo>
                <a:lnTo>
                  <a:pt x="893" y="81"/>
                </a:lnTo>
                <a:lnTo>
                  <a:pt x="911" y="83"/>
                </a:lnTo>
                <a:lnTo>
                  <a:pt x="955" y="90"/>
                </a:lnTo>
                <a:lnTo>
                  <a:pt x="983" y="92"/>
                </a:lnTo>
                <a:lnTo>
                  <a:pt x="1028" y="91"/>
                </a:lnTo>
                <a:lnTo>
                  <a:pt x="1073" y="96"/>
                </a:lnTo>
                <a:lnTo>
                  <a:pt x="1134" y="104"/>
                </a:lnTo>
                <a:lnTo>
                  <a:pt x="1247" y="130"/>
                </a:lnTo>
                <a:lnTo>
                  <a:pt x="1307" y="147"/>
                </a:lnTo>
                <a:lnTo>
                  <a:pt x="1342" y="160"/>
                </a:lnTo>
                <a:lnTo>
                  <a:pt x="1359" y="163"/>
                </a:lnTo>
                <a:lnTo>
                  <a:pt x="1376" y="174"/>
                </a:lnTo>
                <a:lnTo>
                  <a:pt x="1393" y="177"/>
                </a:lnTo>
                <a:lnTo>
                  <a:pt x="1408" y="199"/>
                </a:lnTo>
                <a:lnTo>
                  <a:pt x="1425" y="210"/>
                </a:lnTo>
                <a:lnTo>
                  <a:pt x="1459" y="222"/>
                </a:lnTo>
                <a:lnTo>
                  <a:pt x="1484" y="245"/>
                </a:lnTo>
                <a:lnTo>
                  <a:pt x="1525" y="270"/>
                </a:lnTo>
                <a:lnTo>
                  <a:pt x="1539" y="290"/>
                </a:lnTo>
                <a:lnTo>
                  <a:pt x="1555" y="320"/>
                </a:lnTo>
                <a:lnTo>
                  <a:pt x="1560" y="338"/>
                </a:lnTo>
                <a:lnTo>
                  <a:pt x="1574" y="360"/>
                </a:lnTo>
                <a:lnTo>
                  <a:pt x="1590" y="381"/>
                </a:lnTo>
                <a:lnTo>
                  <a:pt x="1595" y="409"/>
                </a:lnTo>
                <a:lnTo>
                  <a:pt x="1608" y="438"/>
                </a:lnTo>
                <a:lnTo>
                  <a:pt x="1622" y="477"/>
                </a:lnTo>
                <a:lnTo>
                  <a:pt x="1641" y="526"/>
                </a:lnTo>
                <a:lnTo>
                  <a:pt x="1648" y="546"/>
                </a:lnTo>
                <a:lnTo>
                  <a:pt x="1650" y="583"/>
                </a:lnTo>
                <a:lnTo>
                  <a:pt x="1673" y="615"/>
                </a:lnTo>
                <a:lnTo>
                  <a:pt x="1670" y="633"/>
                </a:lnTo>
                <a:lnTo>
                  <a:pt x="1676" y="651"/>
                </a:lnTo>
                <a:lnTo>
                  <a:pt x="1684" y="671"/>
                </a:lnTo>
                <a:lnTo>
                  <a:pt x="1690" y="691"/>
                </a:lnTo>
                <a:lnTo>
                  <a:pt x="1688" y="709"/>
                </a:lnTo>
                <a:lnTo>
                  <a:pt x="1693" y="728"/>
                </a:lnTo>
                <a:lnTo>
                  <a:pt x="1690" y="748"/>
                </a:lnTo>
                <a:lnTo>
                  <a:pt x="1685" y="782"/>
                </a:lnTo>
                <a:lnTo>
                  <a:pt x="1681" y="811"/>
                </a:lnTo>
                <a:lnTo>
                  <a:pt x="1685" y="848"/>
                </a:lnTo>
                <a:lnTo>
                  <a:pt x="1679" y="893"/>
                </a:lnTo>
                <a:lnTo>
                  <a:pt x="1675" y="920"/>
                </a:lnTo>
                <a:lnTo>
                  <a:pt x="1672" y="939"/>
                </a:lnTo>
                <a:lnTo>
                  <a:pt x="1668" y="965"/>
                </a:lnTo>
                <a:lnTo>
                  <a:pt x="1657" y="983"/>
                </a:lnTo>
                <a:lnTo>
                  <a:pt x="1650" y="1029"/>
                </a:lnTo>
                <a:lnTo>
                  <a:pt x="1640" y="1046"/>
                </a:lnTo>
                <a:lnTo>
                  <a:pt x="1634" y="1081"/>
                </a:lnTo>
                <a:lnTo>
                  <a:pt x="1623" y="1098"/>
                </a:lnTo>
                <a:lnTo>
                  <a:pt x="1620" y="1117"/>
                </a:lnTo>
                <a:lnTo>
                  <a:pt x="1618" y="1134"/>
                </a:lnTo>
                <a:lnTo>
                  <a:pt x="1597" y="1141"/>
                </a:lnTo>
                <a:lnTo>
                  <a:pt x="1580" y="1138"/>
                </a:lnTo>
                <a:lnTo>
                  <a:pt x="1562" y="1145"/>
                </a:lnTo>
                <a:lnTo>
                  <a:pt x="1535" y="1141"/>
                </a:lnTo>
                <a:lnTo>
                  <a:pt x="1518" y="1139"/>
                </a:lnTo>
                <a:lnTo>
                  <a:pt x="1481" y="1143"/>
                </a:lnTo>
                <a:lnTo>
                  <a:pt x="1453" y="1149"/>
                </a:lnTo>
                <a:lnTo>
                  <a:pt x="1425" y="1163"/>
                </a:lnTo>
                <a:lnTo>
                  <a:pt x="1396" y="1168"/>
                </a:lnTo>
                <a:lnTo>
                  <a:pt x="1375" y="1184"/>
                </a:lnTo>
                <a:lnTo>
                  <a:pt x="1356" y="1190"/>
                </a:lnTo>
                <a:lnTo>
                  <a:pt x="1353" y="1209"/>
                </a:lnTo>
                <a:lnTo>
                  <a:pt x="1332" y="1234"/>
                </a:lnTo>
                <a:lnTo>
                  <a:pt x="1308" y="1277"/>
                </a:lnTo>
                <a:lnTo>
                  <a:pt x="1287" y="1303"/>
                </a:lnTo>
                <a:lnTo>
                  <a:pt x="1275" y="1318"/>
                </a:lnTo>
                <a:lnTo>
                  <a:pt x="1247" y="1323"/>
                </a:lnTo>
                <a:lnTo>
                  <a:pt x="1228" y="1330"/>
                </a:lnTo>
                <a:lnTo>
                  <a:pt x="1202" y="1326"/>
                </a:lnTo>
                <a:lnTo>
                  <a:pt x="1166" y="1321"/>
                </a:lnTo>
                <a:lnTo>
                  <a:pt x="1112" y="1323"/>
                </a:lnTo>
                <a:lnTo>
                  <a:pt x="1065" y="1336"/>
                </a:lnTo>
                <a:lnTo>
                  <a:pt x="1021" y="1330"/>
                </a:lnTo>
                <a:lnTo>
                  <a:pt x="977" y="1324"/>
                </a:lnTo>
                <a:lnTo>
                  <a:pt x="942" y="1319"/>
                </a:lnTo>
                <a:lnTo>
                  <a:pt x="922" y="1325"/>
                </a:lnTo>
                <a:lnTo>
                  <a:pt x="905" y="1323"/>
                </a:lnTo>
                <a:lnTo>
                  <a:pt x="889" y="1311"/>
                </a:lnTo>
                <a:lnTo>
                  <a:pt x="864" y="1300"/>
                </a:lnTo>
                <a:lnTo>
                  <a:pt x="837" y="1286"/>
                </a:lnTo>
                <a:lnTo>
                  <a:pt x="812" y="1282"/>
                </a:lnTo>
                <a:lnTo>
                  <a:pt x="795" y="1270"/>
                </a:lnTo>
                <a:lnTo>
                  <a:pt x="726" y="1243"/>
                </a:lnTo>
                <a:lnTo>
                  <a:pt x="709" y="1240"/>
                </a:lnTo>
                <a:lnTo>
                  <a:pt x="676" y="1228"/>
                </a:lnTo>
                <a:lnTo>
                  <a:pt x="658" y="1225"/>
                </a:lnTo>
                <a:lnTo>
                  <a:pt x="641" y="1213"/>
                </a:lnTo>
                <a:lnTo>
                  <a:pt x="624" y="1201"/>
                </a:lnTo>
                <a:lnTo>
                  <a:pt x="607" y="1198"/>
                </a:lnTo>
                <a:lnTo>
                  <a:pt x="572" y="1194"/>
                </a:lnTo>
                <a:lnTo>
                  <a:pt x="520" y="1178"/>
                </a:lnTo>
                <a:lnTo>
                  <a:pt x="486" y="1164"/>
                </a:lnTo>
                <a:lnTo>
                  <a:pt x="451" y="1159"/>
                </a:lnTo>
                <a:lnTo>
                  <a:pt x="433" y="1157"/>
                </a:lnTo>
                <a:lnTo>
                  <a:pt x="398" y="1152"/>
                </a:lnTo>
                <a:lnTo>
                  <a:pt x="372" y="1148"/>
                </a:lnTo>
                <a:lnTo>
                  <a:pt x="336" y="1143"/>
                </a:lnTo>
                <a:lnTo>
                  <a:pt x="319" y="1141"/>
                </a:lnTo>
                <a:lnTo>
                  <a:pt x="293" y="1137"/>
                </a:lnTo>
                <a:lnTo>
                  <a:pt x="274" y="1134"/>
                </a:lnTo>
                <a:lnTo>
                  <a:pt x="256" y="1132"/>
                </a:lnTo>
                <a:lnTo>
                  <a:pt x="238" y="1129"/>
                </a:lnTo>
                <a:lnTo>
                  <a:pt x="222" y="1109"/>
                </a:lnTo>
                <a:lnTo>
                  <a:pt x="191" y="1085"/>
                </a:lnTo>
                <a:lnTo>
                  <a:pt x="159" y="1055"/>
                </a:lnTo>
                <a:lnTo>
                  <a:pt x="137" y="1013"/>
                </a:lnTo>
                <a:lnTo>
                  <a:pt x="113" y="1002"/>
                </a:lnTo>
                <a:lnTo>
                  <a:pt x="93" y="951"/>
                </a:lnTo>
                <a:lnTo>
                  <a:pt x="81" y="904"/>
                </a:lnTo>
                <a:lnTo>
                  <a:pt x="61" y="855"/>
                </a:lnTo>
                <a:lnTo>
                  <a:pt x="50" y="817"/>
                </a:lnTo>
                <a:lnTo>
                  <a:pt x="36" y="777"/>
                </a:lnTo>
                <a:lnTo>
                  <a:pt x="32" y="750"/>
                </a:lnTo>
                <a:lnTo>
                  <a:pt x="27" y="720"/>
                </a:lnTo>
                <a:lnTo>
                  <a:pt x="11" y="700"/>
                </a:lnTo>
                <a:lnTo>
                  <a:pt x="5" y="681"/>
                </a:lnTo>
                <a:lnTo>
                  <a:pt x="0" y="652"/>
                </a:lnTo>
                <a:lnTo>
                  <a:pt x="3" y="633"/>
                </a:lnTo>
                <a:lnTo>
                  <a:pt x="6" y="607"/>
                </a:lnTo>
                <a:lnTo>
                  <a:pt x="10" y="579"/>
                </a:lnTo>
                <a:lnTo>
                  <a:pt x="25" y="544"/>
                </a:lnTo>
                <a:lnTo>
                  <a:pt x="36" y="527"/>
                </a:lnTo>
                <a:lnTo>
                  <a:pt x="54" y="464"/>
                </a:lnTo>
                <a:lnTo>
                  <a:pt x="67" y="439"/>
                </a:lnTo>
                <a:lnTo>
                  <a:pt x="72" y="402"/>
                </a:lnTo>
                <a:lnTo>
                  <a:pt x="76" y="375"/>
                </a:lnTo>
                <a:lnTo>
                  <a:pt x="90" y="340"/>
                </a:lnTo>
                <a:lnTo>
                  <a:pt x="104" y="306"/>
                </a:lnTo>
                <a:lnTo>
                  <a:pt x="106" y="287"/>
                </a:lnTo>
                <a:lnTo>
                  <a:pt x="109" y="269"/>
                </a:lnTo>
                <a:lnTo>
                  <a:pt x="122" y="243"/>
                </a:lnTo>
                <a:lnTo>
                  <a:pt x="124" y="225"/>
                </a:lnTo>
                <a:lnTo>
                  <a:pt x="140" y="189"/>
                </a:lnTo>
                <a:lnTo>
                  <a:pt x="142" y="171"/>
                </a:lnTo>
                <a:lnTo>
                  <a:pt x="152" y="154"/>
                </a:lnTo>
                <a:lnTo>
                  <a:pt x="154" y="135"/>
                </a:lnTo>
                <a:lnTo>
                  <a:pt x="166" y="120"/>
                </a:lnTo>
                <a:lnTo>
                  <a:pt x="168" y="101"/>
                </a:lnTo>
                <a:lnTo>
                  <a:pt x="180" y="85"/>
                </a:lnTo>
                <a:lnTo>
                  <a:pt x="193" y="57"/>
                </a:lnTo>
                <a:lnTo>
                  <a:pt x="204" y="40"/>
                </a:lnTo>
                <a:lnTo>
                  <a:pt x="207" y="24"/>
                </a:lnTo>
                <a:lnTo>
                  <a:pt x="261" y="31"/>
                </a:lnTo>
                <a:lnTo>
                  <a:pt x="287" y="35"/>
                </a:lnTo>
                <a:lnTo>
                  <a:pt x="307" y="27"/>
                </a:lnTo>
                <a:lnTo>
                  <a:pt x="334" y="22"/>
                </a:lnTo>
                <a:lnTo>
                  <a:pt x="355" y="6"/>
                </a:lnTo>
                <a:lnTo>
                  <a:pt x="374" y="0"/>
                </a:lnTo>
                <a:lnTo>
                  <a:pt x="390" y="11"/>
                </a:lnTo>
                <a:lnTo>
                  <a:pt x="407" y="14"/>
                </a:lnTo>
                <a:lnTo>
                  <a:pt x="424" y="16"/>
                </a:lnTo>
                <a:lnTo>
                  <a:pt x="451" y="29"/>
                </a:lnTo>
                <a:lnTo>
                  <a:pt x="468" y="30"/>
                </a:lnTo>
                <a:lnTo>
                  <a:pt x="485" y="33"/>
                </a:lnTo>
                <a:lnTo>
                  <a:pt x="503" y="35"/>
                </a:lnTo>
                <a:lnTo>
                  <a:pt x="521" y="38"/>
                </a:lnTo>
                <a:lnTo>
                  <a:pt x="525" y="30"/>
                </a:lnTo>
              </a:path>
            </a:pathLst>
          </a:custGeom>
          <a:solidFill>
            <a:schemeClr val="bg2"/>
          </a:solidFill>
          <a:ln w="25400" cap="rnd" cmpd="sng">
            <a:solidFill>
              <a:schemeClr val="tx2"/>
            </a:solidFill>
            <a:prstDash val="solid"/>
            <a:round/>
            <a:headEnd type="none" w="med" len="med"/>
            <a:tailEnd type="none" w="med" len="med"/>
          </a:ln>
          <a:effectLst/>
        </p:spPr>
        <p:txBody>
          <a:bodyPr/>
          <a:lstStyle/>
          <a:p>
            <a:endParaRPr lang="ar-SA"/>
          </a:p>
        </p:txBody>
      </p:sp>
      <p:sp>
        <p:nvSpPr>
          <p:cNvPr id="5" name="Rectangle 5"/>
          <p:cNvSpPr>
            <a:spLocks noChangeArrowheads="1"/>
          </p:cNvSpPr>
          <p:nvPr/>
        </p:nvSpPr>
        <p:spPr bwMode="auto">
          <a:xfrm>
            <a:off x="3121025" y="4437063"/>
            <a:ext cx="2916238" cy="454025"/>
          </a:xfrm>
          <a:prstGeom prst="rect">
            <a:avLst/>
          </a:prstGeom>
          <a:noFill/>
          <a:ln w="12700">
            <a:noFill/>
            <a:miter lim="800000"/>
            <a:headEnd/>
            <a:tailEnd/>
          </a:ln>
          <a:effectLst/>
        </p:spPr>
        <p:txBody>
          <a:bodyPr lIns="90488" tIns="44450" rIns="90488" bIns="44450">
            <a:spAutoFit/>
          </a:bodyPr>
          <a:lstStyle/>
          <a:p>
            <a:pPr eaLnBrk="0" hangingPunct="0"/>
            <a:r>
              <a:rPr lang="en-US" sz="2400" b="1"/>
              <a:t>System surface</a:t>
            </a:r>
            <a:endParaRPr lang="en-US" sz="2400" b="1">
              <a:latin typeface="Symbol" pitchFamily="18" charset="2"/>
            </a:endParaRPr>
          </a:p>
        </p:txBody>
      </p:sp>
      <p:grpSp>
        <p:nvGrpSpPr>
          <p:cNvPr id="6" name="Group 6"/>
          <p:cNvGrpSpPr>
            <a:grpSpLocks/>
          </p:cNvGrpSpPr>
          <p:nvPr/>
        </p:nvGrpSpPr>
        <p:grpSpPr bwMode="auto">
          <a:xfrm>
            <a:off x="1143000" y="1628775"/>
            <a:ext cx="3130550" cy="3267075"/>
            <a:chOff x="184" y="1397"/>
            <a:chExt cx="1972" cy="2058"/>
          </a:xfrm>
        </p:grpSpPr>
        <p:grpSp>
          <p:nvGrpSpPr>
            <p:cNvPr id="7" name="Group 7"/>
            <p:cNvGrpSpPr>
              <a:grpSpLocks/>
            </p:cNvGrpSpPr>
            <p:nvPr/>
          </p:nvGrpSpPr>
          <p:grpSpPr bwMode="auto">
            <a:xfrm>
              <a:off x="184" y="1397"/>
              <a:ext cx="1972" cy="1919"/>
              <a:chOff x="184" y="1397"/>
              <a:chExt cx="1972" cy="1919"/>
            </a:xfrm>
          </p:grpSpPr>
          <p:sp>
            <p:nvSpPr>
              <p:cNvPr id="9" name="Line 8"/>
              <p:cNvSpPr>
                <a:spLocks noChangeShapeType="1"/>
              </p:cNvSpPr>
              <p:nvPr/>
            </p:nvSpPr>
            <p:spPr bwMode="auto">
              <a:xfrm>
                <a:off x="963" y="1397"/>
                <a:ext cx="0" cy="1400"/>
              </a:xfrm>
              <a:prstGeom prst="line">
                <a:avLst/>
              </a:prstGeom>
              <a:noFill/>
              <a:ln w="25400">
                <a:solidFill>
                  <a:schemeClr val="tx1"/>
                </a:solidFill>
                <a:round/>
                <a:headEnd/>
                <a:tailEnd/>
              </a:ln>
              <a:effectLst/>
            </p:spPr>
            <p:txBody>
              <a:bodyPr wrap="none" anchor="ctr"/>
              <a:lstStyle/>
              <a:p>
                <a:endParaRPr lang="ar-SA"/>
              </a:p>
            </p:txBody>
          </p:sp>
          <p:sp>
            <p:nvSpPr>
              <p:cNvPr id="10" name="Line 9"/>
              <p:cNvSpPr>
                <a:spLocks noChangeShapeType="1"/>
              </p:cNvSpPr>
              <p:nvPr/>
            </p:nvSpPr>
            <p:spPr bwMode="auto">
              <a:xfrm>
                <a:off x="971" y="2805"/>
                <a:ext cx="1185" cy="0"/>
              </a:xfrm>
              <a:prstGeom prst="line">
                <a:avLst/>
              </a:prstGeom>
              <a:noFill/>
              <a:ln w="25400">
                <a:solidFill>
                  <a:schemeClr val="tx1"/>
                </a:solidFill>
                <a:round/>
                <a:headEnd/>
                <a:tailEnd/>
              </a:ln>
              <a:effectLst/>
            </p:spPr>
            <p:txBody>
              <a:bodyPr wrap="none" anchor="ctr"/>
              <a:lstStyle/>
              <a:p>
                <a:endParaRPr lang="ar-SA"/>
              </a:p>
            </p:txBody>
          </p:sp>
          <p:sp>
            <p:nvSpPr>
              <p:cNvPr id="11" name="Line 10"/>
              <p:cNvSpPr>
                <a:spLocks noChangeShapeType="1"/>
              </p:cNvSpPr>
              <p:nvPr/>
            </p:nvSpPr>
            <p:spPr bwMode="auto">
              <a:xfrm flipH="1">
                <a:off x="184" y="2813"/>
                <a:ext cx="787" cy="503"/>
              </a:xfrm>
              <a:prstGeom prst="line">
                <a:avLst/>
              </a:prstGeom>
              <a:noFill/>
              <a:ln w="25400">
                <a:solidFill>
                  <a:schemeClr val="tx1"/>
                </a:solidFill>
                <a:round/>
                <a:headEnd/>
                <a:tailEnd/>
              </a:ln>
              <a:effectLst/>
            </p:spPr>
            <p:txBody>
              <a:bodyPr wrap="none" anchor="ctr"/>
              <a:lstStyle/>
              <a:p>
                <a:endParaRPr lang="ar-SA"/>
              </a:p>
            </p:txBody>
          </p:sp>
        </p:grpSp>
        <p:sp>
          <p:nvSpPr>
            <p:cNvPr id="8" name="Rectangle 11"/>
            <p:cNvSpPr>
              <a:spLocks noChangeArrowheads="1"/>
            </p:cNvSpPr>
            <p:nvPr/>
          </p:nvSpPr>
          <p:spPr bwMode="auto">
            <a:xfrm>
              <a:off x="227" y="3169"/>
              <a:ext cx="210" cy="286"/>
            </a:xfrm>
            <a:prstGeom prst="rect">
              <a:avLst/>
            </a:prstGeom>
            <a:noFill/>
            <a:ln w="12700">
              <a:noFill/>
              <a:miter lim="800000"/>
              <a:headEnd/>
              <a:tailEnd/>
            </a:ln>
            <a:effectLst/>
          </p:spPr>
          <p:txBody>
            <a:bodyPr wrap="none" lIns="90488" tIns="44450" rIns="90488" bIns="44450">
              <a:spAutoFit/>
            </a:bodyPr>
            <a:lstStyle/>
            <a:p>
              <a:pPr eaLnBrk="0" hangingPunct="0"/>
              <a:r>
                <a:rPr lang="en-US" sz="2400"/>
                <a:t>x</a:t>
              </a:r>
            </a:p>
          </p:txBody>
        </p:sp>
      </p:grpSp>
      <p:sp>
        <p:nvSpPr>
          <p:cNvPr id="12" name="Rectangle 12"/>
          <p:cNvSpPr>
            <a:spLocks noChangeArrowheads="1"/>
          </p:cNvSpPr>
          <p:nvPr/>
        </p:nvSpPr>
        <p:spPr bwMode="auto">
          <a:xfrm>
            <a:off x="2125663" y="1066800"/>
            <a:ext cx="333375" cy="454025"/>
          </a:xfrm>
          <a:prstGeom prst="rect">
            <a:avLst/>
          </a:prstGeom>
          <a:noFill/>
          <a:ln w="12700">
            <a:noFill/>
            <a:miter lim="800000"/>
            <a:headEnd/>
            <a:tailEnd/>
          </a:ln>
          <a:effectLst/>
        </p:spPr>
        <p:txBody>
          <a:bodyPr wrap="none" lIns="90488" tIns="44450" rIns="90488" bIns="44450">
            <a:spAutoFit/>
          </a:bodyPr>
          <a:lstStyle/>
          <a:p>
            <a:pPr eaLnBrk="0" hangingPunct="0"/>
            <a:r>
              <a:rPr lang="en-US" sz="2400"/>
              <a:t>y</a:t>
            </a:r>
          </a:p>
        </p:txBody>
      </p:sp>
      <p:sp>
        <p:nvSpPr>
          <p:cNvPr id="13" name="Rectangle 13"/>
          <p:cNvSpPr>
            <a:spLocks noChangeArrowheads="1"/>
          </p:cNvSpPr>
          <p:nvPr/>
        </p:nvSpPr>
        <p:spPr bwMode="auto">
          <a:xfrm>
            <a:off x="3878263" y="3886200"/>
            <a:ext cx="333375" cy="454025"/>
          </a:xfrm>
          <a:prstGeom prst="rect">
            <a:avLst/>
          </a:prstGeom>
          <a:noFill/>
          <a:ln w="12700">
            <a:noFill/>
            <a:miter lim="800000"/>
            <a:headEnd/>
            <a:tailEnd/>
          </a:ln>
          <a:effectLst/>
        </p:spPr>
        <p:txBody>
          <a:bodyPr wrap="none" lIns="90488" tIns="44450" rIns="90488" bIns="44450">
            <a:spAutoFit/>
          </a:bodyPr>
          <a:lstStyle/>
          <a:p>
            <a:pPr eaLnBrk="0" hangingPunct="0"/>
            <a:r>
              <a:rPr lang="en-US" sz="2400"/>
              <a:t>z</a:t>
            </a:r>
          </a:p>
        </p:txBody>
      </p:sp>
      <p:sp>
        <p:nvSpPr>
          <p:cNvPr id="14" name="Rectangle 14"/>
          <p:cNvSpPr>
            <a:spLocks noChangeArrowheads="1"/>
          </p:cNvSpPr>
          <p:nvPr/>
        </p:nvSpPr>
        <p:spPr bwMode="auto">
          <a:xfrm>
            <a:off x="5681663" y="990600"/>
            <a:ext cx="1568450" cy="454025"/>
          </a:xfrm>
          <a:prstGeom prst="rect">
            <a:avLst/>
          </a:prstGeom>
          <a:noFill/>
          <a:ln w="12700">
            <a:noFill/>
            <a:miter lim="800000"/>
            <a:headEnd/>
            <a:tailEnd/>
          </a:ln>
          <a:effectLst/>
        </p:spPr>
        <p:txBody>
          <a:bodyPr wrap="none" lIns="90488" tIns="44450" rIns="90488" bIns="44450">
            <a:spAutoFit/>
          </a:bodyPr>
          <a:lstStyle/>
          <a:p>
            <a:pPr eaLnBrk="0" hangingPunct="0"/>
            <a:r>
              <a:rPr lang="en-US" sz="2400" b="1">
                <a:effectLst>
                  <a:outerShdw blurRad="38100" dist="38100" dir="2700000" algn="tl">
                    <a:srgbClr val="C0C0C0"/>
                  </a:outerShdw>
                </a:effectLst>
              </a:rPr>
              <a:t>Volume V</a:t>
            </a:r>
          </a:p>
        </p:txBody>
      </p:sp>
      <p:sp>
        <p:nvSpPr>
          <p:cNvPr id="15" name="Line 15"/>
          <p:cNvSpPr>
            <a:spLocks noChangeShapeType="1"/>
          </p:cNvSpPr>
          <p:nvPr/>
        </p:nvSpPr>
        <p:spPr bwMode="auto">
          <a:xfrm flipH="1">
            <a:off x="4273550" y="1246188"/>
            <a:ext cx="1384300" cy="901700"/>
          </a:xfrm>
          <a:prstGeom prst="line">
            <a:avLst/>
          </a:prstGeom>
          <a:noFill/>
          <a:ln w="28575">
            <a:solidFill>
              <a:schemeClr val="tx1"/>
            </a:solidFill>
            <a:round/>
            <a:headEnd/>
            <a:tailEnd type="triangle" w="med" len="med"/>
          </a:ln>
          <a:effectLst/>
        </p:spPr>
        <p:txBody>
          <a:bodyPr wrap="none" anchor="ctr"/>
          <a:lstStyle/>
          <a:p>
            <a:endParaRPr lang="ar-SA"/>
          </a:p>
        </p:txBody>
      </p:sp>
      <p:sp>
        <p:nvSpPr>
          <p:cNvPr id="16" name="AutoShape 16" descr="Zig zag"/>
          <p:cNvSpPr>
            <a:spLocks noChangeArrowheads="1"/>
          </p:cNvSpPr>
          <p:nvPr/>
        </p:nvSpPr>
        <p:spPr bwMode="auto">
          <a:xfrm rot="20700000">
            <a:off x="5130800" y="2319338"/>
            <a:ext cx="889000" cy="736600"/>
          </a:xfrm>
          <a:prstGeom prst="rightArrow">
            <a:avLst>
              <a:gd name="adj1" fmla="val 50000"/>
              <a:gd name="adj2" fmla="val 60350"/>
            </a:avLst>
          </a:prstGeom>
          <a:pattFill prst="zigZag">
            <a:fgClr>
              <a:schemeClr val="tx2"/>
            </a:fgClr>
            <a:bgClr>
              <a:schemeClr val="bg1"/>
            </a:bgClr>
          </a:pattFill>
          <a:ln w="25400">
            <a:solidFill>
              <a:schemeClr val="tx1"/>
            </a:solidFill>
            <a:miter lim="800000"/>
            <a:headEnd/>
            <a:tailEnd/>
          </a:ln>
          <a:effectLst/>
        </p:spPr>
        <p:txBody>
          <a:bodyPr wrap="none" anchor="ctr"/>
          <a:lstStyle/>
          <a:p>
            <a:endParaRPr lang="ar-SA"/>
          </a:p>
        </p:txBody>
      </p:sp>
      <p:sp>
        <p:nvSpPr>
          <p:cNvPr id="17" name="Rectangle 17"/>
          <p:cNvSpPr>
            <a:spLocks noChangeArrowheads="1"/>
          </p:cNvSpPr>
          <p:nvPr/>
        </p:nvSpPr>
        <p:spPr bwMode="auto">
          <a:xfrm>
            <a:off x="6088063" y="2209800"/>
            <a:ext cx="1982787" cy="454025"/>
          </a:xfrm>
          <a:prstGeom prst="rect">
            <a:avLst/>
          </a:prstGeom>
          <a:noFill/>
          <a:ln w="12700">
            <a:noFill/>
            <a:miter lim="800000"/>
            <a:headEnd/>
            <a:tailEnd/>
          </a:ln>
          <a:effectLst/>
        </p:spPr>
        <p:txBody>
          <a:bodyPr wrap="none" lIns="90488" tIns="44450" rIns="90488" bIns="44450">
            <a:spAutoFit/>
          </a:bodyPr>
          <a:lstStyle/>
          <a:p>
            <a:pPr eaLnBrk="0" hangingPunct="0"/>
            <a:r>
              <a:rPr lang="en-US" sz="2400" b="1">
                <a:effectLst>
                  <a:outerShdw blurRad="38100" dist="38100" dir="2700000" algn="tl">
                    <a:srgbClr val="C0C0C0"/>
                  </a:outerShdw>
                </a:effectLst>
              </a:rPr>
              <a:t>h = constant</a:t>
            </a:r>
          </a:p>
        </p:txBody>
      </p:sp>
      <p:sp>
        <p:nvSpPr>
          <p:cNvPr id="18" name="Text Box 18"/>
          <p:cNvSpPr txBox="1">
            <a:spLocks noChangeArrowheads="1"/>
          </p:cNvSpPr>
          <p:nvPr/>
        </p:nvSpPr>
        <p:spPr bwMode="auto">
          <a:xfrm>
            <a:off x="742950" y="152400"/>
            <a:ext cx="7467600" cy="519113"/>
          </a:xfrm>
          <a:prstGeom prst="rect">
            <a:avLst/>
          </a:prstGeom>
          <a:noFill/>
          <a:ln w="12700">
            <a:noFill/>
            <a:miter lim="800000"/>
            <a:headEnd/>
            <a:tailEnd/>
          </a:ln>
          <a:effectLst/>
        </p:spPr>
        <p:txBody>
          <a:bodyPr>
            <a:spAutoFit/>
          </a:bodyPr>
          <a:lstStyle/>
          <a:p>
            <a:pPr eaLnBrk="0" hangingPunct="0">
              <a:spcBef>
                <a:spcPct val="50000"/>
              </a:spcBef>
            </a:pPr>
            <a:r>
              <a:rPr lang="en-US" sz="2800" b="1" i="1">
                <a:solidFill>
                  <a:srgbClr val="000066"/>
                </a:solidFill>
              </a:rPr>
              <a:t>Lumped system with convective cooling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304800"/>
            <a:ext cx="7543800" cy="6858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Assumption</a:t>
            </a:r>
            <a:endParaRPr kumimoji="0" lang="en-US" sz="4400" b="0" i="0" u="none" strike="noStrike" kern="1200" cap="none" spc="0" normalizeH="0" baseline="0" noProof="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457200" y="1524000"/>
            <a:ext cx="8229600" cy="21336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The temperature of the solid is spatially uniform at any instant during the transient process. This implies that the temperature gradients are negligible.</a:t>
            </a: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graphicFrame>
        <p:nvGraphicFramePr>
          <p:cNvPr id="4" name="Object 4"/>
          <p:cNvGraphicFramePr>
            <a:graphicFrameLocks noChangeAspect="1"/>
          </p:cNvGraphicFramePr>
          <p:nvPr/>
        </p:nvGraphicFramePr>
        <p:xfrm>
          <a:off x="2514600" y="3810000"/>
          <a:ext cx="3581400" cy="2452688"/>
        </p:xfrm>
        <a:graphic>
          <a:graphicData uri="http://schemas.openxmlformats.org/presentationml/2006/ole">
            <p:oleObj spid="_x0000_s1026" name="Equation" r:id="rId3" imgW="927000" imgH="634680" progId="Equation.DSMT4">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7486650" y="1212850"/>
            <a:ext cx="257175" cy="454025"/>
          </a:xfrm>
          <a:prstGeom prst="rect">
            <a:avLst/>
          </a:prstGeom>
          <a:noFill/>
          <a:ln w="12700">
            <a:noFill/>
            <a:miter lim="800000"/>
            <a:headEnd/>
            <a:tailEnd/>
          </a:ln>
          <a:effectLst/>
        </p:spPr>
        <p:txBody>
          <a:bodyPr wrap="none" lIns="90488" tIns="44450" rIns="90488" bIns="44450">
            <a:spAutoFit/>
          </a:bodyPr>
          <a:lstStyle/>
          <a:p>
            <a:pPr eaLnBrk="0" hangingPunct="0"/>
            <a:r>
              <a:rPr lang="en-US" sz="2400">
                <a:latin typeface="Times New Roman" pitchFamily="18" charset="0"/>
              </a:rPr>
              <a:t> </a:t>
            </a:r>
          </a:p>
        </p:txBody>
      </p:sp>
      <p:graphicFrame>
        <p:nvGraphicFramePr>
          <p:cNvPr id="3" name="Object 8"/>
          <p:cNvGraphicFramePr>
            <a:graphicFrameLocks noChangeAspect="1"/>
          </p:cNvGraphicFramePr>
          <p:nvPr/>
        </p:nvGraphicFramePr>
        <p:xfrm>
          <a:off x="1219200" y="1524000"/>
          <a:ext cx="6172200" cy="1504950"/>
        </p:xfrm>
        <a:graphic>
          <a:graphicData uri="http://schemas.openxmlformats.org/presentationml/2006/ole">
            <p:oleObj spid="_x0000_s2050" name="Equation" r:id="rId3" imgW="4686120" imgH="1143000" progId="Equation.DSMT4">
              <p:embed/>
            </p:oleObj>
          </a:graphicData>
        </a:graphic>
      </p:graphicFrame>
      <p:sp>
        <p:nvSpPr>
          <p:cNvPr id="4" name="Freeform 9"/>
          <p:cNvSpPr>
            <a:spLocks/>
          </p:cNvSpPr>
          <p:nvPr/>
        </p:nvSpPr>
        <p:spPr bwMode="auto">
          <a:xfrm>
            <a:off x="3124200" y="3657600"/>
            <a:ext cx="2924175" cy="1730375"/>
          </a:xfrm>
          <a:custGeom>
            <a:avLst/>
            <a:gdLst/>
            <a:ahLst/>
            <a:cxnLst>
              <a:cxn ang="0">
                <a:pos x="1288" y="192"/>
              </a:cxn>
              <a:cxn ang="0">
                <a:pos x="1224" y="256"/>
              </a:cxn>
              <a:cxn ang="0">
                <a:pos x="1197" y="275"/>
              </a:cxn>
              <a:cxn ang="0">
                <a:pos x="1087" y="211"/>
              </a:cxn>
              <a:cxn ang="0">
                <a:pos x="1060" y="183"/>
              </a:cxn>
              <a:cxn ang="0">
                <a:pos x="987" y="174"/>
              </a:cxn>
              <a:cxn ang="0">
                <a:pos x="849" y="74"/>
              </a:cxn>
              <a:cxn ang="0">
                <a:pos x="721" y="37"/>
              </a:cxn>
              <a:cxn ang="0">
                <a:pos x="694" y="19"/>
              </a:cxn>
              <a:cxn ang="0">
                <a:pos x="639" y="0"/>
              </a:cxn>
              <a:cxn ang="0">
                <a:pos x="465" y="10"/>
              </a:cxn>
              <a:cxn ang="0">
                <a:pos x="356" y="46"/>
              </a:cxn>
              <a:cxn ang="0">
                <a:pos x="283" y="74"/>
              </a:cxn>
              <a:cxn ang="0">
                <a:pos x="264" y="101"/>
              </a:cxn>
              <a:cxn ang="0">
                <a:pos x="228" y="119"/>
              </a:cxn>
              <a:cxn ang="0">
                <a:pos x="118" y="220"/>
              </a:cxn>
              <a:cxn ang="0">
                <a:pos x="17" y="503"/>
              </a:cxn>
              <a:cxn ang="0">
                <a:pos x="72" y="869"/>
              </a:cxn>
              <a:cxn ang="0">
                <a:pos x="127" y="979"/>
              </a:cxn>
              <a:cxn ang="0">
                <a:pos x="219" y="997"/>
              </a:cxn>
              <a:cxn ang="0">
                <a:pos x="667" y="1088"/>
              </a:cxn>
              <a:cxn ang="0">
                <a:pos x="1416" y="1024"/>
              </a:cxn>
              <a:cxn ang="0">
                <a:pos x="1462" y="997"/>
              </a:cxn>
              <a:cxn ang="0">
                <a:pos x="1508" y="988"/>
              </a:cxn>
              <a:cxn ang="0">
                <a:pos x="1709" y="814"/>
              </a:cxn>
              <a:cxn ang="0">
                <a:pos x="1755" y="677"/>
              </a:cxn>
              <a:cxn ang="0">
                <a:pos x="1700" y="119"/>
              </a:cxn>
              <a:cxn ang="0">
                <a:pos x="1581" y="64"/>
              </a:cxn>
              <a:cxn ang="0">
                <a:pos x="1425" y="74"/>
              </a:cxn>
              <a:cxn ang="0">
                <a:pos x="1407" y="192"/>
              </a:cxn>
              <a:cxn ang="0">
                <a:pos x="1261" y="202"/>
              </a:cxn>
              <a:cxn ang="0">
                <a:pos x="1288" y="192"/>
              </a:cxn>
            </a:cxnLst>
            <a:rect l="0" t="0" r="r" b="b"/>
            <a:pathLst>
              <a:path w="1842" h="1090">
                <a:moveTo>
                  <a:pt x="1288" y="192"/>
                </a:moveTo>
                <a:cubicBezTo>
                  <a:pt x="1259" y="223"/>
                  <a:pt x="1268" y="242"/>
                  <a:pt x="1224" y="256"/>
                </a:cubicBezTo>
                <a:cubicBezTo>
                  <a:pt x="1215" y="262"/>
                  <a:pt x="1208" y="277"/>
                  <a:pt x="1197" y="275"/>
                </a:cubicBezTo>
                <a:cubicBezTo>
                  <a:pt x="1172" y="271"/>
                  <a:pt x="1111" y="232"/>
                  <a:pt x="1087" y="211"/>
                </a:cubicBezTo>
                <a:cubicBezTo>
                  <a:pt x="1077" y="203"/>
                  <a:pt x="1072" y="187"/>
                  <a:pt x="1060" y="183"/>
                </a:cubicBezTo>
                <a:cubicBezTo>
                  <a:pt x="1037" y="174"/>
                  <a:pt x="1011" y="177"/>
                  <a:pt x="987" y="174"/>
                </a:cubicBezTo>
                <a:cubicBezTo>
                  <a:pt x="941" y="141"/>
                  <a:pt x="895" y="107"/>
                  <a:pt x="849" y="74"/>
                </a:cubicBezTo>
                <a:cubicBezTo>
                  <a:pt x="814" y="49"/>
                  <a:pt x="761" y="47"/>
                  <a:pt x="721" y="37"/>
                </a:cubicBezTo>
                <a:cubicBezTo>
                  <a:pt x="712" y="31"/>
                  <a:pt x="704" y="23"/>
                  <a:pt x="694" y="19"/>
                </a:cubicBezTo>
                <a:cubicBezTo>
                  <a:pt x="676" y="11"/>
                  <a:pt x="639" y="0"/>
                  <a:pt x="639" y="0"/>
                </a:cubicBezTo>
                <a:cubicBezTo>
                  <a:pt x="581" y="3"/>
                  <a:pt x="523" y="2"/>
                  <a:pt x="465" y="10"/>
                </a:cubicBezTo>
                <a:cubicBezTo>
                  <a:pt x="442" y="13"/>
                  <a:pt x="385" y="40"/>
                  <a:pt x="356" y="46"/>
                </a:cubicBezTo>
                <a:cubicBezTo>
                  <a:pt x="302" y="97"/>
                  <a:pt x="391" y="19"/>
                  <a:pt x="283" y="74"/>
                </a:cubicBezTo>
                <a:cubicBezTo>
                  <a:pt x="273" y="79"/>
                  <a:pt x="273" y="94"/>
                  <a:pt x="264" y="101"/>
                </a:cubicBezTo>
                <a:cubicBezTo>
                  <a:pt x="254" y="109"/>
                  <a:pt x="239" y="111"/>
                  <a:pt x="228" y="119"/>
                </a:cubicBezTo>
                <a:cubicBezTo>
                  <a:pt x="192" y="146"/>
                  <a:pt x="147" y="184"/>
                  <a:pt x="118" y="220"/>
                </a:cubicBezTo>
                <a:cubicBezTo>
                  <a:pt x="51" y="302"/>
                  <a:pt x="31" y="402"/>
                  <a:pt x="17" y="503"/>
                </a:cubicBezTo>
                <a:cubicBezTo>
                  <a:pt x="39" y="839"/>
                  <a:pt x="0" y="711"/>
                  <a:pt x="72" y="869"/>
                </a:cubicBezTo>
                <a:cubicBezTo>
                  <a:pt x="80" y="887"/>
                  <a:pt x="100" y="973"/>
                  <a:pt x="127" y="979"/>
                </a:cubicBezTo>
                <a:cubicBezTo>
                  <a:pt x="182" y="992"/>
                  <a:pt x="151" y="986"/>
                  <a:pt x="219" y="997"/>
                </a:cubicBezTo>
                <a:cubicBezTo>
                  <a:pt x="396" y="1086"/>
                  <a:pt x="464" y="1074"/>
                  <a:pt x="667" y="1088"/>
                </a:cubicBezTo>
                <a:cubicBezTo>
                  <a:pt x="1065" y="1081"/>
                  <a:pt x="1119" y="1090"/>
                  <a:pt x="1416" y="1024"/>
                </a:cubicBezTo>
                <a:cubicBezTo>
                  <a:pt x="1431" y="1015"/>
                  <a:pt x="1445" y="1003"/>
                  <a:pt x="1462" y="997"/>
                </a:cubicBezTo>
                <a:cubicBezTo>
                  <a:pt x="1477" y="991"/>
                  <a:pt x="1494" y="995"/>
                  <a:pt x="1508" y="988"/>
                </a:cubicBezTo>
                <a:cubicBezTo>
                  <a:pt x="1577" y="956"/>
                  <a:pt x="1674" y="885"/>
                  <a:pt x="1709" y="814"/>
                </a:cubicBezTo>
                <a:cubicBezTo>
                  <a:pt x="1730" y="770"/>
                  <a:pt x="1736" y="722"/>
                  <a:pt x="1755" y="677"/>
                </a:cubicBezTo>
                <a:cubicBezTo>
                  <a:pt x="1785" y="495"/>
                  <a:pt x="1842" y="261"/>
                  <a:pt x="1700" y="119"/>
                </a:cubicBezTo>
                <a:cubicBezTo>
                  <a:pt x="1670" y="89"/>
                  <a:pt x="1620" y="78"/>
                  <a:pt x="1581" y="64"/>
                </a:cubicBezTo>
                <a:cubicBezTo>
                  <a:pt x="1529" y="67"/>
                  <a:pt x="1469" y="47"/>
                  <a:pt x="1425" y="74"/>
                </a:cubicBezTo>
                <a:cubicBezTo>
                  <a:pt x="1359" y="114"/>
                  <a:pt x="1450" y="182"/>
                  <a:pt x="1407" y="192"/>
                </a:cubicBezTo>
                <a:cubicBezTo>
                  <a:pt x="1360" y="203"/>
                  <a:pt x="1310" y="202"/>
                  <a:pt x="1261" y="202"/>
                </a:cubicBezTo>
                <a:cubicBezTo>
                  <a:pt x="1251" y="202"/>
                  <a:pt x="1279" y="195"/>
                  <a:pt x="1288" y="192"/>
                </a:cubicBezTo>
                <a:close/>
              </a:path>
            </a:pathLst>
          </a:custGeom>
          <a:solidFill>
            <a:schemeClr val="accent1"/>
          </a:solidFill>
          <a:ln w="9525">
            <a:solidFill>
              <a:schemeClr val="tx1"/>
            </a:solidFill>
            <a:round/>
            <a:headEnd/>
            <a:tailEnd/>
          </a:ln>
          <a:effectLst/>
        </p:spPr>
        <p:txBody>
          <a:bodyPr/>
          <a:lstStyle/>
          <a:p>
            <a:endParaRPr lang="ar-SA"/>
          </a:p>
        </p:txBody>
      </p:sp>
      <p:sp>
        <p:nvSpPr>
          <p:cNvPr id="5" name="AutoShape 10"/>
          <p:cNvSpPr>
            <a:spLocks noChangeArrowheads="1"/>
          </p:cNvSpPr>
          <p:nvPr/>
        </p:nvSpPr>
        <p:spPr bwMode="auto">
          <a:xfrm>
            <a:off x="5334000" y="4343400"/>
            <a:ext cx="1219200" cy="457200"/>
          </a:xfrm>
          <a:prstGeom prst="rightArrow">
            <a:avLst>
              <a:gd name="adj1" fmla="val 50000"/>
              <a:gd name="adj2" fmla="val 66667"/>
            </a:avLst>
          </a:prstGeom>
          <a:solidFill>
            <a:schemeClr val="tx1"/>
          </a:solidFill>
          <a:ln w="9525">
            <a:solidFill>
              <a:schemeClr val="tx1"/>
            </a:solidFill>
            <a:miter lim="800000"/>
            <a:headEnd/>
            <a:tailEnd/>
          </a:ln>
          <a:effectLst/>
        </p:spPr>
        <p:txBody>
          <a:bodyPr wrap="none" anchor="ctr"/>
          <a:lstStyle/>
          <a:p>
            <a:endParaRPr lang="ar-SA"/>
          </a:p>
        </p:txBody>
      </p:sp>
      <p:sp>
        <p:nvSpPr>
          <p:cNvPr id="6" name="Text Box 11"/>
          <p:cNvSpPr txBox="1">
            <a:spLocks noChangeArrowheads="1"/>
          </p:cNvSpPr>
          <p:nvPr/>
        </p:nvSpPr>
        <p:spPr bwMode="auto">
          <a:xfrm>
            <a:off x="1066800" y="457200"/>
            <a:ext cx="3003550" cy="579438"/>
          </a:xfrm>
          <a:prstGeom prst="rect">
            <a:avLst/>
          </a:prstGeom>
          <a:noFill/>
          <a:ln w="9525">
            <a:noFill/>
            <a:miter lim="800000"/>
            <a:headEnd/>
            <a:tailEnd/>
          </a:ln>
          <a:effectLst/>
        </p:spPr>
        <p:txBody>
          <a:bodyPr wrap="none">
            <a:spAutoFit/>
          </a:bodyPr>
          <a:lstStyle/>
          <a:p>
            <a:r>
              <a:rPr lang="en-US" sz="3200"/>
              <a:t>Energy balance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TotalTime>
  <Words>789</Words>
  <Application>Microsoft Office PowerPoint</Application>
  <PresentationFormat>On-screen Show (4:3)</PresentationFormat>
  <Paragraphs>117</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27</vt:i4>
      </vt:variant>
    </vt:vector>
  </HeadingPairs>
  <TitlesOfParts>
    <vt:vector size="31" baseType="lpstr">
      <vt:lpstr>Office Theme</vt:lpstr>
      <vt:lpstr>MathType 5.0 Equation</vt:lpstr>
      <vt:lpstr>MathType 4.0 Equation</vt:lpstr>
      <vt:lpstr>Microsoft Equation 3.0</vt:lpstr>
      <vt:lpstr>Unsteady state heat transfer </vt:lpstr>
      <vt:lpstr>Slide 2</vt:lpstr>
      <vt:lpstr>Slide 3</vt:lpstr>
      <vt:lpstr>Slide 4</vt:lpstr>
      <vt:lpstr>Slide 5</vt:lpstr>
      <vt:lpstr>Slide 6</vt:lpstr>
      <vt:lpstr>Slide 7</vt:lpstr>
      <vt:lpstr>Slide 8</vt:lpstr>
      <vt:lpstr>Slide 9</vt:lpstr>
      <vt:lpstr>Slide 10</vt:lpstr>
      <vt:lpstr>Slide 11</vt:lpstr>
      <vt:lpstr>CHARTS</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AGITATED CONTAINERS</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Ahmad Saleh</dc:creator>
  <cp:lastModifiedBy>Assiry</cp:lastModifiedBy>
  <cp:revision>21</cp:revision>
  <dcterms:created xsi:type="dcterms:W3CDTF">2006-08-16T00:00:00Z</dcterms:created>
  <dcterms:modified xsi:type="dcterms:W3CDTF">2012-03-10T06:03:13Z</dcterms:modified>
</cp:coreProperties>
</file>