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57" r:id="rId3"/>
    <p:sldId id="269" r:id="rId4"/>
    <p:sldId id="259" r:id="rId5"/>
    <p:sldId id="260" r:id="rId6"/>
    <p:sldId id="261" r:id="rId7"/>
    <p:sldId id="262" r:id="rId8"/>
    <p:sldId id="263" r:id="rId9"/>
    <p:sldId id="264" r:id="rId10"/>
    <p:sldId id="258" r:id="rId11"/>
    <p:sldId id="265" r:id="rId12"/>
    <p:sldId id="270" r:id="rId13"/>
    <p:sldId id="266" r:id="rId14"/>
    <p:sldId id="267" r:id="rId15"/>
    <p:sldId id="271" r:id="rId16"/>
    <p:sldId id="272" r:id="rId17"/>
    <p:sldId id="273" r:id="rId18"/>
    <p:sldId id="274" r:id="rId19"/>
    <p:sldId id="277" r:id="rId20"/>
    <p:sldId id="275" r:id="rId21"/>
    <p:sldId id="276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16A12-20A9-42FD-BA55-33C3BD7D3E46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2A48C-4FFC-424D-881B-5A11063C0D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2A48C-4FFC-424D-881B-5A11063C0D3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2A48C-4FFC-424D-881B-5A11063C0D3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33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8661-1FD0-4B5B-9E3E-A55EE1F27754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A647-75F8-4DA1-BDC1-DF6E22EAC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81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8661-1FD0-4B5B-9E3E-A55EE1F27754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A647-75F8-4DA1-BDC1-DF6E22EAC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84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8661-1FD0-4B5B-9E3E-A55EE1F27754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A647-75F8-4DA1-BDC1-DF6E22EAC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82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8661-1FD0-4B5B-9E3E-A55EE1F27754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A647-75F8-4DA1-BDC1-DF6E22EAC7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2235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8661-1FD0-4B5B-9E3E-A55EE1F27754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A647-75F8-4DA1-BDC1-DF6E22EAC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67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8661-1FD0-4B5B-9E3E-A55EE1F27754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A647-75F8-4DA1-BDC1-DF6E22EAC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11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8661-1FD0-4B5B-9E3E-A55EE1F27754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A647-75F8-4DA1-BDC1-DF6E22EAC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6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8661-1FD0-4B5B-9E3E-A55EE1F27754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A647-75F8-4DA1-BDC1-DF6E22EAC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63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8661-1FD0-4B5B-9E3E-A55EE1F27754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A647-75F8-4DA1-BDC1-DF6E22EAC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9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228600"/>
            <a:ext cx="7773338" cy="159617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053377"/>
            <a:ext cx="8229600" cy="4652223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8661-1FD0-4B5B-9E3E-A55EE1F27754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A647-75F8-4DA1-BDC1-DF6E22EAC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3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8661-1FD0-4B5B-9E3E-A55EE1F27754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A647-75F8-4DA1-BDC1-DF6E22EAC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89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8661-1FD0-4B5B-9E3E-A55EE1F27754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A647-75F8-4DA1-BDC1-DF6E22EAC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6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8661-1FD0-4B5B-9E3E-A55EE1F27754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A647-75F8-4DA1-BDC1-DF6E22EAC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29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8661-1FD0-4B5B-9E3E-A55EE1F27754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A647-75F8-4DA1-BDC1-DF6E22EAC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6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8661-1FD0-4B5B-9E3E-A55EE1F27754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A647-75F8-4DA1-BDC1-DF6E22EAC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90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8661-1FD0-4B5B-9E3E-A55EE1F27754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A647-75F8-4DA1-BDC1-DF6E22EAC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8661-1FD0-4B5B-9E3E-A55EE1F27754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A647-75F8-4DA1-BDC1-DF6E22EAC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3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3968661-1FD0-4B5B-9E3E-A55EE1F27754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CEA647-75F8-4DA1-BDC1-DF6E22EAC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8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3980" y="304800"/>
            <a:ext cx="6172200" cy="4080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1500" y="2843266"/>
            <a:ext cx="8000999" cy="2509213"/>
          </a:xfrm>
        </p:spPr>
        <p:txBody>
          <a:bodyPr>
            <a:normAutofit/>
          </a:bodyPr>
          <a:lstStyle/>
          <a:p>
            <a:r>
              <a:rPr lang="en-US" sz="4000" dirty="0"/>
              <a:t>Unit </a:t>
            </a:r>
            <a:r>
              <a:rPr lang="en-US" sz="4000" dirty="0" smtClean="0"/>
              <a:t>6: GEOLOGICAL STRUCTURES</a:t>
            </a:r>
            <a:endParaRPr lang="en-US" sz="40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13259" y="5357097"/>
            <a:ext cx="6517482" cy="1371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</a:rPr>
              <a:t>Geo 281: geology for engineers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Geology and Geophysics Department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King Saud University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GEOLOGICAL </a:t>
            </a:r>
            <a:r>
              <a:rPr lang="en-US" dirty="0" smtClean="0"/>
              <a:t>STRUCTURES (FOLDS)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1" y="2209800"/>
            <a:ext cx="8229600" cy="2133600"/>
          </a:xfrm>
        </p:spPr>
        <p:txBody>
          <a:bodyPr/>
          <a:lstStyle/>
          <a:p>
            <a:pPr algn="just"/>
            <a:r>
              <a:rPr lang="en-US" dirty="0" smtClean="0"/>
              <a:t>In a </a:t>
            </a:r>
            <a:r>
              <a:rPr lang="en-US" b="1" u="sng" dirty="0" smtClean="0">
                <a:solidFill>
                  <a:srgbClr val="FF0000"/>
                </a:solidFill>
              </a:rPr>
              <a:t>syncline</a:t>
            </a:r>
            <a:r>
              <a:rPr lang="en-US" dirty="0" smtClean="0"/>
              <a:t> the limbs of the fold dip towards each other. The youngest beds are in the center of the fold</a:t>
            </a:r>
            <a:endParaRPr lang="en-US" dirty="0"/>
          </a:p>
        </p:txBody>
      </p:sp>
      <p:pic>
        <p:nvPicPr>
          <p:cNvPr id="4" name="Picture 3" descr="synclin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7712" y="3733800"/>
            <a:ext cx="5269772" cy="28956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10437" y="1371600"/>
            <a:ext cx="3098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TYPES OF FOLDS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GEOLOGICAL </a:t>
            </a:r>
            <a:r>
              <a:rPr lang="en-US" dirty="0" smtClean="0"/>
              <a:t>STRUCTURES (FOLDS)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057400"/>
            <a:ext cx="8229600" cy="1676400"/>
          </a:xfrm>
        </p:spPr>
        <p:txBody>
          <a:bodyPr/>
          <a:lstStyle/>
          <a:p>
            <a:pPr algn="just"/>
            <a:r>
              <a:rPr lang="en-US" dirty="0" smtClean="0"/>
              <a:t>A special type of fold with only one limb is a </a:t>
            </a:r>
            <a:r>
              <a:rPr lang="en-US" b="1" u="sng" dirty="0" smtClean="0">
                <a:solidFill>
                  <a:srgbClr val="FF0000"/>
                </a:solidFill>
              </a:rPr>
              <a:t>monocline.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4" name="Picture 3" descr="monoclin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2608" y="3200400"/>
            <a:ext cx="5674582" cy="31180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10437" y="1371600"/>
            <a:ext cx="3098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TYPES OF FOLDS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GEOLOGICAL </a:t>
            </a:r>
            <a:r>
              <a:rPr lang="en-US" dirty="0" smtClean="0"/>
              <a:t>STRUCTURES (folds)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039" y="2388869"/>
            <a:ext cx="4343400" cy="356616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A </a:t>
            </a:r>
            <a:r>
              <a:rPr lang="en-US" sz="2400" b="1" u="sng" dirty="0" smtClean="0">
                <a:solidFill>
                  <a:srgbClr val="FF0000"/>
                </a:solidFill>
              </a:rPr>
              <a:t>symmetrical fold</a:t>
            </a:r>
            <a:r>
              <a:rPr lang="en-US" sz="2400" dirty="0" smtClean="0"/>
              <a:t> is one in which the axial plane is vertical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algn="just"/>
            <a:r>
              <a:rPr lang="en-US" sz="2400" dirty="0" smtClean="0"/>
              <a:t>An </a:t>
            </a:r>
            <a:r>
              <a:rPr lang="en-US" sz="2400" b="1" u="sng" dirty="0" smtClean="0">
                <a:solidFill>
                  <a:srgbClr val="FF0000"/>
                </a:solidFill>
              </a:rPr>
              <a:t>asymmetrical fold</a:t>
            </a:r>
            <a:r>
              <a:rPr lang="en-US" sz="2400" dirty="0" smtClean="0"/>
              <a:t> is one in which the axial plane is inclined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algn="just"/>
            <a:r>
              <a:rPr lang="en-US" sz="2400" dirty="0" smtClean="0"/>
              <a:t>In an </a:t>
            </a:r>
            <a:r>
              <a:rPr lang="en-US" sz="2400" b="1" u="sng" dirty="0" smtClean="0">
                <a:solidFill>
                  <a:srgbClr val="FF0000"/>
                </a:solidFill>
              </a:rPr>
              <a:t>overturned fold</a:t>
            </a:r>
            <a:r>
              <a:rPr lang="en-US" sz="2400" dirty="0" smtClean="0"/>
              <a:t>, the beds dip in the same direction on both sides of the axial plane.</a:t>
            </a:r>
            <a:endParaRPr lang="en-US" sz="2400" dirty="0"/>
          </a:p>
        </p:txBody>
      </p:sp>
      <p:pic>
        <p:nvPicPr>
          <p:cNvPr id="29698" name="Picture 2" descr="http://web.arc.losrios.edu/~borougt/AsymmVsSymmVsOverturnedFol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400414"/>
            <a:ext cx="4553585" cy="384810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10437" y="1219200"/>
            <a:ext cx="3098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TYPES OF FOLDS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GEOLOGICAL </a:t>
            </a:r>
            <a:r>
              <a:rPr lang="en-US" dirty="0" smtClean="0"/>
              <a:t>STRUCTURES (folds)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33600"/>
            <a:ext cx="8229600" cy="18288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In a </a:t>
            </a:r>
            <a:r>
              <a:rPr lang="en-US" sz="2400" b="1" u="sng" dirty="0" smtClean="0">
                <a:solidFill>
                  <a:srgbClr val="FF0000"/>
                </a:solidFill>
              </a:rPr>
              <a:t>recumbent fold</a:t>
            </a:r>
            <a:r>
              <a:rPr lang="en-US" sz="2400" dirty="0" smtClean="0"/>
              <a:t> the axial plane is horizontal and the limbs of the fold are parallel to each other.</a:t>
            </a:r>
            <a:endParaRPr lang="en-US" sz="2400" dirty="0"/>
          </a:p>
        </p:txBody>
      </p:sp>
      <p:pic>
        <p:nvPicPr>
          <p:cNvPr id="4" name="Picture 3" descr="recumbent_fold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5674" y="3657600"/>
            <a:ext cx="5408449" cy="2971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10437" y="1371600"/>
            <a:ext cx="3098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TYPES OF FOLDS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GEOLOGICAL </a:t>
            </a:r>
            <a:r>
              <a:rPr lang="en-US" dirty="0" smtClean="0"/>
              <a:t>STRUCTURES (Folds)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554162"/>
            <a:ext cx="8686800" cy="2789237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A circular or elliptical </a:t>
            </a:r>
            <a:r>
              <a:rPr lang="en-US" sz="2400" dirty="0" err="1" smtClean="0"/>
              <a:t>anticlinal</a:t>
            </a:r>
            <a:r>
              <a:rPr lang="en-US" sz="2400" dirty="0" smtClean="0"/>
              <a:t> structure is called a </a:t>
            </a:r>
            <a:r>
              <a:rPr lang="en-US" sz="2400" b="1" u="sng" dirty="0" smtClean="0">
                <a:solidFill>
                  <a:srgbClr val="FF0000"/>
                </a:solidFill>
              </a:rPr>
              <a:t>dome</a:t>
            </a:r>
            <a:r>
              <a:rPr lang="en-US" sz="2400" dirty="0" smtClean="0"/>
              <a:t>. The layer dips away from the center of a dome in all directions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algn="just"/>
            <a:r>
              <a:rPr lang="en-US" sz="2400" dirty="0" smtClean="0"/>
              <a:t>A circular or elliptical synclinal structure is called a </a:t>
            </a:r>
            <a:r>
              <a:rPr lang="en-US" sz="2400" b="1" u="sng" dirty="0" smtClean="0">
                <a:solidFill>
                  <a:srgbClr val="FF0000"/>
                </a:solidFill>
              </a:rPr>
              <a:t>basin</a:t>
            </a:r>
            <a:r>
              <a:rPr lang="en-US" sz="2400" dirty="0" smtClean="0"/>
              <a:t>. The layer dips towards the center of the basin in all directions.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36" y="4081462"/>
            <a:ext cx="39243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1491" y="4191000"/>
            <a:ext cx="39624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GEOLOGICAL </a:t>
            </a:r>
            <a:r>
              <a:rPr lang="en-US" dirty="0" smtClean="0"/>
              <a:t>STRUCTURES (faults)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844040"/>
            <a:ext cx="4419600" cy="486156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A </a:t>
            </a:r>
            <a:r>
              <a:rPr lang="en-US" sz="2400" b="1" u="sng" dirty="0" smtClean="0">
                <a:solidFill>
                  <a:srgbClr val="FF0000"/>
                </a:solidFill>
              </a:rPr>
              <a:t>fault</a:t>
            </a:r>
            <a:r>
              <a:rPr lang="en-US" sz="2400" dirty="0" smtClean="0"/>
              <a:t> is a fracture along which rock on one side has moved relative to rock on the other side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algn="just"/>
            <a:r>
              <a:rPr lang="en-US" sz="2400" b="1" u="sng" dirty="0" smtClean="0">
                <a:solidFill>
                  <a:srgbClr val="FF0000"/>
                </a:solidFill>
              </a:rPr>
              <a:t>Slip</a:t>
            </a:r>
            <a:r>
              <a:rPr lang="en-US" sz="2400" dirty="0" smtClean="0"/>
              <a:t> is the distance that rocks on opposite sides of a fault have moved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algn="just"/>
            <a:r>
              <a:rPr lang="en-US" sz="2400" dirty="0" smtClean="0"/>
              <a:t>Some faults are a single fracture in rock; others consist of numerous closely spaced fractures called a </a:t>
            </a:r>
            <a:r>
              <a:rPr lang="en-US" sz="2400" b="1" u="sng" dirty="0" smtClean="0">
                <a:solidFill>
                  <a:srgbClr val="FF0000"/>
                </a:solidFill>
              </a:rPr>
              <a:t>fault zone.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771650"/>
            <a:ext cx="38766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267200"/>
            <a:ext cx="396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GEOLOGICAL </a:t>
            </a:r>
            <a:r>
              <a:rPr lang="en-US" dirty="0" smtClean="0"/>
              <a:t>STRUCTURES (Fault)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827086"/>
            <a:ext cx="4648200" cy="4313237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The two sides of a non-vertical fault are known as the </a:t>
            </a:r>
            <a:r>
              <a:rPr lang="en-US" sz="2400" b="1" u="sng" dirty="0" smtClean="0">
                <a:solidFill>
                  <a:srgbClr val="FF0000"/>
                </a:solidFill>
              </a:rPr>
              <a:t>hanging wall</a:t>
            </a:r>
            <a:r>
              <a:rPr lang="en-US" sz="2400" dirty="0" smtClean="0"/>
              <a:t> and </a:t>
            </a:r>
            <a:r>
              <a:rPr lang="en-US" sz="2400" b="1" u="sng" dirty="0" smtClean="0">
                <a:solidFill>
                  <a:srgbClr val="FF0000"/>
                </a:solidFill>
              </a:rPr>
              <a:t>footwall</a:t>
            </a:r>
            <a:r>
              <a:rPr lang="en-US" sz="2400" dirty="0" smtClean="0"/>
              <a:t>. </a:t>
            </a:r>
          </a:p>
          <a:p>
            <a:pPr algn="just"/>
            <a:r>
              <a:rPr lang="en-US" sz="2400" dirty="0" smtClean="0"/>
              <a:t>By definition, the hanging wall occurs above the fault and the footwall occurs below the fault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algn="just"/>
            <a:r>
              <a:rPr lang="en-US" sz="2400" b="1" u="sng" dirty="0" smtClean="0">
                <a:solidFill>
                  <a:srgbClr val="FF0000"/>
                </a:solidFill>
              </a:rPr>
              <a:t>Fault Plane </a:t>
            </a:r>
            <a:r>
              <a:rPr lang="en-US" sz="2400" dirty="0" smtClean="0"/>
              <a:t>is the plane along which the rock or crustal material has fractured.</a:t>
            </a:r>
            <a:endParaRPr lang="en-US" sz="2400" dirty="0"/>
          </a:p>
        </p:txBody>
      </p:sp>
      <p:pic>
        <p:nvPicPr>
          <p:cNvPr id="1026" name="Picture 2" descr="Image result for hanging wall and foot wal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" t="4024" r="2174" b="4799"/>
          <a:stretch/>
        </p:blipFill>
        <p:spPr bwMode="auto">
          <a:xfrm>
            <a:off x="5207469" y="2438400"/>
            <a:ext cx="3276601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GEOLOGICAL </a:t>
            </a:r>
            <a:r>
              <a:rPr lang="en-US" dirty="0" smtClean="0"/>
              <a:t>STRUCTURES (fault)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560089"/>
            <a:ext cx="8229600" cy="2249912"/>
          </a:xfrm>
        </p:spPr>
        <p:txBody>
          <a:bodyPr/>
          <a:lstStyle/>
          <a:p>
            <a:pPr algn="ctr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Normal Fault</a:t>
            </a:r>
          </a:p>
          <a:p>
            <a:r>
              <a:rPr lang="en-US" sz="2400" dirty="0" smtClean="0"/>
              <a:t>Hanging wall moves down relative to footwall.</a:t>
            </a:r>
          </a:p>
          <a:p>
            <a:r>
              <a:rPr lang="en-US" sz="2400" dirty="0" smtClean="0"/>
              <a:t>Caused by horizontal tension stress.</a:t>
            </a:r>
          </a:p>
          <a:p>
            <a:r>
              <a:rPr lang="en-US" sz="2400" dirty="0" smtClean="0"/>
              <a:t>Results in extension.</a:t>
            </a:r>
            <a:endParaRPr lang="en-US" sz="2400" dirty="0"/>
          </a:p>
        </p:txBody>
      </p:sp>
      <p:pic>
        <p:nvPicPr>
          <p:cNvPr id="31750" name="Picture 6" descr="http://geology1a-1.wikispaces.com/file/view/NormalFault.gif/90969209/NormalFaul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46946"/>
            <a:ext cx="6096000" cy="275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GEOLOGICAL </a:t>
            </a:r>
            <a:r>
              <a:rPr lang="en-US" dirty="0" smtClean="0"/>
              <a:t>STRUCTURES (Fault)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143000"/>
            <a:ext cx="8229600" cy="28956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en-US" b="1" u="sng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Reverse </a:t>
            </a:r>
            <a:r>
              <a:rPr lang="en-US" b="1" u="sng" dirty="0" smtClean="0">
                <a:solidFill>
                  <a:srgbClr val="FF0000"/>
                </a:solidFill>
              </a:rPr>
              <a:t>Fault</a:t>
            </a:r>
          </a:p>
          <a:p>
            <a:pPr algn="just"/>
            <a:r>
              <a:rPr lang="en-US" sz="2400" dirty="0" smtClean="0"/>
              <a:t>Hanging wall moves up relative to footwall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algn="just"/>
            <a:r>
              <a:rPr lang="en-US" sz="2400" dirty="0" smtClean="0"/>
              <a:t>Caused by compressive stress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algn="just"/>
            <a:r>
              <a:rPr lang="en-US" sz="2400" dirty="0" smtClean="0"/>
              <a:t>Results in shortening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algn="just"/>
            <a:r>
              <a:rPr lang="en-US" sz="2400" dirty="0" smtClean="0"/>
              <a:t>Fault plane is oriented between 30 and 90 degrees (measured from horizontal). </a:t>
            </a:r>
          </a:p>
          <a:p>
            <a:endParaRPr lang="en-US" dirty="0"/>
          </a:p>
        </p:txBody>
      </p:sp>
      <p:pic>
        <p:nvPicPr>
          <p:cNvPr id="32770" name="Picture 2" descr="http://facweb.bhc.edu/academics/science/harwoodr/GEOL101/Study/Images/ReverseFaul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4038600"/>
            <a:ext cx="5715000" cy="2643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GEOLOGICAL </a:t>
            </a:r>
            <a:r>
              <a:rPr lang="en-US" dirty="0" smtClean="0"/>
              <a:t>STRUCTURES (Fault)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053377"/>
            <a:ext cx="8229600" cy="20614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Thrust Fault</a:t>
            </a:r>
          </a:p>
          <a:p>
            <a:pPr algn="just"/>
            <a:r>
              <a:rPr lang="en-US" sz="2400" dirty="0" smtClean="0"/>
              <a:t>A thrust fault is a special type of reverse fault that is nearly horizontal</a:t>
            </a:r>
          </a:p>
          <a:p>
            <a:pPr algn="just"/>
            <a:r>
              <a:rPr lang="en-US" sz="2400" dirty="0" smtClean="0"/>
              <a:t>Fault plane is at less than 30 degrees </a:t>
            </a:r>
            <a:endParaRPr lang="en-US" sz="2400" dirty="0"/>
          </a:p>
        </p:txBody>
      </p:sp>
      <p:pic>
        <p:nvPicPr>
          <p:cNvPr id="35842" name="Picture 2" descr="http://facweb.bhc.edu/academics/science/harwoodr/GEOL101/Study/Images/Thru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419600"/>
            <a:ext cx="6096000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 </a:t>
            </a:r>
            <a:r>
              <a:rPr lang="en-US" dirty="0" smtClean="0"/>
              <a:t>DEFORMATION (STRESS)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2346" y="1587321"/>
            <a:ext cx="4267200" cy="5194479"/>
          </a:xfrm>
        </p:spPr>
        <p:txBody>
          <a:bodyPr>
            <a:normAutofit fontScale="92500"/>
          </a:bodyPr>
          <a:lstStyle/>
          <a:p>
            <a:pPr algn="just">
              <a:buSzPct val="55000"/>
            </a:pPr>
            <a:r>
              <a:rPr lang="en-US" sz="2400" dirty="0" smtClean="0"/>
              <a:t>Tectonic forces exert different types of stress on rocks in different geologic environments. </a:t>
            </a:r>
          </a:p>
          <a:p>
            <a:pPr algn="just">
              <a:buSzPct val="55000"/>
            </a:pPr>
            <a:r>
              <a:rPr lang="en-US" sz="2400" dirty="0" smtClean="0"/>
              <a:t>The first, called </a:t>
            </a:r>
            <a:r>
              <a:rPr lang="en-US" sz="2400" b="1" u="sng" dirty="0" smtClean="0">
                <a:solidFill>
                  <a:srgbClr val="FF0000"/>
                </a:solidFill>
              </a:rPr>
              <a:t>confining stress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or </a:t>
            </a:r>
            <a:r>
              <a:rPr lang="en-US" sz="2400" b="1" u="sng" dirty="0" smtClean="0">
                <a:solidFill>
                  <a:srgbClr val="FF0000"/>
                </a:solidFill>
              </a:rPr>
              <a:t>confining pressure</a:t>
            </a:r>
            <a:r>
              <a:rPr lang="en-US" sz="2400" dirty="0" smtClean="0"/>
              <a:t>, occurs when rock or sediment is buried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algn="just">
              <a:buSzPct val="55000"/>
            </a:pPr>
            <a:r>
              <a:rPr lang="en-US" sz="2400" dirty="0" smtClean="0"/>
              <a:t>Confining pressure merely compresses rocks but does not distort them, because the compressive force acts equally in all directions</a:t>
            </a:r>
            <a:endParaRPr lang="en-US" sz="2400" dirty="0"/>
          </a:p>
        </p:txBody>
      </p:sp>
      <p:pic>
        <p:nvPicPr>
          <p:cNvPr id="12290" name="Picture 2" descr="http://hays.outcrop.org/images/rocks/metamorphic/lutge8e/FG07_0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2101" y="2057400"/>
            <a:ext cx="4410075" cy="323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GEOLOGICAL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3314" y="1824777"/>
            <a:ext cx="8686800" cy="282342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3100" b="1" u="sng" dirty="0" smtClean="0">
                <a:solidFill>
                  <a:srgbClr val="FF0000"/>
                </a:solidFill>
              </a:rPr>
              <a:t>Strike-Slip Faults</a:t>
            </a:r>
          </a:p>
          <a:p>
            <a:pPr algn="just"/>
            <a:r>
              <a:rPr lang="en-US" sz="2800" dirty="0" smtClean="0"/>
              <a:t>A strike–slip fault is one in which the fracture is vertical, or nearly so, and rocks on opposite sides of the fracture move horizontally past each other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dirty="0"/>
              <a:t>A transform plate boundary is a strike–slip fault</a:t>
            </a:r>
            <a:endParaRPr lang="en-US" sz="2800" dirty="0"/>
          </a:p>
          <a:p>
            <a:pPr marL="0" indent="0" algn="just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34818" name="Picture 2" descr="http://facweb.bhc.edu/academics/science/harwoodr/GEOL101/Study/Images/StrikeSlipLLFaul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678" y="4508301"/>
            <a:ext cx="4191000" cy="1892499"/>
          </a:xfrm>
          <a:prstGeom prst="rect">
            <a:avLst/>
          </a:prstGeom>
          <a:noFill/>
        </p:spPr>
      </p:pic>
      <p:pic>
        <p:nvPicPr>
          <p:cNvPr id="34820" name="Picture 4" descr="http://facweb.bhc.edu/academics/science/harwoodr/GEOL101/Study/Images/StrikeSlipRLFaul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6317" y="4502050"/>
            <a:ext cx="4218686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GEOLOGICAL </a:t>
            </a:r>
            <a:r>
              <a:rPr lang="en-US" dirty="0" smtClean="0"/>
              <a:t>STRUCTURES (Fault)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817850"/>
            <a:ext cx="8686800" cy="21796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Horsts and </a:t>
            </a:r>
            <a:r>
              <a:rPr lang="en-US" b="1" u="sng" dirty="0" err="1" smtClean="0">
                <a:solidFill>
                  <a:srgbClr val="FF0000"/>
                </a:solidFill>
              </a:rPr>
              <a:t>Grabens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 smtClean="0"/>
              <a:t>Horsts are up thrown blocks bounded on either side by non-parallel normal faults</a:t>
            </a:r>
            <a:r>
              <a:rPr lang="en-US" dirty="0" smtClean="0"/>
              <a:t>.</a:t>
            </a:r>
            <a:endParaRPr lang="en-US" dirty="0" smtClean="0"/>
          </a:p>
          <a:p>
            <a:pPr algn="just"/>
            <a:r>
              <a:rPr lang="en-US" dirty="0" smtClean="0"/>
              <a:t>Grabens are downthrown blocks bounded on either side by non-parallel normal faults.</a:t>
            </a:r>
          </a:p>
          <a:p>
            <a:pPr algn="just"/>
            <a:endParaRPr lang="en-US" dirty="0"/>
          </a:p>
        </p:txBody>
      </p:sp>
      <p:pic>
        <p:nvPicPr>
          <p:cNvPr id="33794" name="Picture 2" descr="http://facweb.bhc.edu/academics/science/harwoodr/GEOL101/Study/Images/HorstGrabe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101" y="3962400"/>
            <a:ext cx="5257800" cy="2776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GEOLOGICAL </a:t>
            </a:r>
            <a:r>
              <a:rPr lang="en-US" dirty="0" smtClean="0"/>
              <a:t>STRUCTURES (Joints)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554163"/>
            <a:ext cx="8686800" cy="18748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JOINTS</a:t>
            </a:r>
          </a:p>
          <a:p>
            <a:pPr algn="just"/>
            <a:r>
              <a:rPr lang="en-US" dirty="0" smtClean="0"/>
              <a:t>A joint is a fracture in rock and is therefore similar to a fault except that in a joint rocks on either side of the fracture have not moved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98450" y="3352800"/>
            <a:ext cx="8616950" cy="3364230"/>
            <a:chOff x="152400" y="3429000"/>
            <a:chExt cx="8616950" cy="3364230"/>
          </a:xfrm>
        </p:grpSpPr>
        <p:pic>
          <p:nvPicPr>
            <p:cNvPr id="36866" name="Picture 2" descr="http://facweb.bhc.edu/academics/science/harwoodr/GEOL101/Study/Images/69-06.jpg"/>
            <p:cNvPicPr>
              <a:picLocks noChangeAspect="1" noChangeArrowheads="1"/>
            </p:cNvPicPr>
            <p:nvPr/>
          </p:nvPicPr>
          <p:blipFill>
            <a:blip r:embed="rId2" cstate="print"/>
            <a:srcRect b="8094"/>
            <a:stretch>
              <a:fillRect/>
            </a:stretch>
          </p:blipFill>
          <p:spPr bwMode="auto">
            <a:xfrm>
              <a:off x="152400" y="3429000"/>
              <a:ext cx="1889691" cy="3352800"/>
            </a:xfrm>
            <a:prstGeom prst="rect">
              <a:avLst/>
            </a:prstGeom>
            <a:noFill/>
          </p:spPr>
        </p:pic>
        <p:pic>
          <p:nvPicPr>
            <p:cNvPr id="36868" name="Picture 4" descr="http://facweb.bhc.edu/academics/science/harwoodr/GEOL101/Study/Images/28-26.jpg"/>
            <p:cNvPicPr>
              <a:picLocks noChangeAspect="1" noChangeArrowheads="1"/>
            </p:cNvPicPr>
            <p:nvPr/>
          </p:nvPicPr>
          <p:blipFill>
            <a:blip r:embed="rId3" cstate="print"/>
            <a:srcRect b="8629"/>
            <a:stretch>
              <a:fillRect/>
            </a:stretch>
          </p:blipFill>
          <p:spPr bwMode="auto">
            <a:xfrm>
              <a:off x="6324600" y="3505200"/>
              <a:ext cx="2444750" cy="1600200"/>
            </a:xfrm>
            <a:prstGeom prst="rect">
              <a:avLst/>
            </a:prstGeom>
            <a:noFill/>
          </p:spPr>
        </p:pic>
        <p:pic>
          <p:nvPicPr>
            <p:cNvPr id="36872" name="Picture 8" descr="http://www.geology.wisc.edu/~maher/air/122-25v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24600" y="5181600"/>
              <a:ext cx="2438400" cy="1611630"/>
            </a:xfrm>
            <a:prstGeom prst="rect">
              <a:avLst/>
            </a:prstGeom>
            <a:noFill/>
          </p:spPr>
        </p:pic>
        <p:pic>
          <p:nvPicPr>
            <p:cNvPr id="36874" name="Picture 10" descr="http://upload.wikimedia.org/wikipedia/commons/thumb/e/e8/Joshua_Tree_National_Park_-_Rock_Piles_1.JPG/500px-Joshua_Tree_National_Park_-_Rock_Piles_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6000" y="4038600"/>
              <a:ext cx="3932029" cy="2209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273" y="2438400"/>
            <a:ext cx="4449654" cy="3276600"/>
          </a:xfrm>
        </p:spPr>
        <p:txBody>
          <a:bodyPr>
            <a:normAutofit/>
          </a:bodyPr>
          <a:lstStyle/>
          <a:p>
            <a:pPr algn="just">
              <a:buSzPct val="55000"/>
            </a:pPr>
            <a:r>
              <a:rPr lang="en-US" sz="2400" dirty="0"/>
              <a:t>In contrast directed stress or directed pressure, acts only in one direction.</a:t>
            </a:r>
          </a:p>
          <a:p>
            <a:pPr algn="just">
              <a:buSzPct val="55000"/>
            </a:pPr>
            <a:r>
              <a:rPr lang="en-US" sz="2400" dirty="0"/>
              <a:t>Tectonic processes create three types of directed stress.</a:t>
            </a:r>
          </a:p>
          <a:p>
            <a:pPr marL="0" indent="0" algn="just">
              <a:buSzPct val="55000"/>
              <a:buNone/>
            </a:pPr>
            <a:endParaRPr lang="en-US" sz="2400" dirty="0" smtClean="0"/>
          </a:p>
        </p:txBody>
      </p:sp>
      <p:pic>
        <p:nvPicPr>
          <p:cNvPr id="26626" name="Picture 2" descr="http://hays.outcrop.org/images/rocks/metamorphic/lutge8e/FG07_0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1" y="1828800"/>
            <a:ext cx="4372380" cy="3392244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7732" y="381000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ROCK DEFORMATION (STRESS)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 </a:t>
            </a:r>
            <a:r>
              <a:rPr lang="en-US" dirty="0" smtClean="0"/>
              <a:t>DEFORMATION (Stress)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-12879" y="1600200"/>
            <a:ext cx="5042079" cy="53340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en-US" b="1" dirty="0" smtClean="0"/>
              <a:t>DIRECTED </a:t>
            </a:r>
            <a:r>
              <a:rPr lang="en-US" b="1" dirty="0" smtClean="0"/>
              <a:t>PRESSURE</a:t>
            </a:r>
            <a:endParaRPr lang="en-US" dirty="0" smtClean="0"/>
          </a:p>
          <a:p>
            <a:pPr algn="just"/>
            <a:r>
              <a:rPr lang="en-US" b="1" u="sng" dirty="0" smtClean="0">
                <a:solidFill>
                  <a:srgbClr val="FF0000"/>
                </a:solidFill>
              </a:rPr>
              <a:t>Compressive stress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is common in convergent </a:t>
            </a:r>
            <a:r>
              <a:rPr lang="en-US" dirty="0" smtClean="0"/>
              <a:t>plate </a:t>
            </a:r>
            <a:r>
              <a:rPr lang="en-US" dirty="0" err="1" smtClean="0"/>
              <a:t>boundaries,where</a:t>
            </a:r>
            <a:r>
              <a:rPr lang="en-US" dirty="0" smtClean="0"/>
              <a:t> two plates converge and the rock</a:t>
            </a:r>
            <a:r>
              <a:rPr lang="en-US" dirty="0" smtClean="0"/>
              <a:t>.</a:t>
            </a:r>
            <a:endParaRPr lang="en-US" dirty="0" smtClean="0"/>
          </a:p>
          <a:p>
            <a:pPr algn="just"/>
            <a:r>
              <a:rPr lang="en-US" b="1" u="sng" dirty="0" smtClean="0">
                <a:solidFill>
                  <a:srgbClr val="FF0000"/>
                </a:solidFill>
              </a:rPr>
              <a:t>Extensional stress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(</a:t>
            </a:r>
            <a:r>
              <a:rPr lang="en-US" dirty="0" smtClean="0"/>
              <a:t>often called tensional stress) pulls rock apart and is the opposite of</a:t>
            </a:r>
            <a:r>
              <a:rPr lang="en-US" b="1" dirty="0" smtClean="0"/>
              <a:t> tectonic </a:t>
            </a:r>
            <a:r>
              <a:rPr lang="en-US" dirty="0" smtClean="0"/>
              <a:t>compression Rocks at a divergent plate boundary stretch and pull apart because they are subject to extensional stress. </a:t>
            </a:r>
          </a:p>
          <a:p>
            <a:pPr algn="just"/>
            <a:r>
              <a:rPr lang="en-US" b="1" u="sng" dirty="0" smtClean="0">
                <a:solidFill>
                  <a:srgbClr val="FF0000"/>
                </a:solidFill>
              </a:rPr>
              <a:t>Shear stress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acts in parallel but </a:t>
            </a:r>
            <a:r>
              <a:rPr lang="en-US" dirty="0" smtClean="0"/>
              <a:t>opposite directions. Shearing deforms rock by causing one part of a rock mass to slide past the other part, as in a transform fault or a transform plate boundary.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8816" y="1352286"/>
            <a:ext cx="39243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 </a:t>
            </a:r>
            <a:r>
              <a:rPr lang="en-US" dirty="0" smtClean="0"/>
              <a:t>DEFORMATION (Strain)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824776"/>
            <a:ext cx="8229600" cy="457602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just"/>
            <a:r>
              <a:rPr lang="en-US" b="1" u="sng" dirty="0" smtClean="0">
                <a:solidFill>
                  <a:srgbClr val="FF0000"/>
                </a:solidFill>
              </a:rPr>
              <a:t>Strain</a:t>
            </a:r>
            <a:r>
              <a:rPr lang="en-US" dirty="0" smtClean="0"/>
              <a:t> is the deformation produced by stress. </a:t>
            </a:r>
          </a:p>
          <a:p>
            <a:pPr algn="just"/>
            <a:r>
              <a:rPr lang="en-US" dirty="0" smtClean="0"/>
              <a:t>Deformation can be of two </a:t>
            </a:r>
            <a:r>
              <a:rPr lang="en-US" dirty="0" smtClean="0"/>
              <a:t>types</a:t>
            </a:r>
            <a:endParaRPr lang="en-US" dirty="0" smtClean="0"/>
          </a:p>
          <a:p>
            <a:pPr marL="651510" indent="-514350" algn="just">
              <a:buFont typeface="+mj-lt"/>
              <a:buAutoNum type="arabicPeriod"/>
            </a:pPr>
            <a:r>
              <a:rPr lang="en-US" b="1" u="sng" dirty="0" smtClean="0">
                <a:solidFill>
                  <a:srgbClr val="FF0000"/>
                </a:solidFill>
              </a:rPr>
              <a:t>Elastic deformation</a:t>
            </a:r>
            <a:r>
              <a:rPr lang="en-US" dirty="0" smtClean="0"/>
              <a:t>: An elastically deformed rock springs back to its original size and shape when the stress is removed</a:t>
            </a:r>
            <a:r>
              <a:rPr lang="en-US" dirty="0" smtClean="0"/>
              <a:t>.</a:t>
            </a:r>
            <a:endParaRPr lang="en-US" dirty="0" smtClean="0"/>
          </a:p>
          <a:p>
            <a:pPr marL="651510" indent="-514350" algn="just">
              <a:buFont typeface="+mj-lt"/>
              <a:buAutoNum type="arabicPeriod"/>
            </a:pPr>
            <a:r>
              <a:rPr lang="en-US" b="1" u="sng" dirty="0" smtClean="0">
                <a:solidFill>
                  <a:srgbClr val="FF0000"/>
                </a:solidFill>
              </a:rPr>
              <a:t>Plastic deformation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:During plastic deformation, a rock deforms like putty and retains its new shape</a:t>
            </a:r>
            <a:r>
              <a:rPr lang="en-US" dirty="0" smtClean="0"/>
              <a:t>.</a:t>
            </a:r>
            <a:endParaRPr lang="en-US" dirty="0" smtClean="0"/>
          </a:p>
          <a:p>
            <a:pPr marL="651510" indent="-514350" algn="just"/>
            <a:r>
              <a:rPr lang="en-US" dirty="0" smtClean="0"/>
              <a:t>Once the substance/rock has reached the limit of plastic deformation, it breaks or ruptures. This is known as the </a:t>
            </a:r>
            <a:r>
              <a:rPr lang="en-US" b="1" u="sng" dirty="0" smtClean="0">
                <a:solidFill>
                  <a:srgbClr val="FF0000"/>
                </a:solidFill>
              </a:rPr>
              <a:t>brittle deformation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GEOLOGICAL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554163"/>
            <a:ext cx="8686800" cy="3017838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A </a:t>
            </a:r>
            <a:r>
              <a:rPr lang="en-US" b="1" u="sng" dirty="0" smtClean="0">
                <a:solidFill>
                  <a:srgbClr val="FF0000"/>
                </a:solidFill>
              </a:rPr>
              <a:t>geologic structure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any feature produced by rock deformation. </a:t>
            </a:r>
          </a:p>
          <a:p>
            <a:pPr algn="just"/>
            <a:r>
              <a:rPr lang="en-US" dirty="0" smtClean="0"/>
              <a:t>Tectonic forces create three types of geologic structures: </a:t>
            </a:r>
            <a:r>
              <a:rPr lang="en-US" b="1" u="sng" dirty="0" smtClean="0">
                <a:solidFill>
                  <a:srgbClr val="FF0000"/>
                </a:solidFill>
              </a:rPr>
              <a:t>folds, faults, and joint</a:t>
            </a:r>
            <a:r>
              <a:rPr lang="en-US" dirty="0" smtClean="0"/>
              <a:t>.</a:t>
            </a:r>
            <a:endParaRPr lang="en-US" dirty="0" smtClean="0"/>
          </a:p>
          <a:p>
            <a:pPr algn="just"/>
            <a:r>
              <a:rPr lang="en-US" dirty="0" smtClean="0"/>
              <a:t>A </a:t>
            </a:r>
            <a:r>
              <a:rPr lang="en-US" b="1" u="sng" dirty="0" smtClean="0">
                <a:solidFill>
                  <a:srgbClr val="FF0000"/>
                </a:solidFill>
              </a:rPr>
              <a:t>fold</a:t>
            </a:r>
            <a:r>
              <a:rPr lang="en-US" dirty="0" smtClean="0"/>
              <a:t> is a bend in rock. Some folded rocks display little or no fracturing, indicating that the rocks deformed in a plastic manner. In other cases, folding occurs by a combination of plastic deformation and brittle fracture. Folds formed in this manner exhibit many tiny fractures</a:t>
            </a:r>
          </a:p>
          <a:p>
            <a:pPr algn="just"/>
            <a:endParaRPr lang="en-US" dirty="0" smtClean="0"/>
          </a:p>
        </p:txBody>
      </p:sp>
      <p:pic>
        <p:nvPicPr>
          <p:cNvPr id="8194" name="Picture 2" descr="http://www.dorlingkindersley-uk.co.uk/static/clipart/uk/dk/sci_earth/image_sci_earth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6975" y="4076700"/>
            <a:ext cx="4191000" cy="2691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GEOLOGICAL </a:t>
            </a:r>
            <a:r>
              <a:rPr lang="en-US" dirty="0" smtClean="0"/>
              <a:t>STRUCTURES (folds)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451350"/>
            <a:ext cx="4343400" cy="417576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Folding usually results from compressive stress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For example, tightly folded rocks in the Himalayas indicate that the region was subjected to compressive stress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pPr algn="just"/>
            <a:r>
              <a:rPr lang="en-US" sz="2800" dirty="0" smtClean="0"/>
              <a:t>Folding always shortens the horizontal distances in rock. 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6325" y="1996440"/>
            <a:ext cx="399097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AutoShape 4" descr="http://hays.outcrop.org/images/press4e/ch11/figure-11-16b.jpg"/>
          <p:cNvSpPr>
            <a:spLocks noChangeAspect="1" noChangeArrowheads="1"/>
          </p:cNvSpPr>
          <p:nvPr/>
        </p:nvSpPr>
        <p:spPr bwMode="auto">
          <a:xfrm>
            <a:off x="63500" y="-136525"/>
            <a:ext cx="8658225" cy="3209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88627"/>
            <a:ext cx="3581400" cy="260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GEOLOGICAL </a:t>
            </a:r>
            <a:r>
              <a:rPr lang="en-US" dirty="0" smtClean="0"/>
              <a:t>STRUCTURES (folds)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676400"/>
            <a:ext cx="4572000" cy="4876800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The sides of a fold are called the </a:t>
            </a:r>
            <a:r>
              <a:rPr lang="en-US" sz="2400" b="1" u="sng" dirty="0" smtClean="0">
                <a:solidFill>
                  <a:srgbClr val="FF0000"/>
                </a:solidFill>
              </a:rPr>
              <a:t>limbs</a:t>
            </a:r>
            <a:r>
              <a:rPr lang="en-US" sz="2400" b="1" u="sng" dirty="0" smtClean="0">
                <a:solidFill>
                  <a:srgbClr val="FF0000"/>
                </a:solidFill>
              </a:rPr>
              <a:t>.</a:t>
            </a:r>
            <a:endParaRPr lang="en-US" sz="2400" b="1" dirty="0" smtClean="0"/>
          </a:p>
          <a:p>
            <a:pPr algn="just"/>
            <a:r>
              <a:rPr lang="en-US" sz="2400" dirty="0" smtClean="0"/>
              <a:t>A line dividing the two limbs of a fold and running along the crest of an anticline or the trough of a syncline is the </a:t>
            </a:r>
            <a:r>
              <a:rPr lang="en-US" sz="2400" b="1" u="sng" dirty="0" smtClean="0">
                <a:solidFill>
                  <a:srgbClr val="FF0000"/>
                </a:solidFill>
              </a:rPr>
              <a:t>fold axis</a:t>
            </a:r>
            <a:r>
              <a:rPr lang="en-US" sz="2400" b="1" u="sng" dirty="0" smtClean="0">
                <a:solidFill>
                  <a:srgbClr val="FF0000"/>
                </a:solidFill>
              </a:rPr>
              <a:t>.</a:t>
            </a:r>
            <a:endParaRPr lang="en-US" sz="2400" b="1" dirty="0" smtClean="0"/>
          </a:p>
          <a:p>
            <a:pPr algn="just"/>
            <a:r>
              <a:rPr lang="en-US" sz="2400" dirty="0" smtClean="0"/>
              <a:t>The </a:t>
            </a:r>
            <a:r>
              <a:rPr lang="en-US" sz="2400" b="1" u="sng" dirty="0" smtClean="0">
                <a:solidFill>
                  <a:srgbClr val="FF0000"/>
                </a:solidFill>
              </a:rPr>
              <a:t>axial plane</a:t>
            </a:r>
            <a:r>
              <a:rPr lang="en-US" sz="2400" dirty="0" smtClean="0"/>
              <a:t> is an imaginary plane that runs through the axis and divides a fold as symmetrically as possible into two halves.</a:t>
            </a:r>
          </a:p>
          <a:p>
            <a:pPr algn="just"/>
            <a:endParaRPr lang="en-US" sz="2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274741"/>
            <a:ext cx="3505200" cy="258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508162" y="1274053"/>
            <a:ext cx="2965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PARTS  OF A FOLD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GEOLOGICAL </a:t>
            </a:r>
            <a:r>
              <a:rPr lang="en-US" dirty="0" smtClean="0"/>
              <a:t>STRUCTURES (FOLDS)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5099" y="2209800"/>
            <a:ext cx="8229600" cy="2362200"/>
          </a:xfrm>
        </p:spPr>
        <p:txBody>
          <a:bodyPr/>
          <a:lstStyle/>
          <a:p>
            <a:pPr algn="just"/>
            <a:r>
              <a:rPr lang="en-US" dirty="0" smtClean="0"/>
              <a:t>An </a:t>
            </a:r>
            <a:r>
              <a:rPr lang="en-US" b="1" u="sng" dirty="0" smtClean="0">
                <a:solidFill>
                  <a:srgbClr val="FF0000"/>
                </a:solidFill>
              </a:rPr>
              <a:t>anticline</a:t>
            </a:r>
            <a:r>
              <a:rPr lang="en-US" dirty="0" smtClean="0"/>
              <a:t> is a convex up fold in which the limbs of the fold dip away from each other. The oldest rocks lie in the center of the fold</a:t>
            </a:r>
          </a:p>
        </p:txBody>
      </p:sp>
      <p:pic>
        <p:nvPicPr>
          <p:cNvPr id="5" name="Picture 4" descr="anticlin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1010" y="3810000"/>
            <a:ext cx="5408449" cy="2971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10437" y="1371600"/>
            <a:ext cx="3098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TYPES OF FOLDS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600</TotalTime>
  <Words>894</Words>
  <Application>Microsoft Office PowerPoint</Application>
  <PresentationFormat>On-screen Show (4:3)</PresentationFormat>
  <Paragraphs>94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Tw Cen MT</vt:lpstr>
      <vt:lpstr>Droplet</vt:lpstr>
      <vt:lpstr>Unit 6: GEOLOGICAL STRUCTURES</vt:lpstr>
      <vt:lpstr>ROCK DEFORMATION (STRESS)</vt:lpstr>
      <vt:lpstr>PowerPoint Presentation</vt:lpstr>
      <vt:lpstr>ROCK DEFORMATION (Stress)</vt:lpstr>
      <vt:lpstr>ROCK DEFORMATION (Strain)</vt:lpstr>
      <vt:lpstr>GEOLOGICAL STRUCTURES</vt:lpstr>
      <vt:lpstr>GEOLOGICAL STRUCTURES (folds)</vt:lpstr>
      <vt:lpstr>GEOLOGICAL STRUCTURES (folds)</vt:lpstr>
      <vt:lpstr>GEOLOGICAL STRUCTURES (FOLDS)</vt:lpstr>
      <vt:lpstr>GEOLOGICAL STRUCTURES (FOLDS)</vt:lpstr>
      <vt:lpstr>GEOLOGICAL STRUCTURES (FOLDS)</vt:lpstr>
      <vt:lpstr>GEOLOGICAL STRUCTURES (folds)</vt:lpstr>
      <vt:lpstr>GEOLOGICAL STRUCTURES (folds)</vt:lpstr>
      <vt:lpstr>GEOLOGICAL STRUCTURES (Folds)</vt:lpstr>
      <vt:lpstr>GEOLOGICAL STRUCTURES (faults)</vt:lpstr>
      <vt:lpstr>GEOLOGICAL STRUCTURES (Fault)</vt:lpstr>
      <vt:lpstr>GEOLOGICAL STRUCTURES (fault)</vt:lpstr>
      <vt:lpstr>GEOLOGICAL STRUCTURES (Fault)</vt:lpstr>
      <vt:lpstr>GEOLOGICAL STRUCTURES (Fault)</vt:lpstr>
      <vt:lpstr>GEOLOGICAL STRUCTURES</vt:lpstr>
      <vt:lpstr>GEOLOGICAL STRUCTURES (Fault)</vt:lpstr>
      <vt:lpstr>GEOLOGICAL STRUCTURES (Joints)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MOUNTAIN BUILDING AND EVOLUTION OF CONTINENTS</dc:title>
  <dc:creator>water</dc:creator>
  <cp:lastModifiedBy>Faisal Zaidi</cp:lastModifiedBy>
  <cp:revision>46</cp:revision>
  <dcterms:created xsi:type="dcterms:W3CDTF">2011-01-06T14:55:04Z</dcterms:created>
  <dcterms:modified xsi:type="dcterms:W3CDTF">2019-11-27T08:37:43Z</dcterms:modified>
</cp:coreProperties>
</file>