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9" r:id="rId22"/>
    <p:sldId id="276" r:id="rId23"/>
    <p:sldId id="278" r:id="rId24"/>
    <p:sldId id="277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A8A46-4EB4-4E2D-B44A-FC731BCC7B5C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15F626-2747-42C0-A09C-3DEDEA73D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6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55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4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1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2756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00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539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12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34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56423"/>
            <a:ext cx="7773338" cy="159617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8229600" cy="4495799"/>
          </a:xfrm>
        </p:spPr>
        <p:txBody>
          <a:bodyPr/>
          <a:lstStyle>
            <a:lvl1pPr algn="just">
              <a:defRPr cap="none" baseline="0"/>
            </a:lvl1pPr>
            <a:lvl2pPr algn="just">
              <a:defRPr cap="none" baseline="0"/>
            </a:lvl2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1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6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0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9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7C30934-8791-453D-8D13-F440B5B1F208}" type="datetimeFigureOut">
              <a:rPr lang="en-US" smtClean="0"/>
              <a:pPr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D6B63F-0D23-44E4-BE53-18A9C7D66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0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0dWF_3PYh4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843266"/>
            <a:ext cx="8000999" cy="2509213"/>
          </a:xfrm>
        </p:spPr>
        <p:txBody>
          <a:bodyPr/>
          <a:lstStyle/>
          <a:p>
            <a:r>
              <a:rPr lang="en-US" dirty="0"/>
              <a:t>Unit </a:t>
            </a:r>
            <a:r>
              <a:rPr lang="en-US" dirty="0" smtClean="0"/>
              <a:t>5: Plate tectonics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13259" y="5357097"/>
            <a:ext cx="6517482" cy="1371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22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</a:rPr>
              <a:t>Geo 281: geology for engineers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Geology and Geophysics Department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King Saud University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AutoShape 4" descr="Image result for plate tectonics"/>
          <p:cNvSpPr>
            <a:spLocks noChangeAspect="1" noChangeArrowheads="1"/>
          </p:cNvSpPr>
          <p:nvPr/>
        </p:nvSpPr>
        <p:spPr bwMode="auto">
          <a:xfrm>
            <a:off x="155574" y="-144463"/>
            <a:ext cx="4264025" cy="42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upload.wikimedia.org/wikipedia/commons/thumb/8/8a/Plates_tect2_en.svg/1280px-Plates_tect2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92" y="152400"/>
            <a:ext cx="6405217" cy="4373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tectonics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600201"/>
            <a:ext cx="4114800" cy="51815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 contrast, </a:t>
            </a:r>
            <a:r>
              <a:rPr lang="en-US" b="1" dirty="0">
                <a:solidFill>
                  <a:srgbClr val="C00000"/>
                </a:solidFill>
              </a:rPr>
              <a:t>continental lithosphere is generally thicker than 100 kilometers </a:t>
            </a:r>
            <a:r>
              <a:rPr lang="en-US" dirty="0"/>
              <a:t>and may extend to a depth of 200 to 300 kilometers beneath stable continental cratons.</a:t>
            </a:r>
          </a:p>
          <a:p>
            <a:r>
              <a:rPr lang="en-US" dirty="0"/>
              <a:t>The lithosphere, in turn, overlies </a:t>
            </a:r>
            <a:r>
              <a:rPr lang="en-US" b="1" dirty="0" smtClean="0">
                <a:solidFill>
                  <a:srgbClr val="0070C0"/>
                </a:solidFill>
              </a:rPr>
              <a:t>a weak </a:t>
            </a:r>
            <a:r>
              <a:rPr lang="en-US" b="1" dirty="0">
                <a:solidFill>
                  <a:srgbClr val="0070C0"/>
                </a:solidFill>
              </a:rPr>
              <a:t>region in the mantle known as </a:t>
            </a:r>
            <a:r>
              <a:rPr lang="en-US" b="1" dirty="0" smtClean="0">
                <a:solidFill>
                  <a:srgbClr val="0070C0"/>
                </a:solidFill>
              </a:rPr>
              <a:t>the asthenosphere</a:t>
            </a:r>
            <a:r>
              <a:rPr lang="en-US" b="1" dirty="0">
                <a:solidFill>
                  <a:srgbClr val="0070C0"/>
                </a:solidFill>
              </a:rPr>
              <a:t>. </a:t>
            </a:r>
            <a:r>
              <a:rPr lang="en-US" dirty="0"/>
              <a:t>The temperatures </a:t>
            </a:r>
            <a:r>
              <a:rPr lang="en-US" dirty="0" smtClean="0"/>
              <a:t>and pressures </a:t>
            </a:r>
            <a:r>
              <a:rPr lang="en-US" dirty="0"/>
              <a:t>in the upper </a:t>
            </a:r>
            <a:r>
              <a:rPr lang="en-US" dirty="0" smtClean="0"/>
              <a:t>asthenosphere (100 </a:t>
            </a:r>
            <a:r>
              <a:rPr lang="en-US" dirty="0"/>
              <a:t>to 200 kilometers in depth) are </a:t>
            </a:r>
            <a:r>
              <a:rPr lang="en-US" dirty="0" smtClean="0"/>
              <a:t>such that </a:t>
            </a:r>
            <a:r>
              <a:rPr lang="en-US" dirty="0"/>
              <a:t>the </a:t>
            </a:r>
            <a:r>
              <a:rPr lang="en-US" b="1" dirty="0">
                <a:solidFill>
                  <a:srgbClr val="0070C0"/>
                </a:solidFill>
              </a:rPr>
              <a:t>rocks there are very near </a:t>
            </a:r>
            <a:r>
              <a:rPr lang="en-US" b="1" dirty="0" smtClean="0">
                <a:solidFill>
                  <a:srgbClr val="0070C0"/>
                </a:solidFill>
              </a:rPr>
              <a:t>their melting </a:t>
            </a:r>
            <a:r>
              <a:rPr lang="en-US" b="1" dirty="0">
                <a:solidFill>
                  <a:srgbClr val="0070C0"/>
                </a:solidFill>
              </a:rPr>
              <a:t>temperatures and, </a:t>
            </a:r>
            <a:r>
              <a:rPr lang="en-US" b="1" dirty="0" smtClean="0">
                <a:solidFill>
                  <a:srgbClr val="0070C0"/>
                </a:solidFill>
              </a:rPr>
              <a:t>hence, respond </a:t>
            </a:r>
            <a:r>
              <a:rPr lang="en-US" b="1" dirty="0">
                <a:solidFill>
                  <a:srgbClr val="0070C0"/>
                </a:solidFill>
              </a:rPr>
              <a:t>to stress by flowing. </a:t>
            </a:r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As </a:t>
            </a:r>
            <a:r>
              <a:rPr lang="en-US" dirty="0"/>
              <a:t>a </a:t>
            </a:r>
            <a:r>
              <a:rPr lang="en-US" dirty="0" smtClean="0"/>
              <a:t>result, Earth’s </a:t>
            </a:r>
            <a:r>
              <a:rPr lang="en-US" dirty="0"/>
              <a:t>rigid outer shell is </a:t>
            </a:r>
            <a:r>
              <a:rPr lang="en-US" dirty="0" smtClean="0"/>
              <a:t>effectively detached </a:t>
            </a:r>
            <a:r>
              <a:rPr lang="en-US" dirty="0"/>
              <a:t>from the layers below, </a:t>
            </a:r>
            <a:r>
              <a:rPr lang="en-US" dirty="0" smtClean="0"/>
              <a:t>which permits </a:t>
            </a:r>
            <a:r>
              <a:rPr lang="en-US" dirty="0"/>
              <a:t>it to move independently.</a:t>
            </a:r>
          </a:p>
        </p:txBody>
      </p:sp>
      <p:pic>
        <p:nvPicPr>
          <p:cNvPr id="2050" name="Picture 2" descr="Image result for lithosphere astheno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4294144" cy="3886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61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Earths major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lithosphere is composed of </a:t>
            </a:r>
            <a:r>
              <a:rPr lang="en-US" dirty="0" smtClean="0"/>
              <a:t>about two </a:t>
            </a:r>
            <a:r>
              <a:rPr lang="en-US" dirty="0"/>
              <a:t>dozen segments having </a:t>
            </a:r>
            <a:r>
              <a:rPr lang="en-US" dirty="0" smtClean="0"/>
              <a:t>irregular sizes </a:t>
            </a:r>
            <a:r>
              <a:rPr lang="en-US" dirty="0"/>
              <a:t>and shapes called lithospheric </a:t>
            </a:r>
            <a:r>
              <a:rPr lang="en-US" dirty="0" smtClean="0"/>
              <a:t>plates or </a:t>
            </a:r>
            <a:r>
              <a:rPr lang="en-US" dirty="0"/>
              <a:t>tectonic plates that are in </a:t>
            </a:r>
            <a:r>
              <a:rPr lang="en-US" dirty="0" smtClean="0"/>
              <a:t>constant motion </a:t>
            </a:r>
            <a:r>
              <a:rPr lang="en-US" dirty="0"/>
              <a:t>with respect to one another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Seven </a:t>
            </a:r>
            <a:r>
              <a:rPr lang="en-US" b="1" dirty="0">
                <a:solidFill>
                  <a:srgbClr val="FF0000"/>
                </a:solidFill>
              </a:rPr>
              <a:t>major </a:t>
            </a:r>
            <a:r>
              <a:rPr lang="en-US" b="1" dirty="0" smtClean="0">
                <a:solidFill>
                  <a:srgbClr val="FF0000"/>
                </a:solidFill>
              </a:rPr>
              <a:t>lithospheric plates </a:t>
            </a:r>
            <a:r>
              <a:rPr lang="en-US" b="1" dirty="0">
                <a:solidFill>
                  <a:srgbClr val="FF0000"/>
                </a:solidFill>
              </a:rPr>
              <a:t>are recognized.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These plates</a:t>
            </a:r>
            <a:r>
              <a:rPr lang="en-US" dirty="0"/>
              <a:t>, which account for 94 percent </a:t>
            </a:r>
            <a:r>
              <a:rPr lang="en-US" dirty="0" smtClean="0"/>
              <a:t>of Earth’s </a:t>
            </a:r>
            <a:r>
              <a:rPr lang="en-US" dirty="0"/>
              <a:t>surface area, include the </a:t>
            </a:r>
            <a:r>
              <a:rPr lang="en-US" b="1" i="1" dirty="0" smtClean="0"/>
              <a:t>North American</a:t>
            </a:r>
            <a:r>
              <a:rPr lang="en-US" b="1" i="1" dirty="0"/>
              <a:t>, South American, Pacific, </a:t>
            </a:r>
            <a:r>
              <a:rPr lang="en-US" b="1" i="1" dirty="0" smtClean="0"/>
              <a:t>African, Eurasian</a:t>
            </a:r>
            <a:r>
              <a:rPr lang="en-US" b="1" i="1" dirty="0"/>
              <a:t>, Australian-Indian, and </a:t>
            </a:r>
            <a:r>
              <a:rPr lang="en-US" b="1" i="1" dirty="0" smtClean="0"/>
              <a:t>Antarctic plates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largest is the Pacific </a:t>
            </a:r>
            <a:r>
              <a:rPr lang="en-US" b="1" dirty="0" smtClean="0">
                <a:solidFill>
                  <a:srgbClr val="FF0000"/>
                </a:solidFill>
              </a:rPr>
              <a:t>plate</a:t>
            </a:r>
            <a:r>
              <a:rPr lang="en-US" dirty="0" smtClean="0"/>
              <a:t>.</a:t>
            </a:r>
          </a:p>
          <a:p>
            <a:r>
              <a:rPr lang="en-US" i="1" dirty="0">
                <a:solidFill>
                  <a:srgbClr val="FF0000"/>
                </a:solidFill>
              </a:rPr>
              <a:t>Intermediate-sized plates include </a:t>
            </a:r>
            <a:r>
              <a:rPr lang="en-US" i="1" dirty="0" smtClean="0">
                <a:solidFill>
                  <a:srgbClr val="FF0000"/>
                </a:solidFill>
              </a:rPr>
              <a:t>the Caribbean</a:t>
            </a:r>
            <a:r>
              <a:rPr lang="en-US" i="1" dirty="0">
                <a:solidFill>
                  <a:srgbClr val="FF0000"/>
                </a:solidFill>
              </a:rPr>
              <a:t>, Nazca, Philippine, Arabian, </a:t>
            </a:r>
            <a:r>
              <a:rPr lang="en-US" i="1" dirty="0" smtClean="0">
                <a:solidFill>
                  <a:srgbClr val="FF0000"/>
                </a:solidFill>
              </a:rPr>
              <a:t>Cocos, Scotia</a:t>
            </a:r>
            <a:r>
              <a:rPr lang="en-US" i="1" dirty="0">
                <a:solidFill>
                  <a:srgbClr val="FF0000"/>
                </a:solidFill>
              </a:rPr>
              <a:t>, and Juan de Fuca plates. </a:t>
            </a:r>
            <a:r>
              <a:rPr lang="en-US" dirty="0" smtClean="0"/>
              <a:t>These plates, with </a:t>
            </a:r>
            <a:r>
              <a:rPr lang="en-US" dirty="0"/>
              <a:t>the exception of the Arabian plate, </a:t>
            </a:r>
            <a:r>
              <a:rPr lang="en-US" dirty="0" smtClean="0"/>
              <a:t>are composed </a:t>
            </a:r>
            <a:r>
              <a:rPr lang="en-US" dirty="0"/>
              <a:t>mostly of oceanic lithosphere.</a:t>
            </a:r>
          </a:p>
        </p:txBody>
      </p:sp>
    </p:spTree>
    <p:extLst>
      <p:ext uri="{BB962C8B-B14F-4D97-AF65-F5344CB8AC3E}">
        <p14:creationId xmlns:p14="http://schemas.microsoft.com/office/powerpoint/2010/main" val="29067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major plates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40"/>
            <a:ext cx="9143999" cy="567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1084" y="1752600"/>
            <a:ext cx="5943600" cy="4495799"/>
          </a:xfrm>
        </p:spPr>
        <p:txBody>
          <a:bodyPr>
            <a:normAutofit/>
          </a:bodyPr>
          <a:lstStyle/>
          <a:p>
            <a:r>
              <a:rPr lang="en-US" dirty="0"/>
              <a:t>Because plates are in </a:t>
            </a:r>
            <a:r>
              <a:rPr lang="en-US" dirty="0" smtClean="0"/>
              <a:t>constant motion </a:t>
            </a:r>
            <a:r>
              <a:rPr lang="en-US" dirty="0"/>
              <a:t>relative to each other, most </a:t>
            </a:r>
            <a:r>
              <a:rPr lang="en-US" dirty="0" smtClean="0"/>
              <a:t>major interactions </a:t>
            </a:r>
            <a:r>
              <a:rPr lang="en-US" dirty="0"/>
              <a:t>among them (and, </a:t>
            </a:r>
            <a:r>
              <a:rPr lang="en-US" dirty="0" smtClean="0"/>
              <a:t>therefore, most </a:t>
            </a:r>
            <a:r>
              <a:rPr lang="en-US" dirty="0"/>
              <a:t>deformation) occur along </a:t>
            </a:r>
            <a:r>
              <a:rPr lang="en-US" dirty="0" smtClean="0"/>
              <a:t>their boundaries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In </a:t>
            </a:r>
            <a:r>
              <a:rPr lang="en-US" b="1" dirty="0">
                <a:solidFill>
                  <a:srgbClr val="FF0000"/>
                </a:solidFill>
              </a:rPr>
              <a:t>fact, plate boundaries </a:t>
            </a:r>
            <a:r>
              <a:rPr lang="en-US" b="1" dirty="0" smtClean="0">
                <a:solidFill>
                  <a:srgbClr val="FF0000"/>
                </a:solidFill>
              </a:rPr>
              <a:t>were first </a:t>
            </a:r>
            <a:r>
              <a:rPr lang="en-US" b="1" dirty="0">
                <a:solidFill>
                  <a:srgbClr val="FF0000"/>
                </a:solidFill>
              </a:rPr>
              <a:t>established by plotting the </a:t>
            </a:r>
            <a:r>
              <a:rPr lang="en-US" b="1" dirty="0" smtClean="0">
                <a:solidFill>
                  <a:srgbClr val="FF0000"/>
                </a:solidFill>
              </a:rPr>
              <a:t>locations of </a:t>
            </a:r>
            <a:r>
              <a:rPr lang="en-US" b="1" dirty="0">
                <a:solidFill>
                  <a:srgbClr val="FF0000"/>
                </a:solidFill>
              </a:rPr>
              <a:t>earthquakes and volcanoes. 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Plates are </a:t>
            </a:r>
            <a:r>
              <a:rPr lang="en-US" dirty="0"/>
              <a:t>bounded by three distinct types </a:t>
            </a:r>
            <a:r>
              <a:rPr lang="en-US" dirty="0" smtClean="0"/>
              <a:t>of boundaries</a:t>
            </a:r>
            <a:r>
              <a:rPr lang="en-US" dirty="0"/>
              <a:t>, which are differentiated </a:t>
            </a:r>
            <a:r>
              <a:rPr lang="en-US" dirty="0" smtClean="0"/>
              <a:t>by the </a:t>
            </a:r>
            <a:r>
              <a:rPr lang="en-US" dirty="0"/>
              <a:t>type of movement they exhibit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AutoShape 2" descr="Image result for types of plate boundarie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954511"/>
            <a:ext cx="2375430" cy="561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30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1. </a:t>
            </a:r>
            <a:r>
              <a:rPr lang="en-US" b="1" dirty="0">
                <a:solidFill>
                  <a:srgbClr val="FF0000"/>
                </a:solidFill>
              </a:rPr>
              <a:t>Divergent boundaries </a:t>
            </a:r>
            <a:r>
              <a:rPr lang="en-US" dirty="0"/>
              <a:t>(</a:t>
            </a:r>
            <a:r>
              <a:rPr lang="en-US" b="1" i="1" dirty="0" smtClean="0">
                <a:solidFill>
                  <a:srgbClr val="FF0000"/>
                </a:solidFill>
              </a:rPr>
              <a:t>constructive margins</a:t>
            </a:r>
            <a:r>
              <a:rPr lang="en-US" dirty="0"/>
              <a:t>)—where two plates </a:t>
            </a:r>
            <a:r>
              <a:rPr lang="en-US" dirty="0" smtClean="0"/>
              <a:t>move apart</a:t>
            </a:r>
            <a:r>
              <a:rPr lang="en-US" dirty="0"/>
              <a:t>, resulting in upwelling of </a:t>
            </a:r>
            <a:r>
              <a:rPr lang="en-US" dirty="0" smtClean="0"/>
              <a:t>hot material </a:t>
            </a:r>
            <a:r>
              <a:rPr lang="en-US" dirty="0"/>
              <a:t>from the mantle to </a:t>
            </a:r>
            <a:r>
              <a:rPr lang="en-US" dirty="0" smtClean="0"/>
              <a:t>create new seafloor.</a:t>
            </a:r>
            <a:endParaRPr lang="en-US" dirty="0"/>
          </a:p>
          <a:p>
            <a:r>
              <a:rPr lang="en-US" dirty="0"/>
              <a:t>2. </a:t>
            </a:r>
            <a:r>
              <a:rPr lang="en-US" b="1" dirty="0">
                <a:solidFill>
                  <a:srgbClr val="FF0000"/>
                </a:solidFill>
              </a:rPr>
              <a:t>Convergent boundaries </a:t>
            </a:r>
            <a:r>
              <a:rPr lang="en-US" dirty="0"/>
              <a:t>(</a:t>
            </a:r>
            <a:r>
              <a:rPr lang="en-US" b="1" i="1" dirty="0" smtClean="0">
                <a:solidFill>
                  <a:srgbClr val="FF0000"/>
                </a:solidFill>
              </a:rPr>
              <a:t>destructive margins</a:t>
            </a:r>
            <a:r>
              <a:rPr lang="en-US" dirty="0"/>
              <a:t>)—where two plates </a:t>
            </a:r>
            <a:r>
              <a:rPr lang="en-US" dirty="0" smtClean="0"/>
              <a:t>move together</a:t>
            </a:r>
            <a:r>
              <a:rPr lang="en-US" dirty="0"/>
              <a:t>, resulting in </a:t>
            </a:r>
            <a:r>
              <a:rPr lang="en-US" dirty="0" smtClean="0"/>
              <a:t>oceanic lithosphere </a:t>
            </a:r>
            <a:r>
              <a:rPr lang="en-US" dirty="0"/>
              <a:t>descending beneath </a:t>
            </a:r>
            <a:r>
              <a:rPr lang="en-US" dirty="0" smtClean="0"/>
              <a:t>an overriding </a:t>
            </a:r>
            <a:r>
              <a:rPr lang="en-US" dirty="0"/>
              <a:t>plate, eventually to </a:t>
            </a:r>
            <a:r>
              <a:rPr lang="en-US" dirty="0" smtClean="0"/>
              <a:t>be reabsorbed </a:t>
            </a:r>
            <a:r>
              <a:rPr lang="en-US" dirty="0"/>
              <a:t>into the mantle or </a:t>
            </a:r>
            <a:r>
              <a:rPr lang="en-US" dirty="0" smtClean="0"/>
              <a:t>possibly in </a:t>
            </a:r>
            <a:r>
              <a:rPr lang="en-US" dirty="0"/>
              <a:t>the collision of two </a:t>
            </a:r>
            <a:r>
              <a:rPr lang="en-US" dirty="0" smtClean="0"/>
              <a:t>continental blocks </a:t>
            </a:r>
            <a:r>
              <a:rPr lang="en-US" dirty="0"/>
              <a:t>to create a mountain system</a:t>
            </a:r>
          </a:p>
          <a:p>
            <a:r>
              <a:rPr lang="en-US" dirty="0" smtClean="0"/>
              <a:t>3</a:t>
            </a:r>
            <a:r>
              <a:rPr lang="en-US" dirty="0"/>
              <a:t>. </a:t>
            </a:r>
            <a:r>
              <a:rPr lang="en-US" b="1" dirty="0">
                <a:solidFill>
                  <a:srgbClr val="FF0000"/>
                </a:solidFill>
              </a:rPr>
              <a:t>Transform fault </a:t>
            </a:r>
            <a:r>
              <a:rPr lang="en-US" b="1" dirty="0" smtClean="0">
                <a:solidFill>
                  <a:srgbClr val="FF0000"/>
                </a:solidFill>
              </a:rPr>
              <a:t>boundaries </a:t>
            </a:r>
            <a:r>
              <a:rPr lang="en-US" dirty="0" smtClean="0"/>
              <a:t>(</a:t>
            </a:r>
            <a:r>
              <a:rPr lang="en-US" b="1" i="1" dirty="0" smtClean="0">
                <a:solidFill>
                  <a:srgbClr val="FF0000"/>
                </a:solidFill>
              </a:rPr>
              <a:t>conservative </a:t>
            </a:r>
            <a:r>
              <a:rPr lang="en-US" b="1" i="1" dirty="0">
                <a:solidFill>
                  <a:srgbClr val="FF0000"/>
                </a:solidFill>
              </a:rPr>
              <a:t>margins</a:t>
            </a:r>
            <a:r>
              <a:rPr lang="en-US" dirty="0"/>
              <a:t>)—where </a:t>
            </a:r>
            <a:r>
              <a:rPr lang="en-US" dirty="0" smtClean="0"/>
              <a:t>two plates </a:t>
            </a:r>
            <a:r>
              <a:rPr lang="en-US" dirty="0"/>
              <a:t>grind past each other </a:t>
            </a:r>
            <a:r>
              <a:rPr lang="en-US" dirty="0" smtClean="0"/>
              <a:t>without the </a:t>
            </a:r>
            <a:r>
              <a:rPr lang="en-US" dirty="0"/>
              <a:t>production or destruction </a:t>
            </a:r>
            <a:r>
              <a:rPr lang="en-US" dirty="0" smtClean="0"/>
              <a:t>of lithosphere.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1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plate boundaries</a:t>
            </a:r>
            <a:endParaRPr lang="en-US" dirty="0"/>
          </a:p>
        </p:txBody>
      </p:sp>
      <p:pic>
        <p:nvPicPr>
          <p:cNvPr id="4" name="Picture 2" descr="http://www.uwsp.edu/geo/faculty/ozsvath/images/plate%20bounda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239" y="1828800"/>
            <a:ext cx="8964561" cy="4047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60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Divergent plate boundaries</a:t>
            </a:r>
            <a:br>
              <a:rPr lang="en-US" dirty="0" smtClean="0"/>
            </a:br>
            <a:r>
              <a:rPr lang="en-US" sz="2800" dirty="0" smtClean="0"/>
              <a:t>Ocean ridge and sea floor spreading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1905000"/>
            <a:ext cx="5105400" cy="46481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Most divergent boundaries are </a:t>
            </a:r>
            <a:r>
              <a:rPr lang="en-US" dirty="0" smtClean="0"/>
              <a:t>located along </a:t>
            </a:r>
            <a:r>
              <a:rPr lang="en-US" dirty="0"/>
              <a:t>the crests of oceanic ridges and </a:t>
            </a:r>
            <a:r>
              <a:rPr lang="en-US" dirty="0" smtClean="0"/>
              <a:t>can be </a:t>
            </a:r>
            <a:r>
              <a:rPr lang="en-US" dirty="0"/>
              <a:t>thought of as constructive plate </a:t>
            </a:r>
            <a:r>
              <a:rPr lang="en-US" dirty="0" smtClean="0"/>
              <a:t>margins because </a:t>
            </a:r>
            <a:r>
              <a:rPr lang="en-US" dirty="0"/>
              <a:t>this is where new ocean floor </a:t>
            </a:r>
            <a:r>
              <a:rPr lang="en-US" dirty="0" smtClean="0"/>
              <a:t>is generated.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Divergent boundaries are </a:t>
            </a:r>
            <a:r>
              <a:rPr lang="en-US" b="1" dirty="0">
                <a:solidFill>
                  <a:srgbClr val="FF0000"/>
                </a:solidFill>
              </a:rPr>
              <a:t>also called spreading centers, because seafloor spreading occurs at </a:t>
            </a:r>
            <a:r>
              <a:rPr lang="en-US" b="1" dirty="0" smtClean="0">
                <a:solidFill>
                  <a:srgbClr val="FF0000"/>
                </a:solidFill>
              </a:rPr>
              <a:t>these boundaries</a:t>
            </a:r>
            <a:r>
              <a:rPr lang="en-US" dirty="0" smtClean="0"/>
              <a:t>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Most divergent plate boundaries are associated with </a:t>
            </a:r>
            <a:r>
              <a:rPr lang="en-US" b="1" cap="all" dirty="0" smtClean="0">
                <a:solidFill>
                  <a:srgbClr val="0070C0"/>
                </a:solidFill>
              </a:rPr>
              <a:t>oceanic ridges</a:t>
            </a:r>
            <a:r>
              <a:rPr lang="en-US" b="1" dirty="0" smtClean="0">
                <a:solidFill>
                  <a:srgbClr val="0070C0"/>
                </a:solidFill>
              </a:rPr>
              <a:t>: elevated areas of the seafloor that are characterized by high heat flow and volcanism</a:t>
            </a:r>
            <a:r>
              <a:rPr lang="en-US" dirty="0" smtClean="0"/>
              <a:t>.</a:t>
            </a:r>
          </a:p>
        </p:txBody>
      </p:sp>
      <p:pic>
        <p:nvPicPr>
          <p:cNvPr id="5122" name="Picture 2" descr="Image result for mid oceanic rid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6" t="30209" r="10035" b="15347"/>
          <a:stretch/>
        </p:blipFill>
        <p:spPr bwMode="auto">
          <a:xfrm>
            <a:off x="5410200" y="2819400"/>
            <a:ext cx="365293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Divergent plate boundaries</a:t>
            </a:r>
            <a:br>
              <a:rPr lang="en-US" dirty="0" smtClean="0"/>
            </a:br>
            <a:r>
              <a:rPr lang="en-US" sz="2800" dirty="0" smtClean="0"/>
              <a:t>rift valley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4800600" cy="44957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Divergent boundaries </a:t>
            </a:r>
            <a:r>
              <a:rPr lang="en-US" dirty="0" smtClean="0"/>
              <a:t>can also </a:t>
            </a:r>
            <a:r>
              <a:rPr lang="en-US" dirty="0"/>
              <a:t>develop within </a:t>
            </a:r>
            <a:r>
              <a:rPr lang="en-US" dirty="0" smtClean="0"/>
              <a:t>a continent</a:t>
            </a:r>
            <a:r>
              <a:rPr lang="en-US" dirty="0"/>
              <a:t>, in which </a:t>
            </a:r>
            <a:r>
              <a:rPr lang="en-US" dirty="0" smtClean="0"/>
              <a:t>case the </a:t>
            </a:r>
            <a:r>
              <a:rPr lang="en-US" dirty="0"/>
              <a:t>landmass may </a:t>
            </a:r>
            <a:r>
              <a:rPr lang="en-US" dirty="0" smtClean="0"/>
              <a:t>split into </a:t>
            </a:r>
            <a:r>
              <a:rPr lang="en-US" dirty="0"/>
              <a:t>two or more </a:t>
            </a:r>
            <a:r>
              <a:rPr lang="en-US" dirty="0" smtClean="0"/>
              <a:t>smaller segments </a:t>
            </a:r>
            <a:r>
              <a:rPr lang="en-US" dirty="0"/>
              <a:t>separated by </a:t>
            </a:r>
            <a:r>
              <a:rPr lang="en-US" dirty="0" smtClean="0"/>
              <a:t>an ocean </a:t>
            </a:r>
            <a:r>
              <a:rPr lang="en-US" dirty="0"/>
              <a:t>basin. </a:t>
            </a:r>
            <a:endParaRPr lang="en-US" dirty="0" smtClean="0"/>
          </a:p>
          <a:p>
            <a:r>
              <a:rPr lang="en-US" dirty="0" smtClean="0"/>
              <a:t>Continental rifting </a:t>
            </a:r>
            <a:r>
              <a:rPr lang="en-US" dirty="0"/>
              <a:t>occurs </a:t>
            </a:r>
            <a:r>
              <a:rPr lang="en-US" dirty="0" smtClean="0"/>
              <a:t>where opposing </a:t>
            </a:r>
            <a:r>
              <a:rPr lang="en-US" dirty="0"/>
              <a:t>tectonic </a:t>
            </a:r>
            <a:r>
              <a:rPr lang="en-US" dirty="0" smtClean="0"/>
              <a:t>forces act </a:t>
            </a:r>
            <a:r>
              <a:rPr lang="en-US" dirty="0"/>
              <a:t>to pull the </a:t>
            </a:r>
            <a:r>
              <a:rPr lang="en-US" dirty="0" smtClean="0"/>
              <a:t>lithosphere apart.</a:t>
            </a:r>
          </a:p>
          <a:p>
            <a:r>
              <a:rPr lang="en-US" dirty="0" smtClean="0"/>
              <a:t>As the </a:t>
            </a:r>
            <a:r>
              <a:rPr lang="en-US" dirty="0"/>
              <a:t>tectonic forces </a:t>
            </a:r>
            <a:r>
              <a:rPr lang="en-US" dirty="0" smtClean="0"/>
              <a:t>continue to </a:t>
            </a:r>
            <a:r>
              <a:rPr lang="en-US" dirty="0"/>
              <a:t>pull the </a:t>
            </a:r>
            <a:r>
              <a:rPr lang="en-US" dirty="0" smtClean="0"/>
              <a:t>crust apart</a:t>
            </a:r>
            <a:r>
              <a:rPr lang="en-US" dirty="0"/>
              <a:t>, these crustal </a:t>
            </a:r>
            <a:r>
              <a:rPr lang="en-US" dirty="0" smtClean="0"/>
              <a:t>fragments sink</a:t>
            </a:r>
            <a:r>
              <a:rPr lang="en-US" dirty="0"/>
              <a:t>, generating </a:t>
            </a:r>
            <a:r>
              <a:rPr lang="en-US" dirty="0" smtClean="0"/>
              <a:t>an elongated depression called </a:t>
            </a:r>
            <a:r>
              <a:rPr lang="en-US" dirty="0"/>
              <a:t>a </a:t>
            </a:r>
            <a:r>
              <a:rPr lang="en-US" b="1" dirty="0">
                <a:solidFill>
                  <a:srgbClr val="0070C0"/>
                </a:solidFill>
              </a:rPr>
              <a:t>continental </a:t>
            </a:r>
            <a:r>
              <a:rPr lang="en-US" b="1" dirty="0" smtClean="0">
                <a:solidFill>
                  <a:srgbClr val="0070C0"/>
                </a:solidFill>
              </a:rPr>
              <a:t>rift.</a:t>
            </a:r>
          </a:p>
          <a:p>
            <a:r>
              <a:rPr lang="en-US" b="1" dirty="0">
                <a:solidFill>
                  <a:srgbClr val="0070C0"/>
                </a:solidFill>
              </a:rPr>
              <a:t>A modern example </a:t>
            </a:r>
            <a:r>
              <a:rPr lang="en-US" b="1" dirty="0" smtClean="0">
                <a:solidFill>
                  <a:srgbClr val="0070C0"/>
                </a:solidFill>
              </a:rPr>
              <a:t>of an </a:t>
            </a:r>
            <a:r>
              <a:rPr lang="en-US" b="1" dirty="0">
                <a:solidFill>
                  <a:srgbClr val="0070C0"/>
                </a:solidFill>
              </a:rPr>
              <a:t>active continental rift </a:t>
            </a:r>
            <a:r>
              <a:rPr lang="en-US" b="1" dirty="0" smtClean="0">
                <a:solidFill>
                  <a:srgbClr val="0070C0"/>
                </a:solidFill>
              </a:rPr>
              <a:t>is the </a:t>
            </a:r>
            <a:r>
              <a:rPr lang="en-US" b="1" dirty="0">
                <a:solidFill>
                  <a:srgbClr val="0070C0"/>
                </a:solidFill>
              </a:rPr>
              <a:t>East African Rift</a:t>
            </a:r>
          </a:p>
        </p:txBody>
      </p:sp>
      <p:pic>
        <p:nvPicPr>
          <p:cNvPr id="4098" name="Picture 2" descr="Image result for rift vall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539265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92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Convergent plate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lithosphere is constantly being produced at the oceanic ridges; however, our planet </a:t>
            </a:r>
            <a:r>
              <a:rPr lang="en-US" dirty="0" smtClean="0"/>
              <a:t>is not </a:t>
            </a:r>
            <a:r>
              <a:rPr lang="en-US" dirty="0"/>
              <a:t>growing larger—its total surface area remains constant.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balance is maintained </a:t>
            </a:r>
            <a:r>
              <a:rPr lang="en-US" dirty="0" smtClean="0"/>
              <a:t>because older</a:t>
            </a:r>
            <a:r>
              <a:rPr lang="en-US" dirty="0"/>
              <a:t>, denser portions of oceanic lithosphere descend into the mantle at a rate equal </a:t>
            </a:r>
            <a:r>
              <a:rPr lang="en-US" dirty="0" smtClean="0"/>
              <a:t>to seafloor </a:t>
            </a:r>
            <a:r>
              <a:rPr lang="en-US" dirty="0"/>
              <a:t>production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At </a:t>
            </a:r>
            <a:r>
              <a:rPr lang="en-US" dirty="0"/>
              <a:t>a </a:t>
            </a:r>
            <a:r>
              <a:rPr lang="en-US" b="1" dirty="0">
                <a:solidFill>
                  <a:srgbClr val="C00000"/>
                </a:solidFill>
              </a:rPr>
              <a:t>convergent plate boundary, two lithospheric plates move toward each other</a:t>
            </a:r>
            <a:r>
              <a:rPr lang="en-US" dirty="0"/>
              <a:t>. Convergence can occur in three different </a:t>
            </a:r>
            <a:r>
              <a:rPr lang="en-US" dirty="0" smtClean="0"/>
              <a:t>ways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(1) </a:t>
            </a:r>
            <a:r>
              <a:rPr lang="en-US" b="1" dirty="0">
                <a:solidFill>
                  <a:srgbClr val="C00000"/>
                </a:solidFill>
              </a:rPr>
              <a:t>between a plate carrying oceanic crust and another carrying continental crust,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(2) </a:t>
            </a:r>
            <a:r>
              <a:rPr lang="en-US" b="1" dirty="0">
                <a:solidFill>
                  <a:srgbClr val="C00000"/>
                </a:solidFill>
              </a:rPr>
              <a:t>between two plates carrying oceanic crust, and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(3) </a:t>
            </a:r>
            <a:r>
              <a:rPr lang="en-US" b="1" dirty="0">
                <a:solidFill>
                  <a:srgbClr val="C00000"/>
                </a:solidFill>
              </a:rPr>
              <a:t>between two plates carrying continental </a:t>
            </a:r>
            <a:r>
              <a:rPr lang="en-US" b="1" dirty="0" smtClean="0">
                <a:solidFill>
                  <a:srgbClr val="C00000"/>
                </a:solidFill>
              </a:rPr>
              <a:t>crust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339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Convergent plate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1371600"/>
            <a:ext cx="54102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Convergent boundaries are also called subduction zones</a:t>
            </a:r>
            <a:r>
              <a:rPr lang="en-US" dirty="0"/>
              <a:t>, because </a:t>
            </a:r>
            <a:r>
              <a:rPr lang="en-US" b="1" dirty="0">
                <a:solidFill>
                  <a:srgbClr val="0070C0"/>
                </a:solidFill>
              </a:rPr>
              <a:t>they are sites where lithosphere is descending (being subducted) into the mantle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rgbClr val="C00000"/>
                </a:solidFill>
              </a:rPr>
              <a:t>Subduction occurs because the density of the descending tectonic plate is greater than the density of the underlying asthenosphere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en-US" dirty="0" smtClean="0"/>
          </a:p>
          <a:p>
            <a:r>
              <a:rPr lang="en-US" dirty="0"/>
              <a:t>Differences in density determine what happens where two plates converge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When </a:t>
            </a:r>
            <a:r>
              <a:rPr lang="en-US" dirty="0"/>
              <a:t>two plates converge, the denser plate dives beneath the lighter one and sinks into the mantle. This process is called subduction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A subduction zone is a long, narrow belt where a lithospheric plate is sinking into the mantle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00" b="2803"/>
          <a:stretch/>
        </p:blipFill>
        <p:spPr>
          <a:xfrm>
            <a:off x="5516345" y="1404257"/>
            <a:ext cx="3518800" cy="4980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Alfred Wegener (1880–1930</a:t>
            </a:r>
            <a:r>
              <a:rPr lang="en-US" dirty="0" smtClean="0"/>
              <a:t>), a </a:t>
            </a:r>
            <a:r>
              <a:rPr lang="en-US" dirty="0"/>
              <a:t>German meteorologist and geophysicist </a:t>
            </a:r>
            <a:r>
              <a:rPr lang="en-US" dirty="0" smtClean="0"/>
              <a:t>challenged </a:t>
            </a:r>
            <a:r>
              <a:rPr lang="en-US" dirty="0"/>
              <a:t>the </a:t>
            </a:r>
            <a:r>
              <a:rPr lang="en-US" dirty="0" smtClean="0"/>
              <a:t>long held assumption </a:t>
            </a:r>
            <a:r>
              <a:rPr lang="en-US" dirty="0"/>
              <a:t>that the </a:t>
            </a:r>
            <a:r>
              <a:rPr lang="en-US" dirty="0" smtClean="0"/>
              <a:t>continents and </a:t>
            </a:r>
            <a:r>
              <a:rPr lang="en-US" dirty="0"/>
              <a:t>ocean basins had fixed </a:t>
            </a:r>
            <a:r>
              <a:rPr lang="en-US" dirty="0" smtClean="0"/>
              <a:t>geographic positions.</a:t>
            </a:r>
          </a:p>
          <a:p>
            <a:r>
              <a:rPr lang="en-US" dirty="0" err="1" smtClean="0"/>
              <a:t>Wegners</a:t>
            </a:r>
            <a:r>
              <a:rPr lang="en-US" dirty="0" smtClean="0"/>
              <a:t> hypothesis known as the “</a:t>
            </a:r>
            <a:r>
              <a:rPr lang="en-US" b="1" dirty="0" smtClean="0">
                <a:solidFill>
                  <a:srgbClr val="FF0000"/>
                </a:solidFill>
              </a:rPr>
              <a:t>Continental Drift</a:t>
            </a:r>
            <a:r>
              <a:rPr lang="en-US" dirty="0"/>
              <a:t>” </a:t>
            </a:r>
            <a:r>
              <a:rPr lang="en-US" dirty="0" smtClean="0"/>
              <a:t>suggested </a:t>
            </a:r>
            <a:r>
              <a:rPr lang="en-US" dirty="0"/>
              <a:t>that a </a:t>
            </a:r>
            <a:r>
              <a:rPr lang="en-US" b="1" dirty="0" smtClean="0">
                <a:solidFill>
                  <a:srgbClr val="FF0000"/>
                </a:solidFill>
              </a:rPr>
              <a:t>single supercontinent </a:t>
            </a:r>
            <a:r>
              <a:rPr lang="en-US" b="1" dirty="0">
                <a:solidFill>
                  <a:srgbClr val="FF0000"/>
                </a:solidFill>
              </a:rPr>
              <a:t>consisting of all </a:t>
            </a:r>
            <a:r>
              <a:rPr lang="en-US" b="1" dirty="0" smtClean="0">
                <a:solidFill>
                  <a:srgbClr val="FF0000"/>
                </a:solidFill>
              </a:rPr>
              <a:t>Earth’s landmasses </a:t>
            </a:r>
            <a:r>
              <a:rPr lang="en-US" b="1" dirty="0">
                <a:solidFill>
                  <a:srgbClr val="FF0000"/>
                </a:solidFill>
              </a:rPr>
              <a:t>once </a:t>
            </a:r>
            <a:r>
              <a:rPr lang="en-US" b="1" dirty="0" smtClean="0">
                <a:solidFill>
                  <a:srgbClr val="FF0000"/>
                </a:solidFill>
              </a:rPr>
              <a:t>existed</a:t>
            </a:r>
            <a:r>
              <a:rPr lang="en-US" dirty="0" smtClean="0"/>
              <a:t>.</a:t>
            </a:r>
          </a:p>
          <a:p>
            <a:r>
              <a:rPr lang="en-US" dirty="0"/>
              <a:t>He named </a:t>
            </a:r>
            <a:r>
              <a:rPr lang="en-US" dirty="0" smtClean="0"/>
              <a:t>this giant </a:t>
            </a:r>
            <a:r>
              <a:rPr lang="en-US" dirty="0"/>
              <a:t>landmass </a:t>
            </a:r>
            <a:r>
              <a:rPr lang="en-US" b="1" dirty="0" smtClean="0">
                <a:solidFill>
                  <a:srgbClr val="FF0000"/>
                </a:solidFill>
              </a:rPr>
              <a:t>Pangaea</a:t>
            </a:r>
            <a:r>
              <a:rPr lang="en-US" dirty="0" smtClean="0"/>
              <a:t>.</a:t>
            </a:r>
          </a:p>
          <a:p>
            <a:r>
              <a:rPr lang="en-US" dirty="0"/>
              <a:t>Wegener further hypothesized that about </a:t>
            </a:r>
            <a:r>
              <a:rPr lang="en-US" b="1" dirty="0">
                <a:solidFill>
                  <a:srgbClr val="00B050"/>
                </a:solidFill>
              </a:rPr>
              <a:t>200 million years ago</a:t>
            </a:r>
            <a:r>
              <a:rPr lang="en-US" dirty="0"/>
              <a:t>, during the </a:t>
            </a:r>
            <a:r>
              <a:rPr lang="en-US" b="1" dirty="0">
                <a:solidFill>
                  <a:srgbClr val="00B050"/>
                </a:solidFill>
              </a:rPr>
              <a:t>early </a:t>
            </a:r>
            <a:r>
              <a:rPr lang="en-US" b="1" dirty="0" smtClean="0">
                <a:solidFill>
                  <a:srgbClr val="00B050"/>
                </a:solidFill>
              </a:rPr>
              <a:t>part of </a:t>
            </a:r>
            <a:r>
              <a:rPr lang="en-US" b="1" dirty="0">
                <a:solidFill>
                  <a:srgbClr val="00B050"/>
                </a:solidFill>
              </a:rPr>
              <a:t>the Mesozoic era</a:t>
            </a:r>
            <a:r>
              <a:rPr lang="en-US" dirty="0"/>
              <a:t>, this </a:t>
            </a:r>
            <a:r>
              <a:rPr lang="en-US" dirty="0" smtClean="0"/>
              <a:t>supercontinent began </a:t>
            </a:r>
            <a:r>
              <a:rPr lang="en-US" dirty="0"/>
              <a:t>to fragment into smaller landmasses.</a:t>
            </a:r>
          </a:p>
          <a:p>
            <a:r>
              <a:rPr lang="en-US" dirty="0"/>
              <a:t>These continental blocks then “drifted” </a:t>
            </a:r>
            <a:r>
              <a:rPr lang="en-US" dirty="0" smtClean="0"/>
              <a:t>to their </a:t>
            </a:r>
            <a:r>
              <a:rPr lang="en-US" dirty="0"/>
              <a:t>present positions over a span </a:t>
            </a:r>
            <a:r>
              <a:rPr lang="en-US" dirty="0" smtClean="0"/>
              <a:t>of millions </a:t>
            </a:r>
            <a:r>
              <a:rPr lang="en-US" dirty="0"/>
              <a:t>of years.</a:t>
            </a:r>
          </a:p>
        </p:txBody>
      </p:sp>
    </p:spTree>
    <p:extLst>
      <p:ext uri="{BB962C8B-B14F-4D97-AF65-F5344CB8AC3E}">
        <p14:creationId xmlns:p14="http://schemas.microsoft.com/office/powerpoint/2010/main" val="1475162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Two Plates Carrying Oceanic Crust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4114800" cy="44957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Newly formed oceanic lithosphere is hot, thin, and light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As it spreads away from the mid-oceanic ridge, it becomes older, cooler, thicker, and denser. </a:t>
            </a:r>
          </a:p>
          <a:p>
            <a:r>
              <a:rPr lang="en-US" dirty="0"/>
              <a:t>Thus the density of oceanic lithosphere increases with its age. When two oceanic plates converge, the denser one sinks into the mantle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Convergence of two oceanic plates creates </a:t>
            </a:r>
            <a:r>
              <a:rPr lang="en-US" b="1" dirty="0" smtClean="0">
                <a:solidFill>
                  <a:srgbClr val="C00000"/>
                </a:solidFill>
              </a:rPr>
              <a:t>an </a:t>
            </a:r>
            <a:r>
              <a:rPr lang="en-US" b="1" dirty="0">
                <a:solidFill>
                  <a:srgbClr val="C00000"/>
                </a:solidFill>
              </a:rPr>
              <a:t>island arc and trench. e.g. Japan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 descr="http://pubs.usgs.gov/gip/dynamic/graphics/Fig21oceanocea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0936" y="1663536"/>
            <a:ext cx="3505200" cy="2019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5" descr="scan0003"/>
          <p:cNvPicPr>
            <a:picLocks noChangeAspect="1" noChangeArrowheads="1"/>
          </p:cNvPicPr>
          <p:nvPr/>
        </p:nvPicPr>
        <p:blipFill rotWithShape="1">
          <a:blip r:embed="rId3" cstate="print"/>
          <a:srcRect t="8110" b="2681"/>
          <a:stretch/>
        </p:blipFill>
        <p:spPr bwMode="auto">
          <a:xfrm>
            <a:off x="5300936" y="4071256"/>
            <a:ext cx="3505200" cy="251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028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6" y="1752600"/>
            <a:ext cx="7555889" cy="5029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Two Plates Carrying Oceanic Crust</a:t>
            </a:r>
          </a:p>
        </p:txBody>
      </p:sp>
    </p:spTree>
    <p:extLst>
      <p:ext uri="{BB962C8B-B14F-4D97-AF65-F5344CB8AC3E}">
        <p14:creationId xmlns:p14="http://schemas.microsoft.com/office/powerpoint/2010/main" val="3123806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Oceanic Crust with Continental Crust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676400"/>
            <a:ext cx="5334000" cy="4876800"/>
          </a:xfrm>
        </p:spPr>
        <p:txBody>
          <a:bodyPr/>
          <a:lstStyle/>
          <a:p>
            <a:r>
              <a:rPr lang="en-US" sz="2400" dirty="0"/>
              <a:t>When an oceanic plate converges with a continental plate, the denser oceanic plate sinks into the mantle beneath the edge of the continent. </a:t>
            </a:r>
          </a:p>
          <a:p>
            <a:r>
              <a:rPr lang="en-US" sz="2400" dirty="0"/>
              <a:t>As a result, many subduction zones are located at continental margins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Convergent boundary of an oceanic and continental plates forms a volcanic mountain range and trenches. </a:t>
            </a:r>
            <a:r>
              <a:rPr lang="en-US" sz="2400" b="1" dirty="0">
                <a:solidFill>
                  <a:srgbClr val="C00000"/>
                </a:solidFill>
              </a:rPr>
              <a:t>e.g. Andes Mountains</a:t>
            </a:r>
          </a:p>
          <a:p>
            <a:endParaRPr lang="en-US" dirty="0"/>
          </a:p>
        </p:txBody>
      </p:sp>
      <p:pic>
        <p:nvPicPr>
          <p:cNvPr id="4" name="Picture 8" descr="http://pubs.usgs.gov/gip/dynamic/graphics/Fig21oceancon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6537" y="1981200"/>
            <a:ext cx="3102796" cy="1828800"/>
          </a:xfrm>
          <a:prstGeom prst="rect">
            <a:avLst/>
          </a:prstGeom>
          <a:noFill/>
        </p:spPr>
      </p:pic>
      <p:pic>
        <p:nvPicPr>
          <p:cNvPr id="5" name="Picture 5" descr="scan0004"/>
          <p:cNvPicPr>
            <a:picLocks noChangeAspect="1" noChangeArrowheads="1"/>
          </p:cNvPicPr>
          <p:nvPr/>
        </p:nvPicPr>
        <p:blipFill rotWithShape="1">
          <a:blip r:embed="rId3" cstate="print"/>
          <a:srcRect r="7652"/>
          <a:stretch/>
        </p:blipFill>
        <p:spPr bwMode="auto">
          <a:xfrm>
            <a:off x="5786211" y="4016829"/>
            <a:ext cx="3163122" cy="2510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455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48" y="1905000"/>
            <a:ext cx="8146906" cy="4724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Oceanic Crust with Continental Crust</a:t>
            </a:r>
          </a:p>
        </p:txBody>
      </p:sp>
    </p:spTree>
    <p:extLst>
      <p:ext uri="{BB962C8B-B14F-4D97-AF65-F5344CB8AC3E}">
        <p14:creationId xmlns:p14="http://schemas.microsoft.com/office/powerpoint/2010/main" val="3981573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Two Plates Carrying Continents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4724400" cy="3810000"/>
          </a:xfrm>
        </p:spPr>
        <p:txBody>
          <a:bodyPr/>
          <a:lstStyle/>
          <a:p>
            <a:r>
              <a:rPr lang="en-US" dirty="0"/>
              <a:t>If two converging plates carry continents, neither can sink into the mantle because of their low densities. </a:t>
            </a:r>
          </a:p>
          <a:p>
            <a:r>
              <a:rPr lang="en-US" dirty="0"/>
              <a:t>In this case, the two continents collide and crumple against each other, forming a huge mountain chain. 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rgbClr val="C00000"/>
                </a:solidFill>
              </a:rPr>
              <a:t>Himalayas, the Alps, and the Appalachians </a:t>
            </a:r>
            <a:r>
              <a:rPr lang="en-US" dirty="0"/>
              <a:t>all formed as results of continental collisions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6" descr="http://pubs.usgs.gov/gip/dynamic/graphics/Fig21contcon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833388"/>
            <a:ext cx="3276600" cy="1883229"/>
          </a:xfrm>
          <a:prstGeom prst="rect">
            <a:avLst/>
          </a:prstGeom>
          <a:noFill/>
        </p:spPr>
      </p:pic>
      <p:pic>
        <p:nvPicPr>
          <p:cNvPr id="5" name="Picture 5" descr="scan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886200"/>
            <a:ext cx="3200400" cy="2594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541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682832"/>
            <a:ext cx="6400800" cy="516428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of Two Plates Carrying Continents</a:t>
            </a:r>
          </a:p>
        </p:txBody>
      </p:sp>
    </p:spTree>
    <p:extLst>
      <p:ext uri="{BB962C8B-B14F-4D97-AF65-F5344CB8AC3E}">
        <p14:creationId xmlns:p14="http://schemas.microsoft.com/office/powerpoint/2010/main" val="155031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plate boundary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Along a transform fault </a:t>
            </a:r>
            <a:r>
              <a:rPr lang="en-US" b="1" dirty="0" smtClean="0">
                <a:solidFill>
                  <a:srgbClr val="C00000"/>
                </a:solidFill>
              </a:rPr>
              <a:t>boundary, plates </a:t>
            </a:r>
            <a:r>
              <a:rPr lang="en-US" b="1" dirty="0">
                <a:solidFill>
                  <a:srgbClr val="C00000"/>
                </a:solidFill>
              </a:rPr>
              <a:t>slide horizontally past one </a:t>
            </a:r>
            <a:r>
              <a:rPr lang="en-US" b="1" dirty="0" smtClean="0">
                <a:solidFill>
                  <a:srgbClr val="C00000"/>
                </a:solidFill>
              </a:rPr>
              <a:t>another without </a:t>
            </a:r>
            <a:r>
              <a:rPr lang="en-US" b="1" dirty="0">
                <a:solidFill>
                  <a:srgbClr val="C00000"/>
                </a:solidFill>
              </a:rPr>
              <a:t>the production or destruction </a:t>
            </a:r>
            <a:r>
              <a:rPr lang="en-US" b="1" dirty="0" smtClean="0">
                <a:solidFill>
                  <a:srgbClr val="C00000"/>
                </a:solidFill>
              </a:rPr>
              <a:t>of lithosphere </a:t>
            </a:r>
            <a:r>
              <a:rPr lang="en-US" b="1" dirty="0">
                <a:solidFill>
                  <a:srgbClr val="C00000"/>
                </a:solidFill>
              </a:rPr>
              <a:t>(conservative plate margins</a:t>
            </a:r>
            <a:r>
              <a:rPr lang="en-US" b="1" dirty="0" smtClean="0">
                <a:solidFill>
                  <a:srgbClr val="C00000"/>
                </a:solidFill>
              </a:rPr>
              <a:t>).</a:t>
            </a:r>
          </a:p>
          <a:p>
            <a:r>
              <a:rPr lang="en-US" dirty="0" smtClean="0"/>
              <a:t>The nature </a:t>
            </a:r>
            <a:r>
              <a:rPr lang="en-US" dirty="0"/>
              <a:t>of transform faults was </a:t>
            </a:r>
            <a:r>
              <a:rPr lang="en-US" dirty="0" smtClean="0"/>
              <a:t>discovered in </a:t>
            </a:r>
            <a:r>
              <a:rPr lang="en-US" dirty="0"/>
              <a:t>1965 by Canadian geologist J. </a:t>
            </a:r>
            <a:r>
              <a:rPr lang="en-US" dirty="0" err="1" smtClean="0"/>
              <a:t>Tuzo</a:t>
            </a:r>
            <a:r>
              <a:rPr lang="en-US" dirty="0" smtClean="0"/>
              <a:t> Wilson</a:t>
            </a:r>
            <a:r>
              <a:rPr lang="en-US" dirty="0"/>
              <a:t>, who proposed that these </a:t>
            </a:r>
            <a:r>
              <a:rPr lang="en-US" dirty="0" smtClean="0"/>
              <a:t>large faults </a:t>
            </a:r>
            <a:r>
              <a:rPr lang="en-US" dirty="0"/>
              <a:t>connected two spreading </a:t>
            </a:r>
            <a:r>
              <a:rPr lang="en-US" dirty="0" smtClean="0"/>
              <a:t>centers (divergent </a:t>
            </a:r>
            <a:r>
              <a:rPr lang="en-US" dirty="0"/>
              <a:t>boundaries) or less </a:t>
            </a:r>
            <a:r>
              <a:rPr lang="en-US" dirty="0" smtClean="0"/>
              <a:t>commonly two </a:t>
            </a:r>
            <a:r>
              <a:rPr lang="en-US" dirty="0"/>
              <a:t>trenches (convergent boundaries).</a:t>
            </a:r>
          </a:p>
          <a:p>
            <a:r>
              <a:rPr lang="en-US" b="1" dirty="0">
                <a:solidFill>
                  <a:srgbClr val="C00000"/>
                </a:solidFill>
              </a:rPr>
              <a:t>Most transform faults are found on </a:t>
            </a:r>
            <a:r>
              <a:rPr lang="en-US" b="1" dirty="0" smtClean="0">
                <a:solidFill>
                  <a:srgbClr val="C00000"/>
                </a:solidFill>
              </a:rPr>
              <a:t>the ocean floor</a:t>
            </a:r>
            <a:r>
              <a:rPr lang="en-US" dirty="0" smtClean="0"/>
              <a:t>.</a:t>
            </a:r>
          </a:p>
          <a:p>
            <a:r>
              <a:rPr lang="en-US" dirty="0"/>
              <a:t>Like the Mendocino Fault, </a:t>
            </a:r>
            <a:r>
              <a:rPr lang="en-US" dirty="0" smtClean="0"/>
              <a:t>most transform </a:t>
            </a:r>
            <a:r>
              <a:rPr lang="en-US" dirty="0"/>
              <a:t>fault boundaries are </a:t>
            </a:r>
            <a:r>
              <a:rPr lang="en-US" dirty="0" smtClean="0"/>
              <a:t>located within </a:t>
            </a:r>
            <a:r>
              <a:rPr lang="en-US" dirty="0"/>
              <a:t>the ocean basins; however, a </a:t>
            </a:r>
            <a:r>
              <a:rPr lang="en-US" dirty="0" smtClean="0"/>
              <a:t>few cut </a:t>
            </a:r>
            <a:r>
              <a:rPr lang="en-US" dirty="0"/>
              <a:t>through continental crust. </a:t>
            </a:r>
            <a:endParaRPr lang="en-US" dirty="0" smtClean="0"/>
          </a:p>
          <a:p>
            <a:r>
              <a:rPr lang="en-US" dirty="0" smtClean="0"/>
              <a:t>Two examples are </a:t>
            </a:r>
            <a:r>
              <a:rPr lang="en-US" dirty="0"/>
              <a:t>the earthquake-prone </a:t>
            </a:r>
            <a:r>
              <a:rPr lang="en-US" b="1" dirty="0" smtClean="0">
                <a:solidFill>
                  <a:srgbClr val="C00000"/>
                </a:solidFill>
              </a:rPr>
              <a:t>San Andreas </a:t>
            </a:r>
            <a:r>
              <a:rPr lang="en-US" b="1" dirty="0">
                <a:solidFill>
                  <a:srgbClr val="C00000"/>
                </a:solidFill>
              </a:rPr>
              <a:t>Fault of California and </a:t>
            </a:r>
            <a:r>
              <a:rPr lang="en-US" b="1" dirty="0" smtClean="0">
                <a:solidFill>
                  <a:srgbClr val="C00000"/>
                </a:solidFill>
              </a:rPr>
              <a:t>New Zealand’s </a:t>
            </a:r>
            <a:r>
              <a:rPr lang="en-US" b="1" dirty="0">
                <a:solidFill>
                  <a:srgbClr val="C00000"/>
                </a:solidFill>
              </a:rPr>
              <a:t>Alpine Fault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6359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plate boundary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55922" y="1676400"/>
            <a:ext cx="723215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512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1" y="17526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plate is a segment of the lithosphere; thus, it includes the uppermost mantle and all of the overlying crust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A single plate can carry both oceanic and continental crust. </a:t>
            </a:r>
          </a:p>
          <a:p>
            <a:r>
              <a:rPr lang="en-US" dirty="0"/>
              <a:t> A plate is composed of hard, mechanically strong rock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A plate floats on the underlying hot, plastic asthenosphere and glides horizontally over it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A plate behaves like a large slab of ice floating on a pond. In general, however, each plate moves as a large, intact sheet of rock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A plate margin is tectonically active. 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Earthquakes </a:t>
            </a:r>
            <a:r>
              <a:rPr lang="en-US" b="1" dirty="0">
                <a:solidFill>
                  <a:srgbClr val="C00000"/>
                </a:solidFill>
              </a:rPr>
              <a:t>and volcanoes are common at plate boundaries. In contrast, the interior of a lithospheric plate is normally tectonically stable</a:t>
            </a:r>
            <a:r>
              <a:rPr lang="en-US" b="1" dirty="0" smtClean="0">
                <a:solidFill>
                  <a:srgbClr val="C00000"/>
                </a:solidFill>
              </a:rPr>
              <a:t>.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/>
              <a:t>Tectonic plates move at rates that vary from less than 1 to 16 centimeters per year.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Characteristics of lithospheric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72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Volcanoes and plate boundaries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57224" y="1228438"/>
            <a:ext cx="7235432" cy="5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Continental drift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19301" y="1219200"/>
            <a:ext cx="5105399" cy="553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Earthquakes and plate boundaries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70344" y="1437746"/>
            <a:ext cx="8001470" cy="53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44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Mountains, mid oceanic ridge and plate boundaries</a:t>
            </a:r>
            <a:endParaRPr lang="en-US" dirty="0"/>
          </a:p>
        </p:txBody>
      </p:sp>
      <p:sp>
        <p:nvSpPr>
          <p:cNvPr id="6" name="AutoShape 4" descr="Pi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1707573"/>
            <a:ext cx="9124122" cy="4769427"/>
          </a:xfrm>
        </p:spPr>
      </p:pic>
      <p:sp>
        <p:nvSpPr>
          <p:cNvPr id="9" name="AutoShape 6" descr="Pic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06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BOUNDARIES AND OCEAN TRENCHES</a:t>
            </a:r>
            <a:endParaRPr lang="en-US" dirty="0"/>
          </a:p>
        </p:txBody>
      </p:sp>
      <p:pic>
        <p:nvPicPr>
          <p:cNvPr id="2050" name="Picture 2" descr="Related image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56" y="1397309"/>
            <a:ext cx="5105400" cy="54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44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drives plate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1" y="1447800"/>
            <a:ext cx="4267200" cy="52959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From geophysical evidence, we have learned that although the mantle consists </a:t>
            </a:r>
            <a:r>
              <a:rPr lang="en-US" dirty="0" smtClean="0"/>
              <a:t>almost entirely </a:t>
            </a:r>
            <a:r>
              <a:rPr lang="en-US" dirty="0"/>
              <a:t>of solid rock, it is hot and weak enough to exhibit </a:t>
            </a:r>
            <a:r>
              <a:rPr lang="en-US" dirty="0" smtClean="0"/>
              <a:t>fluid like </a:t>
            </a:r>
            <a:r>
              <a:rPr lang="en-US" dirty="0"/>
              <a:t>convective flow</a:t>
            </a:r>
            <a:r>
              <a:rPr lang="en-US" dirty="0" smtClean="0"/>
              <a:t>.</a:t>
            </a:r>
          </a:p>
          <a:p>
            <a:r>
              <a:rPr lang="en-US" b="1" dirty="0">
                <a:solidFill>
                  <a:srgbClr val="C00000"/>
                </a:solidFill>
              </a:rPr>
              <a:t>Mantle convection may cause plate movement. </a:t>
            </a:r>
          </a:p>
          <a:p>
            <a:r>
              <a:rPr lang="en-US" dirty="0" smtClean="0"/>
              <a:t>Mantle </a:t>
            </a:r>
            <a:r>
              <a:rPr lang="en-US" dirty="0"/>
              <a:t>convection is driven by a </a:t>
            </a:r>
            <a:r>
              <a:rPr lang="en-US" dirty="0" smtClean="0"/>
              <a:t>combination of </a:t>
            </a:r>
            <a:r>
              <a:rPr lang="en-US" dirty="0"/>
              <a:t>three thermal processes: </a:t>
            </a:r>
            <a:r>
              <a:rPr lang="en-US" b="1" dirty="0">
                <a:solidFill>
                  <a:srgbClr val="C00000"/>
                </a:solidFill>
              </a:rPr>
              <a:t>heating at the bottom by </a:t>
            </a:r>
            <a:r>
              <a:rPr lang="en-US" b="1" dirty="0" smtClean="0">
                <a:solidFill>
                  <a:srgbClr val="C00000"/>
                </a:solidFill>
              </a:rPr>
              <a:t>heat loss </a:t>
            </a:r>
            <a:r>
              <a:rPr lang="en-US" b="1" dirty="0">
                <a:solidFill>
                  <a:srgbClr val="C00000"/>
                </a:solidFill>
              </a:rPr>
              <a:t>from Earth’s core</a:t>
            </a:r>
            <a:r>
              <a:rPr lang="en-US" dirty="0"/>
              <a:t>; </a:t>
            </a:r>
            <a:r>
              <a:rPr lang="en-US" b="1" dirty="0">
                <a:solidFill>
                  <a:srgbClr val="002060"/>
                </a:solidFill>
              </a:rPr>
              <a:t>heating from within by the decay </a:t>
            </a:r>
            <a:r>
              <a:rPr lang="en-US" b="1" dirty="0" smtClean="0">
                <a:solidFill>
                  <a:srgbClr val="002060"/>
                </a:solidFill>
              </a:rPr>
              <a:t>of radioactive </a:t>
            </a:r>
            <a:r>
              <a:rPr lang="en-US" b="1" dirty="0">
                <a:solidFill>
                  <a:srgbClr val="002060"/>
                </a:solidFill>
              </a:rPr>
              <a:t>isotopes</a:t>
            </a:r>
            <a:r>
              <a:rPr lang="en-US" dirty="0"/>
              <a:t>; and </a:t>
            </a:r>
            <a:r>
              <a:rPr lang="en-US" b="1" dirty="0">
                <a:solidFill>
                  <a:srgbClr val="00B050"/>
                </a:solidFill>
              </a:rPr>
              <a:t>cooling from the top that </a:t>
            </a:r>
            <a:r>
              <a:rPr lang="en-US" b="1" dirty="0" smtClean="0">
                <a:solidFill>
                  <a:srgbClr val="00B050"/>
                </a:solidFill>
              </a:rPr>
              <a:t>creates thick</a:t>
            </a:r>
            <a:r>
              <a:rPr lang="en-US" b="1" dirty="0">
                <a:solidFill>
                  <a:srgbClr val="00B050"/>
                </a:solidFill>
              </a:rPr>
              <a:t>, cold lithospheric slabs that sink into the mantle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371600"/>
            <a:ext cx="4228919" cy="5448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15850" y="210014"/>
            <a:ext cx="321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https://youtu.be/p0dWF_3PYh4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1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Evidences of continental drift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371600"/>
            <a:ext cx="8229600" cy="17526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</a:rPr>
              <a:t>Evidence: The Continental Jigsaw Puzzle</a:t>
            </a:r>
            <a:endParaRPr lang="en-US" b="1" dirty="0" smtClean="0">
              <a:solidFill>
                <a:srgbClr val="00B050"/>
              </a:solidFill>
            </a:endParaRPr>
          </a:p>
          <a:p>
            <a:r>
              <a:rPr lang="en-US" dirty="0"/>
              <a:t>Like a few others before him, Wegener suspected that the continents might once have </a:t>
            </a:r>
            <a:r>
              <a:rPr lang="en-US" dirty="0" smtClean="0"/>
              <a:t>been joined </a:t>
            </a:r>
            <a:r>
              <a:rPr lang="en-US" dirty="0"/>
              <a:t>when he noticed the remarkable similarity between the coastlines on opposite </a:t>
            </a:r>
            <a:r>
              <a:rPr lang="en-US" dirty="0" smtClean="0"/>
              <a:t>sides of </a:t>
            </a:r>
            <a:r>
              <a:rPr lang="en-US" dirty="0"/>
              <a:t>the Atlantic Ocean.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417" t="20371" r="35416" b="12963"/>
          <a:stretch/>
        </p:blipFill>
        <p:spPr>
          <a:xfrm>
            <a:off x="2743200" y="3124200"/>
            <a:ext cx="3657600" cy="3501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8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1" y="1371601"/>
            <a:ext cx="8229600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C00000"/>
                </a:solidFill>
              </a:rPr>
              <a:t>Evidence: Fossils </a:t>
            </a:r>
            <a:r>
              <a:rPr lang="en-US" b="1" dirty="0" smtClean="0">
                <a:solidFill>
                  <a:srgbClr val="C00000"/>
                </a:solidFill>
              </a:rPr>
              <a:t>Match across </a:t>
            </a:r>
            <a:r>
              <a:rPr lang="en-US" b="1" dirty="0">
                <a:solidFill>
                  <a:srgbClr val="C00000"/>
                </a:solidFill>
              </a:rPr>
              <a:t>the Seas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dirty="0"/>
              <a:t>Through a review </a:t>
            </a:r>
            <a:r>
              <a:rPr lang="en-US" dirty="0" smtClean="0"/>
              <a:t>of the </a:t>
            </a:r>
            <a:r>
              <a:rPr lang="en-US" dirty="0"/>
              <a:t>literature, Wegener learned that most paleontologists (scientists who study the </a:t>
            </a:r>
            <a:r>
              <a:rPr lang="en-US" dirty="0" smtClean="0"/>
              <a:t>fossilized remains </a:t>
            </a:r>
            <a:r>
              <a:rPr lang="en-US" dirty="0"/>
              <a:t>of ancient organisms) were in agreement that </a:t>
            </a:r>
            <a:r>
              <a:rPr lang="en-US" b="1" dirty="0">
                <a:solidFill>
                  <a:srgbClr val="C00000"/>
                </a:solidFill>
              </a:rPr>
              <a:t>some type of land connection </a:t>
            </a:r>
            <a:r>
              <a:rPr lang="en-US" b="1" dirty="0" smtClean="0">
                <a:solidFill>
                  <a:srgbClr val="C00000"/>
                </a:solidFill>
              </a:rPr>
              <a:t>was needed </a:t>
            </a:r>
            <a:r>
              <a:rPr lang="en-US" b="1" dirty="0">
                <a:solidFill>
                  <a:srgbClr val="C00000"/>
                </a:solidFill>
              </a:rPr>
              <a:t>to explain the existence of similar Mesozoic age life forms on widely separated landmasses</a:t>
            </a:r>
            <a:r>
              <a:rPr lang="en-US" dirty="0"/>
              <a:t>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Evidences of continental drift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681" y="3733800"/>
            <a:ext cx="4338638" cy="3021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04800" y="1447800"/>
            <a:ext cx="8610600" cy="259080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Evidence: Rock </a:t>
            </a:r>
            <a:r>
              <a:rPr lang="en-US" b="1" dirty="0" smtClean="0">
                <a:solidFill>
                  <a:srgbClr val="FF0000"/>
                </a:solidFill>
              </a:rPr>
              <a:t>Types and </a:t>
            </a:r>
            <a:r>
              <a:rPr lang="en-US" b="1" dirty="0">
                <a:solidFill>
                  <a:srgbClr val="FF0000"/>
                </a:solidFill>
              </a:rPr>
              <a:t>Geologic Features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/>
              <a:t>Wegener found evidence </a:t>
            </a:r>
            <a:r>
              <a:rPr lang="en-US" dirty="0" smtClean="0"/>
              <a:t>of 2.2-billion-year-old </a:t>
            </a:r>
            <a:r>
              <a:rPr lang="en-US" dirty="0"/>
              <a:t>igneous rocks in </a:t>
            </a:r>
            <a:r>
              <a:rPr lang="en-US" dirty="0" smtClean="0"/>
              <a:t>Brazil that </a:t>
            </a:r>
            <a:r>
              <a:rPr lang="en-US" dirty="0"/>
              <a:t>closely resembled similarly </a:t>
            </a:r>
            <a:r>
              <a:rPr lang="en-US" dirty="0" smtClean="0"/>
              <a:t>aged rocks </a:t>
            </a:r>
            <a:r>
              <a:rPr lang="en-US" dirty="0"/>
              <a:t>in Africa</a:t>
            </a:r>
            <a:r>
              <a:rPr lang="en-US" dirty="0" smtClean="0"/>
              <a:t>.</a:t>
            </a:r>
          </a:p>
          <a:p>
            <a:r>
              <a:rPr lang="en-US" dirty="0"/>
              <a:t>The mountain belt that includes the </a:t>
            </a:r>
            <a:r>
              <a:rPr lang="en-US" dirty="0" smtClean="0"/>
              <a:t>Appalachians trends </a:t>
            </a:r>
            <a:r>
              <a:rPr lang="en-US" dirty="0"/>
              <a:t>northeastward through </a:t>
            </a:r>
            <a:r>
              <a:rPr lang="en-US" dirty="0" smtClean="0"/>
              <a:t>the eastern </a:t>
            </a:r>
            <a:r>
              <a:rPr lang="en-US" dirty="0"/>
              <a:t>United States and disappears </a:t>
            </a:r>
            <a:r>
              <a:rPr lang="en-US" dirty="0" smtClean="0"/>
              <a:t>off the </a:t>
            </a:r>
            <a:r>
              <a:rPr lang="en-US" dirty="0"/>
              <a:t>coast of </a:t>
            </a:r>
            <a:r>
              <a:rPr lang="en-US" dirty="0" smtClean="0"/>
              <a:t>Newfoundland.</a:t>
            </a:r>
            <a:endParaRPr lang="en-US" dirty="0"/>
          </a:p>
          <a:p>
            <a:r>
              <a:rPr lang="en-US" dirty="0"/>
              <a:t>Mountains of comparable age and </a:t>
            </a:r>
            <a:r>
              <a:rPr lang="en-US" dirty="0" smtClean="0"/>
              <a:t>structure are </a:t>
            </a:r>
            <a:r>
              <a:rPr lang="en-US" dirty="0"/>
              <a:t>found in the British Isles, </a:t>
            </a:r>
            <a:r>
              <a:rPr lang="en-US" dirty="0" smtClean="0"/>
              <a:t>and Scandinavia</a:t>
            </a:r>
            <a:r>
              <a:rPr lang="en-US" dirty="0"/>
              <a:t>. When these landmasses </a:t>
            </a:r>
            <a:r>
              <a:rPr lang="en-US" dirty="0" smtClean="0"/>
              <a:t>are reassembled, the mountain </a:t>
            </a:r>
            <a:r>
              <a:rPr lang="en-US" dirty="0"/>
              <a:t>chains form a </a:t>
            </a:r>
            <a:r>
              <a:rPr lang="en-US" dirty="0" smtClean="0"/>
              <a:t>nearly continuous </a:t>
            </a:r>
            <a:r>
              <a:rPr lang="en-US" dirty="0"/>
              <a:t>belt.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Evidences of continental drift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51" y="3867150"/>
            <a:ext cx="4487299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114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2400" y="1371600"/>
            <a:ext cx="5257800" cy="5334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Evidence: Ancient Climates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Evidence </a:t>
            </a:r>
            <a:r>
              <a:rPr lang="en-US" b="1" dirty="0" smtClean="0">
                <a:solidFill>
                  <a:srgbClr val="C00000"/>
                </a:solidFill>
              </a:rPr>
              <a:t>for </a:t>
            </a:r>
            <a:r>
              <a:rPr lang="en-US" b="1" dirty="0">
                <a:solidFill>
                  <a:srgbClr val="C00000"/>
                </a:solidFill>
              </a:rPr>
              <a:t>a glacial period that dated to the </a:t>
            </a:r>
            <a:r>
              <a:rPr lang="en-US" b="1" dirty="0" smtClean="0">
                <a:solidFill>
                  <a:srgbClr val="C00000"/>
                </a:solidFill>
              </a:rPr>
              <a:t>late Paleozoic</a:t>
            </a:r>
            <a:r>
              <a:rPr lang="en-US" dirty="0" smtClean="0"/>
              <a:t> </a:t>
            </a:r>
            <a:r>
              <a:rPr lang="en-US" dirty="0"/>
              <a:t>had been discovered in </a:t>
            </a:r>
            <a:r>
              <a:rPr lang="en-US" dirty="0" smtClean="0"/>
              <a:t>southern Africa</a:t>
            </a:r>
            <a:r>
              <a:rPr lang="en-US" dirty="0"/>
              <a:t>, South America, Australia, </a:t>
            </a:r>
            <a:r>
              <a:rPr lang="en-US" dirty="0" smtClean="0"/>
              <a:t>and India. </a:t>
            </a:r>
          </a:p>
          <a:p>
            <a:r>
              <a:rPr lang="en-US" dirty="0" smtClean="0"/>
              <a:t>This </a:t>
            </a:r>
            <a:r>
              <a:rPr lang="en-US" dirty="0"/>
              <a:t>meant </a:t>
            </a:r>
            <a:r>
              <a:rPr lang="en-US" dirty="0" smtClean="0"/>
              <a:t>that about </a:t>
            </a:r>
            <a:r>
              <a:rPr lang="en-US" dirty="0">
                <a:solidFill>
                  <a:srgbClr val="C00000"/>
                </a:solidFill>
              </a:rPr>
              <a:t>300 million years ago, vast </a:t>
            </a:r>
            <a:r>
              <a:rPr lang="en-US" dirty="0" smtClean="0">
                <a:solidFill>
                  <a:srgbClr val="C00000"/>
                </a:solidFill>
              </a:rPr>
              <a:t>ice sheets </a:t>
            </a:r>
            <a:r>
              <a:rPr lang="en-US" dirty="0">
                <a:solidFill>
                  <a:srgbClr val="C00000"/>
                </a:solidFill>
              </a:rPr>
              <a:t>covered extensive portions of </a:t>
            </a:r>
            <a:r>
              <a:rPr lang="en-US" dirty="0" smtClean="0">
                <a:solidFill>
                  <a:srgbClr val="C00000"/>
                </a:solidFill>
              </a:rPr>
              <a:t>the Southern Hemisphere</a:t>
            </a:r>
            <a:r>
              <a:rPr lang="en-US" dirty="0" smtClean="0"/>
              <a:t>.</a:t>
            </a:r>
            <a:r>
              <a:rPr lang="en-US" dirty="0">
                <a:solidFill>
                  <a:srgbClr val="C00000"/>
                </a:solidFill>
              </a:rPr>
              <a:t> How could extensive ice sheets form near the Equator</a:t>
            </a:r>
            <a:r>
              <a:rPr lang="en-US" dirty="0"/>
              <a:t>?</a:t>
            </a:r>
            <a:endParaRPr lang="en-US" dirty="0" smtClean="0"/>
          </a:p>
          <a:p>
            <a:r>
              <a:rPr lang="en-US" dirty="0" smtClean="0"/>
              <a:t>Wegener </a:t>
            </a:r>
            <a:r>
              <a:rPr lang="en-US" dirty="0"/>
              <a:t>suggested </a:t>
            </a:r>
            <a:r>
              <a:rPr lang="en-US" dirty="0" smtClean="0"/>
              <a:t>the explanation </a:t>
            </a:r>
            <a:r>
              <a:rPr lang="en-US" dirty="0"/>
              <a:t>for the late Paleozoic </a:t>
            </a:r>
            <a:r>
              <a:rPr lang="en-US" dirty="0" smtClean="0"/>
              <a:t>glaciation was </a:t>
            </a:r>
            <a:r>
              <a:rPr lang="en-US" dirty="0"/>
              <a:t>provided by the supercontinent </a:t>
            </a:r>
            <a:r>
              <a:rPr lang="en-US" dirty="0" smtClean="0"/>
              <a:t>of Pangaea</a:t>
            </a:r>
            <a:r>
              <a:rPr lang="en-US" dirty="0"/>
              <a:t>. In this configuration the </a:t>
            </a:r>
            <a:r>
              <a:rPr lang="en-US" dirty="0" smtClean="0"/>
              <a:t>southern continents </a:t>
            </a:r>
            <a:r>
              <a:rPr lang="en-US" dirty="0"/>
              <a:t>are joined together and </a:t>
            </a:r>
            <a:r>
              <a:rPr lang="en-US" dirty="0" smtClean="0"/>
              <a:t>located near </a:t>
            </a:r>
            <a:r>
              <a:rPr lang="en-US" dirty="0"/>
              <a:t>the South Pole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Evidences of continental drift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752600"/>
            <a:ext cx="3553310" cy="421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953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Objection to continental drift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2057400"/>
            <a:ext cx="82296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One of the </a:t>
            </a:r>
            <a:r>
              <a:rPr lang="en-US" b="1" dirty="0">
                <a:solidFill>
                  <a:srgbClr val="C00000"/>
                </a:solidFill>
              </a:rPr>
              <a:t>main objections </a:t>
            </a:r>
            <a:r>
              <a:rPr lang="en-US" b="1" dirty="0" smtClean="0">
                <a:solidFill>
                  <a:srgbClr val="C00000"/>
                </a:solidFill>
              </a:rPr>
              <a:t>to Wegener’s </a:t>
            </a:r>
            <a:r>
              <a:rPr lang="en-US" b="1" dirty="0">
                <a:solidFill>
                  <a:srgbClr val="C00000"/>
                </a:solidFill>
              </a:rPr>
              <a:t>hypothesis </a:t>
            </a:r>
            <a:r>
              <a:rPr lang="en-US" dirty="0"/>
              <a:t>stemmed from </a:t>
            </a:r>
            <a:r>
              <a:rPr lang="en-US" dirty="0" smtClean="0"/>
              <a:t>his inability </a:t>
            </a:r>
            <a:r>
              <a:rPr lang="en-US" dirty="0"/>
              <a:t>to </a:t>
            </a:r>
            <a:r>
              <a:rPr lang="en-US" b="1" dirty="0">
                <a:solidFill>
                  <a:srgbClr val="C00000"/>
                </a:solidFill>
              </a:rPr>
              <a:t>identify a credible </a:t>
            </a:r>
            <a:r>
              <a:rPr lang="en-US" b="1" dirty="0" smtClean="0">
                <a:solidFill>
                  <a:srgbClr val="C00000"/>
                </a:solidFill>
              </a:rPr>
              <a:t>mechanism for </a:t>
            </a:r>
            <a:r>
              <a:rPr lang="en-US" b="1" dirty="0">
                <a:solidFill>
                  <a:srgbClr val="C00000"/>
                </a:solidFill>
              </a:rPr>
              <a:t>continental drift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i="1" dirty="0" smtClean="0">
                <a:solidFill>
                  <a:srgbClr val="C00000"/>
                </a:solidFill>
              </a:rPr>
              <a:t>Wegener </a:t>
            </a:r>
            <a:r>
              <a:rPr lang="en-US" i="1" dirty="0">
                <a:solidFill>
                  <a:srgbClr val="C00000"/>
                </a:solidFill>
              </a:rPr>
              <a:t>proposed that gravitational forces of </a:t>
            </a:r>
            <a:r>
              <a:rPr lang="en-US" i="1" dirty="0" smtClean="0">
                <a:solidFill>
                  <a:srgbClr val="C00000"/>
                </a:solidFill>
              </a:rPr>
              <a:t>the Moon </a:t>
            </a:r>
            <a:r>
              <a:rPr lang="en-US" i="1" dirty="0">
                <a:solidFill>
                  <a:srgbClr val="C00000"/>
                </a:solidFill>
              </a:rPr>
              <a:t>and Sun that </a:t>
            </a:r>
            <a:r>
              <a:rPr lang="en-US" i="1" dirty="0" smtClean="0">
                <a:solidFill>
                  <a:srgbClr val="C00000"/>
                </a:solidFill>
              </a:rPr>
              <a:t>produce Earth’s </a:t>
            </a:r>
            <a:r>
              <a:rPr lang="en-US" i="1" dirty="0">
                <a:solidFill>
                  <a:srgbClr val="C00000"/>
                </a:solidFill>
              </a:rPr>
              <a:t>tides were also capable </a:t>
            </a:r>
            <a:r>
              <a:rPr lang="en-US" i="1" dirty="0" smtClean="0">
                <a:solidFill>
                  <a:srgbClr val="C00000"/>
                </a:solidFill>
              </a:rPr>
              <a:t>of gradually </a:t>
            </a:r>
            <a:r>
              <a:rPr lang="en-US" i="1" dirty="0">
                <a:solidFill>
                  <a:srgbClr val="C00000"/>
                </a:solidFill>
              </a:rPr>
              <a:t>moving the </a:t>
            </a:r>
            <a:r>
              <a:rPr lang="en-US" i="1" dirty="0" smtClean="0">
                <a:solidFill>
                  <a:srgbClr val="C00000"/>
                </a:solidFill>
              </a:rPr>
              <a:t>continents across </a:t>
            </a:r>
            <a:r>
              <a:rPr lang="en-US" i="1" dirty="0">
                <a:solidFill>
                  <a:srgbClr val="C00000"/>
                </a:solidFill>
              </a:rPr>
              <a:t>the globe</a:t>
            </a:r>
            <a:r>
              <a:rPr lang="en-US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n-US" dirty="0"/>
              <a:t>However, the </a:t>
            </a:r>
            <a:r>
              <a:rPr lang="en-US" dirty="0" smtClean="0"/>
              <a:t>prominent physicist </a:t>
            </a:r>
            <a:r>
              <a:rPr lang="en-US" dirty="0"/>
              <a:t>Harold </a:t>
            </a:r>
            <a:r>
              <a:rPr lang="en-US" dirty="0" err="1"/>
              <a:t>Jeffreys</a:t>
            </a:r>
            <a:r>
              <a:rPr lang="en-US" dirty="0"/>
              <a:t> </a:t>
            </a:r>
            <a:r>
              <a:rPr lang="en-US" dirty="0" smtClean="0"/>
              <a:t>correctly countered </a:t>
            </a:r>
            <a:r>
              <a:rPr lang="en-US" dirty="0"/>
              <a:t>that tidal forces of </a:t>
            </a:r>
            <a:r>
              <a:rPr lang="en-US" dirty="0" smtClean="0"/>
              <a:t>the magnitude </a:t>
            </a:r>
            <a:r>
              <a:rPr lang="en-US" dirty="0"/>
              <a:t>needed to displace </a:t>
            </a:r>
            <a:r>
              <a:rPr lang="en-US" dirty="0" smtClean="0"/>
              <a:t>the continents </a:t>
            </a:r>
            <a:r>
              <a:rPr lang="en-US" dirty="0"/>
              <a:t>would bring Earth’s </a:t>
            </a:r>
            <a:r>
              <a:rPr lang="en-US" dirty="0" smtClean="0"/>
              <a:t>rotation to </a:t>
            </a:r>
            <a:r>
              <a:rPr lang="en-US" dirty="0"/>
              <a:t>a halt in a matter of a few years</a:t>
            </a:r>
            <a:r>
              <a:rPr lang="en-US" dirty="0" smtClean="0"/>
              <a:t>.</a:t>
            </a:r>
          </a:p>
          <a:p>
            <a:r>
              <a:rPr lang="en-US" i="1" dirty="0">
                <a:solidFill>
                  <a:srgbClr val="0070C0"/>
                </a:solidFill>
              </a:rPr>
              <a:t>Wegener also incorrectly suggested that the larger and sturdier continents </a:t>
            </a:r>
            <a:r>
              <a:rPr lang="en-US" i="1" dirty="0" smtClean="0">
                <a:solidFill>
                  <a:srgbClr val="0070C0"/>
                </a:solidFill>
              </a:rPr>
              <a:t>broke through </a:t>
            </a:r>
            <a:r>
              <a:rPr lang="en-US" i="1" dirty="0">
                <a:solidFill>
                  <a:srgbClr val="0070C0"/>
                </a:solidFill>
              </a:rPr>
              <a:t>thinner oceanic crust, much like ice breakers cut through ice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 smtClean="0"/>
              <a:t>no evidence </a:t>
            </a:r>
            <a:r>
              <a:rPr lang="en-US" dirty="0"/>
              <a:t>existed to suggest that the ocean floor was weak enough to permit passage </a:t>
            </a:r>
            <a:r>
              <a:rPr lang="en-US" dirty="0" smtClean="0"/>
              <a:t>of the </a:t>
            </a:r>
            <a:r>
              <a:rPr lang="en-US" dirty="0"/>
              <a:t>continents without the continents being appreciably deformed in the process.</a:t>
            </a:r>
          </a:p>
        </p:txBody>
      </p:sp>
    </p:spTree>
    <p:extLst>
      <p:ext uri="{BB962C8B-B14F-4D97-AF65-F5344CB8AC3E}">
        <p14:creationId xmlns:p14="http://schemas.microsoft.com/office/powerpoint/2010/main" val="297161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 tectonics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" y="1371600"/>
            <a:ext cx="4800600" cy="5486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By 1968, these developments, </a:t>
            </a:r>
            <a:r>
              <a:rPr lang="en-US" dirty="0" smtClean="0"/>
              <a:t>among others</a:t>
            </a:r>
            <a:r>
              <a:rPr lang="en-US" dirty="0"/>
              <a:t>, led to the unfolding of a far </a:t>
            </a:r>
            <a:r>
              <a:rPr lang="en-US" dirty="0" smtClean="0"/>
              <a:t>more encompassing </a:t>
            </a:r>
            <a:r>
              <a:rPr lang="en-US" dirty="0"/>
              <a:t>theory than </a:t>
            </a:r>
            <a:r>
              <a:rPr lang="en-US" dirty="0" smtClean="0"/>
              <a:t>continental drift</a:t>
            </a:r>
            <a:r>
              <a:rPr lang="en-US" dirty="0"/>
              <a:t>, known as plate tectonics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According to </a:t>
            </a:r>
            <a:r>
              <a:rPr lang="en-US" b="1" dirty="0">
                <a:solidFill>
                  <a:srgbClr val="0070C0"/>
                </a:solidFill>
              </a:rPr>
              <a:t>the plate tectonics model</a:t>
            </a:r>
            <a:r>
              <a:rPr lang="en-US" dirty="0"/>
              <a:t>, </a:t>
            </a:r>
            <a:r>
              <a:rPr lang="en-US" dirty="0" smtClean="0">
                <a:solidFill>
                  <a:srgbClr val="0070C0"/>
                </a:solidFill>
              </a:rPr>
              <a:t>the uppermost </a:t>
            </a:r>
            <a:r>
              <a:rPr lang="en-US" dirty="0">
                <a:solidFill>
                  <a:srgbClr val="0070C0"/>
                </a:solidFill>
              </a:rPr>
              <a:t>mantle and the overlying </a:t>
            </a:r>
            <a:r>
              <a:rPr lang="en-US" dirty="0" smtClean="0">
                <a:solidFill>
                  <a:srgbClr val="0070C0"/>
                </a:solidFill>
              </a:rPr>
              <a:t>crust behave </a:t>
            </a:r>
            <a:r>
              <a:rPr lang="en-US" dirty="0">
                <a:solidFill>
                  <a:srgbClr val="0070C0"/>
                </a:solidFill>
              </a:rPr>
              <a:t>as a strong, rigid layer, known </a:t>
            </a:r>
            <a:r>
              <a:rPr lang="en-US" dirty="0" smtClean="0">
                <a:solidFill>
                  <a:srgbClr val="0070C0"/>
                </a:solidFill>
              </a:rPr>
              <a:t>as the </a:t>
            </a:r>
            <a:r>
              <a:rPr lang="en-US" dirty="0">
                <a:solidFill>
                  <a:srgbClr val="0070C0"/>
                </a:solidFill>
              </a:rPr>
              <a:t>lithosphere, </a:t>
            </a:r>
            <a:r>
              <a:rPr lang="en-US" b="1" dirty="0">
                <a:solidFill>
                  <a:srgbClr val="FF0000"/>
                </a:solidFill>
              </a:rPr>
              <a:t>which is broken </a:t>
            </a:r>
            <a:r>
              <a:rPr lang="en-US" b="1" dirty="0" smtClean="0">
                <a:solidFill>
                  <a:srgbClr val="FF0000"/>
                </a:solidFill>
              </a:rPr>
              <a:t>into segments </a:t>
            </a:r>
            <a:r>
              <a:rPr lang="en-US" b="1" dirty="0">
                <a:solidFill>
                  <a:srgbClr val="FF0000"/>
                </a:solidFill>
              </a:rPr>
              <a:t>commonly referred to as </a:t>
            </a:r>
            <a:r>
              <a:rPr lang="en-US" b="1" dirty="0" smtClean="0">
                <a:solidFill>
                  <a:srgbClr val="FF0000"/>
                </a:solidFill>
              </a:rPr>
              <a:t>plates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</a:p>
          <a:p>
            <a:r>
              <a:rPr lang="en-US" dirty="0" smtClean="0"/>
              <a:t>The </a:t>
            </a:r>
            <a:r>
              <a:rPr lang="en-US" b="1" dirty="0">
                <a:solidFill>
                  <a:srgbClr val="C00000"/>
                </a:solidFill>
              </a:rPr>
              <a:t>lithosphere is </a:t>
            </a:r>
            <a:r>
              <a:rPr lang="en-US" b="1" dirty="0" smtClean="0">
                <a:solidFill>
                  <a:srgbClr val="C00000"/>
                </a:solidFill>
              </a:rPr>
              <a:t>thinnest in </a:t>
            </a:r>
            <a:r>
              <a:rPr lang="en-US" b="1" dirty="0">
                <a:solidFill>
                  <a:srgbClr val="C00000"/>
                </a:solidFill>
              </a:rPr>
              <a:t>the oceans </a:t>
            </a:r>
            <a:r>
              <a:rPr lang="en-US" dirty="0"/>
              <a:t>where it varies from as </a:t>
            </a:r>
            <a:r>
              <a:rPr lang="en-US" dirty="0" smtClean="0"/>
              <a:t>little as </a:t>
            </a:r>
            <a:r>
              <a:rPr lang="en-US" dirty="0"/>
              <a:t>a few kilometers along the axis of </a:t>
            </a:r>
            <a:r>
              <a:rPr lang="en-US" dirty="0" smtClean="0"/>
              <a:t>the oceanic </a:t>
            </a:r>
            <a:r>
              <a:rPr lang="en-US" dirty="0"/>
              <a:t>ridge system to about 100 </a:t>
            </a:r>
            <a:r>
              <a:rPr lang="en-US" dirty="0" smtClean="0"/>
              <a:t>kilometers (60 </a:t>
            </a:r>
            <a:r>
              <a:rPr lang="en-US" dirty="0"/>
              <a:t>miles) in the deep-ocean basins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057400"/>
            <a:ext cx="4048018" cy="375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14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2143</TotalTime>
  <Words>2032</Words>
  <Application>Microsoft Office PowerPoint</Application>
  <PresentationFormat>On-screen Show (4:3)</PresentationFormat>
  <Paragraphs>120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Tw Cen MT</vt:lpstr>
      <vt:lpstr>Droplet</vt:lpstr>
      <vt:lpstr>Unit 5: Plate tectonics</vt:lpstr>
      <vt:lpstr>Continental drift</vt:lpstr>
      <vt:lpstr>Continental drift</vt:lpstr>
      <vt:lpstr>Evidences of continental drift</vt:lpstr>
      <vt:lpstr>Evidences of continental drift</vt:lpstr>
      <vt:lpstr>Evidences of continental drift</vt:lpstr>
      <vt:lpstr>Evidences of continental drift</vt:lpstr>
      <vt:lpstr>Objection to continental drift</vt:lpstr>
      <vt:lpstr>Plate tectonics</vt:lpstr>
      <vt:lpstr>Plate tectonics</vt:lpstr>
      <vt:lpstr>Earths major plates</vt:lpstr>
      <vt:lpstr>Earth major plates</vt:lpstr>
      <vt:lpstr>Plate boundaries</vt:lpstr>
      <vt:lpstr>Plate boundaries</vt:lpstr>
      <vt:lpstr>Type of plate boundaries</vt:lpstr>
      <vt:lpstr>Divergent plate boundaries Ocean ridge and sea floor spreading</vt:lpstr>
      <vt:lpstr>Divergent plate boundaries rift valley</vt:lpstr>
      <vt:lpstr>Convergent plate boundaries</vt:lpstr>
      <vt:lpstr>Convergent plate boundaries</vt:lpstr>
      <vt:lpstr>Convergence of Two Plates Carrying Oceanic Crust</vt:lpstr>
      <vt:lpstr>Convergence of Two Plates Carrying Oceanic Crust</vt:lpstr>
      <vt:lpstr>Convergence of Oceanic Crust with Continental Crust</vt:lpstr>
      <vt:lpstr>Convergence of Oceanic Crust with Continental Crust</vt:lpstr>
      <vt:lpstr>Convergence of Two Plates Carrying Continents</vt:lpstr>
      <vt:lpstr>Convergence of Two Plates Carrying Continents</vt:lpstr>
      <vt:lpstr>Transform plate boundary</vt:lpstr>
      <vt:lpstr>Transform plate boundary</vt:lpstr>
      <vt:lpstr>Characteristics of lithospheric plates</vt:lpstr>
      <vt:lpstr>Volcanoes and plate boundaries</vt:lpstr>
      <vt:lpstr>Earthquakes and plate boundaries</vt:lpstr>
      <vt:lpstr>Mountains, mid oceanic ridge and plate boundaries</vt:lpstr>
      <vt:lpstr>PLATE BOUNDARIES AND OCEAN TRENCHES</vt:lpstr>
      <vt:lpstr>What drives plate motion</vt:lpstr>
    </vt:vector>
  </TitlesOfParts>
  <Company>----------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----------</dc:creator>
  <cp:lastModifiedBy>Faisal Zaidi</cp:lastModifiedBy>
  <cp:revision>144</cp:revision>
  <dcterms:created xsi:type="dcterms:W3CDTF">2011-03-26T05:14:25Z</dcterms:created>
  <dcterms:modified xsi:type="dcterms:W3CDTF">2019-11-22T20:19:04Z</dcterms:modified>
</cp:coreProperties>
</file>