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1" r:id="rId19"/>
    <p:sldId id="272"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610"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lvl1pPr algn="just">
              <a:defRPr cap="none" baseline="0"/>
            </a:lvl1pPr>
            <a:lvl2pPr algn="just">
              <a:defRPr cap="none" baseline="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11/22/2019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is data analysi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896" y="1608909"/>
            <a:ext cx="8810208" cy="38666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13259" y="1453186"/>
            <a:ext cx="6517482" cy="250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dirty="0" smtClean="0"/>
              <a:t>Unit 4: data analysis</a:t>
            </a:r>
            <a:endParaRPr lang="en-US" dirty="0"/>
          </a:p>
        </p:txBody>
      </p:sp>
      <p:sp>
        <p:nvSpPr>
          <p:cNvPr id="5" name="Subtitle 2"/>
          <p:cNvSpPr txBox="1">
            <a:spLocks/>
          </p:cNvSpPr>
          <p:nvPr/>
        </p:nvSpPr>
        <p:spPr>
          <a:xfrm>
            <a:off x="1465659" y="4038601"/>
            <a:ext cx="6517482" cy="1371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b="1" dirty="0" smtClean="0">
                <a:solidFill>
                  <a:schemeClr val="tx1"/>
                </a:solidFill>
              </a:rPr>
              <a:t>Geo 382: Geographical Information Systems</a:t>
            </a:r>
          </a:p>
          <a:p>
            <a:r>
              <a:rPr lang="en-US" b="1" dirty="0" smtClean="0">
                <a:solidFill>
                  <a:schemeClr val="tx1"/>
                </a:solidFill>
              </a:rPr>
              <a:t>Geology and Geophysics Department</a:t>
            </a:r>
          </a:p>
          <a:p>
            <a:r>
              <a:rPr lang="en-US" b="1" dirty="0" smtClean="0">
                <a:solidFill>
                  <a:schemeClr val="tx1"/>
                </a:solidFill>
              </a:rPr>
              <a:t>King Saud University</a:t>
            </a:r>
          </a:p>
          <a:p>
            <a:endParaRPr lang="en-US" dirty="0"/>
          </a:p>
        </p:txBody>
      </p:sp>
    </p:spTree>
    <p:extLst>
      <p:ext uri="{BB962C8B-B14F-4D97-AF65-F5344CB8AC3E}">
        <p14:creationId xmlns:p14="http://schemas.microsoft.com/office/powerpoint/2010/main" val="2171251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Gis</a:t>
            </a:r>
            <a:r>
              <a:rPr lang="en-US" dirty="0" smtClean="0"/>
              <a:t> spatial analysis</a:t>
            </a:r>
            <a:endParaRPr lang="en-US" dirty="0"/>
          </a:p>
        </p:txBody>
      </p:sp>
      <p:sp>
        <p:nvSpPr>
          <p:cNvPr id="3" name="Content Placeholder 2"/>
          <p:cNvSpPr>
            <a:spLocks noGrp="1"/>
          </p:cNvSpPr>
          <p:nvPr>
            <p:ph sz="quarter" idx="13"/>
          </p:nvPr>
        </p:nvSpPr>
        <p:spPr>
          <a:xfrm>
            <a:off x="250371" y="2002971"/>
            <a:ext cx="8621486" cy="4288972"/>
          </a:xfrm>
        </p:spPr>
        <p:txBody>
          <a:bodyPr>
            <a:normAutofit lnSpcReduction="10000"/>
          </a:bodyPr>
          <a:lstStyle/>
          <a:p>
            <a:r>
              <a:rPr lang="en-US" dirty="0"/>
              <a:t>These operations provide the most fundamental tools for the manipulation of the data organized on separate layers and the examination of the relationship among different features. </a:t>
            </a:r>
            <a:endParaRPr lang="en-US" dirty="0" smtClean="0"/>
          </a:p>
          <a:p>
            <a:r>
              <a:rPr lang="en-US" dirty="0" smtClean="0"/>
              <a:t>They </a:t>
            </a:r>
            <a:r>
              <a:rPr lang="en-US" dirty="0"/>
              <a:t>can be classified according to functionality into: </a:t>
            </a:r>
            <a:r>
              <a:rPr lang="en-US" b="1" dirty="0">
                <a:solidFill>
                  <a:srgbClr val="FF0000"/>
                </a:solidFill>
              </a:rPr>
              <a:t>overlay analysis (it involves the logical connection and manipulation of spatial data on separate layers);</a:t>
            </a:r>
            <a:r>
              <a:rPr lang="en-US" dirty="0"/>
              <a:t> </a:t>
            </a:r>
            <a:endParaRPr lang="en-US" dirty="0" smtClean="0"/>
          </a:p>
          <a:p>
            <a:r>
              <a:rPr lang="en-US" b="1" dirty="0" smtClean="0">
                <a:solidFill>
                  <a:srgbClr val="FF0000"/>
                </a:solidFill>
              </a:rPr>
              <a:t>Proximity </a:t>
            </a:r>
            <a:r>
              <a:rPr lang="en-US" b="1" dirty="0">
                <a:solidFill>
                  <a:srgbClr val="FF0000"/>
                </a:solidFill>
              </a:rPr>
              <a:t>analysis deals with operational procedures that are based on distance measurement between features on different layers; </a:t>
            </a:r>
            <a:endParaRPr lang="en-US" b="1" dirty="0" smtClean="0">
              <a:solidFill>
                <a:srgbClr val="FF0000"/>
              </a:solidFill>
            </a:endParaRPr>
          </a:p>
          <a:p>
            <a:r>
              <a:rPr lang="en-US" b="1" dirty="0" smtClean="0">
                <a:solidFill>
                  <a:srgbClr val="FF0000"/>
                </a:solidFill>
              </a:rPr>
              <a:t>Spatial </a:t>
            </a:r>
            <a:r>
              <a:rPr lang="en-US" b="1" dirty="0">
                <a:solidFill>
                  <a:srgbClr val="FF0000"/>
                </a:solidFill>
              </a:rPr>
              <a:t>correlation analysis is useful for revealing the relation between features of different types, spatial querying, point-in-polygon operation, buffering, and intersection, dissolving, etc.</a:t>
            </a:r>
          </a:p>
        </p:txBody>
      </p:sp>
    </p:spTree>
    <p:extLst>
      <p:ext uri="{BB962C8B-B14F-4D97-AF65-F5344CB8AC3E}">
        <p14:creationId xmlns:p14="http://schemas.microsoft.com/office/powerpoint/2010/main" val="199480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Spatial Relationships</a:t>
            </a:r>
          </a:p>
        </p:txBody>
      </p:sp>
      <p:sp>
        <p:nvSpPr>
          <p:cNvPr id="3" name="Content Placeholder 2"/>
          <p:cNvSpPr>
            <a:spLocks noGrp="1"/>
          </p:cNvSpPr>
          <p:nvPr>
            <p:ph sz="quarter" idx="13"/>
          </p:nvPr>
        </p:nvSpPr>
        <p:spPr>
          <a:xfrm>
            <a:off x="261257" y="2002970"/>
            <a:ext cx="8621486" cy="4321629"/>
          </a:xfrm>
        </p:spPr>
        <p:txBody>
          <a:bodyPr>
            <a:normAutofit lnSpcReduction="10000"/>
          </a:bodyPr>
          <a:lstStyle/>
          <a:p>
            <a:r>
              <a:rPr lang="en-US" dirty="0" smtClean="0"/>
              <a:t>The </a:t>
            </a:r>
            <a:r>
              <a:rPr lang="en-US" dirty="0"/>
              <a:t>term spatial relationships is the use of knowledge about the physical location of the objects, measure the distance between them and examine their attributes, it is achieved through cartography (cartography is to view maps as a form of visual </a:t>
            </a:r>
            <a:r>
              <a:rPr lang="en-US" dirty="0" smtClean="0"/>
              <a:t>communication: a </a:t>
            </a:r>
            <a:r>
              <a:rPr lang="en-US" dirty="0"/>
              <a:t>special-purpose language for describing spatial </a:t>
            </a:r>
            <a:r>
              <a:rPr lang="en-US" dirty="0" smtClean="0"/>
              <a:t>relationships.</a:t>
            </a:r>
          </a:p>
          <a:p>
            <a:r>
              <a:rPr lang="en-US" dirty="0"/>
              <a:t>The types of spatial objects are </a:t>
            </a:r>
            <a:r>
              <a:rPr lang="en-US" b="1" dirty="0">
                <a:solidFill>
                  <a:srgbClr val="FF0000"/>
                </a:solidFill>
              </a:rPr>
              <a:t>points, lines, areas </a:t>
            </a:r>
            <a:r>
              <a:rPr lang="en-US" dirty="0"/>
              <a:t>(</a:t>
            </a:r>
            <a:r>
              <a:rPr lang="en-US" i="1" dirty="0">
                <a:solidFill>
                  <a:srgbClr val="FF0000"/>
                </a:solidFill>
              </a:rPr>
              <a:t>for vector</a:t>
            </a:r>
            <a:r>
              <a:rPr lang="en-US" dirty="0"/>
              <a:t>), </a:t>
            </a:r>
            <a:r>
              <a:rPr lang="en-US" b="1" dirty="0"/>
              <a:t>raster cells </a:t>
            </a:r>
            <a:r>
              <a:rPr lang="en-US" dirty="0"/>
              <a:t>(</a:t>
            </a:r>
            <a:r>
              <a:rPr lang="en-US" i="1" dirty="0"/>
              <a:t>for raster</a:t>
            </a:r>
            <a:r>
              <a:rPr lang="en-US" dirty="0"/>
              <a:t>); these object types are digital representations of phenomena and are defined by their dimensionality. </a:t>
            </a:r>
            <a:endParaRPr lang="en-US" dirty="0" smtClean="0"/>
          </a:p>
          <a:p>
            <a:r>
              <a:rPr lang="en-US" i="1" dirty="0" smtClean="0">
                <a:solidFill>
                  <a:srgbClr val="7030A0"/>
                </a:solidFill>
              </a:rPr>
              <a:t>An </a:t>
            </a:r>
            <a:r>
              <a:rPr lang="en-US" i="1" dirty="0">
                <a:solidFill>
                  <a:srgbClr val="7030A0"/>
                </a:solidFill>
              </a:rPr>
              <a:t>entity type is a type of phenomenon (e.g. building) and the same entity type may be represented by different types of objects at different scales e.g. a city may be a point at one scale, an area at </a:t>
            </a:r>
            <a:r>
              <a:rPr lang="en-US" i="1" dirty="0" smtClean="0">
                <a:solidFill>
                  <a:srgbClr val="7030A0"/>
                </a:solidFill>
              </a:rPr>
              <a:t>another.</a:t>
            </a:r>
            <a:endParaRPr lang="en-US" i="1" dirty="0">
              <a:solidFill>
                <a:srgbClr val="7030A0"/>
              </a:solidFill>
            </a:endParaRPr>
          </a:p>
        </p:txBody>
      </p:sp>
    </p:spTree>
    <p:extLst>
      <p:ext uri="{BB962C8B-B14F-4D97-AF65-F5344CB8AC3E}">
        <p14:creationId xmlns:p14="http://schemas.microsoft.com/office/powerpoint/2010/main" val="254213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16" y="21773"/>
            <a:ext cx="7773338" cy="979714"/>
          </a:xfrm>
        </p:spPr>
        <p:txBody>
          <a:bodyPr/>
          <a:lstStyle/>
          <a:p>
            <a:r>
              <a:rPr lang="en-US" dirty="0" smtClean="0"/>
              <a:t>Spatial relationships</a:t>
            </a:r>
            <a:endParaRPr lang="en-US" dirty="0"/>
          </a:p>
        </p:txBody>
      </p:sp>
      <p:sp>
        <p:nvSpPr>
          <p:cNvPr id="3" name="Content Placeholder 2"/>
          <p:cNvSpPr>
            <a:spLocks noGrp="1"/>
          </p:cNvSpPr>
          <p:nvPr>
            <p:ph sz="quarter" idx="13"/>
          </p:nvPr>
        </p:nvSpPr>
        <p:spPr>
          <a:xfrm>
            <a:off x="685565" y="805540"/>
            <a:ext cx="7772870" cy="1208314"/>
          </a:xfrm>
        </p:spPr>
        <p:txBody>
          <a:bodyPr>
            <a:normAutofit/>
          </a:bodyPr>
          <a:lstStyle/>
          <a:p>
            <a:r>
              <a:rPr lang="en-US" dirty="0"/>
              <a:t>A primary function of a GIS is to determine the spatial relationships between features: Do they overlap? Is one contained by the other? Does one cross the </a:t>
            </a:r>
            <a:r>
              <a:rPr lang="en-US" dirty="0" smtClean="0"/>
              <a:t>other.</a:t>
            </a:r>
          </a:p>
        </p:txBody>
      </p:sp>
      <p:pic>
        <p:nvPicPr>
          <p:cNvPr id="4" name="Picture 2" descr="Image result for spatial relationships in gis"/>
          <p:cNvPicPr>
            <a:picLocks noChangeAspect="1" noChangeArrowheads="1"/>
          </p:cNvPicPr>
          <p:nvPr/>
        </p:nvPicPr>
        <p:blipFill rotWithShape="1">
          <a:blip r:embed="rId2">
            <a:extLst>
              <a:ext uri="{28A0092B-C50C-407E-A947-70E740481C1C}">
                <a14:useLocalDpi xmlns:a14="http://schemas.microsoft.com/office/drawing/2010/main" val="0"/>
              </a:ext>
            </a:extLst>
          </a:blip>
          <a:srcRect b="6221"/>
          <a:stretch/>
        </p:blipFill>
        <p:spPr bwMode="auto">
          <a:xfrm>
            <a:off x="1115134" y="2024741"/>
            <a:ext cx="6913732" cy="4767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87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400798"/>
            <a:ext cx="7773338" cy="1596177"/>
          </a:xfrm>
        </p:spPr>
        <p:txBody>
          <a:bodyPr/>
          <a:lstStyle/>
          <a:p>
            <a:r>
              <a:rPr lang="en-US" dirty="0"/>
              <a:t>Types of spatial analysis</a:t>
            </a:r>
          </a:p>
        </p:txBody>
      </p:sp>
      <p:sp>
        <p:nvSpPr>
          <p:cNvPr id="4" name="Content Placeholder 3"/>
          <p:cNvSpPr>
            <a:spLocks noGrp="1"/>
          </p:cNvSpPr>
          <p:nvPr>
            <p:ph sz="quarter" idx="13"/>
          </p:nvPr>
        </p:nvSpPr>
        <p:spPr>
          <a:xfrm>
            <a:off x="239486" y="1992087"/>
            <a:ext cx="8665028" cy="4572000"/>
          </a:xfrm>
        </p:spPr>
        <p:txBody>
          <a:bodyPr>
            <a:normAutofit fontScale="85000" lnSpcReduction="10000"/>
          </a:bodyPr>
          <a:lstStyle/>
          <a:p>
            <a:r>
              <a:rPr lang="en-US" b="1" dirty="0">
                <a:solidFill>
                  <a:srgbClr val="C00000"/>
                </a:solidFill>
              </a:rPr>
              <a:t>Single layer operations </a:t>
            </a:r>
            <a:r>
              <a:rPr lang="en-US" dirty="0"/>
              <a:t>are GIS procedures which correspond to attribute queries, spatial queries, and alternations of data that operate on a single data layer</a:t>
            </a:r>
            <a:r>
              <a:rPr lang="en-US" dirty="0" smtClean="0"/>
              <a:t>,.</a:t>
            </a:r>
          </a:p>
          <a:p>
            <a:r>
              <a:rPr lang="en-US" b="1" dirty="0" smtClean="0">
                <a:solidFill>
                  <a:srgbClr val="C00000"/>
                </a:solidFill>
              </a:rPr>
              <a:t>Multiple-layer </a:t>
            </a:r>
            <a:r>
              <a:rPr lang="en-US" b="1" dirty="0">
                <a:solidFill>
                  <a:srgbClr val="C00000"/>
                </a:solidFill>
              </a:rPr>
              <a:t>operations </a:t>
            </a:r>
            <a:r>
              <a:rPr lang="en-US" dirty="0"/>
              <a:t>are useful for manipulation of spatial data on multiple data </a:t>
            </a:r>
            <a:r>
              <a:rPr lang="en-US" dirty="0" smtClean="0"/>
              <a:t>layers. </a:t>
            </a:r>
          </a:p>
          <a:p>
            <a:r>
              <a:rPr lang="en-US" b="1" dirty="0" smtClean="0">
                <a:solidFill>
                  <a:srgbClr val="C00000"/>
                </a:solidFill>
              </a:rPr>
              <a:t>Spatial </a:t>
            </a:r>
            <a:r>
              <a:rPr lang="en-US" b="1" dirty="0">
                <a:solidFill>
                  <a:srgbClr val="C00000"/>
                </a:solidFill>
              </a:rPr>
              <a:t>modeling</a:t>
            </a:r>
            <a:r>
              <a:rPr lang="en-US" b="1" dirty="0">
                <a:solidFill>
                  <a:srgbClr val="7030A0"/>
                </a:solidFill>
              </a:rPr>
              <a:t> </a:t>
            </a:r>
            <a:r>
              <a:rPr lang="en-US" dirty="0"/>
              <a:t>involves the construction of explanatory and predictive models for statistical </a:t>
            </a:r>
            <a:r>
              <a:rPr lang="en-US" dirty="0" smtClean="0"/>
              <a:t>testing </a:t>
            </a:r>
          </a:p>
          <a:p>
            <a:r>
              <a:rPr lang="en-US" b="1" dirty="0" smtClean="0">
                <a:solidFill>
                  <a:srgbClr val="7030A0"/>
                </a:solidFill>
              </a:rPr>
              <a:t>Point </a:t>
            </a:r>
            <a:r>
              <a:rPr lang="en-US" b="1" dirty="0">
                <a:solidFill>
                  <a:srgbClr val="7030A0"/>
                </a:solidFill>
              </a:rPr>
              <a:t>pattern analysis </a:t>
            </a:r>
            <a:r>
              <a:rPr lang="en-US" dirty="0"/>
              <a:t>deals with the examination and evaluation of spatial patterns and the processes of point </a:t>
            </a:r>
            <a:r>
              <a:rPr lang="en-US" dirty="0" smtClean="0"/>
              <a:t>features.</a:t>
            </a:r>
          </a:p>
          <a:p>
            <a:r>
              <a:rPr lang="en-US" b="1" dirty="0" smtClean="0">
                <a:solidFill>
                  <a:srgbClr val="7030A0"/>
                </a:solidFill>
              </a:rPr>
              <a:t>Network </a:t>
            </a:r>
            <a:r>
              <a:rPr lang="en-US" b="1" dirty="0">
                <a:solidFill>
                  <a:srgbClr val="7030A0"/>
                </a:solidFill>
              </a:rPr>
              <a:t>analysis</a:t>
            </a:r>
            <a:r>
              <a:rPr lang="en-US" dirty="0"/>
              <a:t>, designed specifically for line features organized in connected networks, typically applies to transportation problems and location </a:t>
            </a:r>
            <a:r>
              <a:rPr lang="en-US" dirty="0" smtClean="0"/>
              <a:t>analysis. </a:t>
            </a:r>
          </a:p>
          <a:p>
            <a:r>
              <a:rPr lang="en-US" b="1" dirty="0" smtClean="0">
                <a:solidFill>
                  <a:srgbClr val="7030A0"/>
                </a:solidFill>
              </a:rPr>
              <a:t>Surface </a:t>
            </a:r>
            <a:r>
              <a:rPr lang="en-US" b="1" dirty="0">
                <a:solidFill>
                  <a:srgbClr val="7030A0"/>
                </a:solidFill>
              </a:rPr>
              <a:t>analysis </a:t>
            </a:r>
            <a:r>
              <a:rPr lang="en-US" dirty="0"/>
              <a:t>deals with the spatial distribution of surface information in terms of a three-dimensional </a:t>
            </a:r>
            <a:r>
              <a:rPr lang="en-US" dirty="0" smtClean="0"/>
              <a:t>structure </a:t>
            </a:r>
          </a:p>
          <a:p>
            <a:r>
              <a:rPr lang="en-US" b="1" dirty="0" smtClean="0">
                <a:solidFill>
                  <a:srgbClr val="7030A0"/>
                </a:solidFill>
              </a:rPr>
              <a:t>Grid </a:t>
            </a:r>
            <a:r>
              <a:rPr lang="en-US" b="1" dirty="0">
                <a:solidFill>
                  <a:srgbClr val="7030A0"/>
                </a:solidFill>
              </a:rPr>
              <a:t>analysis </a:t>
            </a:r>
            <a:r>
              <a:rPr lang="en-US" dirty="0"/>
              <a:t>involves the processing of spatial data in a spatial, regularly spaced form, spatial overlay, Boundary analysis, Proximity analysis, and Buffer analysis.</a:t>
            </a:r>
          </a:p>
        </p:txBody>
      </p:sp>
    </p:spTree>
    <p:extLst>
      <p:ext uri="{BB962C8B-B14F-4D97-AF65-F5344CB8AC3E}">
        <p14:creationId xmlns:p14="http://schemas.microsoft.com/office/powerpoint/2010/main" val="3100604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57245"/>
            <a:ext cx="7773338" cy="1596177"/>
          </a:xfrm>
        </p:spPr>
        <p:txBody>
          <a:bodyPr/>
          <a:lstStyle/>
          <a:p>
            <a:r>
              <a:rPr lang="en-US" dirty="0" smtClean="0"/>
              <a:t>Types of spatial analysis</a:t>
            </a:r>
            <a:endParaRPr lang="en-US" dirty="0"/>
          </a:p>
        </p:txBody>
      </p:sp>
      <p:sp>
        <p:nvSpPr>
          <p:cNvPr id="3" name="Content Placeholder 2"/>
          <p:cNvSpPr>
            <a:spLocks noGrp="1"/>
          </p:cNvSpPr>
          <p:nvPr>
            <p:ph sz="quarter" idx="13"/>
          </p:nvPr>
        </p:nvSpPr>
        <p:spPr>
          <a:xfrm>
            <a:off x="283030" y="2035629"/>
            <a:ext cx="8577942" cy="4288971"/>
          </a:xfrm>
        </p:spPr>
        <p:txBody>
          <a:bodyPr>
            <a:normAutofit/>
          </a:bodyPr>
          <a:lstStyle/>
          <a:p>
            <a:r>
              <a:rPr lang="en-US" dirty="0"/>
              <a:t>The raster data model supports a wide variety of analysis methods including: </a:t>
            </a:r>
            <a:r>
              <a:rPr lang="en-US" b="1" dirty="0">
                <a:solidFill>
                  <a:srgbClr val="C00000"/>
                </a:solidFill>
              </a:rPr>
              <a:t>Neighborhood operations, Connectivity functions, Query, Classification and Measurement </a:t>
            </a:r>
            <a:r>
              <a:rPr lang="en-US" b="1" dirty="0" smtClean="0">
                <a:solidFill>
                  <a:srgbClr val="C00000"/>
                </a:solidFill>
              </a:rPr>
              <a:t>functions</a:t>
            </a:r>
            <a:endParaRPr lang="en-US" dirty="0"/>
          </a:p>
          <a:p>
            <a:r>
              <a:rPr lang="en-US" b="1" dirty="0">
                <a:solidFill>
                  <a:srgbClr val="002060"/>
                </a:solidFill>
              </a:rPr>
              <a:t>Analysis functions with vector-based GIS are not quite the same as with raster GIS. </a:t>
            </a:r>
            <a:endParaRPr lang="en-US" b="1" dirty="0" smtClean="0">
              <a:solidFill>
                <a:srgbClr val="002060"/>
              </a:solidFill>
            </a:endParaRPr>
          </a:p>
          <a:p>
            <a:r>
              <a:rPr lang="en-US" dirty="0" smtClean="0"/>
              <a:t>There </a:t>
            </a:r>
            <a:r>
              <a:rPr lang="en-US" dirty="0"/>
              <a:t>are more operations deal with objects and measurements such as area have to be calculated from coordinates of objects instead of counting cells as in raster GIS.  </a:t>
            </a:r>
            <a:endParaRPr lang="en-US" dirty="0" smtClean="0"/>
          </a:p>
          <a:p>
            <a:r>
              <a:rPr lang="en-US" b="1" dirty="0" smtClean="0">
                <a:solidFill>
                  <a:srgbClr val="002060"/>
                </a:solidFill>
              </a:rPr>
              <a:t>In </a:t>
            </a:r>
            <a:r>
              <a:rPr lang="en-US" b="1" dirty="0">
                <a:solidFill>
                  <a:srgbClr val="002060"/>
                </a:solidFill>
              </a:rPr>
              <a:t>vector system most of the analyses like find are done by direct search in the </a:t>
            </a:r>
            <a:r>
              <a:rPr lang="en-US" b="1" dirty="0" smtClean="0">
                <a:solidFill>
                  <a:srgbClr val="002060"/>
                </a:solidFill>
              </a:rPr>
              <a:t>database.</a:t>
            </a:r>
          </a:p>
        </p:txBody>
      </p:sp>
    </p:spTree>
    <p:extLst>
      <p:ext uri="{BB962C8B-B14F-4D97-AF65-F5344CB8AC3E}">
        <p14:creationId xmlns:p14="http://schemas.microsoft.com/office/powerpoint/2010/main" val="461222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9485" y="1981200"/>
            <a:ext cx="8632371" cy="4626429"/>
          </a:xfrm>
        </p:spPr>
        <p:txBody>
          <a:bodyPr>
            <a:normAutofit/>
          </a:bodyPr>
          <a:lstStyle/>
          <a:p>
            <a:r>
              <a:rPr lang="en-US" b="1" dirty="0">
                <a:solidFill>
                  <a:srgbClr val="C00000"/>
                </a:solidFill>
              </a:rPr>
              <a:t>Compared with raster GIS, some of the vector GIS operations are more accurat</a:t>
            </a:r>
            <a:r>
              <a:rPr lang="en-US" dirty="0"/>
              <a:t>e (e.g. estimates of area based on polygons are more accurate than counts of pixels; and estimates of perimeter of polygon are more accurate than counting pixel boundaries on the edge of a zone), some are slower (e.g. overlaying layers and finding buffers) and some are faster (e.g. finding path through road network). </a:t>
            </a:r>
          </a:p>
          <a:p>
            <a:r>
              <a:rPr lang="en-US" dirty="0" smtClean="0"/>
              <a:t>By </a:t>
            </a:r>
            <a:r>
              <a:rPr lang="en-US" dirty="0"/>
              <a:t>using a traditional kind of 2-D co-ordinate system, with a ‘continuous’ number system for the co-ordinate values, we can obtain a very high resolution very efficiently.</a:t>
            </a:r>
          </a:p>
          <a:p>
            <a:r>
              <a:rPr lang="en-US" b="1" dirty="0">
                <a:solidFill>
                  <a:srgbClr val="C00000"/>
                </a:solidFill>
              </a:rPr>
              <a:t>The idea of a vector representation is that we represent objects in the real world by points, lines and polygons in the GIS. </a:t>
            </a:r>
          </a:p>
          <a:p>
            <a:endParaRPr lang="en-US" dirty="0"/>
          </a:p>
        </p:txBody>
      </p:sp>
      <p:sp>
        <p:nvSpPr>
          <p:cNvPr id="4" name="Title 1"/>
          <p:cNvSpPr>
            <a:spLocks noGrp="1"/>
          </p:cNvSpPr>
          <p:nvPr>
            <p:ph type="title"/>
          </p:nvPr>
        </p:nvSpPr>
        <p:spPr/>
        <p:txBody>
          <a:bodyPr/>
          <a:lstStyle/>
          <a:p>
            <a:r>
              <a:rPr lang="en-US" dirty="0" smtClean="0"/>
              <a:t>Types of spatial analysis</a:t>
            </a:r>
            <a:endParaRPr lang="en-US" dirty="0"/>
          </a:p>
        </p:txBody>
      </p:sp>
    </p:spTree>
    <p:extLst>
      <p:ext uri="{BB962C8B-B14F-4D97-AF65-F5344CB8AC3E}">
        <p14:creationId xmlns:p14="http://schemas.microsoft.com/office/powerpoint/2010/main" val="1821323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61" y="2142518"/>
            <a:ext cx="2859057" cy="1596177"/>
          </a:xfrm>
        </p:spPr>
        <p:txBody>
          <a:bodyPr>
            <a:normAutofit fontScale="90000"/>
          </a:bodyPr>
          <a:lstStyle/>
          <a:p>
            <a:r>
              <a:rPr lang="en-US" dirty="0" smtClean="0"/>
              <a:t>Identifying a nuclear waste disposal site</a:t>
            </a:r>
            <a:endParaRPr lang="en-US" dirty="0"/>
          </a:p>
        </p:txBody>
      </p:sp>
      <p:pic>
        <p:nvPicPr>
          <p:cNvPr id="4" name="Content Placeholder 3"/>
          <p:cNvPicPr>
            <a:picLocks noGrp="1" noChangeAspect="1"/>
          </p:cNvPicPr>
          <p:nvPr>
            <p:ph sz="quarter" idx="13"/>
          </p:nvPr>
        </p:nvPicPr>
        <p:blipFill>
          <a:blip r:embed="rId2"/>
          <a:stretch>
            <a:fillRect/>
          </a:stretch>
        </p:blipFill>
        <p:spPr>
          <a:xfrm>
            <a:off x="2915912" y="141944"/>
            <a:ext cx="6158419" cy="6646384"/>
          </a:xfrm>
          <a:prstGeom prst="rect">
            <a:avLst/>
          </a:prstGeom>
        </p:spPr>
      </p:pic>
    </p:spTree>
    <p:extLst>
      <p:ext uri="{BB962C8B-B14F-4D97-AF65-F5344CB8AC3E}">
        <p14:creationId xmlns:p14="http://schemas.microsoft.com/office/powerpoint/2010/main" val="52406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48" y="1295504"/>
            <a:ext cx="3857897" cy="4266991"/>
          </a:xfrm>
        </p:spPr>
        <p:txBody>
          <a:bodyPr>
            <a:normAutofit/>
          </a:bodyPr>
          <a:lstStyle/>
          <a:p>
            <a:r>
              <a:rPr lang="en-US" sz="1600" b="1" dirty="0"/>
              <a:t>Raster overlays: </a:t>
            </a:r>
            <a:r>
              <a:rPr lang="en-US" sz="1600" dirty="0" smtClean="0"/>
              <a:t/>
            </a:r>
            <a:br>
              <a:rPr lang="en-US" sz="1600" dirty="0" smtClean="0"/>
            </a:br>
            <a:r>
              <a:rPr lang="en-US" sz="1600" b="1" dirty="0" smtClean="0">
                <a:solidFill>
                  <a:srgbClr val="FF0000"/>
                </a:solidFill>
              </a:rPr>
              <a:t>(</a:t>
            </a:r>
            <a:r>
              <a:rPr lang="en-US" sz="1600" b="1" dirty="0">
                <a:solidFill>
                  <a:srgbClr val="FF0000"/>
                </a:solidFill>
              </a:rPr>
              <a:t>a) point-in-polygon (using add); </a:t>
            </a: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a:t>
            </a:r>
            <a:r>
              <a:rPr lang="en-US" sz="1600" b="1" dirty="0">
                <a:solidFill>
                  <a:srgbClr val="FF0000"/>
                </a:solidFill>
              </a:rPr>
              <a:t>b) line-in-polygon (using add); </a:t>
            </a: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a:t>
            </a:r>
            <a:r>
              <a:rPr lang="en-US" sz="1600" b="1" dirty="0">
                <a:solidFill>
                  <a:srgbClr val="FF0000"/>
                </a:solidFill>
              </a:rPr>
              <a:t>c) polygon-on-polygon</a:t>
            </a:r>
            <a:br>
              <a:rPr lang="en-US" sz="1600" b="1" dirty="0">
                <a:solidFill>
                  <a:srgbClr val="FF0000"/>
                </a:solidFill>
              </a:rPr>
            </a:br>
            <a:r>
              <a:rPr lang="en-US" sz="1600" b="1" dirty="0">
                <a:solidFill>
                  <a:srgbClr val="FF0000"/>
                </a:solidFill>
              </a:rPr>
              <a:t>(using add); </a:t>
            </a: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a:t>
            </a:r>
            <a:r>
              <a:rPr lang="en-US" sz="1600" b="1" dirty="0">
                <a:solidFill>
                  <a:srgbClr val="FF0000"/>
                </a:solidFill>
              </a:rPr>
              <a:t>d) polygon-on-polygon (Boolean alternatives)</a:t>
            </a:r>
          </a:p>
        </p:txBody>
      </p:sp>
      <p:pic>
        <p:nvPicPr>
          <p:cNvPr id="4" name="Content Placeholder 3"/>
          <p:cNvPicPr>
            <a:picLocks noGrp="1" noChangeAspect="1"/>
          </p:cNvPicPr>
          <p:nvPr>
            <p:ph sz="quarter" idx="13"/>
          </p:nvPr>
        </p:nvPicPr>
        <p:blipFill>
          <a:blip r:embed="rId2"/>
          <a:stretch>
            <a:fillRect/>
          </a:stretch>
        </p:blipFill>
        <p:spPr>
          <a:xfrm>
            <a:off x="4624254" y="32248"/>
            <a:ext cx="4406537" cy="6795657"/>
          </a:xfrm>
          <a:prstGeom prst="rect">
            <a:avLst/>
          </a:prstGeom>
        </p:spPr>
      </p:pic>
    </p:spTree>
    <p:extLst>
      <p:ext uri="{BB962C8B-B14F-4D97-AF65-F5344CB8AC3E}">
        <p14:creationId xmlns:p14="http://schemas.microsoft.com/office/powerpoint/2010/main" val="73695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39533"/>
            <a:ext cx="7773338" cy="1596177"/>
          </a:xfrm>
        </p:spPr>
        <p:txBody>
          <a:bodyPr/>
          <a:lstStyle/>
          <a:p>
            <a:r>
              <a:rPr lang="en-US" dirty="0" smtClean="0"/>
              <a:t>OVERLAY OPERATIONS IN </a:t>
            </a:r>
            <a:r>
              <a:rPr lang="en-US" dirty="0" err="1" smtClean="0"/>
              <a:t>gis</a:t>
            </a:r>
            <a:r>
              <a:rPr lang="en-US" dirty="0" smtClean="0"/>
              <a:t> </a:t>
            </a:r>
            <a:br>
              <a:rPr lang="en-US" dirty="0" smtClean="0"/>
            </a:br>
            <a:r>
              <a:rPr lang="en-US" dirty="0" smtClean="0"/>
              <a:t>(VECTOR DATA)</a:t>
            </a:r>
            <a:endParaRPr lang="en-US" dirty="0"/>
          </a:p>
        </p:txBody>
      </p:sp>
      <p:pic>
        <p:nvPicPr>
          <p:cNvPr id="1026" name="Picture 2" descr="Image result for OVERLAY OPERATIONS IN G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708" y="1351369"/>
            <a:ext cx="6078583" cy="550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6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321741"/>
            <a:ext cx="7773338" cy="1596177"/>
          </a:xfrm>
        </p:spPr>
        <p:txBody>
          <a:bodyPr/>
          <a:lstStyle/>
          <a:p>
            <a:r>
              <a:rPr lang="en-US" dirty="0" smtClean="0"/>
              <a:t>OVERLAY OPERAIONS IN GIS</a:t>
            </a:r>
            <a:br>
              <a:rPr lang="en-US" dirty="0" smtClean="0"/>
            </a:br>
            <a:r>
              <a:rPr lang="en-US" dirty="0" smtClean="0"/>
              <a:t>(RASTER DATA)</a:t>
            </a:r>
            <a:endParaRPr lang="en-US" dirty="0"/>
          </a:p>
        </p:txBody>
      </p:sp>
      <p:pic>
        <p:nvPicPr>
          <p:cNvPr id="2050" name="Picture 2" descr="Image result for RASTER OVERLAY OPERATIONS IN GI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79418" y="1917918"/>
            <a:ext cx="7585165" cy="48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7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spatial analysis</a:t>
            </a:r>
            <a:endParaRPr lang="en-US" dirty="0"/>
          </a:p>
        </p:txBody>
      </p:sp>
      <p:sp>
        <p:nvSpPr>
          <p:cNvPr id="3" name="Content Placeholder 2"/>
          <p:cNvSpPr>
            <a:spLocks noGrp="1"/>
          </p:cNvSpPr>
          <p:nvPr>
            <p:ph sz="quarter" idx="13"/>
          </p:nvPr>
        </p:nvSpPr>
        <p:spPr>
          <a:xfrm>
            <a:off x="685330" y="2367093"/>
            <a:ext cx="7772870" cy="3946621"/>
          </a:xfrm>
        </p:spPr>
        <p:txBody>
          <a:bodyPr>
            <a:normAutofit fontScale="92500" lnSpcReduction="10000"/>
          </a:bodyPr>
          <a:lstStyle/>
          <a:p>
            <a:r>
              <a:rPr lang="en-US" dirty="0"/>
              <a:t>The true power of GIS lies in the ability to perform analysis. </a:t>
            </a:r>
            <a:endParaRPr lang="en-US" dirty="0" smtClean="0"/>
          </a:p>
          <a:p>
            <a:r>
              <a:rPr lang="en-US" b="1" dirty="0" smtClean="0">
                <a:solidFill>
                  <a:srgbClr val="FF0000"/>
                </a:solidFill>
              </a:rPr>
              <a:t>Spatial </a:t>
            </a:r>
            <a:r>
              <a:rPr lang="en-US" b="1" dirty="0">
                <a:solidFill>
                  <a:srgbClr val="FF0000"/>
                </a:solidFill>
              </a:rPr>
              <a:t>analysis is a process in which you model problems geographically, derive results by computer processing, and then explore and examine those </a:t>
            </a:r>
            <a:r>
              <a:rPr lang="en-US" b="1" dirty="0" smtClean="0">
                <a:solidFill>
                  <a:srgbClr val="FF0000"/>
                </a:solidFill>
              </a:rPr>
              <a:t>results</a:t>
            </a:r>
            <a:r>
              <a:rPr lang="en-US" b="1" dirty="0" smtClean="0">
                <a:solidFill>
                  <a:srgbClr val="FF0000"/>
                </a:solidFill>
              </a:rPr>
              <a:t>.</a:t>
            </a:r>
          </a:p>
          <a:p>
            <a:r>
              <a:rPr lang="en-US" b="1" dirty="0">
                <a:solidFill>
                  <a:srgbClr val="002060"/>
                </a:solidFill>
              </a:rPr>
              <a:t>Geographic information systems uses spatial analysis in order to understand geographic questions.</a:t>
            </a:r>
            <a:endParaRPr lang="en-US" b="1" dirty="0" smtClean="0">
              <a:solidFill>
                <a:srgbClr val="002060"/>
              </a:solidFill>
            </a:endParaRPr>
          </a:p>
          <a:p>
            <a:r>
              <a:rPr lang="en-US" dirty="0"/>
              <a:t>This type of analysis has proven to be highly effective for evaluating the geographic suitability of certain locations for specific purposes, estimating and predicting outcomes, interpreting and understanding change, detecting important patterns hidden in your information, and much more.</a:t>
            </a:r>
          </a:p>
        </p:txBody>
      </p:sp>
    </p:spTree>
    <p:extLst>
      <p:ext uri="{BB962C8B-B14F-4D97-AF65-F5344CB8AC3E}">
        <p14:creationId xmlns:p14="http://schemas.microsoft.com/office/powerpoint/2010/main" val="2836201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331" y="321741"/>
            <a:ext cx="7773338"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mtClean="0"/>
              <a:t>OVERLAY OPERAIONS IN GIS</a:t>
            </a:r>
            <a:br>
              <a:rPr lang="en-US" smtClean="0"/>
            </a:br>
            <a:r>
              <a:rPr lang="en-US" smtClean="0"/>
              <a:t>(RASTER DATA)</a:t>
            </a:r>
            <a:endParaRPr lang="en-US" dirty="0"/>
          </a:p>
        </p:txBody>
      </p:sp>
      <p:pic>
        <p:nvPicPr>
          <p:cNvPr id="3074" name="Picture 2" descr="Image result for RASTER OVERLAY OPERATIONS IN GI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90647" y="1644926"/>
            <a:ext cx="4188822" cy="518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1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3750"/>
            <a:ext cx="7773338" cy="1596177"/>
          </a:xfrm>
        </p:spPr>
        <p:txBody>
          <a:bodyPr/>
          <a:lstStyle/>
          <a:p>
            <a:r>
              <a:rPr lang="en-US" dirty="0" smtClean="0"/>
              <a:t>Map overlay in </a:t>
            </a:r>
            <a:r>
              <a:rPr lang="en-US" dirty="0" err="1" smtClean="0"/>
              <a:t>gis</a:t>
            </a:r>
            <a:endParaRPr lang="en-US" dirty="0"/>
          </a:p>
        </p:txBody>
      </p:sp>
      <p:pic>
        <p:nvPicPr>
          <p:cNvPr id="4098" name="Picture 2" descr="Related imag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24743" y="1217474"/>
            <a:ext cx="5094513" cy="5544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3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spatial analysis</a:t>
            </a:r>
          </a:p>
        </p:txBody>
      </p:sp>
      <p:sp>
        <p:nvSpPr>
          <p:cNvPr id="3" name="Content Placeholder 2"/>
          <p:cNvSpPr>
            <a:spLocks noGrp="1"/>
          </p:cNvSpPr>
          <p:nvPr>
            <p:ph sz="quarter" idx="13"/>
          </p:nvPr>
        </p:nvSpPr>
        <p:spPr/>
        <p:txBody>
          <a:bodyPr>
            <a:normAutofit fontScale="92500" lnSpcReduction="10000"/>
          </a:bodyPr>
          <a:lstStyle/>
          <a:p>
            <a:r>
              <a:rPr lang="en-US" dirty="0"/>
              <a:t>What types of relationships exist between geographic features, and how do we express them?</a:t>
            </a:r>
          </a:p>
          <a:p>
            <a:r>
              <a:rPr lang="en-US" dirty="0"/>
              <a:t>Properties of spatial features and/or relationships between them: </a:t>
            </a:r>
            <a:r>
              <a:rPr lang="en-US" b="1" dirty="0">
                <a:solidFill>
                  <a:srgbClr val="C00000"/>
                </a:solidFill>
              </a:rPr>
              <a:t>size, distribution, pattern, contiguity, neighborhood, shape, scale, </a:t>
            </a:r>
            <a:r>
              <a:rPr lang="en-US" b="1" dirty="0" smtClean="0">
                <a:solidFill>
                  <a:srgbClr val="C00000"/>
                </a:solidFill>
              </a:rPr>
              <a:t>orientation.</a:t>
            </a:r>
          </a:p>
          <a:p>
            <a:r>
              <a:rPr lang="en-US" dirty="0"/>
              <a:t>GIS analysis can be used to answer questions like: </a:t>
            </a:r>
            <a:r>
              <a:rPr lang="en-US" b="1" dirty="0"/>
              <a:t>Where’s the most suitable place for a housing development?</a:t>
            </a:r>
            <a:r>
              <a:rPr lang="en-US" dirty="0"/>
              <a:t> </a:t>
            </a:r>
            <a:endParaRPr lang="en-US" dirty="0" smtClean="0"/>
          </a:p>
          <a:p>
            <a:r>
              <a:rPr lang="en-US" dirty="0" smtClean="0"/>
              <a:t>A </a:t>
            </a:r>
            <a:r>
              <a:rPr lang="en-US" dirty="0"/>
              <a:t>handful of seemingly unrelated </a:t>
            </a:r>
            <a:r>
              <a:rPr lang="en-US" dirty="0" smtClean="0"/>
              <a:t>factors: land </a:t>
            </a:r>
            <a:r>
              <a:rPr lang="en-US" dirty="0"/>
              <a:t>cover, relative slope, distance to existing roads and streams, and soil </a:t>
            </a:r>
            <a:r>
              <a:rPr lang="en-US" dirty="0" smtClean="0"/>
              <a:t>composition: can </a:t>
            </a:r>
            <a:r>
              <a:rPr lang="en-US" dirty="0"/>
              <a:t>each be modeled as layers, and then analyzed together</a:t>
            </a:r>
          </a:p>
          <a:p>
            <a:endParaRPr lang="en-US" dirty="0"/>
          </a:p>
        </p:txBody>
      </p:sp>
    </p:spTree>
    <p:extLst>
      <p:ext uri="{BB962C8B-B14F-4D97-AF65-F5344CB8AC3E}">
        <p14:creationId xmlns:p14="http://schemas.microsoft.com/office/powerpoint/2010/main" val="364468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role does GIS play in Spatial Analysis?</a:t>
            </a:r>
          </a:p>
        </p:txBody>
      </p:sp>
      <p:sp>
        <p:nvSpPr>
          <p:cNvPr id="3" name="Content Placeholder 2"/>
          <p:cNvSpPr>
            <a:spLocks noGrp="1"/>
          </p:cNvSpPr>
          <p:nvPr>
            <p:ph sz="quarter" idx="13"/>
          </p:nvPr>
        </p:nvSpPr>
        <p:spPr>
          <a:xfrm>
            <a:off x="272143" y="2002971"/>
            <a:ext cx="8621486" cy="4495800"/>
          </a:xfrm>
        </p:spPr>
        <p:txBody>
          <a:bodyPr>
            <a:normAutofit/>
          </a:bodyPr>
          <a:lstStyle/>
          <a:p>
            <a:r>
              <a:rPr lang="en-US" sz="1900" dirty="0"/>
              <a:t>GIS is a tool with unique capabilities: </a:t>
            </a:r>
          </a:p>
          <a:p>
            <a:pPr lvl="1"/>
            <a:r>
              <a:rPr lang="en-US" sz="1900" dirty="0"/>
              <a:t>Can handle geographically-referenced data</a:t>
            </a:r>
          </a:p>
          <a:p>
            <a:pPr lvl="1"/>
            <a:r>
              <a:rPr lang="en-US" sz="1900" dirty="0"/>
              <a:t>Spatial/attribute data entry/update capabilities</a:t>
            </a:r>
          </a:p>
          <a:p>
            <a:pPr lvl="1"/>
            <a:r>
              <a:rPr lang="en-US" sz="1900" dirty="0"/>
              <a:t>Data conversion functions</a:t>
            </a:r>
          </a:p>
          <a:p>
            <a:pPr lvl="1"/>
            <a:r>
              <a:rPr lang="en-US" sz="1900" dirty="0"/>
              <a:t>Storage and organization of a variety of spatial and attribute data</a:t>
            </a:r>
          </a:p>
          <a:p>
            <a:pPr lvl="1"/>
            <a:r>
              <a:rPr lang="en-US" sz="1900" dirty="0"/>
              <a:t>Manipulation of spatial and attribute data (encompasses many different operations)</a:t>
            </a:r>
          </a:p>
          <a:p>
            <a:pPr lvl="1"/>
            <a:r>
              <a:rPr lang="en-US" sz="1900" dirty="0"/>
              <a:t>Presentation/display capabilities</a:t>
            </a:r>
          </a:p>
          <a:p>
            <a:pPr lvl="1"/>
            <a:r>
              <a:rPr lang="en-US" sz="1900" dirty="0"/>
              <a:t>Spatial analysis tools (many tools may be used in combination) </a:t>
            </a:r>
          </a:p>
        </p:txBody>
      </p:sp>
    </p:spTree>
    <p:extLst>
      <p:ext uri="{BB962C8B-B14F-4D97-AF65-F5344CB8AC3E}">
        <p14:creationId xmlns:p14="http://schemas.microsoft.com/office/powerpoint/2010/main" val="243086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in GIS</a:t>
            </a:r>
          </a:p>
        </p:txBody>
      </p:sp>
      <p:sp>
        <p:nvSpPr>
          <p:cNvPr id="3" name="Content Placeholder 2"/>
          <p:cNvSpPr>
            <a:spLocks noGrp="1"/>
          </p:cNvSpPr>
          <p:nvPr>
            <p:ph sz="quarter" idx="13"/>
          </p:nvPr>
        </p:nvSpPr>
        <p:spPr>
          <a:xfrm>
            <a:off x="250371" y="2013856"/>
            <a:ext cx="8643258" cy="4680857"/>
          </a:xfrm>
        </p:spPr>
        <p:txBody>
          <a:bodyPr>
            <a:normAutofit lnSpcReduction="10000"/>
          </a:bodyPr>
          <a:lstStyle/>
          <a:p>
            <a:r>
              <a:rPr lang="en-US" dirty="0"/>
              <a:t>Traditionally, geographic information systems are considered to perform four basic functions: </a:t>
            </a:r>
            <a:r>
              <a:rPr lang="en-US" b="1" dirty="0">
                <a:solidFill>
                  <a:srgbClr val="C00000"/>
                </a:solidFill>
              </a:rPr>
              <a:t>input/updating</a:t>
            </a:r>
            <a:r>
              <a:rPr lang="en-US" dirty="0"/>
              <a:t>, </a:t>
            </a:r>
            <a:r>
              <a:rPr lang="en-US" b="1" dirty="0">
                <a:solidFill>
                  <a:srgbClr val="C00000"/>
                </a:solidFill>
              </a:rPr>
              <a:t>data conversion</a:t>
            </a:r>
            <a:r>
              <a:rPr lang="en-US" dirty="0"/>
              <a:t>, </a:t>
            </a:r>
            <a:r>
              <a:rPr lang="en-US" b="1" dirty="0">
                <a:solidFill>
                  <a:srgbClr val="C00000"/>
                </a:solidFill>
              </a:rPr>
              <a:t>storage/organization</a:t>
            </a:r>
            <a:r>
              <a:rPr lang="en-US" dirty="0"/>
              <a:t>, </a:t>
            </a:r>
            <a:r>
              <a:rPr lang="en-US" b="1" dirty="0">
                <a:solidFill>
                  <a:srgbClr val="C00000"/>
                </a:solidFill>
              </a:rPr>
              <a:t>manipulation</a:t>
            </a:r>
            <a:r>
              <a:rPr lang="en-US" dirty="0"/>
              <a:t>, </a:t>
            </a:r>
            <a:r>
              <a:rPr lang="en-US" b="1" dirty="0">
                <a:solidFill>
                  <a:srgbClr val="C00000"/>
                </a:solidFill>
              </a:rPr>
              <a:t>spatial analysis </a:t>
            </a:r>
            <a:r>
              <a:rPr lang="en-US" dirty="0"/>
              <a:t>and </a:t>
            </a:r>
            <a:r>
              <a:rPr lang="en-US" b="1" dirty="0">
                <a:solidFill>
                  <a:srgbClr val="C00000"/>
                </a:solidFill>
              </a:rPr>
              <a:t>output (presentation/display). </a:t>
            </a:r>
            <a:r>
              <a:rPr lang="en-US" dirty="0"/>
              <a:t>Analysis module usually contain four important functions</a:t>
            </a:r>
            <a:r>
              <a:rPr lang="en-US" dirty="0" smtClean="0"/>
              <a:t>:</a:t>
            </a:r>
          </a:p>
          <a:p>
            <a:pPr marL="971550" lvl="1" indent="-514350">
              <a:buFont typeface="+mj-lt"/>
              <a:buAutoNum type="alphaLcParenR"/>
            </a:pPr>
            <a:r>
              <a:rPr lang="en-US" dirty="0" smtClean="0"/>
              <a:t> Selection </a:t>
            </a:r>
            <a:r>
              <a:rPr lang="en-US" dirty="0"/>
              <a:t>is a rather simple operation, but it is important because all subsequent work is based on the results of the selection </a:t>
            </a:r>
            <a:r>
              <a:rPr lang="en-US" dirty="0" smtClean="0"/>
              <a:t>process.</a:t>
            </a:r>
          </a:p>
          <a:p>
            <a:pPr marL="971550" lvl="1" indent="-514350">
              <a:buFont typeface="+mj-lt"/>
              <a:buAutoNum type="alphaLcParenR"/>
            </a:pPr>
            <a:r>
              <a:rPr lang="en-US" dirty="0" smtClean="0"/>
              <a:t>Manipulation </a:t>
            </a:r>
            <a:r>
              <a:rPr lang="en-US" dirty="0"/>
              <a:t>has to do with aggregation, buffering, overlaying and </a:t>
            </a:r>
            <a:r>
              <a:rPr lang="en-US" dirty="0" smtClean="0"/>
              <a:t>interpolation.</a:t>
            </a:r>
          </a:p>
          <a:p>
            <a:pPr marL="971550" lvl="1" indent="-514350">
              <a:buFont typeface="+mj-lt"/>
              <a:buAutoNum type="alphaLcParenR"/>
            </a:pPr>
            <a:r>
              <a:rPr lang="en-US" dirty="0" smtClean="0"/>
              <a:t>Exploration </a:t>
            </a:r>
            <a:r>
              <a:rPr lang="en-US" dirty="0"/>
              <a:t>is the first step in discovering any kind of pattern or cluster in a data set. Explorative spatial data analysis (ESDA) uses the data in an inductive way to get new insight about spatial patterns and relations - "we let the data speak for themselves”. </a:t>
            </a:r>
            <a:endParaRPr lang="en-US" dirty="0" smtClean="0"/>
          </a:p>
          <a:p>
            <a:pPr marL="971550" lvl="1" indent="-514350">
              <a:buFont typeface="+mj-lt"/>
              <a:buAutoNum type="alphaLcParenR"/>
            </a:pPr>
            <a:r>
              <a:rPr lang="en-US" dirty="0" smtClean="0"/>
              <a:t>Confirmation can be seen as tools for estimation of process models, simulation and forecasting,</a:t>
            </a:r>
            <a:endParaRPr lang="en-US" dirty="0"/>
          </a:p>
        </p:txBody>
      </p:sp>
    </p:spTree>
    <p:extLst>
      <p:ext uri="{BB962C8B-B14F-4D97-AF65-F5344CB8AC3E}">
        <p14:creationId xmlns:p14="http://schemas.microsoft.com/office/powerpoint/2010/main" val="86455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Procedure</a:t>
            </a:r>
          </a:p>
        </p:txBody>
      </p:sp>
      <p:sp>
        <p:nvSpPr>
          <p:cNvPr id="3" name="Content Placeholder 2"/>
          <p:cNvSpPr>
            <a:spLocks noGrp="1"/>
          </p:cNvSpPr>
          <p:nvPr>
            <p:ph sz="quarter" idx="13"/>
          </p:nvPr>
        </p:nvSpPr>
        <p:spPr>
          <a:xfrm>
            <a:off x="250371" y="1992086"/>
            <a:ext cx="8654143" cy="4604657"/>
          </a:xfrm>
        </p:spPr>
        <p:txBody>
          <a:bodyPr>
            <a:normAutofit/>
          </a:bodyPr>
          <a:lstStyle/>
          <a:p>
            <a:r>
              <a:rPr lang="en-US" dirty="0"/>
              <a:t>Before starting any analysis, one needs to assess the problem and establish an objective. </a:t>
            </a:r>
            <a:endParaRPr lang="en-US" dirty="0" smtClean="0"/>
          </a:p>
          <a:p>
            <a:r>
              <a:rPr lang="en-US" b="1" dirty="0" smtClean="0">
                <a:solidFill>
                  <a:srgbClr val="C00000"/>
                </a:solidFill>
              </a:rPr>
              <a:t>The </a:t>
            </a:r>
            <a:r>
              <a:rPr lang="en-US" b="1" dirty="0">
                <a:solidFill>
                  <a:srgbClr val="C00000"/>
                </a:solidFill>
              </a:rPr>
              <a:t>following steps outline the basic procedure for geographical analysis: </a:t>
            </a:r>
            <a:endParaRPr lang="en-US" b="1" dirty="0" smtClean="0">
              <a:solidFill>
                <a:srgbClr val="C00000"/>
              </a:solidFill>
            </a:endParaRPr>
          </a:p>
          <a:p>
            <a:pPr marL="0" indent="0">
              <a:buNone/>
            </a:pPr>
            <a:r>
              <a:rPr lang="en-US" sz="2400" b="1" dirty="0" smtClean="0">
                <a:solidFill>
                  <a:srgbClr val="C00000"/>
                </a:solidFill>
              </a:rPr>
              <a:t>1. Establish </a:t>
            </a:r>
            <a:r>
              <a:rPr lang="en-US" sz="2400" b="1" dirty="0">
                <a:solidFill>
                  <a:srgbClr val="C00000"/>
                </a:solidFill>
              </a:rPr>
              <a:t>the objectives and criteria for the </a:t>
            </a:r>
            <a:r>
              <a:rPr lang="en-US" sz="2400" b="1" dirty="0" smtClean="0">
                <a:solidFill>
                  <a:srgbClr val="C00000"/>
                </a:solidFill>
              </a:rPr>
              <a:t>analysis: </a:t>
            </a:r>
            <a:r>
              <a:rPr lang="en-US" sz="2400" dirty="0"/>
              <a:t>Define the problem and then identify a sequence of operations to produce meaningful results. </a:t>
            </a:r>
            <a:endParaRPr lang="en-US" sz="2400" dirty="0" smtClean="0"/>
          </a:p>
          <a:p>
            <a:pPr marL="0" indent="0">
              <a:buNone/>
            </a:pPr>
            <a:r>
              <a:rPr lang="en-US" sz="2400" b="1" dirty="0" smtClean="0">
                <a:solidFill>
                  <a:srgbClr val="C00000"/>
                </a:solidFill>
              </a:rPr>
              <a:t>2. Prepare </a:t>
            </a:r>
            <a:r>
              <a:rPr lang="en-US" sz="2400" b="1" dirty="0">
                <a:solidFill>
                  <a:srgbClr val="C00000"/>
                </a:solidFill>
              </a:rPr>
              <a:t>the data for spatial </a:t>
            </a:r>
            <a:r>
              <a:rPr lang="en-US" sz="2400" b="1" dirty="0" smtClean="0">
                <a:solidFill>
                  <a:srgbClr val="C00000"/>
                </a:solidFill>
              </a:rPr>
              <a:t>operations: </a:t>
            </a:r>
            <a:r>
              <a:rPr lang="en-US" sz="2400" dirty="0"/>
              <a:t>Prepare all map coverages for the proposed data analysis. Add one or more attributes to coverages in the database if necessary. </a:t>
            </a:r>
          </a:p>
        </p:txBody>
      </p:sp>
    </p:spTree>
    <p:extLst>
      <p:ext uri="{BB962C8B-B14F-4D97-AF65-F5344CB8AC3E}">
        <p14:creationId xmlns:p14="http://schemas.microsoft.com/office/powerpoint/2010/main" val="392373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61257" y="1992087"/>
            <a:ext cx="8621486" cy="4343400"/>
          </a:xfrm>
        </p:spPr>
        <p:txBody>
          <a:bodyPr>
            <a:normAutofit/>
          </a:bodyPr>
          <a:lstStyle/>
          <a:p>
            <a:pPr marL="0" indent="0">
              <a:buNone/>
            </a:pPr>
            <a:r>
              <a:rPr lang="en-US" b="1" dirty="0" smtClean="0">
                <a:solidFill>
                  <a:srgbClr val="C00000"/>
                </a:solidFill>
              </a:rPr>
              <a:t>3. Perform </a:t>
            </a:r>
            <a:r>
              <a:rPr lang="en-US" b="1" dirty="0">
                <a:solidFill>
                  <a:srgbClr val="C00000"/>
                </a:solidFill>
              </a:rPr>
              <a:t>the spatial </a:t>
            </a:r>
            <a:r>
              <a:rPr lang="en-US" b="1" dirty="0" smtClean="0">
                <a:solidFill>
                  <a:srgbClr val="C00000"/>
                </a:solidFill>
              </a:rPr>
              <a:t>operations: </a:t>
            </a:r>
            <a:r>
              <a:rPr lang="en-US" dirty="0"/>
              <a:t>Perform the spatial operations and combine the coverages, e.g. creating buffering zones around features, manipulating spatial features and performing polygon overlay. </a:t>
            </a:r>
            <a:endParaRPr lang="en-US" dirty="0" smtClean="0"/>
          </a:p>
          <a:p>
            <a:pPr marL="0" indent="0">
              <a:buNone/>
            </a:pPr>
            <a:r>
              <a:rPr lang="en-US" b="1" dirty="0" smtClean="0">
                <a:solidFill>
                  <a:srgbClr val="C00000"/>
                </a:solidFill>
              </a:rPr>
              <a:t>4. Prepare the derived data for tabular analysis:</a:t>
            </a:r>
            <a:r>
              <a:rPr lang="en-US" dirty="0" smtClean="0"/>
              <a:t> Make sure the feature attribute table contains all the items needed to hold the new values to be created. </a:t>
            </a:r>
          </a:p>
          <a:p>
            <a:pPr marL="0" indent="0">
              <a:buNone/>
            </a:pPr>
            <a:r>
              <a:rPr lang="en-US" b="1" dirty="0" smtClean="0">
                <a:solidFill>
                  <a:srgbClr val="C00000"/>
                </a:solidFill>
              </a:rPr>
              <a:t>5. Perform </a:t>
            </a:r>
            <a:r>
              <a:rPr lang="en-US" b="1" dirty="0">
                <a:solidFill>
                  <a:srgbClr val="C00000"/>
                </a:solidFill>
              </a:rPr>
              <a:t>the tabular </a:t>
            </a:r>
            <a:r>
              <a:rPr lang="en-US" b="1" dirty="0" smtClean="0">
                <a:solidFill>
                  <a:srgbClr val="C00000"/>
                </a:solidFill>
              </a:rPr>
              <a:t>analysis:</a:t>
            </a:r>
            <a:r>
              <a:rPr lang="en-US" dirty="0" smtClean="0"/>
              <a:t> </a:t>
            </a:r>
            <a:r>
              <a:rPr lang="en-US" dirty="0"/>
              <a:t>Calculation and query the relational database using the model defined in step 1. </a:t>
            </a:r>
          </a:p>
          <a:p>
            <a:pPr marL="0" indent="0">
              <a:buNone/>
            </a:pPr>
            <a:r>
              <a:rPr lang="en-US" b="1" dirty="0" smtClean="0">
                <a:solidFill>
                  <a:srgbClr val="C00000"/>
                </a:solidFill>
              </a:rPr>
              <a:t>6. Evaluate </a:t>
            </a:r>
            <a:r>
              <a:rPr lang="en-US" b="1" dirty="0">
                <a:solidFill>
                  <a:srgbClr val="C00000"/>
                </a:solidFill>
              </a:rPr>
              <a:t>and interpret the </a:t>
            </a:r>
            <a:r>
              <a:rPr lang="en-US" b="1" dirty="0" smtClean="0">
                <a:solidFill>
                  <a:srgbClr val="C00000"/>
                </a:solidFill>
              </a:rPr>
              <a:t>results: </a:t>
            </a:r>
            <a:r>
              <a:rPr lang="en-US" dirty="0" smtClean="0"/>
              <a:t>Examine </a:t>
            </a:r>
            <a:r>
              <a:rPr lang="en-US" dirty="0"/>
              <a:t>the results and determine whether the answers are valid. Simple map displays and reports can help in this evaluation. </a:t>
            </a:r>
          </a:p>
          <a:p>
            <a:pPr marL="0" indent="0">
              <a:buNone/>
            </a:pPr>
            <a:r>
              <a:rPr lang="en-US" b="1" dirty="0" smtClean="0">
                <a:solidFill>
                  <a:srgbClr val="C00000"/>
                </a:solidFill>
              </a:rPr>
              <a:t>7. Refine </a:t>
            </a:r>
            <a:r>
              <a:rPr lang="en-US" b="1" dirty="0">
                <a:solidFill>
                  <a:srgbClr val="C00000"/>
                </a:solidFill>
              </a:rPr>
              <a:t>the analysis if needed and repeat the analysis.</a:t>
            </a:r>
          </a:p>
        </p:txBody>
      </p:sp>
      <p:sp>
        <p:nvSpPr>
          <p:cNvPr id="4" name="Title 1"/>
          <p:cNvSpPr>
            <a:spLocks noGrp="1"/>
          </p:cNvSpPr>
          <p:nvPr>
            <p:ph type="title"/>
          </p:nvPr>
        </p:nvSpPr>
        <p:spPr/>
        <p:txBody>
          <a:bodyPr/>
          <a:lstStyle/>
          <a:p>
            <a:r>
              <a:rPr lang="en-US" dirty="0"/>
              <a:t>Analysis Procedure</a:t>
            </a:r>
          </a:p>
        </p:txBody>
      </p:sp>
    </p:spTree>
    <p:extLst>
      <p:ext uri="{BB962C8B-B14F-4D97-AF65-F5344CB8AC3E}">
        <p14:creationId xmlns:p14="http://schemas.microsoft.com/office/powerpoint/2010/main" val="407295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Gis</a:t>
            </a:r>
            <a:r>
              <a:rPr lang="en-US" dirty="0" smtClean="0"/>
              <a:t> spatial analysis</a:t>
            </a:r>
            <a:endParaRPr lang="en-US" dirty="0"/>
          </a:p>
        </p:txBody>
      </p:sp>
      <p:sp>
        <p:nvSpPr>
          <p:cNvPr id="3" name="Content Placeholder 2"/>
          <p:cNvSpPr>
            <a:spLocks noGrp="1"/>
          </p:cNvSpPr>
          <p:nvPr>
            <p:ph sz="quarter" idx="13"/>
          </p:nvPr>
        </p:nvSpPr>
        <p:spPr>
          <a:xfrm>
            <a:off x="272143" y="2024743"/>
            <a:ext cx="8621485" cy="4278086"/>
          </a:xfrm>
        </p:spPr>
        <p:txBody>
          <a:bodyPr>
            <a:normAutofit/>
          </a:bodyPr>
          <a:lstStyle/>
          <a:p>
            <a:r>
              <a:rPr lang="en-US" b="1" dirty="0">
                <a:solidFill>
                  <a:srgbClr val="C00000"/>
                </a:solidFill>
              </a:rPr>
              <a:t>GIS data description </a:t>
            </a:r>
            <a:r>
              <a:rPr lang="en-US" dirty="0"/>
              <a:t>answers the question </a:t>
            </a:r>
            <a:r>
              <a:rPr lang="en-US" b="1" dirty="0">
                <a:solidFill>
                  <a:srgbClr val="C00000"/>
                </a:solidFill>
              </a:rPr>
              <a:t>"where?" </a:t>
            </a:r>
            <a:endParaRPr lang="en-US" b="1" dirty="0" smtClean="0">
              <a:solidFill>
                <a:srgbClr val="C00000"/>
              </a:solidFill>
            </a:endParaRPr>
          </a:p>
          <a:p>
            <a:r>
              <a:rPr lang="en-US" b="1" dirty="0" smtClean="0">
                <a:solidFill>
                  <a:srgbClr val="002060"/>
                </a:solidFill>
              </a:rPr>
              <a:t>GIS </a:t>
            </a:r>
            <a:r>
              <a:rPr lang="en-US" b="1" dirty="0">
                <a:solidFill>
                  <a:srgbClr val="002060"/>
                </a:solidFill>
              </a:rPr>
              <a:t>data analysis </a:t>
            </a:r>
            <a:r>
              <a:rPr lang="en-US" dirty="0"/>
              <a:t>answers the question </a:t>
            </a:r>
            <a:r>
              <a:rPr lang="en-US" b="1" dirty="0">
                <a:solidFill>
                  <a:srgbClr val="002060"/>
                </a:solidFill>
              </a:rPr>
              <a:t>"why is it there</a:t>
            </a:r>
            <a:r>
              <a:rPr lang="en-US" b="1" dirty="0" smtClean="0">
                <a:solidFill>
                  <a:srgbClr val="002060"/>
                </a:solidFill>
              </a:rPr>
              <a:t>?“</a:t>
            </a:r>
            <a:r>
              <a:rPr lang="en-US" dirty="0" smtClean="0"/>
              <a:t>.</a:t>
            </a:r>
          </a:p>
          <a:p>
            <a:r>
              <a:rPr lang="en-US" b="1" dirty="0" smtClean="0">
                <a:solidFill>
                  <a:srgbClr val="0070C0"/>
                </a:solidFill>
              </a:rPr>
              <a:t>GIS </a:t>
            </a:r>
            <a:r>
              <a:rPr lang="en-US" b="1" dirty="0">
                <a:solidFill>
                  <a:srgbClr val="0070C0"/>
                </a:solidFill>
              </a:rPr>
              <a:t>Analysis is the process of deriving information from one or more layers of spatial </a:t>
            </a:r>
            <a:r>
              <a:rPr lang="en-US" b="1" dirty="0" smtClean="0">
                <a:solidFill>
                  <a:srgbClr val="0070C0"/>
                </a:solidFill>
              </a:rPr>
              <a:t>data.</a:t>
            </a:r>
          </a:p>
          <a:p>
            <a:r>
              <a:rPr lang="en-US" dirty="0" smtClean="0"/>
              <a:t>It </a:t>
            </a:r>
            <a:r>
              <a:rPr lang="en-US" dirty="0"/>
              <a:t>can involve multiple steps and processes and it is perhaps the most important capability of a GIS. </a:t>
            </a:r>
            <a:endParaRPr lang="en-US" dirty="0" smtClean="0"/>
          </a:p>
          <a:p>
            <a:r>
              <a:rPr lang="en-US" dirty="0" smtClean="0"/>
              <a:t>It allows </a:t>
            </a:r>
            <a:r>
              <a:rPr lang="en-US" dirty="0"/>
              <a:t>discovering relationships between various spatial data that might not have been apparent otherwise.</a:t>
            </a:r>
          </a:p>
        </p:txBody>
      </p:sp>
    </p:spTree>
    <p:extLst>
      <p:ext uri="{BB962C8B-B14F-4D97-AF65-F5344CB8AC3E}">
        <p14:creationId xmlns:p14="http://schemas.microsoft.com/office/powerpoint/2010/main" val="424515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SPATIAL Analysis</a:t>
            </a:r>
            <a:endParaRPr lang="en-US" dirty="0"/>
          </a:p>
        </p:txBody>
      </p:sp>
      <p:sp>
        <p:nvSpPr>
          <p:cNvPr id="3" name="Content Placeholder 2"/>
          <p:cNvSpPr>
            <a:spLocks noGrp="1"/>
          </p:cNvSpPr>
          <p:nvPr>
            <p:ph sz="quarter" idx="13"/>
          </p:nvPr>
        </p:nvSpPr>
        <p:spPr>
          <a:xfrm>
            <a:off x="261257" y="1992086"/>
            <a:ext cx="8621485" cy="4332513"/>
          </a:xfrm>
        </p:spPr>
        <p:txBody>
          <a:bodyPr>
            <a:normAutofit/>
          </a:bodyPr>
          <a:lstStyle/>
          <a:p>
            <a:r>
              <a:rPr lang="en-US" sz="2200" dirty="0"/>
              <a:t>Spatial Analysis in GIS involves </a:t>
            </a:r>
            <a:r>
              <a:rPr lang="en-US" sz="2200" b="1" dirty="0">
                <a:solidFill>
                  <a:srgbClr val="0070C0"/>
                </a:solidFill>
              </a:rPr>
              <a:t>three types of operations</a:t>
            </a:r>
            <a:r>
              <a:rPr lang="en-US" sz="2200" dirty="0"/>
              <a:t>: </a:t>
            </a:r>
            <a:r>
              <a:rPr lang="en-US" sz="2200" b="1" dirty="0">
                <a:solidFill>
                  <a:srgbClr val="FF0000"/>
                </a:solidFill>
              </a:rPr>
              <a:t>attribute queries </a:t>
            </a:r>
            <a:r>
              <a:rPr lang="en-US" sz="2200" dirty="0"/>
              <a:t>(also known as </a:t>
            </a:r>
            <a:r>
              <a:rPr lang="en-US" sz="2200" dirty="0" err="1"/>
              <a:t>aspatial</a:t>
            </a:r>
            <a:r>
              <a:rPr lang="en-US" sz="2200" dirty="0"/>
              <a:t> queries), </a:t>
            </a:r>
            <a:r>
              <a:rPr lang="en-US" sz="2200" b="1" dirty="0">
                <a:solidFill>
                  <a:srgbClr val="FF0000"/>
                </a:solidFill>
              </a:rPr>
              <a:t>spatial queries</a:t>
            </a:r>
            <a:r>
              <a:rPr lang="en-US" sz="2200" dirty="0"/>
              <a:t>, and </a:t>
            </a:r>
            <a:r>
              <a:rPr lang="en-US" sz="2200" b="1" dirty="0">
                <a:solidFill>
                  <a:srgbClr val="FF0000"/>
                </a:solidFill>
              </a:rPr>
              <a:t>generation of new data sets from the original </a:t>
            </a:r>
            <a:r>
              <a:rPr lang="en-US" sz="2200" b="1" dirty="0" smtClean="0">
                <a:solidFill>
                  <a:srgbClr val="FF0000"/>
                </a:solidFill>
              </a:rPr>
              <a:t>database</a:t>
            </a:r>
            <a:r>
              <a:rPr lang="en-US" sz="2200" dirty="0" smtClean="0"/>
              <a:t>. </a:t>
            </a:r>
          </a:p>
          <a:p>
            <a:r>
              <a:rPr lang="en-US" sz="2200" dirty="0" smtClean="0"/>
              <a:t>The </a:t>
            </a:r>
            <a:r>
              <a:rPr lang="en-US" sz="2200" dirty="0"/>
              <a:t>scope of spatial analysis ranges from simple query about the spatial phenomenon to complicated combinations of attribute queries, spatial queries, and alterations of original </a:t>
            </a:r>
            <a:r>
              <a:rPr lang="en-US" sz="2200" dirty="0" smtClean="0"/>
              <a:t>data. </a:t>
            </a:r>
          </a:p>
          <a:p>
            <a:r>
              <a:rPr lang="en-US" sz="2200" dirty="0" smtClean="0"/>
              <a:t>They </a:t>
            </a:r>
            <a:r>
              <a:rPr lang="en-US" sz="2200" dirty="0"/>
              <a:t>characteristically include techniques such as </a:t>
            </a:r>
            <a:r>
              <a:rPr lang="en-US" sz="2200" b="1" dirty="0">
                <a:solidFill>
                  <a:srgbClr val="FF0000"/>
                </a:solidFill>
              </a:rPr>
              <a:t>single layer (horizontal operations)</a:t>
            </a:r>
            <a:r>
              <a:rPr lang="en-US" sz="2200" dirty="0"/>
              <a:t> and </a:t>
            </a:r>
            <a:r>
              <a:rPr lang="en-US" sz="2200" b="1" dirty="0">
                <a:solidFill>
                  <a:srgbClr val="FF0000"/>
                </a:solidFill>
              </a:rPr>
              <a:t>multiple layer operations/vertical operations</a:t>
            </a:r>
            <a:r>
              <a:rPr lang="en-US" sz="2200" dirty="0"/>
              <a:t> (analytical procedures that operate on multiple data layers</a:t>
            </a:r>
            <a:r>
              <a:rPr lang="en-US" sz="2200" dirty="0" smtClean="0"/>
              <a:t>).</a:t>
            </a:r>
            <a:endParaRPr lang="en-US" sz="2200" dirty="0"/>
          </a:p>
        </p:txBody>
      </p:sp>
    </p:spTree>
    <p:extLst>
      <p:ext uri="{BB962C8B-B14F-4D97-AF65-F5344CB8AC3E}">
        <p14:creationId xmlns:p14="http://schemas.microsoft.com/office/powerpoint/2010/main" val="286897750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2414</TotalTime>
  <Words>1484</Words>
  <Application>Microsoft Office PowerPoint</Application>
  <PresentationFormat>On-screen Show (4:3)</PresentationFormat>
  <Paragraphs>84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Tw Cen MT</vt:lpstr>
      <vt:lpstr>Droplet</vt:lpstr>
      <vt:lpstr>PowerPoint Presentation</vt:lpstr>
      <vt:lpstr>What is spatial analysis</vt:lpstr>
      <vt:lpstr>What is spatial analysis</vt:lpstr>
      <vt:lpstr>What role does GIS play in Spatial Analysis?</vt:lpstr>
      <vt:lpstr>Analysis in GIS</vt:lpstr>
      <vt:lpstr>Analysis Procedure</vt:lpstr>
      <vt:lpstr>Analysis Procedure</vt:lpstr>
      <vt:lpstr>Gis spatial analysis</vt:lpstr>
      <vt:lpstr>GIS SPATIAL Analysis</vt:lpstr>
      <vt:lpstr>Gis spatial analysis</vt:lpstr>
      <vt:lpstr> Spatial Relationships</vt:lpstr>
      <vt:lpstr>Spatial relationships</vt:lpstr>
      <vt:lpstr>Types of spatial analysis</vt:lpstr>
      <vt:lpstr>Types of spatial analysis</vt:lpstr>
      <vt:lpstr>Types of spatial analysis</vt:lpstr>
      <vt:lpstr>Identifying a nuclear waste disposal site</vt:lpstr>
      <vt:lpstr>Raster overlays:  (a) point-in-polygon (using add);  (b) line-in-polygon (using add);  (c) polygon-on-polygon (using add);  (d) polygon-on-polygon (Boolean alternatives)</vt:lpstr>
      <vt:lpstr>OVERLAY OPERATIONS IN gis  (VECTOR DATA)</vt:lpstr>
      <vt:lpstr>OVERLAY OPERAIONS IN GIS (RASTER DATA)</vt:lpstr>
      <vt:lpstr>PowerPoint Presentation</vt:lpstr>
      <vt:lpstr>Map overlay in gis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 Zaidi</dc:creator>
  <cp:lastModifiedBy>Faisal Zaidi</cp:lastModifiedBy>
  <cp:revision>147</cp:revision>
  <dcterms:created xsi:type="dcterms:W3CDTF">2019-09-14T09:49:41Z</dcterms:created>
  <dcterms:modified xsi:type="dcterms:W3CDTF">2019-11-22T19:27:46Z</dcterms:modified>
</cp:coreProperties>
</file>