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8A46-4EB4-4E2D-B44A-FC731BCC7B5C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F626-2747-42C0-A09C-3DEDEA73D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75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 algn="just">
              <a:defRPr cap="none" baseline="0"/>
            </a:lvl1pPr>
            <a:lvl2pPr algn="just">
              <a:defRPr cap="none" baseline="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C30934-8791-453D-8D13-F440B5B1F208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843266"/>
            <a:ext cx="8000999" cy="2509213"/>
          </a:xfrm>
        </p:spPr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GROUNDWATER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13259" y="5357097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</a:rPr>
              <a:t>Geo 281: geology for engineers</a:t>
            </a:r>
          </a:p>
          <a:p>
            <a:r>
              <a:rPr lang="en-US" b="1" smtClean="0">
                <a:solidFill>
                  <a:schemeClr val="tx1"/>
                </a:solidFill>
              </a:rPr>
              <a:t>Geology and Geophysics Department</a:t>
            </a:r>
          </a:p>
          <a:p>
            <a:r>
              <a:rPr lang="en-US" b="1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304800"/>
            <a:ext cx="621792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70" y="1981200"/>
            <a:ext cx="608841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Interaction </a:t>
            </a:r>
            <a:r>
              <a:rPr lang="en-US" sz="3200" dirty="0" smtClean="0"/>
              <a:t>between Groundwater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and Streams</a:t>
            </a:r>
          </a:p>
        </p:txBody>
      </p:sp>
    </p:spTree>
    <p:extLst>
      <p:ext uri="{BB962C8B-B14F-4D97-AF65-F5344CB8AC3E}">
        <p14:creationId xmlns:p14="http://schemas.microsoft.com/office/powerpoint/2010/main" val="34298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70" y="0"/>
            <a:ext cx="8839200" cy="1596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Factors influencing the storage and movement of groundwater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447801"/>
            <a:ext cx="7772870" cy="1828799"/>
          </a:xfrm>
        </p:spPr>
        <p:txBody>
          <a:bodyPr/>
          <a:lstStyle/>
          <a:p>
            <a:r>
              <a:rPr lang="en-US" dirty="0"/>
              <a:t>The nature of subsurface materials </a:t>
            </a:r>
            <a:r>
              <a:rPr lang="en-US" dirty="0" smtClean="0"/>
              <a:t>strongly influences </a:t>
            </a:r>
            <a:r>
              <a:rPr lang="en-US" dirty="0"/>
              <a:t>the rate of groundwater </a:t>
            </a:r>
            <a:r>
              <a:rPr lang="en-US" dirty="0" smtClean="0"/>
              <a:t>movement and </a:t>
            </a:r>
            <a:r>
              <a:rPr lang="en-US" dirty="0"/>
              <a:t>the amount of groundwater </a:t>
            </a:r>
            <a:r>
              <a:rPr lang="en-US" dirty="0" smtClean="0"/>
              <a:t>that can </a:t>
            </a:r>
            <a:r>
              <a:rPr lang="en-US" dirty="0"/>
              <a:t>be stored.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factors are </a:t>
            </a:r>
            <a:r>
              <a:rPr lang="en-US" dirty="0" smtClean="0"/>
              <a:t>especially important—</a:t>
            </a:r>
            <a:r>
              <a:rPr lang="en-US" b="1" dirty="0" smtClean="0">
                <a:solidFill>
                  <a:srgbClr val="0070C0"/>
                </a:solidFill>
              </a:rPr>
              <a:t>porosity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permeability</a:t>
            </a:r>
            <a:r>
              <a:rPr lang="en-US" dirty="0"/>
              <a:t>.</a:t>
            </a:r>
          </a:p>
        </p:txBody>
      </p:sp>
      <p:sp>
        <p:nvSpPr>
          <p:cNvPr id="4" name="AutoShape 4" descr="Image result for porosity and permeability of ro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46" y="3352800"/>
            <a:ext cx="5799507" cy="338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2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52577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Water soaks into the ground </a:t>
            </a:r>
            <a:r>
              <a:rPr lang="en-US" dirty="0" smtClean="0"/>
              <a:t>because bedrock</a:t>
            </a:r>
            <a:r>
              <a:rPr lang="en-US" dirty="0"/>
              <a:t>, sediment, and soil contain </a:t>
            </a:r>
            <a:r>
              <a:rPr lang="en-US" dirty="0" smtClean="0"/>
              <a:t>countless voids</a:t>
            </a:r>
            <a:r>
              <a:rPr lang="en-US" dirty="0"/>
              <a:t>, or openings. </a:t>
            </a:r>
            <a:endParaRPr lang="en-US" dirty="0" smtClean="0"/>
          </a:p>
          <a:p>
            <a:r>
              <a:rPr lang="en-US" b="1" dirty="0" smtClean="0"/>
              <a:t>These </a:t>
            </a:r>
            <a:r>
              <a:rPr lang="en-US" b="1" dirty="0"/>
              <a:t>openings </a:t>
            </a:r>
            <a:r>
              <a:rPr lang="en-US" b="1" dirty="0" smtClean="0"/>
              <a:t>are similar </a:t>
            </a:r>
            <a:r>
              <a:rPr lang="en-US" b="1" dirty="0"/>
              <a:t>to those of a sponge and are </a:t>
            </a:r>
            <a:r>
              <a:rPr lang="en-US" b="1" dirty="0" smtClean="0"/>
              <a:t>often called </a:t>
            </a:r>
            <a:r>
              <a:rPr lang="en-US" b="1" dirty="0"/>
              <a:t>pore spaces.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quantity of </a:t>
            </a:r>
            <a:r>
              <a:rPr lang="en-US" dirty="0" smtClean="0"/>
              <a:t>groundwater that </a:t>
            </a:r>
            <a:r>
              <a:rPr lang="en-US" dirty="0"/>
              <a:t>can be stored depends on </a:t>
            </a:r>
            <a:r>
              <a:rPr lang="en-US" dirty="0" smtClean="0"/>
              <a:t>the porosity </a:t>
            </a:r>
            <a:r>
              <a:rPr lang="en-US" dirty="0"/>
              <a:t>of the material, </a:t>
            </a:r>
            <a:r>
              <a:rPr lang="en-US" b="1" dirty="0">
                <a:solidFill>
                  <a:srgbClr val="0070C0"/>
                </a:solidFill>
              </a:rPr>
              <a:t>which is the </a:t>
            </a:r>
            <a:r>
              <a:rPr lang="en-US" b="1" dirty="0" smtClean="0">
                <a:solidFill>
                  <a:srgbClr val="0070C0"/>
                </a:solidFill>
              </a:rPr>
              <a:t>percentage of </a:t>
            </a:r>
            <a:r>
              <a:rPr lang="en-US" b="1" dirty="0">
                <a:solidFill>
                  <a:srgbClr val="0070C0"/>
                </a:solidFill>
              </a:rPr>
              <a:t>the total volume of rock or </a:t>
            </a:r>
            <a:r>
              <a:rPr lang="en-US" b="1" dirty="0" smtClean="0">
                <a:solidFill>
                  <a:srgbClr val="0070C0"/>
                </a:solidFill>
              </a:rPr>
              <a:t>sediment that </a:t>
            </a:r>
            <a:r>
              <a:rPr lang="en-US" b="1" dirty="0">
                <a:solidFill>
                  <a:srgbClr val="0070C0"/>
                </a:solidFill>
              </a:rPr>
              <a:t>consists of pore spaces.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Voids most </a:t>
            </a:r>
            <a:r>
              <a:rPr lang="en-US" dirty="0"/>
              <a:t>often are spaces between </a:t>
            </a:r>
            <a:r>
              <a:rPr lang="en-US" dirty="0" smtClean="0"/>
              <a:t>sedimentary particles</a:t>
            </a:r>
            <a:r>
              <a:rPr lang="en-US" dirty="0"/>
              <a:t>, but also common are </a:t>
            </a:r>
            <a:r>
              <a:rPr lang="en-US" dirty="0" smtClean="0"/>
              <a:t>joints, faults</a:t>
            </a:r>
            <a:r>
              <a:rPr lang="en-US" dirty="0"/>
              <a:t>, cavities formed by the dissolving </a:t>
            </a:r>
            <a:r>
              <a:rPr lang="en-US" dirty="0" smtClean="0"/>
              <a:t>of soluble </a:t>
            </a:r>
            <a:r>
              <a:rPr lang="en-US" dirty="0"/>
              <a:t>rocks such as limestone, and </a:t>
            </a:r>
            <a:r>
              <a:rPr lang="en-US" dirty="0" smtClean="0"/>
              <a:t>vesicles (voids </a:t>
            </a:r>
            <a:r>
              <a:rPr lang="en-US" dirty="0"/>
              <a:t>left by gases escaping from lava</a:t>
            </a:r>
            <a:r>
              <a:rPr lang="en-US" dirty="0" smtClean="0"/>
              <a:t>).</a:t>
            </a:r>
          </a:p>
          <a:p>
            <a:r>
              <a:rPr lang="en-US" dirty="0"/>
              <a:t>Variations in porosity can be </a:t>
            </a:r>
            <a:r>
              <a:rPr lang="en-US" dirty="0" smtClean="0"/>
              <a:t>great. </a:t>
            </a:r>
          </a:p>
          <a:p>
            <a:r>
              <a:rPr lang="en-US" dirty="0" smtClean="0"/>
              <a:t>Sediment </a:t>
            </a:r>
            <a:r>
              <a:rPr lang="en-US" dirty="0"/>
              <a:t>is commonly quite porous, </a:t>
            </a:r>
            <a:r>
              <a:rPr lang="en-US" dirty="0" smtClean="0"/>
              <a:t>and open </a:t>
            </a:r>
            <a:r>
              <a:rPr lang="en-US" dirty="0"/>
              <a:t>spaces may occupy 10 to 50 </a:t>
            </a:r>
            <a:r>
              <a:rPr lang="en-US" dirty="0" smtClean="0"/>
              <a:t>percent of </a:t>
            </a:r>
            <a:r>
              <a:rPr lang="en-US" dirty="0"/>
              <a:t>the sediment’s total volume.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Pore space depends </a:t>
            </a:r>
            <a:r>
              <a:rPr lang="en-US" b="1" dirty="0">
                <a:solidFill>
                  <a:srgbClr val="FF0000"/>
                </a:solidFill>
              </a:rPr>
              <a:t>on the size and shape of </a:t>
            </a:r>
            <a:r>
              <a:rPr lang="en-US" b="1" dirty="0" smtClean="0">
                <a:solidFill>
                  <a:srgbClr val="FF0000"/>
                </a:solidFill>
              </a:rPr>
              <a:t>the grains</a:t>
            </a:r>
            <a:r>
              <a:rPr lang="en-US" b="1" dirty="0">
                <a:solidFill>
                  <a:srgbClr val="FF0000"/>
                </a:solidFill>
              </a:rPr>
              <a:t>, how they are packed together, </a:t>
            </a:r>
            <a:r>
              <a:rPr lang="en-US" b="1" dirty="0" smtClean="0">
                <a:solidFill>
                  <a:srgbClr val="FF0000"/>
                </a:solidFill>
              </a:rPr>
              <a:t>the degree </a:t>
            </a:r>
            <a:r>
              <a:rPr lang="en-US" b="1" dirty="0">
                <a:solidFill>
                  <a:srgbClr val="FF0000"/>
                </a:solidFill>
              </a:rPr>
              <a:t>of sorting, and in sedimentary rocks, the amount of cementing material.</a:t>
            </a:r>
          </a:p>
        </p:txBody>
      </p:sp>
    </p:spTree>
    <p:extLst>
      <p:ext uri="{BB962C8B-B14F-4D97-AF65-F5344CB8AC3E}">
        <p14:creationId xmlns:p14="http://schemas.microsoft.com/office/powerpoint/2010/main" val="7438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Permeability, </a:t>
            </a:r>
            <a:r>
              <a:rPr lang="en-US" dirty="0" err="1"/>
              <a:t>Aquitards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Aquifers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1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Porosity alone cannot measure a </a:t>
            </a:r>
            <a:r>
              <a:rPr lang="en-US" dirty="0" smtClean="0"/>
              <a:t>material’s capacity </a:t>
            </a:r>
            <a:r>
              <a:rPr lang="en-US" dirty="0"/>
              <a:t>to yield groundwater.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Rock or sediment </a:t>
            </a:r>
            <a:r>
              <a:rPr lang="en-US" b="1" dirty="0">
                <a:solidFill>
                  <a:srgbClr val="FF0000"/>
                </a:solidFill>
              </a:rPr>
              <a:t>might be very porous yet still </a:t>
            </a:r>
            <a:r>
              <a:rPr lang="en-US" b="1" dirty="0" smtClean="0">
                <a:solidFill>
                  <a:srgbClr val="FF0000"/>
                </a:solidFill>
              </a:rPr>
              <a:t>not allow </a:t>
            </a:r>
            <a:r>
              <a:rPr lang="en-US" b="1" dirty="0">
                <a:solidFill>
                  <a:srgbClr val="FF0000"/>
                </a:solidFill>
              </a:rPr>
              <a:t>water to move through it.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pores must </a:t>
            </a:r>
            <a:r>
              <a:rPr lang="en-US" dirty="0"/>
              <a:t>be connected to allow water flow, </a:t>
            </a:r>
            <a:r>
              <a:rPr lang="en-US" dirty="0" smtClean="0"/>
              <a:t>and they </a:t>
            </a:r>
            <a:r>
              <a:rPr lang="en-US" dirty="0"/>
              <a:t>must be large enough to allow flow.</a:t>
            </a:r>
          </a:p>
          <a:p>
            <a:r>
              <a:rPr lang="en-US" b="1" dirty="0">
                <a:solidFill>
                  <a:srgbClr val="FF0000"/>
                </a:solidFill>
              </a:rPr>
              <a:t>Thus, the permeability of a material, </a:t>
            </a:r>
            <a:r>
              <a:rPr lang="en-US" b="1" dirty="0" smtClean="0">
                <a:solidFill>
                  <a:srgbClr val="FF0000"/>
                </a:solidFill>
              </a:rPr>
              <a:t>its ability </a:t>
            </a:r>
            <a:r>
              <a:rPr lang="en-US" b="1" dirty="0">
                <a:solidFill>
                  <a:srgbClr val="FF0000"/>
                </a:solidFill>
              </a:rPr>
              <a:t>to transmit a fluid, is also </a:t>
            </a:r>
            <a:r>
              <a:rPr lang="en-US" b="1" dirty="0" smtClean="0">
                <a:solidFill>
                  <a:srgbClr val="FF0000"/>
                </a:solidFill>
              </a:rPr>
              <a:t>very important.</a:t>
            </a:r>
          </a:p>
          <a:p>
            <a:r>
              <a:rPr lang="en-US" dirty="0"/>
              <a:t>For example, </a:t>
            </a:r>
            <a:r>
              <a:rPr lang="en-US" dirty="0" smtClean="0"/>
              <a:t>clay’s ability </a:t>
            </a:r>
            <a:r>
              <a:rPr lang="en-US" dirty="0"/>
              <a:t>to store water can be great, owing </a:t>
            </a:r>
            <a:r>
              <a:rPr lang="en-US" dirty="0" smtClean="0"/>
              <a:t>to its </a:t>
            </a:r>
            <a:r>
              <a:rPr lang="en-US" dirty="0"/>
              <a:t>high porosity, but its pore spaces are </a:t>
            </a:r>
            <a:r>
              <a:rPr lang="en-US" dirty="0" smtClean="0"/>
              <a:t>so small </a:t>
            </a:r>
            <a:r>
              <a:rPr lang="en-US" dirty="0"/>
              <a:t>that water is unable to move </a:t>
            </a:r>
            <a:r>
              <a:rPr lang="en-US" dirty="0" smtClean="0"/>
              <a:t>through 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clay’s porosity is high but its </a:t>
            </a:r>
            <a:r>
              <a:rPr lang="en-US" dirty="0" smtClean="0"/>
              <a:t>permeability is </a:t>
            </a:r>
            <a:r>
              <a:rPr lang="en-US" dirty="0"/>
              <a:t>poor.</a:t>
            </a:r>
          </a:p>
        </p:txBody>
      </p:sp>
    </p:spTree>
    <p:extLst>
      <p:ext uri="{BB962C8B-B14F-4D97-AF65-F5344CB8AC3E}">
        <p14:creationId xmlns:p14="http://schemas.microsoft.com/office/powerpoint/2010/main" val="371318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4343399"/>
          </a:xfrm>
        </p:spPr>
        <p:txBody>
          <a:bodyPr>
            <a:normAutofit/>
          </a:bodyPr>
          <a:lstStyle/>
          <a:p>
            <a:r>
              <a:rPr lang="en-US" b="1" dirty="0"/>
              <a:t>Impermeable layers that hinder or </a:t>
            </a:r>
            <a:r>
              <a:rPr lang="en-US" b="1" dirty="0" smtClean="0"/>
              <a:t>prevent water </a:t>
            </a:r>
            <a:r>
              <a:rPr lang="en-US" b="1" dirty="0"/>
              <a:t>movement are termed </a:t>
            </a:r>
            <a:r>
              <a:rPr lang="en-US" b="1" dirty="0" err="1" smtClean="0"/>
              <a:t>aquitards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Clay </a:t>
            </a:r>
            <a:r>
              <a:rPr lang="en-US" b="1" dirty="0">
                <a:solidFill>
                  <a:srgbClr val="C00000"/>
                </a:solidFill>
              </a:rPr>
              <a:t>is a good example.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contrast, </a:t>
            </a:r>
            <a:r>
              <a:rPr lang="en-US" dirty="0" smtClean="0"/>
              <a:t>larger particles</a:t>
            </a:r>
            <a:r>
              <a:rPr lang="en-US" dirty="0"/>
              <a:t>, such as sand or gravel, have </a:t>
            </a:r>
            <a:r>
              <a:rPr lang="en-US" dirty="0" smtClean="0"/>
              <a:t>larger pore spaces and the </a:t>
            </a:r>
            <a:r>
              <a:rPr lang="en-US" dirty="0"/>
              <a:t>water </a:t>
            </a:r>
            <a:r>
              <a:rPr lang="en-US" dirty="0" smtClean="0"/>
              <a:t>moves easily. </a:t>
            </a:r>
          </a:p>
          <a:p>
            <a:r>
              <a:rPr lang="en-US" b="1" dirty="0">
                <a:solidFill>
                  <a:srgbClr val="002060"/>
                </a:solidFill>
              </a:rPr>
              <a:t>Permeable </a:t>
            </a:r>
            <a:r>
              <a:rPr lang="en-US" b="1" dirty="0">
                <a:solidFill>
                  <a:srgbClr val="002060"/>
                </a:solidFill>
              </a:rPr>
              <a:t>rock strata </a:t>
            </a:r>
            <a:r>
              <a:rPr lang="en-US" b="1" dirty="0">
                <a:solidFill>
                  <a:srgbClr val="002060"/>
                </a:solidFill>
              </a:rPr>
              <a:t>or sediments </a:t>
            </a:r>
            <a:r>
              <a:rPr lang="en-US" b="1" dirty="0">
                <a:solidFill>
                  <a:srgbClr val="002060"/>
                </a:solidFill>
              </a:rPr>
              <a:t>that transmit groundwater </a:t>
            </a:r>
            <a:r>
              <a:rPr lang="en-US" b="1" dirty="0">
                <a:solidFill>
                  <a:srgbClr val="002060"/>
                </a:solidFill>
              </a:rPr>
              <a:t>freely are </a:t>
            </a:r>
            <a:r>
              <a:rPr lang="en-US" b="1" dirty="0">
                <a:solidFill>
                  <a:srgbClr val="002060"/>
                </a:solidFill>
              </a:rPr>
              <a:t>called aquifers. </a:t>
            </a:r>
            <a:r>
              <a:rPr lang="en-US" b="1" dirty="0">
                <a:solidFill>
                  <a:srgbClr val="C00000"/>
                </a:solidFill>
              </a:rPr>
              <a:t>Sands and </a:t>
            </a:r>
            <a:r>
              <a:rPr lang="en-US" b="1" dirty="0" smtClean="0">
                <a:solidFill>
                  <a:srgbClr val="C00000"/>
                </a:solidFill>
              </a:rPr>
              <a:t>gravels are common </a:t>
            </a:r>
            <a:r>
              <a:rPr lang="en-US" b="1" dirty="0">
                <a:solidFill>
                  <a:srgbClr val="C00000"/>
                </a:solidFill>
              </a:rPr>
              <a:t>examples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Porosity is </a:t>
            </a:r>
            <a:r>
              <a:rPr lang="en-US" b="1" dirty="0">
                <a:solidFill>
                  <a:srgbClr val="00B050"/>
                </a:solidFill>
              </a:rPr>
              <a:t>not always a reliable guide to </a:t>
            </a:r>
            <a:r>
              <a:rPr lang="en-US" b="1" dirty="0" smtClean="0">
                <a:solidFill>
                  <a:srgbClr val="00B050"/>
                </a:solidFill>
              </a:rPr>
              <a:t>the amount </a:t>
            </a:r>
            <a:r>
              <a:rPr lang="en-US" b="1" dirty="0">
                <a:solidFill>
                  <a:srgbClr val="00B050"/>
                </a:solidFill>
              </a:rPr>
              <a:t>of groundwater that can be </a:t>
            </a:r>
            <a:r>
              <a:rPr lang="en-US" b="1" dirty="0" smtClean="0">
                <a:solidFill>
                  <a:srgbClr val="00B050"/>
                </a:solidFill>
              </a:rPr>
              <a:t>produced</a:t>
            </a:r>
            <a:r>
              <a:rPr lang="en-US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FF0000"/>
                </a:solidFill>
              </a:rPr>
              <a:t>permeability is significant </a:t>
            </a:r>
            <a:r>
              <a:rPr lang="en-US" b="1" dirty="0" smtClean="0">
                <a:solidFill>
                  <a:srgbClr val="FF0000"/>
                </a:solidFill>
              </a:rPr>
              <a:t>in determining </a:t>
            </a:r>
            <a:r>
              <a:rPr lang="en-US" b="1" dirty="0">
                <a:solidFill>
                  <a:srgbClr val="FF0000"/>
                </a:solidFill>
              </a:rPr>
              <a:t>the rate of groundwater </a:t>
            </a:r>
            <a:r>
              <a:rPr lang="en-US" b="1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dirty="0">
                <a:solidFill>
                  <a:srgbClr val="7030A0"/>
                </a:solidFill>
              </a:rPr>
              <a:t>the quantity of water that </a:t>
            </a:r>
            <a:r>
              <a:rPr lang="en-US" dirty="0" smtClean="0">
                <a:solidFill>
                  <a:srgbClr val="7030A0"/>
                </a:solidFill>
              </a:rPr>
              <a:t>might be </a:t>
            </a:r>
            <a:r>
              <a:rPr lang="en-US" dirty="0">
                <a:solidFill>
                  <a:srgbClr val="7030A0"/>
                </a:solidFill>
              </a:rPr>
              <a:t>pumped from a well.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Permeability, </a:t>
            </a:r>
            <a:r>
              <a:rPr lang="en-US" dirty="0" err="1"/>
              <a:t>Aquitards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Aquifers</a:t>
            </a:r>
          </a:p>
        </p:txBody>
      </p:sp>
    </p:spTree>
    <p:extLst>
      <p:ext uri="{BB962C8B-B14F-4D97-AF65-F5344CB8AC3E}">
        <p14:creationId xmlns:p14="http://schemas.microsoft.com/office/powerpoint/2010/main" val="4069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Groundwater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676400"/>
            <a:ext cx="777287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foundations of our modern understanding of groundwater movement began in </a:t>
            </a:r>
            <a:r>
              <a:rPr lang="en-US" dirty="0" smtClean="0"/>
              <a:t>the mid-19th </a:t>
            </a:r>
            <a:r>
              <a:rPr lang="en-US" dirty="0"/>
              <a:t>century with the work of the </a:t>
            </a:r>
            <a:r>
              <a:rPr lang="en-US" b="1" dirty="0">
                <a:solidFill>
                  <a:srgbClr val="00B050"/>
                </a:solidFill>
              </a:rPr>
              <a:t>French scientist-engineer Henri Darcy</a:t>
            </a:r>
            <a:r>
              <a:rPr lang="en-US" dirty="0" smtClean="0"/>
              <a:t>.</a:t>
            </a:r>
          </a:p>
          <a:p>
            <a:r>
              <a:rPr lang="en-US" dirty="0"/>
              <a:t>Among </a:t>
            </a:r>
            <a:r>
              <a:rPr lang="en-US" dirty="0" smtClean="0"/>
              <a:t>the experiments </a:t>
            </a:r>
            <a:r>
              <a:rPr lang="en-US" dirty="0"/>
              <a:t>carried out by Darcy was one that showed that the velocity of </a:t>
            </a:r>
            <a:r>
              <a:rPr lang="en-US" dirty="0" smtClean="0"/>
              <a:t>groundwater flow </a:t>
            </a:r>
            <a:r>
              <a:rPr lang="en-US" dirty="0"/>
              <a:t>is proportional to the slope of the water table—the steeper the slope, the </a:t>
            </a:r>
            <a:r>
              <a:rPr lang="en-US" dirty="0" smtClean="0"/>
              <a:t>faster the </a:t>
            </a:r>
            <a:r>
              <a:rPr lang="en-US" dirty="0"/>
              <a:t>water moves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water-table slope is known as the hydraulic gradient </a:t>
            </a:r>
            <a:r>
              <a:rPr lang="en-US" dirty="0" smtClean="0"/>
              <a:t>and can </a:t>
            </a:r>
            <a:r>
              <a:rPr lang="en-US" dirty="0"/>
              <a:t>be expressed as follows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h</a:t>
            </a:r>
            <a:r>
              <a:rPr lang="en-US" baseline="-25000" dirty="0"/>
              <a:t>1</a:t>
            </a:r>
            <a:r>
              <a:rPr lang="en-US" dirty="0"/>
              <a:t> is the elevation of one point on the water table, h</a:t>
            </a:r>
            <a:r>
              <a:rPr lang="en-US" baseline="-25000" dirty="0"/>
              <a:t>2</a:t>
            </a:r>
            <a:r>
              <a:rPr lang="en-US" dirty="0"/>
              <a:t> is the </a:t>
            </a:r>
            <a:r>
              <a:rPr lang="en-US" dirty="0" smtClean="0"/>
              <a:t>elevation of </a:t>
            </a:r>
            <a:r>
              <a:rPr lang="en-US" dirty="0"/>
              <a:t>a second point, and d is the horizontal distance between the two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17" t="47778" r="17499" b="43334"/>
          <a:stretch/>
        </p:blipFill>
        <p:spPr>
          <a:xfrm>
            <a:off x="1628775" y="4572000"/>
            <a:ext cx="5867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5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4495799"/>
          </a:xfrm>
        </p:spPr>
        <p:txBody>
          <a:bodyPr>
            <a:normAutofit/>
          </a:bodyPr>
          <a:lstStyle/>
          <a:p>
            <a:r>
              <a:rPr lang="en-US" sz="2400" b="1" dirty="0"/>
              <a:t>Darcy also </a:t>
            </a:r>
            <a:r>
              <a:rPr lang="en-US" sz="2400" b="1" dirty="0" smtClean="0"/>
              <a:t>discovered </a:t>
            </a:r>
            <a:r>
              <a:rPr lang="en-US" sz="2400" b="1" dirty="0"/>
              <a:t>that the </a:t>
            </a:r>
            <a:r>
              <a:rPr lang="en-US" sz="2400" b="1" dirty="0" smtClean="0"/>
              <a:t>flow velocity </a:t>
            </a:r>
            <a:r>
              <a:rPr lang="en-US" sz="2400" b="1" dirty="0"/>
              <a:t>varied with the permeability of </a:t>
            </a:r>
            <a:r>
              <a:rPr lang="en-US" sz="2400" b="1" dirty="0" smtClean="0"/>
              <a:t>the sediment </a:t>
            </a:r>
            <a:r>
              <a:rPr lang="en-US" sz="2400" dirty="0" smtClean="0"/>
              <a:t>— groundwater </a:t>
            </a:r>
            <a:r>
              <a:rPr lang="en-US" sz="2400" dirty="0"/>
              <a:t>flows more </a:t>
            </a:r>
            <a:r>
              <a:rPr lang="en-US" sz="2400" dirty="0" smtClean="0"/>
              <a:t>rapidly through </a:t>
            </a:r>
            <a:r>
              <a:rPr lang="en-US" sz="2400" dirty="0"/>
              <a:t>sediments having greater </a:t>
            </a:r>
            <a:r>
              <a:rPr lang="en-US" sz="2400" dirty="0" smtClean="0"/>
              <a:t>permeability than </a:t>
            </a:r>
            <a:r>
              <a:rPr lang="en-US" sz="2400" dirty="0"/>
              <a:t>through materials having </a:t>
            </a:r>
            <a:r>
              <a:rPr lang="en-US" sz="2400" dirty="0" smtClean="0"/>
              <a:t>lower permeability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factor is known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</a:rPr>
              <a:t>hydraulic </a:t>
            </a:r>
            <a:r>
              <a:rPr lang="en-US" sz="2400" b="1" dirty="0">
                <a:solidFill>
                  <a:srgbClr val="FF0000"/>
                </a:solidFill>
              </a:rPr>
              <a:t>conductivity and is a </a:t>
            </a:r>
            <a:r>
              <a:rPr lang="en-US" sz="2400" b="1" dirty="0" smtClean="0">
                <a:solidFill>
                  <a:srgbClr val="FF0000"/>
                </a:solidFill>
              </a:rPr>
              <a:t>coefficient that </a:t>
            </a:r>
            <a:r>
              <a:rPr lang="en-US" sz="2400" b="1" dirty="0">
                <a:solidFill>
                  <a:srgbClr val="FF0000"/>
                </a:solidFill>
              </a:rPr>
              <a:t>takes into account the permeability </a:t>
            </a:r>
            <a:r>
              <a:rPr lang="en-US" sz="2400" b="1" dirty="0" smtClean="0">
                <a:solidFill>
                  <a:srgbClr val="FF0000"/>
                </a:solidFill>
              </a:rPr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aquifer and the viscosity of the fluid.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Groundwater Movement</a:t>
            </a:r>
          </a:p>
        </p:txBody>
      </p:sp>
    </p:spTree>
    <p:extLst>
      <p:ext uri="{BB962C8B-B14F-4D97-AF65-F5344CB8AC3E}">
        <p14:creationId xmlns:p14="http://schemas.microsoft.com/office/powerpoint/2010/main" val="32949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38507"/>
          </a:xfrm>
        </p:spPr>
        <p:txBody>
          <a:bodyPr>
            <a:normAutofit/>
          </a:bodyPr>
          <a:lstStyle/>
          <a:p>
            <a:r>
              <a:rPr lang="en-US" dirty="0"/>
              <a:t>To determine </a:t>
            </a:r>
            <a:r>
              <a:rPr lang="en-US" b="1" dirty="0"/>
              <a:t>discharge (Q)</a:t>
            </a:r>
            <a:r>
              <a:rPr lang="en-US" dirty="0"/>
              <a:t>—that </a:t>
            </a:r>
            <a:r>
              <a:rPr lang="en-US" dirty="0" smtClean="0"/>
              <a:t>is, the </a:t>
            </a:r>
            <a:r>
              <a:rPr lang="en-US" dirty="0"/>
              <a:t>actual volume of water that </a:t>
            </a:r>
            <a:r>
              <a:rPr lang="en-US" dirty="0" smtClean="0"/>
              <a:t>flows through </a:t>
            </a:r>
            <a:r>
              <a:rPr lang="en-US" dirty="0"/>
              <a:t>an aquifer in a specified </a:t>
            </a:r>
            <a:r>
              <a:rPr lang="en-US" dirty="0" smtClean="0"/>
              <a:t>time — the following </a:t>
            </a:r>
            <a:r>
              <a:rPr lang="en-US" dirty="0"/>
              <a:t>equation is used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                    is </a:t>
            </a:r>
            <a:r>
              <a:rPr lang="en-US" dirty="0"/>
              <a:t>the hydraulic gradient,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K is </a:t>
            </a:r>
            <a:r>
              <a:rPr lang="en-US" b="1" dirty="0"/>
              <a:t>the coefficient that represents </a:t>
            </a:r>
            <a:r>
              <a:rPr lang="en-US" b="1" dirty="0" smtClean="0"/>
              <a:t>hydraulic conductivity</a:t>
            </a:r>
            <a:r>
              <a:rPr lang="en-US" dirty="0"/>
              <a:t>, and </a:t>
            </a:r>
            <a:r>
              <a:rPr lang="en-US" b="1" dirty="0"/>
              <a:t>A is the </a:t>
            </a:r>
            <a:r>
              <a:rPr lang="en-US" b="1" dirty="0" smtClean="0"/>
              <a:t>cross-sectional area </a:t>
            </a:r>
            <a:r>
              <a:rPr lang="en-US" b="1" dirty="0"/>
              <a:t>of the aquifer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This </a:t>
            </a:r>
            <a:r>
              <a:rPr lang="en-US" b="1" dirty="0">
                <a:solidFill>
                  <a:srgbClr val="FF0000"/>
                </a:solidFill>
              </a:rPr>
              <a:t>expression </a:t>
            </a:r>
            <a:r>
              <a:rPr lang="en-US" b="1" dirty="0" smtClean="0">
                <a:solidFill>
                  <a:srgbClr val="FF0000"/>
                </a:solidFill>
              </a:rPr>
              <a:t>has come </a:t>
            </a:r>
            <a:r>
              <a:rPr lang="en-US" b="1" dirty="0">
                <a:solidFill>
                  <a:srgbClr val="FF0000"/>
                </a:solidFill>
              </a:rPr>
              <a:t>to be called Darcy’s law.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Groundwater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429000"/>
            <a:ext cx="2695575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1511" t="47778" r="20155" b="43334"/>
          <a:stretch/>
        </p:blipFill>
        <p:spPr>
          <a:xfrm>
            <a:off x="1866900" y="4495800"/>
            <a:ext cx="1143000" cy="68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2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3505668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common device used by </a:t>
            </a:r>
            <a:r>
              <a:rPr lang="en-US" dirty="0" smtClean="0"/>
              <a:t>people for </a:t>
            </a:r>
            <a:r>
              <a:rPr lang="en-US" dirty="0"/>
              <a:t>removing groundwater is the </a:t>
            </a:r>
            <a:r>
              <a:rPr lang="en-US" b="1" dirty="0"/>
              <a:t>well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i="1" dirty="0" smtClean="0"/>
              <a:t>hole </a:t>
            </a:r>
            <a:r>
              <a:rPr lang="en-US" i="1" dirty="0"/>
              <a:t>bored into the zone of </a:t>
            </a:r>
            <a:r>
              <a:rPr lang="en-US" i="1" dirty="0" smtClean="0"/>
              <a:t>saturation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Often </a:t>
            </a:r>
            <a:r>
              <a:rPr lang="en-US" dirty="0"/>
              <a:t>when water is withdrawn from </a:t>
            </a:r>
            <a:r>
              <a:rPr lang="en-US" dirty="0" smtClean="0"/>
              <a:t>a well</a:t>
            </a:r>
            <a:r>
              <a:rPr lang="en-US" dirty="0"/>
              <a:t>, the water table around the well is </a:t>
            </a:r>
            <a:r>
              <a:rPr lang="en-US" dirty="0" smtClean="0"/>
              <a:t>lowered. </a:t>
            </a:r>
            <a:r>
              <a:rPr lang="en-US" b="1" dirty="0" smtClean="0">
                <a:solidFill>
                  <a:srgbClr val="FF0000"/>
                </a:solidFill>
              </a:rPr>
              <a:t>This </a:t>
            </a:r>
            <a:r>
              <a:rPr lang="en-US" b="1" dirty="0">
                <a:solidFill>
                  <a:srgbClr val="FF0000"/>
                </a:solidFill>
              </a:rPr>
              <a:t>effect, termed </a:t>
            </a:r>
            <a:r>
              <a:rPr lang="en-US" b="1" dirty="0" smtClean="0">
                <a:solidFill>
                  <a:srgbClr val="FF0000"/>
                </a:solidFill>
              </a:rPr>
              <a:t>drawdown</a:t>
            </a:r>
            <a:r>
              <a:rPr lang="en-US" dirty="0"/>
              <a:t> decreases with increasing distance from </a:t>
            </a:r>
            <a:r>
              <a:rPr lang="en-US" dirty="0" smtClean="0"/>
              <a:t>the well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result is a depression in the </a:t>
            </a:r>
            <a:r>
              <a:rPr lang="en-US" b="1" dirty="0" smtClean="0">
                <a:solidFill>
                  <a:srgbClr val="FF0000"/>
                </a:solidFill>
              </a:rPr>
              <a:t>water table</a:t>
            </a:r>
            <a:r>
              <a:rPr lang="en-US" b="1" dirty="0">
                <a:solidFill>
                  <a:srgbClr val="FF0000"/>
                </a:solidFill>
              </a:rPr>
              <a:t>, roughly conical in shape, known as </a:t>
            </a:r>
            <a:r>
              <a:rPr lang="en-US" b="1" dirty="0" smtClean="0">
                <a:solidFill>
                  <a:srgbClr val="FF0000"/>
                </a:solidFill>
              </a:rPr>
              <a:t>a cone </a:t>
            </a:r>
            <a:r>
              <a:rPr lang="en-US" b="1" dirty="0">
                <a:solidFill>
                  <a:srgbClr val="FF0000"/>
                </a:solidFill>
              </a:rPr>
              <a:t>of 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668" y="2286000"/>
            <a:ext cx="5242880" cy="32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Artesian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876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most wells, water cannot rise on its own.</a:t>
            </a:r>
          </a:p>
          <a:p>
            <a:r>
              <a:rPr lang="en-US" dirty="0"/>
              <a:t>If water is first encountered at 30 </a:t>
            </a:r>
            <a:r>
              <a:rPr lang="en-US" dirty="0" smtClean="0"/>
              <a:t>meters depth</a:t>
            </a:r>
            <a:r>
              <a:rPr lang="en-US" dirty="0"/>
              <a:t>, it remains at that level, </a:t>
            </a:r>
            <a:r>
              <a:rPr lang="en-US" dirty="0" smtClean="0"/>
              <a:t>fluctuating perhaps </a:t>
            </a:r>
            <a:r>
              <a:rPr lang="en-US" dirty="0"/>
              <a:t>a meter or two with seasonal </a:t>
            </a:r>
            <a:r>
              <a:rPr lang="en-US" dirty="0" smtClean="0"/>
              <a:t>wet and </a:t>
            </a:r>
            <a:r>
              <a:rPr lang="en-US" dirty="0"/>
              <a:t>dry periods</a:t>
            </a:r>
            <a:r>
              <a:rPr lang="en-US" dirty="0" smtClean="0"/>
              <a:t>.</a:t>
            </a:r>
          </a:p>
          <a:p>
            <a:r>
              <a:rPr lang="en-US" dirty="0"/>
              <a:t>However, in some </a:t>
            </a:r>
            <a:r>
              <a:rPr lang="en-US" dirty="0" smtClean="0"/>
              <a:t>wells, water </a:t>
            </a:r>
            <a:r>
              <a:rPr lang="en-US" dirty="0"/>
              <a:t>rises, sometimes overflowing at the surface.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wells are abundant in </a:t>
            </a:r>
            <a:r>
              <a:rPr lang="en-US" dirty="0" smtClean="0"/>
              <a:t>the Artois </a:t>
            </a:r>
            <a:r>
              <a:rPr lang="en-US" dirty="0"/>
              <a:t>region of northern France, and so </a:t>
            </a:r>
            <a:r>
              <a:rPr lang="en-US" dirty="0" smtClean="0"/>
              <a:t>we call </a:t>
            </a:r>
            <a:r>
              <a:rPr lang="en-US" dirty="0"/>
              <a:t>these self-rising wells </a:t>
            </a:r>
            <a:r>
              <a:rPr lang="en-US" b="1" dirty="0">
                <a:solidFill>
                  <a:srgbClr val="FF0000"/>
                </a:solidFill>
              </a:rPr>
              <a:t>artesian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The term artesian is applied to </a:t>
            </a:r>
            <a:r>
              <a:rPr lang="en-US" b="1" dirty="0" smtClean="0">
                <a:solidFill>
                  <a:srgbClr val="FF0000"/>
                </a:solidFill>
              </a:rPr>
              <a:t>any situation </a:t>
            </a:r>
            <a:r>
              <a:rPr lang="en-US" b="1" dirty="0">
                <a:solidFill>
                  <a:srgbClr val="FF0000"/>
                </a:solidFill>
              </a:rPr>
              <a:t>in which groundwater rises in </a:t>
            </a:r>
            <a:r>
              <a:rPr lang="en-US" b="1" dirty="0" smtClean="0">
                <a:solidFill>
                  <a:srgbClr val="FF0000"/>
                </a:solidFill>
              </a:rPr>
              <a:t>a well </a:t>
            </a:r>
            <a:r>
              <a:rPr lang="en-US" b="1" dirty="0">
                <a:solidFill>
                  <a:srgbClr val="FF0000"/>
                </a:solidFill>
              </a:rPr>
              <a:t>above the level where it was </a:t>
            </a:r>
            <a:r>
              <a:rPr lang="en-US" b="1" dirty="0" smtClean="0">
                <a:solidFill>
                  <a:srgbClr val="FF0000"/>
                </a:solidFill>
              </a:rPr>
              <a:t>initially encountered.</a:t>
            </a:r>
          </a:p>
          <a:p>
            <a:r>
              <a:rPr lang="en-US" dirty="0"/>
              <a:t>For such a situation to </a:t>
            </a:r>
            <a:r>
              <a:rPr lang="en-US" dirty="0" smtClean="0"/>
              <a:t>occur, two </a:t>
            </a:r>
            <a:r>
              <a:rPr lang="en-US" dirty="0"/>
              <a:t>conditions usually </a:t>
            </a:r>
            <a:r>
              <a:rPr lang="en-US" dirty="0" smtClean="0"/>
              <a:t>exist: </a:t>
            </a:r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(1) Water is confined to an aquifer that </a:t>
            </a:r>
            <a:r>
              <a:rPr lang="en-US" b="1" i="1" dirty="0" smtClean="0">
                <a:solidFill>
                  <a:srgbClr val="FF0000"/>
                </a:solidFill>
              </a:rPr>
              <a:t>is inclined </a:t>
            </a:r>
            <a:r>
              <a:rPr lang="en-US" b="1" i="1" dirty="0">
                <a:solidFill>
                  <a:srgbClr val="FF0000"/>
                </a:solidFill>
              </a:rPr>
              <a:t>so that one end is exposed at </a:t>
            </a:r>
            <a:r>
              <a:rPr lang="en-US" b="1" i="1" dirty="0" smtClean="0">
                <a:solidFill>
                  <a:srgbClr val="FF0000"/>
                </a:solidFill>
              </a:rPr>
              <a:t>the surface</a:t>
            </a:r>
            <a:r>
              <a:rPr lang="en-US" b="1" i="1" dirty="0">
                <a:solidFill>
                  <a:srgbClr val="FF0000"/>
                </a:solidFill>
              </a:rPr>
              <a:t>, where it can receive water; and</a:t>
            </a:r>
          </a:p>
          <a:p>
            <a:r>
              <a:rPr lang="en-US" b="1" i="1" dirty="0">
                <a:solidFill>
                  <a:srgbClr val="002060"/>
                </a:solidFill>
              </a:rPr>
              <a:t>(2) </a:t>
            </a:r>
            <a:r>
              <a:rPr lang="en-US" b="1" i="1" dirty="0" err="1">
                <a:solidFill>
                  <a:srgbClr val="002060"/>
                </a:solidFill>
              </a:rPr>
              <a:t>aquitards</a:t>
            </a:r>
            <a:r>
              <a:rPr lang="en-US" b="1" i="1" dirty="0">
                <a:solidFill>
                  <a:srgbClr val="002060"/>
                </a:solidFill>
              </a:rPr>
              <a:t>, both above and below </a:t>
            </a:r>
            <a:r>
              <a:rPr lang="en-US" b="1" i="1" dirty="0" smtClean="0">
                <a:solidFill>
                  <a:srgbClr val="002060"/>
                </a:solidFill>
              </a:rPr>
              <a:t>the aquifer</a:t>
            </a:r>
            <a:r>
              <a:rPr lang="en-US" b="1" i="1" dirty="0">
                <a:solidFill>
                  <a:srgbClr val="002060"/>
                </a:solidFill>
              </a:rPr>
              <a:t>, must be present to prevent </a:t>
            </a:r>
            <a:r>
              <a:rPr lang="en-US" b="1" i="1" dirty="0" smtClean="0">
                <a:solidFill>
                  <a:srgbClr val="002060"/>
                </a:solidFill>
              </a:rPr>
              <a:t>the water </a:t>
            </a:r>
            <a:r>
              <a:rPr lang="en-US" b="1" i="1" dirty="0">
                <a:solidFill>
                  <a:srgbClr val="002060"/>
                </a:solidFill>
              </a:rPr>
              <a:t>from escaping. Such an aquifer </a:t>
            </a:r>
            <a:r>
              <a:rPr lang="en-US" b="1" i="1" dirty="0" smtClean="0">
                <a:solidFill>
                  <a:srgbClr val="002060"/>
                </a:solidFill>
              </a:rPr>
              <a:t>is called </a:t>
            </a:r>
            <a:r>
              <a:rPr lang="en-US" b="1" i="1" dirty="0">
                <a:solidFill>
                  <a:srgbClr val="002060"/>
                </a:solidFill>
              </a:rPr>
              <a:t>a confined aquifer.</a:t>
            </a:r>
          </a:p>
        </p:txBody>
      </p:sp>
    </p:spTree>
    <p:extLst>
      <p:ext uri="{BB962C8B-B14F-4D97-AF65-F5344CB8AC3E}">
        <p14:creationId xmlns:p14="http://schemas.microsoft.com/office/powerpoint/2010/main" val="21873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4953000" cy="42623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Groundwater </a:t>
            </a:r>
            <a:r>
              <a:rPr lang="en-US" dirty="0"/>
              <a:t>occurs almost everywhere beneath Earth’s surface and is </a:t>
            </a:r>
            <a:r>
              <a:rPr lang="en-US" dirty="0" smtClean="0"/>
              <a:t>a major </a:t>
            </a:r>
            <a:r>
              <a:rPr lang="en-US" dirty="0"/>
              <a:t>source of water worldwide. </a:t>
            </a:r>
            <a:endParaRPr lang="en-US" dirty="0" smtClean="0"/>
          </a:p>
          <a:p>
            <a:r>
              <a:rPr lang="en-US" dirty="0" smtClean="0"/>
              <a:t>Groundwater </a:t>
            </a:r>
            <a:r>
              <a:rPr lang="en-US" dirty="0"/>
              <a:t>is a valuable natural resource that </a:t>
            </a:r>
            <a:r>
              <a:rPr lang="en-US" dirty="0" smtClean="0"/>
              <a:t>provides about </a:t>
            </a:r>
            <a:r>
              <a:rPr lang="en-US" dirty="0"/>
              <a:t>half of our drinking water and is essential </a:t>
            </a:r>
            <a:r>
              <a:rPr lang="en-US" dirty="0" smtClean="0"/>
              <a:t>for agriculture </a:t>
            </a:r>
            <a:r>
              <a:rPr lang="en-US" dirty="0"/>
              <a:t>and industry</a:t>
            </a:r>
          </a:p>
          <a:p>
            <a:r>
              <a:rPr lang="en-US" dirty="0" smtClean="0"/>
              <a:t>In </a:t>
            </a:r>
            <a:r>
              <a:rPr lang="en-US" dirty="0"/>
              <a:t>addition to human uses, groundwater plays a crucial role in </a:t>
            </a:r>
            <a:r>
              <a:rPr lang="en-US" dirty="0" smtClean="0"/>
              <a:t>sustaining streamflow</a:t>
            </a:r>
            <a:r>
              <a:rPr lang="en-US" dirty="0"/>
              <a:t>, especially during protracted dry periods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Groundwater </a:t>
            </a:r>
            <a:r>
              <a:rPr lang="en-US" b="1" i="1" dirty="0">
                <a:solidFill>
                  <a:srgbClr val="FF0000"/>
                </a:solidFill>
              </a:rPr>
              <a:t>represents the </a:t>
            </a:r>
            <a:r>
              <a:rPr lang="en-US" b="1" i="1" dirty="0">
                <a:solidFill>
                  <a:srgbClr val="FF0000"/>
                </a:solidFill>
              </a:rPr>
              <a:t>largest reservoir of fresh water that is readily </a:t>
            </a:r>
            <a:r>
              <a:rPr lang="en-US" b="1" i="1" dirty="0" smtClean="0">
                <a:solidFill>
                  <a:srgbClr val="FF0000"/>
                </a:solidFill>
              </a:rPr>
              <a:t>available to </a:t>
            </a:r>
            <a:r>
              <a:rPr lang="en-US" b="1" i="1" dirty="0">
                <a:solidFill>
                  <a:srgbClr val="FF0000"/>
                </a:solidFill>
              </a:rPr>
              <a:t>humans.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49" y="2357348"/>
            <a:ext cx="3094993" cy="206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pivot irrigation saudi ara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643305"/>
            <a:ext cx="3093443" cy="206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Artesian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066800"/>
            <a:ext cx="7392538" cy="572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3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problems associated with 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1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water table’s height reflects a </a:t>
            </a:r>
            <a:r>
              <a:rPr lang="en-US" dirty="0" smtClean="0"/>
              <a:t>balance between </a:t>
            </a:r>
            <a:r>
              <a:rPr lang="en-US" dirty="0"/>
              <a:t>the rate of water added by precipitation and the rate of </a:t>
            </a:r>
            <a:r>
              <a:rPr lang="en-US" dirty="0" smtClean="0"/>
              <a:t>water removed </a:t>
            </a:r>
            <a:r>
              <a:rPr lang="en-US" dirty="0"/>
              <a:t>by discharge and withdrawal. </a:t>
            </a: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Any </a:t>
            </a:r>
            <a:r>
              <a:rPr lang="en-US" b="1" dirty="0">
                <a:solidFill>
                  <a:srgbClr val="002060"/>
                </a:solidFill>
              </a:rPr>
              <a:t>imbalance will either raise </a:t>
            </a:r>
            <a:r>
              <a:rPr lang="en-US" b="1" dirty="0" smtClean="0">
                <a:solidFill>
                  <a:srgbClr val="002060"/>
                </a:solidFill>
              </a:rPr>
              <a:t>or lower </a:t>
            </a:r>
            <a:r>
              <a:rPr lang="en-US" b="1" dirty="0">
                <a:solidFill>
                  <a:srgbClr val="002060"/>
                </a:solidFill>
              </a:rPr>
              <a:t>the water table.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A </a:t>
            </a:r>
            <a:r>
              <a:rPr lang="en-US" b="1" dirty="0">
                <a:solidFill>
                  <a:srgbClr val="00B050"/>
                </a:solidFill>
              </a:rPr>
              <a:t>long-term drop in the water table can occur if there </a:t>
            </a:r>
            <a:r>
              <a:rPr lang="en-US" b="1" dirty="0" smtClean="0">
                <a:solidFill>
                  <a:srgbClr val="00B050"/>
                </a:solidFill>
              </a:rPr>
              <a:t>is either </a:t>
            </a:r>
            <a:r>
              <a:rPr lang="en-US" b="1" dirty="0">
                <a:solidFill>
                  <a:srgbClr val="00B050"/>
                </a:solidFill>
              </a:rPr>
              <a:t>a decrease in recharge due to a prolonged drought or an increase </a:t>
            </a:r>
            <a:r>
              <a:rPr lang="en-US" b="1" dirty="0" smtClean="0">
                <a:solidFill>
                  <a:srgbClr val="00B050"/>
                </a:solidFill>
              </a:rPr>
              <a:t>in groundwater </a:t>
            </a:r>
            <a:r>
              <a:rPr lang="en-US" b="1" dirty="0">
                <a:solidFill>
                  <a:srgbClr val="00B050"/>
                </a:solidFill>
              </a:rPr>
              <a:t>discharge or withdrawal.</a:t>
            </a:r>
          </a:p>
          <a:p>
            <a:r>
              <a:rPr lang="en-US" dirty="0"/>
              <a:t>For many, groundwater appears to be an endlessly renewable </a:t>
            </a:r>
            <a:r>
              <a:rPr lang="en-US" dirty="0" smtClean="0"/>
              <a:t>resource because </a:t>
            </a:r>
            <a:r>
              <a:rPr lang="en-US" dirty="0"/>
              <a:t>it is continually replenished by rainfall and melting snow.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But </a:t>
            </a:r>
            <a:r>
              <a:rPr lang="en-US" b="1" dirty="0">
                <a:solidFill>
                  <a:srgbClr val="C00000"/>
                </a:solidFill>
              </a:rPr>
              <a:t>in </a:t>
            </a:r>
            <a:r>
              <a:rPr lang="en-US" b="1" dirty="0" smtClean="0">
                <a:solidFill>
                  <a:srgbClr val="C00000"/>
                </a:solidFill>
              </a:rPr>
              <a:t>some regions </a:t>
            </a:r>
            <a:r>
              <a:rPr lang="en-US" b="1" dirty="0">
                <a:solidFill>
                  <a:srgbClr val="C00000"/>
                </a:solidFill>
              </a:rPr>
              <a:t>groundwater has been and continues to be treated as a </a:t>
            </a:r>
            <a:r>
              <a:rPr lang="en-US" b="1" dirty="0" smtClean="0">
                <a:solidFill>
                  <a:srgbClr val="C00000"/>
                </a:solidFill>
              </a:rPr>
              <a:t>nonrenewable resource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Where </a:t>
            </a:r>
            <a:r>
              <a:rPr lang="en-US" dirty="0"/>
              <a:t>this occurs, the water available to recharge the aquifer </a:t>
            </a:r>
            <a:r>
              <a:rPr lang="en-US" dirty="0" smtClean="0"/>
              <a:t>falls significantly </a:t>
            </a:r>
            <a:r>
              <a:rPr lang="en-US" dirty="0"/>
              <a:t>short of the amount being withdrawn.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427637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erkeley-Medium"/>
              </a:rPr>
              <a:t>Treating </a:t>
            </a:r>
            <a:r>
              <a:rPr lang="en-US" b="1" dirty="0" smtClean="0">
                <a:latin typeface="Berkeley-Medium"/>
              </a:rPr>
              <a:t>Groundwater as </a:t>
            </a:r>
            <a:r>
              <a:rPr lang="en-US" b="1" dirty="0">
                <a:latin typeface="Berkeley-Medium"/>
              </a:rPr>
              <a:t>a Nonrenewable Resource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01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problems associated with 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5" y="2362200"/>
            <a:ext cx="8153400" cy="3505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ground </a:t>
            </a:r>
            <a:r>
              <a:rPr lang="en-US" b="1" dirty="0" smtClean="0">
                <a:solidFill>
                  <a:srgbClr val="C00000"/>
                </a:solidFill>
              </a:rPr>
              <a:t>may sink </a:t>
            </a:r>
            <a:r>
              <a:rPr lang="en-US" b="1" dirty="0">
                <a:solidFill>
                  <a:srgbClr val="C00000"/>
                </a:solidFill>
              </a:rPr>
              <a:t>when water is pumped from wells </a:t>
            </a:r>
            <a:r>
              <a:rPr lang="en-US" b="1" dirty="0" smtClean="0">
                <a:solidFill>
                  <a:srgbClr val="C00000"/>
                </a:solidFill>
              </a:rPr>
              <a:t>faster than </a:t>
            </a:r>
            <a:r>
              <a:rPr lang="en-US" b="1" dirty="0">
                <a:solidFill>
                  <a:srgbClr val="C00000"/>
                </a:solidFill>
              </a:rPr>
              <a:t>natural recharge processes can replace it.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This effect </a:t>
            </a:r>
            <a:r>
              <a:rPr lang="en-US" dirty="0"/>
              <a:t>is particularly pronounced in areas </a:t>
            </a:r>
            <a:r>
              <a:rPr lang="en-US" dirty="0" smtClean="0"/>
              <a:t>underlain by </a:t>
            </a:r>
            <a:r>
              <a:rPr lang="en-US" dirty="0"/>
              <a:t>thick layers of loose sediment.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water is </a:t>
            </a:r>
            <a:r>
              <a:rPr lang="en-US" dirty="0" smtClean="0"/>
              <a:t>withdrawn, the </a:t>
            </a:r>
            <a:r>
              <a:rPr lang="en-US" dirty="0"/>
              <a:t>weight of the overburden packs the </a:t>
            </a:r>
            <a:r>
              <a:rPr lang="en-US" dirty="0" smtClean="0"/>
              <a:t>sediment grains </a:t>
            </a:r>
            <a:r>
              <a:rPr lang="en-US" dirty="0"/>
              <a:t>more tightly together and the </a:t>
            </a:r>
            <a:r>
              <a:rPr lang="en-US" dirty="0" smtClean="0"/>
              <a:t>ground subsides.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Examples of land subsidence due to over pumping of </a:t>
            </a:r>
            <a:r>
              <a:rPr lang="en-US" i="1" dirty="0">
                <a:solidFill>
                  <a:srgbClr val="00B050"/>
                </a:solidFill>
              </a:rPr>
              <a:t>groundwater are </a:t>
            </a:r>
            <a:r>
              <a:rPr lang="en-US" i="1" dirty="0" smtClean="0">
                <a:solidFill>
                  <a:srgbClr val="00B050"/>
                </a:solidFill>
              </a:rPr>
              <a:t>San Joaquin </a:t>
            </a:r>
            <a:r>
              <a:rPr lang="en-US" i="1" dirty="0">
                <a:solidFill>
                  <a:srgbClr val="00B050"/>
                </a:solidFill>
              </a:rPr>
              <a:t>Valley of California and Mexico </a:t>
            </a:r>
            <a:r>
              <a:rPr lang="en-US" i="1" dirty="0" smtClean="0">
                <a:solidFill>
                  <a:srgbClr val="00B050"/>
                </a:solidFill>
              </a:rPr>
              <a:t>City.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27637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erkeley-Medium"/>
              </a:rPr>
              <a:t>Land Subsidence Caused by Groundwater Withdrawal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78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pollution of groundwater is a serious matter, particularly in areas </a:t>
            </a:r>
            <a:r>
              <a:rPr lang="en-US" dirty="0" smtClean="0"/>
              <a:t>where aquifers </a:t>
            </a:r>
            <a:r>
              <a:rPr lang="en-US" dirty="0"/>
              <a:t>provide a large part of the water supply.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common source </a:t>
            </a:r>
            <a:r>
              <a:rPr lang="en-US" dirty="0" smtClean="0"/>
              <a:t>of groundwater </a:t>
            </a:r>
            <a:r>
              <a:rPr lang="en-US" dirty="0"/>
              <a:t>pollution is </a:t>
            </a:r>
            <a:r>
              <a:rPr lang="en-US" b="1" dirty="0">
                <a:solidFill>
                  <a:srgbClr val="C00000"/>
                </a:solidFill>
              </a:rPr>
              <a:t>sewage</a:t>
            </a:r>
            <a:r>
              <a:rPr lang="en-US" dirty="0" smtClean="0"/>
              <a:t>.</a:t>
            </a:r>
          </a:p>
          <a:p>
            <a:r>
              <a:rPr lang="en-US" dirty="0"/>
              <a:t>Other sources and types of </a:t>
            </a:r>
            <a:r>
              <a:rPr lang="en-US" dirty="0" smtClean="0"/>
              <a:t>contamination also </a:t>
            </a:r>
            <a:r>
              <a:rPr lang="en-US" dirty="0"/>
              <a:t>threaten groundwater </a:t>
            </a:r>
            <a:r>
              <a:rPr lang="en-US" dirty="0" smtClean="0"/>
              <a:t>supplies. These </a:t>
            </a:r>
            <a:r>
              <a:rPr lang="en-US" dirty="0"/>
              <a:t>include widely used substances </a:t>
            </a:r>
            <a:r>
              <a:rPr lang="en-US" dirty="0" smtClean="0"/>
              <a:t>such as </a:t>
            </a:r>
            <a:r>
              <a:rPr lang="en-US" dirty="0"/>
              <a:t>highway salt, </a:t>
            </a:r>
            <a:r>
              <a:rPr lang="en-US" b="1" dirty="0">
                <a:solidFill>
                  <a:srgbClr val="C00000"/>
                </a:solidFill>
              </a:rPr>
              <a:t>fertilizers that are </a:t>
            </a:r>
            <a:r>
              <a:rPr lang="en-US" b="1" dirty="0" smtClean="0">
                <a:solidFill>
                  <a:srgbClr val="C00000"/>
                </a:solidFill>
              </a:rPr>
              <a:t>spread across </a:t>
            </a:r>
            <a:r>
              <a:rPr lang="en-US" b="1" dirty="0">
                <a:solidFill>
                  <a:srgbClr val="C00000"/>
                </a:solidFill>
              </a:rPr>
              <a:t>the land surface, and </a:t>
            </a:r>
            <a:r>
              <a:rPr lang="en-US" b="1" dirty="0" smtClean="0">
                <a:solidFill>
                  <a:srgbClr val="C00000"/>
                </a:solidFill>
              </a:rPr>
              <a:t>pesticides</a:t>
            </a:r>
            <a:r>
              <a:rPr lang="en-US" dirty="0" smtClean="0"/>
              <a:t>.</a:t>
            </a:r>
          </a:p>
          <a:p>
            <a:r>
              <a:rPr lang="en-US" dirty="0"/>
              <a:t>In addition, a wide array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C00000"/>
                </a:solidFill>
              </a:rPr>
              <a:t>chemicals </a:t>
            </a:r>
            <a:r>
              <a:rPr lang="en-US" b="1" dirty="0">
                <a:solidFill>
                  <a:srgbClr val="C00000"/>
                </a:solidFill>
              </a:rPr>
              <a:t>and industrial materials </a:t>
            </a:r>
            <a:r>
              <a:rPr lang="en-US" dirty="0"/>
              <a:t>may </a:t>
            </a:r>
            <a:r>
              <a:rPr lang="en-US" dirty="0" smtClean="0"/>
              <a:t>leak from </a:t>
            </a:r>
            <a:r>
              <a:rPr lang="en-US" dirty="0"/>
              <a:t>pipelines, storage tanks, landfills, </a:t>
            </a:r>
            <a:r>
              <a:rPr lang="en-US" dirty="0" smtClean="0"/>
              <a:t>and holding </a:t>
            </a:r>
            <a:r>
              <a:rPr lang="en-US" dirty="0"/>
              <a:t>ponds.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problems associated with groundwater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427637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erkeley-Medium"/>
              </a:rPr>
              <a:t>Groundwater Contamination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398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pollution/contamination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61" y="1477500"/>
            <a:ext cx="6912814" cy="536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29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water distribution</a:t>
            </a:r>
            <a:endParaRPr lang="en-US" dirty="0"/>
          </a:p>
        </p:txBody>
      </p:sp>
      <p:pic>
        <p:nvPicPr>
          <p:cNvPr id="2050" name="Picture 2" descr="Image result for world water distrib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1"/>
          <a:stretch/>
        </p:blipFill>
        <p:spPr bwMode="auto">
          <a:xfrm>
            <a:off x="1106056" y="1750499"/>
            <a:ext cx="6934200" cy="5005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hydrologic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8" y="518153"/>
            <a:ext cx="9153398" cy="58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1"/>
            <a:ext cx="7772870" cy="4114800"/>
          </a:xfrm>
        </p:spPr>
        <p:txBody>
          <a:bodyPr>
            <a:normAutofit/>
          </a:bodyPr>
          <a:lstStyle/>
          <a:p>
            <a:r>
              <a:rPr lang="en-US" dirty="0"/>
              <a:t>When rain falls, some of the water </a:t>
            </a:r>
            <a:r>
              <a:rPr lang="en-US" dirty="0" smtClean="0"/>
              <a:t>runs off</a:t>
            </a:r>
            <a:r>
              <a:rPr lang="en-US" dirty="0"/>
              <a:t>, some returns to the atmosphere </a:t>
            </a:r>
            <a:r>
              <a:rPr lang="en-US" dirty="0" smtClean="0"/>
              <a:t>by evaporation </a:t>
            </a:r>
            <a:r>
              <a:rPr lang="en-US" dirty="0"/>
              <a:t>and transpiration, and </a:t>
            </a:r>
            <a:r>
              <a:rPr lang="en-US" dirty="0" smtClean="0"/>
              <a:t>the remainder enters the ground by a process known as </a:t>
            </a:r>
            <a:r>
              <a:rPr lang="en-US" b="1" dirty="0" smtClean="0">
                <a:solidFill>
                  <a:srgbClr val="FF0000"/>
                </a:solidFill>
              </a:rPr>
              <a:t>infiltration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Infiltration is </a:t>
            </a:r>
            <a:r>
              <a:rPr lang="en-US" b="1" dirty="0">
                <a:solidFill>
                  <a:srgbClr val="FF0000"/>
                </a:solidFill>
              </a:rPr>
              <a:t>the primary source of practically </a:t>
            </a:r>
            <a:r>
              <a:rPr lang="en-US" b="1" dirty="0" smtClean="0">
                <a:solidFill>
                  <a:srgbClr val="FF0000"/>
                </a:solidFill>
              </a:rPr>
              <a:t>all subsurface water.</a:t>
            </a:r>
          </a:p>
          <a:p>
            <a:r>
              <a:rPr lang="en-US" dirty="0"/>
              <a:t>Some of the water that soaks in </a:t>
            </a:r>
            <a:r>
              <a:rPr lang="en-US" dirty="0" smtClean="0"/>
              <a:t>does not </a:t>
            </a:r>
            <a:r>
              <a:rPr lang="en-US" dirty="0"/>
              <a:t>travel far, because it is held by </a:t>
            </a:r>
            <a:r>
              <a:rPr lang="en-US" dirty="0" smtClean="0"/>
              <a:t>molecular attraction </a:t>
            </a:r>
            <a:r>
              <a:rPr lang="en-US" dirty="0"/>
              <a:t>as a surface film on </a:t>
            </a:r>
            <a:r>
              <a:rPr lang="en-US" dirty="0" smtClean="0"/>
              <a:t>soil particles</a:t>
            </a:r>
            <a:r>
              <a:rPr lang="en-US" dirty="0"/>
              <a:t>. </a:t>
            </a:r>
            <a:r>
              <a:rPr lang="en-US" b="1" dirty="0">
                <a:solidFill>
                  <a:srgbClr val="0070C0"/>
                </a:solidFill>
              </a:rPr>
              <a:t>This near-surface zone is </a:t>
            </a:r>
            <a:r>
              <a:rPr lang="en-US" b="1" dirty="0" smtClean="0">
                <a:solidFill>
                  <a:srgbClr val="0070C0"/>
                </a:solidFill>
              </a:rPr>
              <a:t>called the </a:t>
            </a:r>
            <a:r>
              <a:rPr lang="en-US" b="1" dirty="0">
                <a:solidFill>
                  <a:srgbClr val="0070C0"/>
                </a:solidFill>
              </a:rPr>
              <a:t>zone of soil moisture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Soil water </a:t>
            </a:r>
            <a:r>
              <a:rPr lang="en-US" b="1" dirty="0">
                <a:solidFill>
                  <a:srgbClr val="C00000"/>
                </a:solidFill>
              </a:rPr>
              <a:t>is used by plants in life functions </a:t>
            </a:r>
            <a:r>
              <a:rPr lang="en-US" b="1" dirty="0" smtClean="0">
                <a:solidFill>
                  <a:srgbClr val="C00000"/>
                </a:solidFill>
              </a:rPr>
              <a:t>and transpiration</a:t>
            </a:r>
            <a:r>
              <a:rPr lang="en-US" b="1" dirty="0">
                <a:solidFill>
                  <a:srgbClr val="C00000"/>
                </a:solidFill>
              </a:rPr>
              <a:t>. Some water also </a:t>
            </a:r>
            <a:r>
              <a:rPr lang="en-US" b="1" dirty="0" smtClean="0">
                <a:solidFill>
                  <a:srgbClr val="C00000"/>
                </a:solidFill>
              </a:rPr>
              <a:t>evaporates directly </a:t>
            </a:r>
            <a:r>
              <a:rPr lang="en-US" b="1" dirty="0">
                <a:solidFill>
                  <a:srgbClr val="C00000"/>
                </a:solidFill>
              </a:rPr>
              <a:t>back into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14629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05107"/>
          </a:xfrm>
        </p:spPr>
        <p:txBody>
          <a:bodyPr>
            <a:normAutofit/>
          </a:bodyPr>
          <a:lstStyle/>
          <a:p>
            <a:r>
              <a:rPr lang="en-US" dirty="0"/>
              <a:t>Water that is not held as soil </a:t>
            </a:r>
            <a:r>
              <a:rPr lang="en-US" dirty="0" smtClean="0"/>
              <a:t>moisture will </a:t>
            </a:r>
            <a:r>
              <a:rPr lang="en-US" dirty="0"/>
              <a:t>percolate downward until it reaches </a:t>
            </a:r>
            <a:r>
              <a:rPr lang="en-US" dirty="0" smtClean="0"/>
              <a:t>a zone </a:t>
            </a:r>
            <a:r>
              <a:rPr lang="en-US" dirty="0"/>
              <a:t>where all of the </a:t>
            </a:r>
            <a:r>
              <a:rPr lang="en-US" b="1" dirty="0">
                <a:solidFill>
                  <a:srgbClr val="C00000"/>
                </a:solidFill>
              </a:rPr>
              <a:t>open spaces in </a:t>
            </a:r>
            <a:r>
              <a:rPr lang="en-US" b="1" dirty="0" smtClean="0">
                <a:solidFill>
                  <a:srgbClr val="C00000"/>
                </a:solidFill>
              </a:rPr>
              <a:t>sediment and </a:t>
            </a:r>
            <a:r>
              <a:rPr lang="en-US" b="1" dirty="0">
                <a:solidFill>
                  <a:srgbClr val="C00000"/>
                </a:solidFill>
              </a:rPr>
              <a:t>rock are completely filled </a:t>
            </a:r>
            <a:r>
              <a:rPr lang="en-US" b="1" dirty="0" smtClean="0">
                <a:solidFill>
                  <a:srgbClr val="C00000"/>
                </a:solidFill>
              </a:rPr>
              <a:t>with water</a:t>
            </a:r>
            <a:r>
              <a:rPr lang="en-US" b="1" dirty="0">
                <a:solidFill>
                  <a:srgbClr val="C00000"/>
                </a:solidFill>
              </a:rPr>
              <a:t>.  </a:t>
            </a:r>
            <a:r>
              <a:rPr lang="en-US" b="1" dirty="0" smtClean="0">
                <a:solidFill>
                  <a:srgbClr val="C00000"/>
                </a:solidFill>
              </a:rPr>
              <a:t>This </a:t>
            </a:r>
            <a:r>
              <a:rPr lang="en-US" b="1" dirty="0">
                <a:solidFill>
                  <a:srgbClr val="C00000"/>
                </a:solidFill>
              </a:rPr>
              <a:t>is the zone of saturation.  </a:t>
            </a:r>
            <a:r>
              <a:rPr lang="en-US" b="1" dirty="0" smtClean="0">
                <a:solidFill>
                  <a:srgbClr val="C00000"/>
                </a:solidFill>
              </a:rPr>
              <a:t>Water within </a:t>
            </a:r>
            <a:r>
              <a:rPr lang="en-US" b="1" dirty="0">
                <a:solidFill>
                  <a:srgbClr val="C00000"/>
                </a:solidFill>
              </a:rPr>
              <a:t>it is called groundwater.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The upper limit </a:t>
            </a:r>
            <a:r>
              <a:rPr lang="en-US" b="1" i="1" dirty="0">
                <a:solidFill>
                  <a:srgbClr val="FF0000"/>
                </a:solidFill>
              </a:rPr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the zone of saturation is known as the water table</a:t>
            </a:r>
            <a:r>
              <a:rPr lang="en-US" b="1" i="1" dirty="0">
                <a:solidFill>
                  <a:srgbClr val="FF0000"/>
                </a:solidFill>
              </a:rPr>
              <a:t>.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The </a:t>
            </a:r>
            <a:r>
              <a:rPr lang="en-US" b="1" dirty="0"/>
              <a:t>area above the water table </a:t>
            </a:r>
            <a:r>
              <a:rPr lang="en-US" b="1" dirty="0" smtClean="0"/>
              <a:t>where the </a:t>
            </a:r>
            <a:r>
              <a:rPr lang="en-US" b="1" dirty="0"/>
              <a:t>soil, sediment, and rock are not </a:t>
            </a:r>
            <a:r>
              <a:rPr lang="en-US" b="1" dirty="0" smtClean="0"/>
              <a:t>saturated is </a:t>
            </a:r>
            <a:r>
              <a:rPr lang="en-US" b="1" dirty="0"/>
              <a:t>called the unsaturated </a:t>
            </a:r>
            <a:r>
              <a:rPr lang="en-US" b="1" dirty="0" smtClean="0"/>
              <a:t>zone.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open spaces (pores) in between the soil and sediment particles are filled with both air and water in the unsaturated zone.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groundwater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2" y="1905000"/>
            <a:ext cx="7815289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2057400"/>
            <a:ext cx="57912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Upper limit of the zone of saturation is known as the water table.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The depth of the water table is highly </a:t>
            </a:r>
            <a:r>
              <a:rPr lang="en-US" b="1" i="1" dirty="0" smtClean="0">
                <a:solidFill>
                  <a:srgbClr val="0070C0"/>
                </a:solidFill>
              </a:rPr>
              <a:t>variable and </a:t>
            </a:r>
            <a:r>
              <a:rPr lang="en-US" b="1" i="1" dirty="0">
                <a:solidFill>
                  <a:srgbClr val="0070C0"/>
                </a:solidFill>
              </a:rPr>
              <a:t>can range from zero, when it is </a:t>
            </a:r>
            <a:r>
              <a:rPr lang="en-US" b="1" i="1" dirty="0" smtClean="0">
                <a:solidFill>
                  <a:srgbClr val="0070C0"/>
                </a:solidFill>
              </a:rPr>
              <a:t>at the </a:t>
            </a:r>
            <a:r>
              <a:rPr lang="en-US" b="1" i="1" dirty="0">
                <a:solidFill>
                  <a:srgbClr val="0070C0"/>
                </a:solidFill>
              </a:rPr>
              <a:t>surface, to hundreds of meters in </a:t>
            </a:r>
            <a:r>
              <a:rPr lang="en-US" b="1" i="1" dirty="0" smtClean="0">
                <a:solidFill>
                  <a:srgbClr val="0070C0"/>
                </a:solidFill>
              </a:rPr>
              <a:t>some places</a:t>
            </a:r>
            <a:r>
              <a:rPr lang="en-US" b="1" i="1" dirty="0">
                <a:solidFill>
                  <a:srgbClr val="0070C0"/>
                </a:solidFill>
              </a:rPr>
              <a:t>.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An </a:t>
            </a:r>
            <a:r>
              <a:rPr lang="en-US" dirty="0"/>
              <a:t>important characteristic of </a:t>
            </a:r>
            <a:r>
              <a:rPr lang="en-US" dirty="0" smtClean="0"/>
              <a:t>the water </a:t>
            </a:r>
            <a:r>
              <a:rPr lang="en-US" dirty="0"/>
              <a:t>table is that its </a:t>
            </a:r>
            <a:r>
              <a:rPr lang="en-US" b="1" dirty="0">
                <a:solidFill>
                  <a:srgbClr val="FF0000"/>
                </a:solidFill>
              </a:rPr>
              <a:t>configuration </a:t>
            </a:r>
            <a:r>
              <a:rPr lang="en-US" b="1" dirty="0" smtClean="0">
                <a:solidFill>
                  <a:srgbClr val="FF0000"/>
                </a:solidFill>
              </a:rPr>
              <a:t>varies seasonally </a:t>
            </a:r>
            <a:r>
              <a:rPr lang="en-US" b="1" dirty="0">
                <a:solidFill>
                  <a:srgbClr val="FF0000"/>
                </a:solidFill>
              </a:rPr>
              <a:t>and from year to year</a:t>
            </a:r>
            <a:r>
              <a:rPr lang="en-US" dirty="0"/>
              <a:t> </a:t>
            </a:r>
            <a:r>
              <a:rPr lang="en-US" dirty="0" smtClean="0"/>
              <a:t>because the </a:t>
            </a:r>
            <a:r>
              <a:rPr lang="en-US" dirty="0"/>
              <a:t>addition of water to the </a:t>
            </a:r>
            <a:r>
              <a:rPr lang="en-US" dirty="0" smtClean="0"/>
              <a:t>groundwater system </a:t>
            </a:r>
            <a:r>
              <a:rPr lang="en-US" dirty="0"/>
              <a:t>is closely related to the </a:t>
            </a:r>
            <a:r>
              <a:rPr lang="en-US" dirty="0" smtClean="0"/>
              <a:t>quantity, distribution</a:t>
            </a:r>
            <a:r>
              <a:rPr lang="en-US" dirty="0"/>
              <a:t>, and timing of precipitation</a:t>
            </a:r>
            <a:r>
              <a:rPr lang="en-US" dirty="0" smtClean="0"/>
              <a:t>.</a:t>
            </a:r>
          </a:p>
          <a:p>
            <a:r>
              <a:rPr lang="en-US" dirty="0"/>
              <a:t>Except where the water table is at </a:t>
            </a:r>
            <a:r>
              <a:rPr lang="en-US" dirty="0" smtClean="0"/>
              <a:t>the surface</a:t>
            </a:r>
            <a:r>
              <a:rPr lang="en-US" dirty="0"/>
              <a:t>, we cannot observe it directly.</a:t>
            </a:r>
          </a:p>
          <a:p>
            <a:r>
              <a:rPr lang="en-US" dirty="0"/>
              <a:t>Nevertheless</a:t>
            </a:r>
            <a:r>
              <a:rPr lang="en-US" b="1" dirty="0"/>
              <a:t>, its elevation can be </a:t>
            </a:r>
            <a:r>
              <a:rPr lang="en-US" b="1" dirty="0" smtClean="0"/>
              <a:t>mapped and </a:t>
            </a:r>
            <a:r>
              <a:rPr lang="en-US" b="1" dirty="0"/>
              <a:t>studied in detail where wells </a:t>
            </a:r>
            <a:r>
              <a:rPr lang="en-US" b="1" dirty="0" smtClean="0"/>
              <a:t>are numerous</a:t>
            </a:r>
            <a:r>
              <a:rPr lang="en-US" b="1" dirty="0"/>
              <a:t>, because the water level </a:t>
            </a:r>
            <a:r>
              <a:rPr lang="en-US" b="1" dirty="0" smtClean="0"/>
              <a:t>in wells </a:t>
            </a:r>
            <a:r>
              <a:rPr lang="en-US" b="1" dirty="0"/>
              <a:t>coincides with the water </a:t>
            </a:r>
            <a:r>
              <a:rPr lang="en-US" b="1" dirty="0" smtClean="0"/>
              <a:t>table.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857"/>
          <a:stretch/>
        </p:blipFill>
        <p:spPr>
          <a:xfrm>
            <a:off x="5841999" y="2200867"/>
            <a:ext cx="3265290" cy="4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Interaction </a:t>
            </a:r>
            <a:r>
              <a:rPr lang="en-US" sz="3200" dirty="0" smtClean="0"/>
              <a:t>between Groundwater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and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8229600" cy="38813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interaction between the groundwater system and streams is a basic link in </a:t>
            </a:r>
            <a:r>
              <a:rPr lang="en-US" dirty="0" smtClean="0"/>
              <a:t>the hydrologic </a:t>
            </a:r>
            <a:r>
              <a:rPr lang="en-US" dirty="0"/>
              <a:t>cycle.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take place in one of three ways. </a:t>
            </a:r>
            <a:r>
              <a:rPr lang="en-US" b="1" dirty="0">
                <a:solidFill>
                  <a:srgbClr val="FF0000"/>
                </a:solidFill>
              </a:rPr>
              <a:t>Streams may gain </a:t>
            </a:r>
            <a:r>
              <a:rPr lang="en-US" b="1" dirty="0" smtClean="0">
                <a:solidFill>
                  <a:srgbClr val="FF0000"/>
                </a:solidFill>
              </a:rPr>
              <a:t>water from </a:t>
            </a:r>
            <a:r>
              <a:rPr lang="en-US" b="1" dirty="0">
                <a:solidFill>
                  <a:srgbClr val="FF0000"/>
                </a:solidFill>
              </a:rPr>
              <a:t>the inflow of groundwater through the streambed. </a:t>
            </a:r>
            <a:r>
              <a:rPr lang="en-US" b="1" dirty="0" smtClean="0">
                <a:solidFill>
                  <a:srgbClr val="FF0000"/>
                </a:solidFill>
              </a:rPr>
              <a:t>Such </a:t>
            </a:r>
            <a:r>
              <a:rPr lang="en-US" b="1" dirty="0">
                <a:solidFill>
                  <a:srgbClr val="FF0000"/>
                </a:solidFill>
              </a:rPr>
              <a:t>streams are </a:t>
            </a:r>
            <a:r>
              <a:rPr lang="en-US" b="1" dirty="0" smtClean="0">
                <a:solidFill>
                  <a:srgbClr val="FF0000"/>
                </a:solidFill>
              </a:rPr>
              <a:t>called gaining streams.</a:t>
            </a:r>
          </a:p>
          <a:p>
            <a:r>
              <a:rPr lang="en-US" dirty="0"/>
              <a:t>For this to occur, the elevation of the water </a:t>
            </a:r>
            <a:r>
              <a:rPr lang="en-US" dirty="0" smtClean="0"/>
              <a:t>table must </a:t>
            </a:r>
            <a:r>
              <a:rPr lang="en-US" dirty="0"/>
              <a:t>be higher than the level of the surface of the stream.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Streams </a:t>
            </a:r>
            <a:r>
              <a:rPr lang="en-US" b="1" dirty="0">
                <a:solidFill>
                  <a:srgbClr val="0070C0"/>
                </a:solidFill>
              </a:rPr>
              <a:t>may lose </a:t>
            </a:r>
            <a:r>
              <a:rPr lang="en-US" b="1" dirty="0" smtClean="0">
                <a:solidFill>
                  <a:srgbClr val="0070C0"/>
                </a:solidFill>
              </a:rPr>
              <a:t>water to </a:t>
            </a:r>
            <a:r>
              <a:rPr lang="en-US" b="1" dirty="0">
                <a:solidFill>
                  <a:srgbClr val="0070C0"/>
                </a:solidFill>
              </a:rPr>
              <a:t>the groundwater system by outflow through the streambed. The term </a:t>
            </a:r>
            <a:r>
              <a:rPr lang="en-US" b="1" dirty="0" smtClean="0">
                <a:solidFill>
                  <a:srgbClr val="0070C0"/>
                </a:solidFill>
              </a:rPr>
              <a:t>losing stream </a:t>
            </a:r>
            <a:r>
              <a:rPr lang="en-US" b="1" dirty="0">
                <a:solidFill>
                  <a:srgbClr val="0070C0"/>
                </a:solidFill>
              </a:rPr>
              <a:t>is applied to this </a:t>
            </a:r>
            <a:r>
              <a:rPr lang="en-US" b="1" dirty="0" smtClean="0">
                <a:solidFill>
                  <a:srgbClr val="0070C0"/>
                </a:solidFill>
              </a:rPr>
              <a:t>situation. </a:t>
            </a:r>
            <a:r>
              <a:rPr lang="en-US" dirty="0" smtClean="0"/>
              <a:t>When </a:t>
            </a:r>
            <a:r>
              <a:rPr lang="en-US" dirty="0"/>
              <a:t>this happens, </a:t>
            </a:r>
            <a:r>
              <a:rPr lang="en-US" dirty="0" smtClean="0"/>
              <a:t>the elevation </a:t>
            </a:r>
            <a:r>
              <a:rPr lang="en-US" dirty="0"/>
              <a:t>of the water table is lower than the surface of the stream. </a:t>
            </a:r>
            <a:endParaRPr lang="en-US" dirty="0" smtClean="0"/>
          </a:p>
          <a:p>
            <a:r>
              <a:rPr lang="en-US" b="1" dirty="0">
                <a:solidFill>
                  <a:srgbClr val="00B050"/>
                </a:solidFill>
              </a:rPr>
              <a:t>Losing streams can be connected to </a:t>
            </a:r>
            <a:r>
              <a:rPr lang="en-US" b="1" dirty="0" smtClean="0">
                <a:solidFill>
                  <a:srgbClr val="00B050"/>
                </a:solidFill>
              </a:rPr>
              <a:t>the groundwater </a:t>
            </a:r>
            <a:r>
              <a:rPr lang="en-US" b="1" dirty="0">
                <a:solidFill>
                  <a:srgbClr val="00B050"/>
                </a:solidFill>
              </a:rPr>
              <a:t>system by a continuous </a:t>
            </a:r>
            <a:r>
              <a:rPr lang="en-US" b="1" dirty="0" smtClean="0">
                <a:solidFill>
                  <a:srgbClr val="00B050"/>
                </a:solidFill>
              </a:rPr>
              <a:t>saturated zone</a:t>
            </a:r>
            <a:r>
              <a:rPr lang="en-US" b="1" dirty="0">
                <a:solidFill>
                  <a:srgbClr val="00B050"/>
                </a:solidFill>
              </a:rPr>
              <a:t>, or they can be disconnected </a:t>
            </a:r>
            <a:r>
              <a:rPr lang="en-US" b="1" dirty="0" smtClean="0">
                <a:solidFill>
                  <a:srgbClr val="00B050"/>
                </a:solidFill>
              </a:rPr>
              <a:t>from the </a:t>
            </a:r>
            <a:r>
              <a:rPr lang="en-US" b="1" dirty="0">
                <a:solidFill>
                  <a:srgbClr val="00B050"/>
                </a:solidFill>
              </a:rPr>
              <a:t>groundwater system by an </a:t>
            </a:r>
            <a:r>
              <a:rPr lang="en-US" b="1" dirty="0" smtClean="0">
                <a:solidFill>
                  <a:srgbClr val="00B050"/>
                </a:solidFill>
              </a:rPr>
              <a:t>unsaturated.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1918</TotalTime>
  <Words>1846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Berkeley-Medium</vt:lpstr>
      <vt:lpstr>Calibri</vt:lpstr>
      <vt:lpstr>Tw Cen MT</vt:lpstr>
      <vt:lpstr>Droplet</vt:lpstr>
      <vt:lpstr>Unit 4: GROUNDWATER</vt:lpstr>
      <vt:lpstr>Groundwater</vt:lpstr>
      <vt:lpstr>World water distribution</vt:lpstr>
      <vt:lpstr>PowerPoint Presentation</vt:lpstr>
      <vt:lpstr>Distribution of groundwater</vt:lpstr>
      <vt:lpstr>Distribution of groundwater</vt:lpstr>
      <vt:lpstr>Distribution of groundwater</vt:lpstr>
      <vt:lpstr>The water table</vt:lpstr>
      <vt:lpstr>Interaction between Groundwater and Streams</vt:lpstr>
      <vt:lpstr>Interaction between Groundwater and Streams</vt:lpstr>
      <vt:lpstr>Factors influencing the storage and movement of groundwater</vt:lpstr>
      <vt:lpstr>porosity</vt:lpstr>
      <vt:lpstr>Permeability, Aquitards, and Aquifers</vt:lpstr>
      <vt:lpstr>Permeability, Aquitards, and Aquifers</vt:lpstr>
      <vt:lpstr>Measuring Groundwater Movement</vt:lpstr>
      <vt:lpstr>Measuring Groundwater Movement</vt:lpstr>
      <vt:lpstr>Measuring Groundwater Movement</vt:lpstr>
      <vt:lpstr>Groundwater wells</vt:lpstr>
      <vt:lpstr>Artesian well</vt:lpstr>
      <vt:lpstr>Artesian well</vt:lpstr>
      <vt:lpstr>Environmental problems associated with groundwater</vt:lpstr>
      <vt:lpstr>Environmental problems associated with groundwater</vt:lpstr>
      <vt:lpstr>Environmental problems associated with groundwater</vt:lpstr>
      <vt:lpstr>Groundwater pollution/contamination</vt:lpstr>
    </vt:vector>
  </TitlesOfParts>
  <Company>----------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----------</dc:creator>
  <cp:lastModifiedBy>Faisal Zaidi</cp:lastModifiedBy>
  <cp:revision>108</cp:revision>
  <dcterms:created xsi:type="dcterms:W3CDTF">2011-03-26T05:14:25Z</dcterms:created>
  <dcterms:modified xsi:type="dcterms:W3CDTF">2019-11-13T03:18:06Z</dcterms:modified>
</cp:coreProperties>
</file>