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4" r:id="rId5"/>
    <p:sldId id="259" r:id="rId6"/>
    <p:sldId id="260" r:id="rId7"/>
    <p:sldId id="261" r:id="rId8"/>
    <p:sldId id="273" r:id="rId9"/>
    <p:sldId id="262" r:id="rId10"/>
    <p:sldId id="263" r:id="rId11"/>
    <p:sldId id="264" r:id="rId12"/>
    <p:sldId id="265" r:id="rId13"/>
    <p:sldId id="266" r:id="rId14"/>
    <p:sldId id="267" r:id="rId15"/>
    <p:sldId id="268" r:id="rId16"/>
    <p:sldId id="269" r:id="rId17"/>
    <p:sldId id="270" r:id="rId18"/>
    <p:sldId id="271"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1334"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lvl1pPr algn="just">
              <a:defRPr cap="none" baseline="0"/>
            </a:lvl1pPr>
            <a:lvl2pPr algn="just">
              <a:defRPr cap="none" baseline="0"/>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11/9/2019</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ata input in gi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17173" y="1632726"/>
            <a:ext cx="7323294" cy="40713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313259" y="1453186"/>
            <a:ext cx="6517482" cy="250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dirty="0" smtClean="0"/>
              <a:t>Unit 3: INPUT, STORAGE AND EDITING AND GIS</a:t>
            </a:r>
            <a:endParaRPr lang="en-US" dirty="0"/>
          </a:p>
        </p:txBody>
      </p:sp>
      <p:sp>
        <p:nvSpPr>
          <p:cNvPr id="5" name="Subtitle 2"/>
          <p:cNvSpPr txBox="1">
            <a:spLocks/>
          </p:cNvSpPr>
          <p:nvPr/>
        </p:nvSpPr>
        <p:spPr>
          <a:xfrm>
            <a:off x="1465659" y="4038601"/>
            <a:ext cx="6517482" cy="137159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n-US" b="1" dirty="0" smtClean="0">
                <a:solidFill>
                  <a:schemeClr val="tx1"/>
                </a:solidFill>
              </a:rPr>
              <a:t>Geo 382: Geographical Information Systems</a:t>
            </a:r>
          </a:p>
          <a:p>
            <a:r>
              <a:rPr lang="en-US" b="1" dirty="0" smtClean="0">
                <a:solidFill>
                  <a:schemeClr val="tx1"/>
                </a:solidFill>
              </a:rPr>
              <a:t>Geology and Geophysics Department</a:t>
            </a:r>
          </a:p>
          <a:p>
            <a:r>
              <a:rPr lang="en-US" b="1" dirty="0" smtClean="0">
                <a:solidFill>
                  <a:schemeClr val="tx1"/>
                </a:solidFill>
              </a:rPr>
              <a:t>King Saud University</a:t>
            </a:r>
          </a:p>
          <a:p>
            <a:endParaRPr lang="en-US" dirty="0"/>
          </a:p>
        </p:txBody>
      </p:sp>
    </p:spTree>
    <p:extLst>
      <p:ext uri="{BB962C8B-B14F-4D97-AF65-F5344CB8AC3E}">
        <p14:creationId xmlns:p14="http://schemas.microsoft.com/office/powerpoint/2010/main" val="2171251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input techniques (digitizing)</a:t>
            </a:r>
          </a:p>
        </p:txBody>
      </p:sp>
      <p:sp>
        <p:nvSpPr>
          <p:cNvPr id="3" name="Content Placeholder 2"/>
          <p:cNvSpPr>
            <a:spLocks noGrp="1"/>
          </p:cNvSpPr>
          <p:nvPr>
            <p:ph sz="quarter" idx="13"/>
          </p:nvPr>
        </p:nvSpPr>
        <p:spPr/>
        <p:txBody>
          <a:bodyPr/>
          <a:lstStyle/>
          <a:p>
            <a:r>
              <a:rPr lang="en-US" dirty="0"/>
              <a:t>The coordinates are recorded in a user defined coordinate system or map projection. </a:t>
            </a:r>
            <a:endParaRPr lang="en-US" dirty="0" smtClean="0"/>
          </a:p>
          <a:p>
            <a:r>
              <a:rPr lang="en-US" b="1" dirty="0" smtClean="0">
                <a:solidFill>
                  <a:srgbClr val="FF0000"/>
                </a:solidFill>
              </a:rPr>
              <a:t>Latitude </a:t>
            </a:r>
            <a:r>
              <a:rPr lang="en-US" b="1" dirty="0">
                <a:solidFill>
                  <a:srgbClr val="FF0000"/>
                </a:solidFill>
              </a:rPr>
              <a:t>and longitude and UTM is most often used</a:t>
            </a:r>
            <a:r>
              <a:rPr lang="en-US" dirty="0"/>
              <a:t>. </a:t>
            </a:r>
          </a:p>
          <a:p>
            <a:r>
              <a:rPr lang="en-US" dirty="0"/>
              <a:t>The ability to adjust or transform data during digitizing from one projection to another is a desirable function of the GIS software</a:t>
            </a:r>
            <a:r>
              <a:rPr lang="en-US" dirty="0" smtClean="0"/>
              <a:t>.</a:t>
            </a:r>
          </a:p>
          <a:p>
            <a:r>
              <a:rPr lang="en-US" dirty="0" smtClean="0"/>
              <a:t> </a:t>
            </a:r>
            <a:r>
              <a:rPr lang="en-US" dirty="0"/>
              <a:t>Numerous functional techniques exist to aid the operator in the digitizing process.</a:t>
            </a:r>
          </a:p>
          <a:p>
            <a:endParaRPr lang="en-US" dirty="0"/>
          </a:p>
        </p:txBody>
      </p:sp>
    </p:spTree>
    <p:extLst>
      <p:ext uri="{BB962C8B-B14F-4D97-AF65-F5344CB8AC3E}">
        <p14:creationId xmlns:p14="http://schemas.microsoft.com/office/powerpoint/2010/main" val="1976812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330" y="2367093"/>
            <a:ext cx="7772870" cy="3972747"/>
          </a:xfrm>
        </p:spPr>
        <p:txBody>
          <a:bodyPr>
            <a:normAutofit/>
          </a:bodyPr>
          <a:lstStyle/>
          <a:p>
            <a:r>
              <a:rPr lang="en-US" b="1" dirty="0">
                <a:solidFill>
                  <a:srgbClr val="FF0000"/>
                </a:solidFill>
              </a:rPr>
              <a:t>Digitizing can be done in a point mode</a:t>
            </a:r>
            <a:r>
              <a:rPr lang="en-US" dirty="0"/>
              <a:t>, </a:t>
            </a:r>
            <a:r>
              <a:rPr lang="en-US" b="1" dirty="0"/>
              <a:t>where single points are recorded one at a time</a:t>
            </a:r>
            <a:r>
              <a:rPr lang="en-US" dirty="0"/>
              <a:t>, </a:t>
            </a:r>
            <a:r>
              <a:rPr lang="en-US" b="1" dirty="0">
                <a:solidFill>
                  <a:srgbClr val="C00000"/>
                </a:solidFill>
              </a:rPr>
              <a:t>or in a stream mode</a:t>
            </a:r>
            <a:r>
              <a:rPr lang="en-US" dirty="0"/>
              <a:t>, where a </a:t>
            </a:r>
            <a:r>
              <a:rPr lang="en-US" b="1" dirty="0"/>
              <a:t>point is collected on regular intervals of time or distance, measured by an X and Y movement, e.g. every 3 </a:t>
            </a:r>
            <a:r>
              <a:rPr lang="en-US" b="1" dirty="0" err="1"/>
              <a:t>metres</a:t>
            </a:r>
            <a:r>
              <a:rPr lang="en-US" dirty="0"/>
              <a:t>. </a:t>
            </a:r>
            <a:endParaRPr lang="en-US" dirty="0" smtClean="0"/>
          </a:p>
          <a:p>
            <a:r>
              <a:rPr lang="en-US" b="1" dirty="0" smtClean="0"/>
              <a:t>Digitizing </a:t>
            </a:r>
            <a:r>
              <a:rPr lang="en-US" b="1" dirty="0"/>
              <a:t>can also be done blindly or with a graphics terminal. </a:t>
            </a:r>
            <a:endParaRPr lang="en-US" b="1" dirty="0" smtClean="0"/>
          </a:p>
          <a:p>
            <a:r>
              <a:rPr lang="en-US" b="1" dirty="0" smtClean="0">
                <a:solidFill>
                  <a:srgbClr val="FF0000"/>
                </a:solidFill>
              </a:rPr>
              <a:t>Blind </a:t>
            </a:r>
            <a:r>
              <a:rPr lang="en-US" b="1" dirty="0">
                <a:solidFill>
                  <a:srgbClr val="FF0000"/>
                </a:solidFill>
              </a:rPr>
              <a:t>digitizing infers that the graphic result is not immediately viewable to the person digitizing. </a:t>
            </a:r>
            <a:endParaRPr lang="en-US" b="1" dirty="0" smtClean="0">
              <a:solidFill>
                <a:srgbClr val="FF0000"/>
              </a:solidFill>
            </a:endParaRPr>
          </a:p>
          <a:p>
            <a:r>
              <a:rPr lang="en-US" b="1" dirty="0" smtClean="0">
                <a:solidFill>
                  <a:srgbClr val="002060"/>
                </a:solidFill>
              </a:rPr>
              <a:t>Most </a:t>
            </a:r>
            <a:r>
              <a:rPr lang="en-US" b="1" dirty="0">
                <a:solidFill>
                  <a:srgbClr val="002060"/>
                </a:solidFill>
              </a:rPr>
              <a:t>systems display the digitized </a:t>
            </a:r>
            <a:r>
              <a:rPr lang="en-US" b="1" dirty="0" err="1">
                <a:solidFill>
                  <a:srgbClr val="002060"/>
                </a:solidFill>
              </a:rPr>
              <a:t>linework</a:t>
            </a:r>
            <a:r>
              <a:rPr lang="en-US" b="1" dirty="0">
                <a:solidFill>
                  <a:srgbClr val="002060"/>
                </a:solidFill>
              </a:rPr>
              <a:t> as it is being digitized on an accompanying graphics terminal.</a:t>
            </a:r>
          </a:p>
        </p:txBody>
      </p:sp>
      <p:sp>
        <p:nvSpPr>
          <p:cNvPr id="4" name="Title 1"/>
          <p:cNvSpPr>
            <a:spLocks noGrp="1"/>
          </p:cNvSpPr>
          <p:nvPr>
            <p:ph type="title"/>
          </p:nvPr>
        </p:nvSpPr>
        <p:spPr/>
        <p:txBody>
          <a:bodyPr/>
          <a:lstStyle/>
          <a:p>
            <a:r>
              <a:rPr lang="en-US" dirty="0"/>
              <a:t>Data input techniques (digitizing)</a:t>
            </a:r>
          </a:p>
        </p:txBody>
      </p:sp>
    </p:spTree>
    <p:extLst>
      <p:ext uri="{BB962C8B-B14F-4D97-AF65-F5344CB8AC3E}">
        <p14:creationId xmlns:p14="http://schemas.microsoft.com/office/powerpoint/2010/main" val="2635880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330" y="1976846"/>
            <a:ext cx="7772870" cy="4371703"/>
          </a:xfrm>
        </p:spPr>
        <p:txBody>
          <a:bodyPr>
            <a:normAutofit fontScale="92500" lnSpcReduction="10000"/>
          </a:bodyPr>
          <a:lstStyle/>
          <a:p>
            <a:r>
              <a:rPr lang="en-US" dirty="0"/>
              <a:t>Manual digitizing has many advantages. These include:</a:t>
            </a:r>
          </a:p>
          <a:p>
            <a:endParaRPr lang="en-US" dirty="0"/>
          </a:p>
          <a:p>
            <a:r>
              <a:rPr lang="en-US" dirty="0"/>
              <a:t>	</a:t>
            </a:r>
            <a:r>
              <a:rPr lang="en-US" b="1" dirty="0">
                <a:solidFill>
                  <a:srgbClr val="C00000"/>
                </a:solidFill>
              </a:rPr>
              <a:t>Low capital cost, e.g. digitizing tables are cheap;</a:t>
            </a:r>
          </a:p>
          <a:p>
            <a:r>
              <a:rPr lang="en-US" b="1" dirty="0">
                <a:solidFill>
                  <a:srgbClr val="C00000"/>
                </a:solidFill>
              </a:rPr>
              <a:t>	Low cost of </a:t>
            </a:r>
            <a:r>
              <a:rPr lang="en-US" b="1" dirty="0" err="1">
                <a:solidFill>
                  <a:srgbClr val="C00000"/>
                </a:solidFill>
              </a:rPr>
              <a:t>labour</a:t>
            </a:r>
            <a:r>
              <a:rPr lang="en-US" b="1" dirty="0">
                <a:solidFill>
                  <a:srgbClr val="C00000"/>
                </a:solidFill>
              </a:rPr>
              <a:t>;</a:t>
            </a:r>
          </a:p>
          <a:p>
            <a:r>
              <a:rPr lang="en-US" b="1" dirty="0">
                <a:solidFill>
                  <a:srgbClr val="C00000"/>
                </a:solidFill>
              </a:rPr>
              <a:t>	Flexibility and adaptability to different data types and sources;</a:t>
            </a:r>
          </a:p>
          <a:p>
            <a:r>
              <a:rPr lang="en-US" b="1" dirty="0">
                <a:solidFill>
                  <a:srgbClr val="C00000"/>
                </a:solidFill>
              </a:rPr>
              <a:t>	Easily taught in a short amount of time - an easily mastered skill</a:t>
            </a:r>
          </a:p>
          <a:p>
            <a:r>
              <a:rPr lang="en-US" b="1" dirty="0">
                <a:solidFill>
                  <a:srgbClr val="C00000"/>
                </a:solidFill>
              </a:rPr>
              <a:t>	Generally the quality of data is high;</a:t>
            </a:r>
          </a:p>
          <a:p>
            <a:r>
              <a:rPr lang="en-US" b="1" dirty="0">
                <a:solidFill>
                  <a:srgbClr val="C00000"/>
                </a:solidFill>
              </a:rPr>
              <a:t>	Digitizing devices are very reliable and most often offer a greater </a:t>
            </a:r>
            <a:r>
              <a:rPr lang="en-US" b="1" dirty="0" smtClean="0">
                <a:solidFill>
                  <a:srgbClr val="C00000"/>
                </a:solidFill>
              </a:rPr>
              <a:t>	precision </a:t>
            </a:r>
            <a:r>
              <a:rPr lang="en-US" b="1" dirty="0">
                <a:solidFill>
                  <a:srgbClr val="C00000"/>
                </a:solidFill>
              </a:rPr>
              <a:t>that the data </a:t>
            </a:r>
            <a:r>
              <a:rPr lang="en-US" b="1" dirty="0" smtClean="0">
                <a:solidFill>
                  <a:srgbClr val="C00000"/>
                </a:solidFill>
              </a:rPr>
              <a:t>warrants</a:t>
            </a:r>
            <a:r>
              <a:rPr lang="en-US" b="1" dirty="0">
                <a:solidFill>
                  <a:srgbClr val="C00000"/>
                </a:solidFill>
              </a:rPr>
              <a:t>; and</a:t>
            </a:r>
          </a:p>
          <a:p>
            <a:r>
              <a:rPr lang="en-US" b="1" dirty="0">
                <a:solidFill>
                  <a:srgbClr val="C00000"/>
                </a:solidFill>
              </a:rPr>
              <a:t>	Ability to easily register and update existing data.</a:t>
            </a:r>
          </a:p>
        </p:txBody>
      </p:sp>
      <p:sp>
        <p:nvSpPr>
          <p:cNvPr id="4" name="Title 1"/>
          <p:cNvSpPr>
            <a:spLocks noGrp="1"/>
          </p:cNvSpPr>
          <p:nvPr>
            <p:ph type="title"/>
          </p:nvPr>
        </p:nvSpPr>
        <p:spPr/>
        <p:txBody>
          <a:bodyPr/>
          <a:lstStyle/>
          <a:p>
            <a:r>
              <a:rPr lang="en-US" dirty="0"/>
              <a:t>Data input techniques (digitizing)</a:t>
            </a:r>
          </a:p>
        </p:txBody>
      </p:sp>
    </p:spTree>
    <p:extLst>
      <p:ext uri="{BB962C8B-B14F-4D97-AF65-F5344CB8AC3E}">
        <p14:creationId xmlns:p14="http://schemas.microsoft.com/office/powerpoint/2010/main" val="70080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69965" y="2367093"/>
            <a:ext cx="8621485" cy="4207878"/>
          </a:xfrm>
        </p:spPr>
        <p:txBody>
          <a:bodyPr>
            <a:normAutofit fontScale="92500" lnSpcReduction="20000"/>
          </a:bodyPr>
          <a:lstStyle/>
          <a:p>
            <a:r>
              <a:rPr lang="en-US" b="1" dirty="0" smtClean="0">
                <a:solidFill>
                  <a:srgbClr val="0070C0"/>
                </a:solidFill>
              </a:rPr>
              <a:t>Third technique input of spatial data is Automatic scanning.</a:t>
            </a:r>
          </a:p>
          <a:p>
            <a:r>
              <a:rPr lang="en-US" dirty="0" smtClean="0"/>
              <a:t>A </a:t>
            </a:r>
            <a:r>
              <a:rPr lang="en-US" dirty="0"/>
              <a:t>variety of scanning devices exist for the automatic capture of spatial data. </a:t>
            </a:r>
            <a:endParaRPr lang="en-US" dirty="0" smtClean="0"/>
          </a:p>
          <a:p>
            <a:r>
              <a:rPr lang="en-US" dirty="0" smtClean="0"/>
              <a:t>While </a:t>
            </a:r>
            <a:r>
              <a:rPr lang="en-US" dirty="0"/>
              <a:t>several different technical approaches exist in scanning technology, all have the advantage of being able to capture spatial features from a map at a rapid rate of speed. </a:t>
            </a:r>
            <a:endParaRPr lang="en-US" dirty="0" smtClean="0"/>
          </a:p>
          <a:p>
            <a:r>
              <a:rPr lang="en-US" i="1" dirty="0" smtClean="0">
                <a:solidFill>
                  <a:srgbClr val="FF0000"/>
                </a:solidFill>
              </a:rPr>
              <a:t>However</a:t>
            </a:r>
            <a:r>
              <a:rPr lang="en-US" i="1" dirty="0">
                <a:solidFill>
                  <a:srgbClr val="FF0000"/>
                </a:solidFill>
              </a:rPr>
              <a:t>, as of yet, scanning has not proven to be a viable alternative for most GIS implementation</a:t>
            </a:r>
            <a:r>
              <a:rPr lang="en-US" dirty="0"/>
              <a:t>. </a:t>
            </a:r>
            <a:endParaRPr lang="en-US" dirty="0" smtClean="0"/>
          </a:p>
          <a:p>
            <a:r>
              <a:rPr lang="en-US" b="1" dirty="0" smtClean="0">
                <a:solidFill>
                  <a:srgbClr val="C00000"/>
                </a:solidFill>
              </a:rPr>
              <a:t>Scanners </a:t>
            </a:r>
            <a:r>
              <a:rPr lang="en-US" b="1" dirty="0">
                <a:solidFill>
                  <a:srgbClr val="C00000"/>
                </a:solidFill>
              </a:rPr>
              <a:t>are generally expensive to acquire and operate</a:t>
            </a:r>
            <a:r>
              <a:rPr lang="en-US" dirty="0"/>
              <a:t>. As well, most scanning devices have limitations with respect to the capture of selected features, e.g. text and symbol recognition. </a:t>
            </a:r>
            <a:endParaRPr lang="en-US" dirty="0" smtClean="0"/>
          </a:p>
          <a:p>
            <a:r>
              <a:rPr lang="en-US" b="1" dirty="0" smtClean="0">
                <a:solidFill>
                  <a:srgbClr val="FF0000"/>
                </a:solidFill>
              </a:rPr>
              <a:t>Experience </a:t>
            </a:r>
            <a:r>
              <a:rPr lang="en-US" b="1" dirty="0">
                <a:solidFill>
                  <a:srgbClr val="FF0000"/>
                </a:solidFill>
              </a:rPr>
              <a:t>has shown that most scanned data requires a substantial amount of manual editing to create a clean data layer. </a:t>
            </a:r>
            <a:endParaRPr lang="en-US" b="1" dirty="0" smtClean="0">
              <a:solidFill>
                <a:srgbClr val="FF0000"/>
              </a:solidFill>
            </a:endParaRPr>
          </a:p>
        </p:txBody>
      </p:sp>
      <p:sp>
        <p:nvSpPr>
          <p:cNvPr id="4" name="Title 1"/>
          <p:cNvSpPr>
            <a:spLocks noGrp="1"/>
          </p:cNvSpPr>
          <p:nvPr>
            <p:ph type="title"/>
          </p:nvPr>
        </p:nvSpPr>
        <p:spPr/>
        <p:txBody>
          <a:bodyPr/>
          <a:lstStyle/>
          <a:p>
            <a:r>
              <a:rPr lang="en-US" dirty="0"/>
              <a:t>Data input techniques </a:t>
            </a:r>
            <a:r>
              <a:rPr lang="en-US" dirty="0" smtClean="0"/>
              <a:t/>
            </a:r>
            <a:br>
              <a:rPr lang="en-US" dirty="0" smtClean="0"/>
            </a:br>
            <a:r>
              <a:rPr lang="en-US" dirty="0" smtClean="0"/>
              <a:t>(</a:t>
            </a:r>
            <a:r>
              <a:rPr lang="en-US" dirty="0"/>
              <a:t>Automatic Scanning)</a:t>
            </a:r>
          </a:p>
        </p:txBody>
      </p:sp>
    </p:spTree>
    <p:extLst>
      <p:ext uri="{BB962C8B-B14F-4D97-AF65-F5344CB8AC3E}">
        <p14:creationId xmlns:p14="http://schemas.microsoft.com/office/powerpoint/2010/main" val="84928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input techniques </a:t>
            </a:r>
            <a:br>
              <a:rPr lang="en-US" dirty="0"/>
            </a:br>
            <a:r>
              <a:rPr lang="en-US" dirty="0"/>
              <a:t>(Automatic Scanning)</a:t>
            </a:r>
          </a:p>
        </p:txBody>
      </p:sp>
      <p:sp>
        <p:nvSpPr>
          <p:cNvPr id="3" name="Content Placeholder 2"/>
          <p:cNvSpPr>
            <a:spLocks noGrp="1"/>
          </p:cNvSpPr>
          <p:nvPr>
            <p:ph sz="quarter" idx="13"/>
          </p:nvPr>
        </p:nvSpPr>
        <p:spPr>
          <a:xfrm>
            <a:off x="685330" y="2367092"/>
            <a:ext cx="7772870" cy="4277547"/>
          </a:xfrm>
        </p:spPr>
        <p:txBody>
          <a:bodyPr>
            <a:normAutofit fontScale="77500" lnSpcReduction="20000"/>
          </a:bodyPr>
          <a:lstStyle/>
          <a:p>
            <a:r>
              <a:rPr lang="en-US" dirty="0"/>
              <a:t>Given these basic constraints some other practical limitations of scanners should be identified. These include :</a:t>
            </a:r>
          </a:p>
          <a:p>
            <a:endParaRPr lang="en-US" dirty="0"/>
          </a:p>
          <a:p>
            <a:pPr lvl="1"/>
            <a:r>
              <a:rPr lang="en-US" dirty="0" smtClean="0">
                <a:solidFill>
                  <a:srgbClr val="FF0000"/>
                </a:solidFill>
              </a:rPr>
              <a:t>hard </a:t>
            </a:r>
            <a:r>
              <a:rPr lang="en-US" dirty="0">
                <a:solidFill>
                  <a:srgbClr val="FF0000"/>
                </a:solidFill>
              </a:rPr>
              <a:t>copy maps are often unable to be removed to where a scanning device is available, e.g. most companies or agencies cannot afford their own scanning device and therefore must send their maps to a private firm for scanning;</a:t>
            </a:r>
          </a:p>
          <a:p>
            <a:pPr lvl="1"/>
            <a:r>
              <a:rPr lang="en-US" dirty="0" smtClean="0">
                <a:solidFill>
                  <a:srgbClr val="FF0000"/>
                </a:solidFill>
              </a:rPr>
              <a:t>hard </a:t>
            </a:r>
            <a:r>
              <a:rPr lang="en-US" dirty="0">
                <a:solidFill>
                  <a:srgbClr val="FF0000"/>
                </a:solidFill>
              </a:rPr>
              <a:t>copy data may not be in a form that is viable for effective scanning, e.g. maps are of poor quality, or are in poor condition;</a:t>
            </a:r>
          </a:p>
          <a:p>
            <a:pPr lvl="1"/>
            <a:r>
              <a:rPr lang="en-US" dirty="0" smtClean="0">
                <a:solidFill>
                  <a:srgbClr val="FF0000"/>
                </a:solidFill>
              </a:rPr>
              <a:t>geographic </a:t>
            </a:r>
            <a:r>
              <a:rPr lang="en-US" dirty="0">
                <a:solidFill>
                  <a:srgbClr val="FF0000"/>
                </a:solidFill>
              </a:rPr>
              <a:t>features may be too few on a single map to make it practical, cost-justifiable, to scan;</a:t>
            </a:r>
          </a:p>
          <a:p>
            <a:pPr lvl="1"/>
            <a:r>
              <a:rPr lang="en-US" dirty="0" smtClean="0"/>
              <a:t>often </a:t>
            </a:r>
            <a:r>
              <a:rPr lang="en-US" dirty="0"/>
              <a:t>on busy maps a scanner may be unable to distinguish the features to be captured from the surrounding graphic information, e.g. dense contours with labels;</a:t>
            </a:r>
          </a:p>
          <a:p>
            <a:pPr lvl="1"/>
            <a:r>
              <a:rPr lang="en-US" dirty="0" smtClean="0"/>
              <a:t>with </a:t>
            </a:r>
            <a:r>
              <a:rPr lang="en-US" dirty="0"/>
              <a:t>raster scanning there it is difficult to read unique labels (text) for a geographic feature effectively; and</a:t>
            </a:r>
          </a:p>
          <a:p>
            <a:pPr lvl="1"/>
            <a:r>
              <a:rPr lang="en-US" dirty="0" smtClean="0">
                <a:solidFill>
                  <a:srgbClr val="FF0000"/>
                </a:solidFill>
              </a:rPr>
              <a:t>scanning </a:t>
            </a:r>
            <a:r>
              <a:rPr lang="en-US" dirty="0">
                <a:solidFill>
                  <a:srgbClr val="FF0000"/>
                </a:solidFill>
              </a:rPr>
              <a:t>is much more expensive than manual digitizing, considering all the cost/performance issues.</a:t>
            </a:r>
          </a:p>
        </p:txBody>
      </p:sp>
    </p:spTree>
    <p:extLst>
      <p:ext uri="{BB962C8B-B14F-4D97-AF65-F5344CB8AC3E}">
        <p14:creationId xmlns:p14="http://schemas.microsoft.com/office/powerpoint/2010/main" val="2519111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330" y="2367093"/>
            <a:ext cx="7772870" cy="4033707"/>
          </a:xfrm>
        </p:spPr>
        <p:txBody>
          <a:bodyPr>
            <a:normAutofit/>
          </a:bodyPr>
          <a:lstStyle/>
          <a:p>
            <a:r>
              <a:rPr lang="en-US" sz="2400" b="1" dirty="0">
                <a:solidFill>
                  <a:srgbClr val="FF0000"/>
                </a:solidFill>
              </a:rPr>
              <a:t>Consensus within the GIS community indicates that scanners work best when the information on a map is kept very clean, very simple, and uncluttered with graphic </a:t>
            </a:r>
            <a:r>
              <a:rPr lang="en-US" sz="2400" b="1" dirty="0" err="1">
                <a:solidFill>
                  <a:srgbClr val="FF0000"/>
                </a:solidFill>
              </a:rPr>
              <a:t>symbology</a:t>
            </a:r>
            <a:r>
              <a:rPr lang="en-US" sz="2400" b="1" dirty="0" smtClean="0">
                <a:solidFill>
                  <a:srgbClr val="FF0000"/>
                </a:solidFill>
              </a:rPr>
              <a:t>.</a:t>
            </a:r>
          </a:p>
          <a:p>
            <a:endParaRPr lang="en-US" sz="2400" b="1" dirty="0" smtClean="0">
              <a:solidFill>
                <a:srgbClr val="FF0000"/>
              </a:solidFill>
            </a:endParaRPr>
          </a:p>
          <a:p>
            <a:r>
              <a:rPr lang="en-US" sz="2400" b="1" dirty="0">
                <a:solidFill>
                  <a:srgbClr val="FF0000"/>
                </a:solidFill>
              </a:rPr>
              <a:t>Currently, general consensus is that the quality of data captured from scanning devices is not substantial enough to justify the cost of using scanning technology.</a:t>
            </a:r>
          </a:p>
        </p:txBody>
      </p:sp>
      <p:sp>
        <p:nvSpPr>
          <p:cNvPr id="4" name="Title 1"/>
          <p:cNvSpPr>
            <a:spLocks noGrp="1"/>
          </p:cNvSpPr>
          <p:nvPr>
            <p:ph type="title"/>
          </p:nvPr>
        </p:nvSpPr>
        <p:spPr/>
        <p:txBody>
          <a:bodyPr/>
          <a:lstStyle/>
          <a:p>
            <a:r>
              <a:rPr lang="en-US" dirty="0"/>
              <a:t>Data input techniques </a:t>
            </a:r>
            <a:br>
              <a:rPr lang="en-US" dirty="0"/>
            </a:br>
            <a:r>
              <a:rPr lang="en-US" dirty="0"/>
              <a:t>(Automatic Scanning)</a:t>
            </a:r>
          </a:p>
        </p:txBody>
      </p:sp>
    </p:spTree>
    <p:extLst>
      <p:ext uri="{BB962C8B-B14F-4D97-AF65-F5344CB8AC3E}">
        <p14:creationId xmlns:p14="http://schemas.microsoft.com/office/powerpoint/2010/main" val="3379847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input techniques </a:t>
            </a:r>
            <a:r>
              <a:rPr lang="en-US" dirty="0" smtClean="0"/>
              <a:t/>
            </a:r>
            <a:br>
              <a:rPr lang="en-US" dirty="0" smtClean="0"/>
            </a:br>
            <a:r>
              <a:rPr lang="en-US" dirty="0" smtClean="0"/>
              <a:t>Coordinate </a:t>
            </a:r>
            <a:r>
              <a:rPr lang="en-US" dirty="0"/>
              <a:t>Geometry</a:t>
            </a:r>
          </a:p>
        </p:txBody>
      </p:sp>
      <p:sp>
        <p:nvSpPr>
          <p:cNvPr id="3" name="Content Placeholder 2"/>
          <p:cNvSpPr>
            <a:spLocks noGrp="1"/>
          </p:cNvSpPr>
          <p:nvPr>
            <p:ph sz="quarter" idx="13"/>
          </p:nvPr>
        </p:nvSpPr>
        <p:spPr>
          <a:xfrm>
            <a:off x="685330" y="2367093"/>
            <a:ext cx="7772870" cy="3972747"/>
          </a:xfrm>
        </p:spPr>
        <p:txBody>
          <a:bodyPr>
            <a:normAutofit fontScale="92500" lnSpcReduction="10000"/>
          </a:bodyPr>
          <a:lstStyle/>
          <a:p>
            <a:r>
              <a:rPr lang="en-US" sz="2400" b="1" dirty="0">
                <a:solidFill>
                  <a:srgbClr val="0070C0"/>
                </a:solidFill>
              </a:rPr>
              <a:t>A </a:t>
            </a:r>
            <a:r>
              <a:rPr lang="en-US" sz="2400" b="1" dirty="0" smtClean="0">
                <a:solidFill>
                  <a:srgbClr val="0070C0"/>
                </a:solidFill>
              </a:rPr>
              <a:t>fourth </a:t>
            </a:r>
            <a:r>
              <a:rPr lang="en-US" sz="2400" b="1" dirty="0">
                <a:solidFill>
                  <a:srgbClr val="0070C0"/>
                </a:solidFill>
              </a:rPr>
              <a:t>technique for the input of spatial data involves the calculation and entry of coordinates using coordinate geometry (COGO) procedures</a:t>
            </a:r>
            <a:r>
              <a:rPr lang="en-US" sz="2400" dirty="0"/>
              <a:t>. </a:t>
            </a:r>
            <a:endParaRPr lang="en-US" sz="2400" dirty="0" smtClean="0"/>
          </a:p>
          <a:p>
            <a:r>
              <a:rPr lang="en-US" sz="2400" dirty="0" smtClean="0"/>
              <a:t>This </a:t>
            </a:r>
            <a:r>
              <a:rPr lang="en-US" sz="2400" dirty="0"/>
              <a:t>involves </a:t>
            </a:r>
            <a:r>
              <a:rPr lang="en-US" sz="2400" dirty="0" smtClean="0"/>
              <a:t>entering </a:t>
            </a:r>
            <a:r>
              <a:rPr lang="en-US" sz="2400" dirty="0"/>
              <a:t>survey data using a </a:t>
            </a:r>
            <a:r>
              <a:rPr lang="en-US" sz="2400" dirty="0" smtClean="0"/>
              <a:t>keyboard.</a:t>
            </a:r>
          </a:p>
          <a:p>
            <a:r>
              <a:rPr lang="en-US" sz="2400" dirty="0" smtClean="0"/>
              <a:t> </a:t>
            </a:r>
            <a:r>
              <a:rPr lang="en-US" sz="2400" dirty="0"/>
              <a:t>From these data the coordinate of spatial features are calculated. </a:t>
            </a:r>
            <a:endParaRPr lang="en-US" sz="2400" dirty="0" smtClean="0"/>
          </a:p>
          <a:p>
            <a:r>
              <a:rPr lang="en-US" sz="2400" dirty="0" smtClean="0"/>
              <a:t>This </a:t>
            </a:r>
            <a:r>
              <a:rPr lang="en-US" sz="2400" dirty="0"/>
              <a:t>produces a very high level of precision and accuracy which is needed in a cadastral </a:t>
            </a:r>
            <a:r>
              <a:rPr lang="en-US" sz="2400" dirty="0" smtClean="0"/>
              <a:t>system (</a:t>
            </a:r>
            <a:r>
              <a:rPr lang="en-US" sz="2400" b="1" dirty="0" smtClean="0">
                <a:solidFill>
                  <a:srgbClr val="FF0000"/>
                </a:solidFill>
              </a:rPr>
              <a:t>land record map</a:t>
            </a:r>
            <a:r>
              <a:rPr lang="en-US" sz="2400" dirty="0" smtClean="0"/>
              <a:t>). </a:t>
            </a:r>
            <a:endParaRPr lang="en-US" sz="2400" dirty="0"/>
          </a:p>
          <a:p>
            <a:r>
              <a:rPr lang="en-US" sz="2400" dirty="0" smtClean="0"/>
              <a:t>However this technique </a:t>
            </a:r>
            <a:r>
              <a:rPr lang="en-US" sz="2400" dirty="0"/>
              <a:t>is </a:t>
            </a:r>
            <a:r>
              <a:rPr lang="en-US" sz="2400" dirty="0" smtClean="0"/>
              <a:t>very </a:t>
            </a:r>
            <a:r>
              <a:rPr lang="en-US" sz="2400" dirty="0"/>
              <a:t>costly and </a:t>
            </a:r>
            <a:r>
              <a:rPr lang="en-US" sz="2400" dirty="0" err="1"/>
              <a:t>labour</a:t>
            </a:r>
            <a:r>
              <a:rPr lang="en-US" sz="2400" dirty="0"/>
              <a:t> intensive.</a:t>
            </a:r>
            <a:r>
              <a:rPr lang="en-US" dirty="0"/>
              <a:t> </a:t>
            </a:r>
            <a:endParaRPr lang="en-US" dirty="0" smtClean="0"/>
          </a:p>
        </p:txBody>
      </p:sp>
    </p:spTree>
    <p:extLst>
      <p:ext uri="{BB962C8B-B14F-4D97-AF65-F5344CB8AC3E}">
        <p14:creationId xmlns:p14="http://schemas.microsoft.com/office/powerpoint/2010/main" val="880197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input and techniques</a:t>
            </a:r>
            <a:br>
              <a:rPr lang="en-US" dirty="0" smtClean="0"/>
            </a:br>
            <a:r>
              <a:rPr lang="en-US" dirty="0" smtClean="0"/>
              <a:t>(Conversion </a:t>
            </a:r>
            <a:r>
              <a:rPr lang="en-US" dirty="0"/>
              <a:t>of Existing Digital </a:t>
            </a:r>
            <a:r>
              <a:rPr lang="en-US" dirty="0" smtClean="0"/>
              <a:t>Data)</a:t>
            </a:r>
            <a:endParaRPr lang="en-US" dirty="0"/>
          </a:p>
        </p:txBody>
      </p:sp>
      <p:sp>
        <p:nvSpPr>
          <p:cNvPr id="3" name="Content Placeholder 2"/>
          <p:cNvSpPr>
            <a:spLocks noGrp="1"/>
          </p:cNvSpPr>
          <p:nvPr>
            <p:ph sz="quarter" idx="13"/>
          </p:nvPr>
        </p:nvSpPr>
        <p:spPr>
          <a:xfrm>
            <a:off x="685330" y="2367093"/>
            <a:ext cx="7772870" cy="4234004"/>
          </a:xfrm>
        </p:spPr>
        <p:txBody>
          <a:bodyPr>
            <a:normAutofit fontScale="85000" lnSpcReduction="10000"/>
          </a:bodyPr>
          <a:lstStyle/>
          <a:p>
            <a:r>
              <a:rPr lang="en-US" b="1" dirty="0" smtClean="0">
                <a:solidFill>
                  <a:srgbClr val="0070C0"/>
                </a:solidFill>
              </a:rPr>
              <a:t>A fifth </a:t>
            </a:r>
            <a:r>
              <a:rPr lang="en-US" b="1" dirty="0">
                <a:solidFill>
                  <a:srgbClr val="0070C0"/>
                </a:solidFill>
              </a:rPr>
              <a:t>technique that is becoming increasingly popular for data input is the conversion of existing digital data. </a:t>
            </a:r>
            <a:endParaRPr lang="en-US" b="1" dirty="0" smtClean="0">
              <a:solidFill>
                <a:srgbClr val="0070C0"/>
              </a:solidFill>
            </a:endParaRPr>
          </a:p>
          <a:p>
            <a:r>
              <a:rPr lang="en-US" dirty="0" smtClean="0"/>
              <a:t>A </a:t>
            </a:r>
            <a:r>
              <a:rPr lang="en-US" dirty="0"/>
              <a:t>variety of spatial data, including digital maps, are openly available from a wide range of government and private sources. </a:t>
            </a:r>
            <a:endParaRPr lang="en-US" dirty="0" smtClean="0"/>
          </a:p>
          <a:p>
            <a:r>
              <a:rPr lang="en-US" dirty="0" smtClean="0"/>
              <a:t>The </a:t>
            </a:r>
            <a:r>
              <a:rPr lang="en-US" dirty="0"/>
              <a:t>most common digital data to be used in a GIS is data from CAD systems. </a:t>
            </a:r>
            <a:endParaRPr lang="en-US" dirty="0" smtClean="0"/>
          </a:p>
          <a:p>
            <a:r>
              <a:rPr lang="en-US" dirty="0" smtClean="0"/>
              <a:t>A </a:t>
            </a:r>
            <a:r>
              <a:rPr lang="en-US" dirty="0"/>
              <a:t>number of data conversion programs exist, mostly from GIS software vendors, to transform data from CAD formats to a raster or topological GIS data format. </a:t>
            </a:r>
            <a:endParaRPr lang="en-US" dirty="0" smtClean="0"/>
          </a:p>
          <a:p>
            <a:r>
              <a:rPr lang="en-US" dirty="0" smtClean="0"/>
              <a:t>Most </a:t>
            </a:r>
            <a:r>
              <a:rPr lang="en-US" dirty="0"/>
              <a:t>GIS software vendors also provide an ASCII data exchange format specific to their product, and a programming subroutine library that will allow users to write their own data conversion routines to fulfil their own specific needs. </a:t>
            </a:r>
            <a:endParaRPr lang="en-US" dirty="0" smtClean="0"/>
          </a:p>
        </p:txBody>
      </p:sp>
    </p:spTree>
    <p:extLst>
      <p:ext uri="{BB962C8B-B14F-4D97-AF65-F5344CB8AC3E}">
        <p14:creationId xmlns:p14="http://schemas.microsoft.com/office/powerpoint/2010/main" val="2063142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330" y="2367093"/>
            <a:ext cx="7772870" cy="3990164"/>
          </a:xfrm>
        </p:spPr>
        <p:txBody>
          <a:bodyPr>
            <a:normAutofit/>
          </a:bodyPr>
          <a:lstStyle/>
          <a:p>
            <a:r>
              <a:rPr lang="en-US" dirty="0"/>
              <a:t>Government agencies are usually a good source for technical information on data conversion requirements.</a:t>
            </a:r>
          </a:p>
          <a:p>
            <a:r>
              <a:rPr lang="en-US" dirty="0"/>
              <a:t>Some of the data formats common to the GIS marketplace </a:t>
            </a:r>
            <a:r>
              <a:rPr lang="en-US" b="1" dirty="0">
                <a:solidFill>
                  <a:srgbClr val="FF0000"/>
                </a:solidFill>
              </a:rPr>
              <a:t>are IGDS - Interactive Graphics Design Software (Intergraph / </a:t>
            </a:r>
            <a:r>
              <a:rPr lang="en-US" b="1" dirty="0" err="1">
                <a:solidFill>
                  <a:srgbClr val="FF0000"/>
                </a:solidFill>
              </a:rPr>
              <a:t>Microstation</a:t>
            </a:r>
            <a:r>
              <a:rPr lang="en-US" b="1" dirty="0">
                <a:solidFill>
                  <a:srgbClr val="FF0000"/>
                </a:solidFill>
              </a:rPr>
              <a:t>)</a:t>
            </a:r>
            <a:r>
              <a:rPr lang="en-US" dirty="0"/>
              <a:t>, </a:t>
            </a:r>
            <a:r>
              <a:rPr lang="en-US" b="1" dirty="0">
                <a:solidFill>
                  <a:srgbClr val="002060"/>
                </a:solidFill>
              </a:rPr>
              <a:t>DLG - Digital Line Graph (US Geological Survey), </a:t>
            </a:r>
            <a:r>
              <a:rPr lang="en-US" b="1" dirty="0"/>
              <a:t>DXF - Drawing Exchange Format (</a:t>
            </a:r>
            <a:r>
              <a:rPr lang="en-US" b="1" dirty="0" err="1"/>
              <a:t>Autocad</a:t>
            </a:r>
            <a:r>
              <a:rPr lang="en-US" b="1" dirty="0"/>
              <a:t>)</a:t>
            </a:r>
            <a:r>
              <a:rPr lang="en-US" dirty="0"/>
              <a:t>, </a:t>
            </a:r>
            <a:r>
              <a:rPr lang="en-US" b="1" dirty="0">
                <a:solidFill>
                  <a:srgbClr val="C00000"/>
                </a:solidFill>
              </a:rPr>
              <a:t>GENERATE - ARC/INFO Graphic Exchange Format</a:t>
            </a:r>
            <a:r>
              <a:rPr lang="en-US" dirty="0"/>
              <a:t>, </a:t>
            </a:r>
            <a:r>
              <a:rPr lang="en-US" b="1" dirty="0">
                <a:solidFill>
                  <a:srgbClr val="0070C0"/>
                </a:solidFill>
              </a:rPr>
              <a:t>EXPORT - ARC/INFO Export Format </a:t>
            </a:r>
            <a:r>
              <a:rPr lang="en-US" dirty="0" smtClean="0"/>
              <a:t>.</a:t>
            </a:r>
            <a:endParaRPr lang="en-US" dirty="0"/>
          </a:p>
          <a:p>
            <a:r>
              <a:rPr lang="en-US" dirty="0" smtClean="0"/>
              <a:t>Please </a:t>
            </a:r>
            <a:r>
              <a:rPr lang="en-US" dirty="0"/>
              <a:t>note that most formats are only utilized for graphic data</a:t>
            </a:r>
            <a:r>
              <a:rPr lang="en-US" dirty="0" smtClean="0"/>
              <a:t>.</a:t>
            </a:r>
          </a:p>
          <a:p>
            <a:r>
              <a:rPr lang="en-US" dirty="0" smtClean="0"/>
              <a:t> </a:t>
            </a:r>
            <a:r>
              <a:rPr lang="en-US" dirty="0"/>
              <a:t>Attribute data is usually handled as ASCII text files. </a:t>
            </a:r>
          </a:p>
        </p:txBody>
      </p:sp>
      <p:sp>
        <p:nvSpPr>
          <p:cNvPr id="4" name="Title 1"/>
          <p:cNvSpPr>
            <a:spLocks noGrp="1"/>
          </p:cNvSpPr>
          <p:nvPr>
            <p:ph type="title"/>
          </p:nvPr>
        </p:nvSpPr>
        <p:spPr/>
        <p:txBody>
          <a:bodyPr>
            <a:normAutofit/>
          </a:bodyPr>
          <a:lstStyle/>
          <a:p>
            <a:r>
              <a:rPr lang="en-US" dirty="0" smtClean="0"/>
              <a:t>Data input and techniques</a:t>
            </a:r>
            <a:br>
              <a:rPr lang="en-US" dirty="0" smtClean="0"/>
            </a:br>
            <a:r>
              <a:rPr lang="en-US" dirty="0"/>
              <a:t>Conversion of Existing Digital </a:t>
            </a:r>
            <a:r>
              <a:rPr lang="en-US" dirty="0" smtClean="0"/>
              <a:t>Data</a:t>
            </a:r>
            <a:endParaRPr lang="en-US" dirty="0"/>
          </a:p>
        </p:txBody>
      </p:sp>
    </p:spTree>
    <p:extLst>
      <p:ext uri="{BB962C8B-B14F-4D97-AF65-F5344CB8AC3E}">
        <p14:creationId xmlns:p14="http://schemas.microsoft.com/office/powerpoint/2010/main" val="2382470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9185" y="38864"/>
            <a:ext cx="8225631" cy="6819135"/>
          </a:xfrm>
          <a:prstGeom prst="rect">
            <a:avLst/>
          </a:prstGeom>
        </p:spPr>
      </p:pic>
    </p:spTree>
    <p:extLst>
      <p:ext uri="{BB962C8B-B14F-4D97-AF65-F5344CB8AC3E}">
        <p14:creationId xmlns:p14="http://schemas.microsoft.com/office/powerpoint/2010/main" val="3088597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data</a:t>
            </a:r>
            <a:endParaRPr lang="en-US" dirty="0"/>
          </a:p>
        </p:txBody>
      </p:sp>
      <p:sp>
        <p:nvSpPr>
          <p:cNvPr id="3" name="Content Placeholder 2"/>
          <p:cNvSpPr>
            <a:spLocks noGrp="1"/>
          </p:cNvSpPr>
          <p:nvPr>
            <p:ph sz="quarter" idx="13"/>
          </p:nvPr>
        </p:nvSpPr>
        <p:spPr>
          <a:xfrm>
            <a:off x="243841" y="1959429"/>
            <a:ext cx="8638902" cy="4336868"/>
          </a:xfrm>
        </p:spPr>
        <p:txBody>
          <a:bodyPr>
            <a:normAutofit fontScale="92500" lnSpcReduction="10000"/>
          </a:bodyPr>
          <a:lstStyle/>
          <a:p>
            <a:pPr algn="just"/>
            <a:r>
              <a:rPr lang="en-US" cap="none" dirty="0"/>
              <a:t>As previously identified, two types of data are input into a GIS, </a:t>
            </a:r>
            <a:r>
              <a:rPr lang="en-US" b="1" cap="none" dirty="0">
                <a:solidFill>
                  <a:srgbClr val="FF0000"/>
                </a:solidFill>
              </a:rPr>
              <a:t>spatial and attribute</a:t>
            </a:r>
            <a:r>
              <a:rPr lang="en-US" cap="none" dirty="0"/>
              <a:t>. </a:t>
            </a:r>
            <a:endParaRPr lang="en-US" cap="none" dirty="0" smtClean="0"/>
          </a:p>
          <a:p>
            <a:pPr algn="just"/>
            <a:r>
              <a:rPr lang="en-US" b="1" cap="none" dirty="0" smtClean="0">
                <a:solidFill>
                  <a:srgbClr val="0070C0"/>
                </a:solidFill>
              </a:rPr>
              <a:t>The </a:t>
            </a:r>
            <a:r>
              <a:rPr lang="en-US" b="1" cap="none" dirty="0">
                <a:solidFill>
                  <a:srgbClr val="0070C0"/>
                </a:solidFill>
              </a:rPr>
              <a:t>data input process is the operation of encoding both types of data into the GIS database formats</a:t>
            </a:r>
            <a:r>
              <a:rPr lang="en-US" b="1" cap="none" dirty="0" smtClean="0">
                <a:solidFill>
                  <a:srgbClr val="0070C0"/>
                </a:solidFill>
              </a:rPr>
              <a:t>.</a:t>
            </a:r>
            <a:endParaRPr lang="en-US" b="1" cap="none" dirty="0">
              <a:solidFill>
                <a:srgbClr val="0070C0"/>
              </a:solidFill>
            </a:endParaRPr>
          </a:p>
          <a:p>
            <a:pPr algn="just"/>
            <a:r>
              <a:rPr lang="en-US" cap="none" dirty="0"/>
              <a:t>The creation of a </a:t>
            </a:r>
            <a:r>
              <a:rPr lang="en-US" b="1" cap="none" dirty="0">
                <a:solidFill>
                  <a:srgbClr val="C00000"/>
                </a:solidFill>
              </a:rPr>
              <a:t>clean digital database </a:t>
            </a:r>
            <a:r>
              <a:rPr lang="en-US" cap="none" dirty="0"/>
              <a:t>is the most important and time consuming task upon which the usefulness of the GIS depends. </a:t>
            </a:r>
            <a:endParaRPr lang="en-US" cap="none" dirty="0" smtClean="0"/>
          </a:p>
          <a:p>
            <a:pPr algn="just"/>
            <a:r>
              <a:rPr lang="en-US" cap="none" dirty="0" smtClean="0"/>
              <a:t>The </a:t>
            </a:r>
            <a:r>
              <a:rPr lang="en-US" b="1" cap="none" dirty="0">
                <a:solidFill>
                  <a:srgbClr val="002060"/>
                </a:solidFill>
              </a:rPr>
              <a:t>establishment and maintenance of a robust spatial database </a:t>
            </a:r>
            <a:r>
              <a:rPr lang="en-US" cap="none" dirty="0"/>
              <a:t>is the cornerstone of a successful GIS </a:t>
            </a:r>
            <a:r>
              <a:rPr lang="en-US" cap="none" dirty="0" smtClean="0"/>
              <a:t>implementation. The </a:t>
            </a:r>
            <a:r>
              <a:rPr lang="en-US" cap="none" dirty="0"/>
              <a:t>digital data is the most expensive part of the GIS. </a:t>
            </a:r>
            <a:endParaRPr lang="en-US" cap="none" dirty="0" smtClean="0"/>
          </a:p>
          <a:p>
            <a:pPr algn="just"/>
            <a:r>
              <a:rPr lang="en-US" b="1" cap="none" dirty="0" smtClean="0"/>
              <a:t>Generally 60 </a:t>
            </a:r>
            <a:r>
              <a:rPr lang="en-US" b="1" cap="none" dirty="0"/>
              <a:t>to 80 % of the cost incurred during implementation of GIS technology lies in data acquisition, data compilation and database development</a:t>
            </a:r>
            <a:r>
              <a:rPr lang="en-US" b="1" cap="none" dirty="0" smtClean="0"/>
              <a:t>.</a:t>
            </a:r>
            <a:endParaRPr lang="en-US" b="1" cap="none" dirty="0"/>
          </a:p>
        </p:txBody>
      </p:sp>
    </p:spTree>
    <p:extLst>
      <p:ext uri="{BB962C8B-B14F-4D97-AF65-F5344CB8AC3E}">
        <p14:creationId xmlns:p14="http://schemas.microsoft.com/office/powerpoint/2010/main" val="2055052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EDITING AND QUALITY ASSURANCE</a:t>
            </a:r>
          </a:p>
        </p:txBody>
      </p:sp>
      <p:sp>
        <p:nvSpPr>
          <p:cNvPr id="3" name="Content Placeholder 2"/>
          <p:cNvSpPr>
            <a:spLocks noGrp="1"/>
          </p:cNvSpPr>
          <p:nvPr>
            <p:ph sz="quarter" idx="13"/>
          </p:nvPr>
        </p:nvSpPr>
        <p:spPr>
          <a:xfrm>
            <a:off x="685330" y="2367093"/>
            <a:ext cx="7772870" cy="3650530"/>
          </a:xfrm>
        </p:spPr>
        <p:txBody>
          <a:bodyPr/>
          <a:lstStyle/>
          <a:p>
            <a:r>
              <a:rPr lang="en-US" sz="2800" dirty="0">
                <a:solidFill>
                  <a:srgbClr val="FF0000"/>
                </a:solidFill>
              </a:rPr>
              <a:t>Data editing and verification is in response to the errors that arise during the encoding of spatial and non-spatial data. </a:t>
            </a:r>
            <a:endParaRPr lang="en-US" sz="2800" dirty="0" smtClean="0">
              <a:solidFill>
                <a:srgbClr val="FF0000"/>
              </a:solidFill>
            </a:endParaRPr>
          </a:p>
          <a:p>
            <a:r>
              <a:rPr lang="en-US" sz="2800" dirty="0" smtClean="0"/>
              <a:t>The </a:t>
            </a:r>
            <a:r>
              <a:rPr lang="en-US" sz="2800" dirty="0"/>
              <a:t>editing of spatial data is a time consuming, interactive process that can take as long, if not longer, than the data input process itself</a:t>
            </a:r>
            <a:r>
              <a:rPr lang="en-US" sz="2800" dirty="0" smtClean="0"/>
              <a:t>.</a:t>
            </a:r>
          </a:p>
          <a:p>
            <a:pPr marL="0" indent="0">
              <a:buNone/>
            </a:pPr>
            <a:endParaRPr lang="en-US" dirty="0"/>
          </a:p>
          <a:p>
            <a:endParaRPr lang="en-US" dirty="0"/>
          </a:p>
        </p:txBody>
      </p:sp>
    </p:spTree>
    <p:extLst>
      <p:ext uri="{BB962C8B-B14F-4D97-AF65-F5344CB8AC3E}">
        <p14:creationId xmlns:p14="http://schemas.microsoft.com/office/powerpoint/2010/main" val="315837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a:t>
            </a:r>
            <a:r>
              <a:rPr lang="en-US" dirty="0" smtClean="0"/>
              <a:t>during </a:t>
            </a:r>
            <a:r>
              <a:rPr lang="en-US" dirty="0"/>
              <a:t>data input</a:t>
            </a:r>
          </a:p>
        </p:txBody>
      </p:sp>
      <p:sp>
        <p:nvSpPr>
          <p:cNvPr id="3" name="Content Placeholder 2"/>
          <p:cNvSpPr>
            <a:spLocks noGrp="1"/>
          </p:cNvSpPr>
          <p:nvPr>
            <p:ph sz="quarter" idx="13"/>
          </p:nvPr>
        </p:nvSpPr>
        <p:spPr>
          <a:xfrm>
            <a:off x="685330" y="2011681"/>
            <a:ext cx="7772870" cy="4328160"/>
          </a:xfrm>
        </p:spPr>
        <p:txBody>
          <a:bodyPr>
            <a:normAutofit/>
          </a:bodyPr>
          <a:lstStyle/>
          <a:p>
            <a:pPr algn="ctr"/>
            <a:r>
              <a:rPr lang="en-US" b="1" dirty="0">
                <a:solidFill>
                  <a:srgbClr val="FF0000"/>
                </a:solidFill>
              </a:rPr>
              <a:t>Incompleteness of the spatial </a:t>
            </a:r>
            <a:r>
              <a:rPr lang="en-US" b="1" dirty="0" smtClean="0">
                <a:solidFill>
                  <a:srgbClr val="FF0000"/>
                </a:solidFill>
              </a:rPr>
              <a:t>data</a:t>
            </a:r>
            <a:r>
              <a:rPr lang="en-US" dirty="0" smtClean="0"/>
              <a:t> </a:t>
            </a:r>
          </a:p>
          <a:p>
            <a:r>
              <a:rPr lang="en-US" dirty="0" smtClean="0"/>
              <a:t>This </a:t>
            </a:r>
            <a:r>
              <a:rPr lang="en-US" dirty="0"/>
              <a:t>includes missing points, line segments, and/or polygons.</a:t>
            </a:r>
          </a:p>
          <a:p>
            <a:pPr algn="ctr"/>
            <a:r>
              <a:rPr lang="en-US" b="1" dirty="0" smtClean="0">
                <a:solidFill>
                  <a:srgbClr val="FF0000"/>
                </a:solidFill>
              </a:rPr>
              <a:t>Locational </a:t>
            </a:r>
            <a:r>
              <a:rPr lang="en-US" b="1" dirty="0">
                <a:solidFill>
                  <a:srgbClr val="FF0000"/>
                </a:solidFill>
              </a:rPr>
              <a:t>placement errors of spatial </a:t>
            </a:r>
            <a:r>
              <a:rPr lang="en-US" b="1" dirty="0" smtClean="0">
                <a:solidFill>
                  <a:srgbClr val="FF0000"/>
                </a:solidFill>
              </a:rPr>
              <a:t>data</a:t>
            </a:r>
          </a:p>
          <a:p>
            <a:r>
              <a:rPr lang="en-US" dirty="0" smtClean="0"/>
              <a:t>These </a:t>
            </a:r>
            <a:r>
              <a:rPr lang="en-US" dirty="0"/>
              <a:t>types of errors usually are the result of careless digitizing or poor quality of the original data source.</a:t>
            </a:r>
          </a:p>
          <a:p>
            <a:pPr algn="ctr"/>
            <a:r>
              <a:rPr lang="en-US" b="1" dirty="0" smtClean="0">
                <a:solidFill>
                  <a:srgbClr val="FF0000"/>
                </a:solidFill>
              </a:rPr>
              <a:t>Distortion </a:t>
            </a:r>
            <a:r>
              <a:rPr lang="en-US" b="1" dirty="0">
                <a:solidFill>
                  <a:srgbClr val="FF0000"/>
                </a:solidFill>
              </a:rPr>
              <a:t>of the spatial </a:t>
            </a:r>
            <a:r>
              <a:rPr lang="en-US" b="1" dirty="0" smtClean="0">
                <a:solidFill>
                  <a:srgbClr val="FF0000"/>
                </a:solidFill>
              </a:rPr>
              <a:t>data</a:t>
            </a:r>
          </a:p>
          <a:p>
            <a:r>
              <a:rPr lang="en-US" dirty="0" smtClean="0"/>
              <a:t>This </a:t>
            </a:r>
            <a:r>
              <a:rPr lang="en-US" dirty="0"/>
              <a:t>kind of error is usually caused by base maps that are not scale-correct over the whole image, e.g. aerial photographs, or from material stretch, e.g. paper documents.</a:t>
            </a:r>
          </a:p>
          <a:p>
            <a:pPr marL="0" indent="0">
              <a:buNone/>
            </a:pPr>
            <a:endParaRPr lang="en-US" dirty="0"/>
          </a:p>
        </p:txBody>
      </p:sp>
    </p:spTree>
    <p:extLst>
      <p:ext uri="{BB962C8B-B14F-4D97-AF65-F5344CB8AC3E}">
        <p14:creationId xmlns:p14="http://schemas.microsoft.com/office/powerpoint/2010/main" val="360560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during data input</a:t>
            </a:r>
          </a:p>
        </p:txBody>
      </p:sp>
      <p:sp>
        <p:nvSpPr>
          <p:cNvPr id="3" name="Content Placeholder 2"/>
          <p:cNvSpPr>
            <a:spLocks noGrp="1"/>
          </p:cNvSpPr>
          <p:nvPr>
            <p:ph sz="quarter" idx="13"/>
          </p:nvPr>
        </p:nvSpPr>
        <p:spPr>
          <a:xfrm>
            <a:off x="685330" y="1985554"/>
            <a:ext cx="7772870" cy="4432663"/>
          </a:xfrm>
        </p:spPr>
        <p:txBody>
          <a:bodyPr>
            <a:normAutofit fontScale="92500" lnSpcReduction="10000"/>
          </a:bodyPr>
          <a:lstStyle/>
          <a:p>
            <a:pPr algn="ctr"/>
            <a:r>
              <a:rPr lang="en-US" b="1" dirty="0">
                <a:solidFill>
                  <a:srgbClr val="FF0000"/>
                </a:solidFill>
              </a:rPr>
              <a:t>Incorrect linkages between spatial and attribute </a:t>
            </a:r>
            <a:r>
              <a:rPr lang="en-US" b="1" dirty="0" smtClean="0">
                <a:solidFill>
                  <a:srgbClr val="FF0000"/>
                </a:solidFill>
              </a:rPr>
              <a:t>data </a:t>
            </a:r>
          </a:p>
          <a:p>
            <a:r>
              <a:rPr lang="en-US" dirty="0" smtClean="0"/>
              <a:t>This </a:t>
            </a:r>
            <a:r>
              <a:rPr lang="en-US" dirty="0"/>
              <a:t>type of error is commonly the result of incorrect unique identifiers (labels) being assigned during manual key in or digitizing. </a:t>
            </a:r>
            <a:endParaRPr lang="en-US" dirty="0" smtClean="0"/>
          </a:p>
          <a:p>
            <a:r>
              <a:rPr lang="en-US" dirty="0" smtClean="0"/>
              <a:t>This </a:t>
            </a:r>
            <a:r>
              <a:rPr lang="en-US" dirty="0"/>
              <a:t>may involve the assigning of an entirely wrong label to a feature, or more than one label being assigned to a feature.</a:t>
            </a:r>
          </a:p>
          <a:p>
            <a:pPr algn="ctr"/>
            <a:r>
              <a:rPr lang="en-US" b="1" dirty="0" smtClean="0">
                <a:solidFill>
                  <a:srgbClr val="FF0000"/>
                </a:solidFill>
              </a:rPr>
              <a:t>Attribute </a:t>
            </a:r>
            <a:r>
              <a:rPr lang="en-US" b="1" dirty="0">
                <a:solidFill>
                  <a:srgbClr val="FF0000"/>
                </a:solidFill>
              </a:rPr>
              <a:t>data is wrong or incomplete. </a:t>
            </a:r>
            <a:endParaRPr lang="en-US" b="1" dirty="0" smtClean="0">
              <a:solidFill>
                <a:srgbClr val="FF0000"/>
              </a:solidFill>
            </a:endParaRPr>
          </a:p>
          <a:p>
            <a:r>
              <a:rPr lang="en-US" dirty="0" smtClean="0"/>
              <a:t>Often </a:t>
            </a:r>
            <a:r>
              <a:rPr lang="en-US" dirty="0"/>
              <a:t>the attribute data does not match exactly with the spatial data</a:t>
            </a:r>
            <a:r>
              <a:rPr lang="en-US" dirty="0" smtClean="0"/>
              <a:t>.</a:t>
            </a:r>
          </a:p>
          <a:p>
            <a:r>
              <a:rPr lang="en-US" dirty="0" smtClean="0"/>
              <a:t> </a:t>
            </a:r>
            <a:r>
              <a:rPr lang="en-US" dirty="0"/>
              <a:t>This is because they are frequently from independent sources and often different time periods. </a:t>
            </a:r>
            <a:endParaRPr lang="en-US" dirty="0" smtClean="0"/>
          </a:p>
          <a:p>
            <a:r>
              <a:rPr lang="en-US" dirty="0" smtClean="0"/>
              <a:t>Missing </a:t>
            </a:r>
            <a:r>
              <a:rPr lang="en-US" dirty="0"/>
              <a:t>data records or too many data records are the most common problems.</a:t>
            </a:r>
          </a:p>
          <a:p>
            <a:endParaRPr lang="en-US" dirty="0"/>
          </a:p>
        </p:txBody>
      </p:sp>
    </p:spTree>
    <p:extLst>
      <p:ext uri="{BB962C8B-B14F-4D97-AF65-F5344CB8AC3E}">
        <p14:creationId xmlns:p14="http://schemas.microsoft.com/office/powerpoint/2010/main" val="223370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 Errors</a:t>
            </a:r>
          </a:p>
        </p:txBody>
      </p:sp>
      <p:sp>
        <p:nvSpPr>
          <p:cNvPr id="3" name="Content Placeholder 2"/>
          <p:cNvSpPr>
            <a:spLocks noGrp="1"/>
          </p:cNvSpPr>
          <p:nvPr>
            <p:ph sz="quarter" idx="13"/>
          </p:nvPr>
        </p:nvSpPr>
        <p:spPr>
          <a:xfrm>
            <a:off x="261257" y="2367093"/>
            <a:ext cx="8647612" cy="4277547"/>
          </a:xfrm>
        </p:spPr>
        <p:txBody>
          <a:bodyPr>
            <a:normAutofit fontScale="85000" lnSpcReduction="10000"/>
          </a:bodyPr>
          <a:lstStyle/>
          <a:p>
            <a:r>
              <a:rPr lang="en-US" dirty="0"/>
              <a:t>A variety of common data problems occur in converting data into a topological structure</a:t>
            </a:r>
            <a:r>
              <a:rPr lang="en-US" dirty="0" smtClean="0"/>
              <a:t>.</a:t>
            </a:r>
          </a:p>
          <a:p>
            <a:r>
              <a:rPr lang="en-US" b="1" dirty="0" smtClean="0">
                <a:solidFill>
                  <a:srgbClr val="0070C0"/>
                </a:solidFill>
              </a:rPr>
              <a:t>These originate </a:t>
            </a:r>
            <a:r>
              <a:rPr lang="en-US" b="1" dirty="0">
                <a:solidFill>
                  <a:srgbClr val="0070C0"/>
                </a:solidFill>
              </a:rPr>
              <a:t>from the original quality of the source data and the characteristics of the data capture process. </a:t>
            </a:r>
            <a:endParaRPr lang="en-US" b="1" dirty="0" smtClean="0">
              <a:solidFill>
                <a:srgbClr val="0070C0"/>
              </a:solidFill>
            </a:endParaRPr>
          </a:p>
          <a:p>
            <a:r>
              <a:rPr lang="en-US" dirty="0" smtClean="0"/>
              <a:t>Usually </a:t>
            </a:r>
            <a:r>
              <a:rPr lang="en-US" dirty="0"/>
              <a:t>data is input by digitizing. </a:t>
            </a:r>
            <a:endParaRPr lang="en-US" dirty="0" smtClean="0"/>
          </a:p>
          <a:p>
            <a:r>
              <a:rPr lang="en-US" b="1" dirty="0" smtClean="0">
                <a:solidFill>
                  <a:srgbClr val="0070C0"/>
                </a:solidFill>
              </a:rPr>
              <a:t>Digitizing </a:t>
            </a:r>
            <a:r>
              <a:rPr lang="en-US" b="1" dirty="0">
                <a:solidFill>
                  <a:srgbClr val="0070C0"/>
                </a:solidFill>
              </a:rPr>
              <a:t>allows a user to trace spatial data from a hard copy product, e.g. a map, and have it recorded by the computer software. </a:t>
            </a:r>
            <a:endParaRPr lang="en-US" b="1" dirty="0" smtClean="0">
              <a:solidFill>
                <a:srgbClr val="0070C0"/>
              </a:solidFill>
            </a:endParaRPr>
          </a:p>
          <a:p>
            <a:r>
              <a:rPr lang="en-US" dirty="0" smtClean="0"/>
              <a:t>Most </a:t>
            </a:r>
            <a:r>
              <a:rPr lang="en-US" dirty="0"/>
              <a:t>GIS software has utilities to clean the data and build a topologic structure. </a:t>
            </a:r>
            <a:endParaRPr lang="en-US" dirty="0" smtClean="0"/>
          </a:p>
          <a:p>
            <a:r>
              <a:rPr lang="en-US" dirty="0"/>
              <a:t>T</a:t>
            </a:r>
            <a:r>
              <a:rPr lang="en-US" dirty="0" smtClean="0"/>
              <a:t>he </a:t>
            </a:r>
            <a:r>
              <a:rPr lang="en-US" dirty="0"/>
              <a:t>cleaning process can be very lengthy. </a:t>
            </a:r>
          </a:p>
          <a:p>
            <a:r>
              <a:rPr lang="en-US" b="1" dirty="0">
                <a:solidFill>
                  <a:srgbClr val="FF0000"/>
                </a:solidFill>
              </a:rPr>
              <a:t>Experience indicates that in the course of any GIS project 60 to 80 % of the time required to complete the project is involved in the input, cleaning, linking, and verification of the data.</a:t>
            </a:r>
          </a:p>
        </p:txBody>
      </p:sp>
    </p:spTree>
    <p:extLst>
      <p:ext uri="{BB962C8B-B14F-4D97-AF65-F5344CB8AC3E}">
        <p14:creationId xmlns:p14="http://schemas.microsoft.com/office/powerpoint/2010/main" val="2675436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Data Errors</a:t>
            </a:r>
          </a:p>
        </p:txBody>
      </p:sp>
      <p:sp>
        <p:nvSpPr>
          <p:cNvPr id="3" name="Content Placeholder 2"/>
          <p:cNvSpPr>
            <a:spLocks noGrp="1"/>
          </p:cNvSpPr>
          <p:nvPr>
            <p:ph sz="quarter" idx="13"/>
          </p:nvPr>
        </p:nvSpPr>
        <p:spPr>
          <a:xfrm>
            <a:off x="243839" y="1985554"/>
            <a:ext cx="8647611" cy="4319451"/>
          </a:xfrm>
        </p:spPr>
        <p:txBody>
          <a:bodyPr>
            <a:normAutofit fontScale="92500" lnSpcReduction="20000"/>
          </a:bodyPr>
          <a:lstStyle/>
          <a:p>
            <a:r>
              <a:rPr lang="en-US" b="1" dirty="0">
                <a:solidFill>
                  <a:srgbClr val="0070C0"/>
                </a:solidFill>
              </a:rPr>
              <a:t>The identification of attribute data errors is usually not as simple as spatial errors. </a:t>
            </a:r>
            <a:endParaRPr lang="en-US" b="1" dirty="0" smtClean="0">
              <a:solidFill>
                <a:srgbClr val="0070C0"/>
              </a:solidFill>
            </a:endParaRPr>
          </a:p>
          <a:p>
            <a:r>
              <a:rPr lang="en-US" dirty="0" smtClean="0"/>
              <a:t>This </a:t>
            </a:r>
            <a:r>
              <a:rPr lang="en-US" dirty="0"/>
              <a:t>is especially true if these errors are attributed to the quality or reliability of the data</a:t>
            </a:r>
            <a:r>
              <a:rPr lang="en-US" dirty="0" smtClean="0"/>
              <a:t>.</a:t>
            </a:r>
          </a:p>
          <a:p>
            <a:r>
              <a:rPr lang="en-US" dirty="0" smtClean="0"/>
              <a:t>Errors </a:t>
            </a:r>
            <a:r>
              <a:rPr lang="en-US" dirty="0"/>
              <a:t>as such usually do not surface until later on in the GIS processing. </a:t>
            </a:r>
            <a:endParaRPr lang="en-US" dirty="0" smtClean="0"/>
          </a:p>
          <a:p>
            <a:r>
              <a:rPr lang="en-US" dirty="0" smtClean="0"/>
              <a:t>Solutions </a:t>
            </a:r>
            <a:r>
              <a:rPr lang="en-US" dirty="0"/>
              <a:t>to these type of problems are much more complex and often do not exist entirely</a:t>
            </a:r>
            <a:r>
              <a:rPr lang="en-US" dirty="0" smtClean="0"/>
              <a:t>.</a:t>
            </a:r>
            <a:endParaRPr lang="en-US" dirty="0"/>
          </a:p>
          <a:p>
            <a:r>
              <a:rPr lang="en-US" b="1" dirty="0">
                <a:solidFill>
                  <a:srgbClr val="FF0000"/>
                </a:solidFill>
              </a:rPr>
              <a:t>Simple errors of linkage, e.g. missing or duplicate records, become evident during the linking operation between spatial and attribute data. </a:t>
            </a:r>
            <a:endParaRPr lang="en-US" b="1" dirty="0" smtClean="0">
              <a:solidFill>
                <a:srgbClr val="FF0000"/>
              </a:solidFill>
            </a:endParaRPr>
          </a:p>
          <a:p>
            <a:r>
              <a:rPr lang="en-US" dirty="0" smtClean="0"/>
              <a:t>Again</a:t>
            </a:r>
            <a:r>
              <a:rPr lang="en-US" dirty="0"/>
              <a:t>, most GIS software contains functions that check for and clearly identify problems of linkage during attempted operations. </a:t>
            </a:r>
            <a:endParaRPr lang="en-US" dirty="0" smtClean="0"/>
          </a:p>
          <a:p>
            <a:r>
              <a:rPr lang="en-US" dirty="0" smtClean="0"/>
              <a:t>This </a:t>
            </a:r>
            <a:r>
              <a:rPr lang="en-US" dirty="0"/>
              <a:t>is also an area of consideration when evaluating GIS software.</a:t>
            </a:r>
          </a:p>
        </p:txBody>
      </p:sp>
    </p:spTree>
    <p:extLst>
      <p:ext uri="{BB962C8B-B14F-4D97-AF65-F5344CB8AC3E}">
        <p14:creationId xmlns:p14="http://schemas.microsoft.com/office/powerpoint/2010/main" val="826485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Verification</a:t>
            </a:r>
          </a:p>
        </p:txBody>
      </p:sp>
      <p:sp>
        <p:nvSpPr>
          <p:cNvPr id="3" name="Content Placeholder 2"/>
          <p:cNvSpPr>
            <a:spLocks noGrp="1"/>
          </p:cNvSpPr>
          <p:nvPr>
            <p:ph sz="quarter" idx="13"/>
          </p:nvPr>
        </p:nvSpPr>
        <p:spPr>
          <a:xfrm>
            <a:off x="252549" y="1994263"/>
            <a:ext cx="8621485" cy="4650377"/>
          </a:xfrm>
        </p:spPr>
        <p:txBody>
          <a:bodyPr>
            <a:normAutofit fontScale="77500" lnSpcReduction="20000"/>
          </a:bodyPr>
          <a:lstStyle/>
          <a:p>
            <a:r>
              <a:rPr lang="en-US" b="1" dirty="0">
                <a:solidFill>
                  <a:srgbClr val="FF0000"/>
                </a:solidFill>
              </a:rPr>
              <a:t>Six clear steps stand out in the data editing and verification process for spatial data</a:t>
            </a:r>
            <a:r>
              <a:rPr lang="en-US" dirty="0"/>
              <a:t>. These are</a:t>
            </a:r>
            <a:r>
              <a:rPr lang="en-US" dirty="0" smtClean="0"/>
              <a:t>:</a:t>
            </a:r>
            <a:r>
              <a:rPr lang="en-US" dirty="0"/>
              <a:t>	</a:t>
            </a:r>
          </a:p>
          <a:p>
            <a:pPr marL="457200" indent="-457200">
              <a:buFont typeface="+mj-lt"/>
              <a:buAutoNum type="arabicParenR"/>
            </a:pPr>
            <a:r>
              <a:rPr lang="en-US" b="1" dirty="0">
                <a:solidFill>
                  <a:srgbClr val="C00000"/>
                </a:solidFill>
              </a:rPr>
              <a:t>Visual </a:t>
            </a:r>
            <a:r>
              <a:rPr lang="en-US" b="1" dirty="0" smtClean="0">
                <a:solidFill>
                  <a:srgbClr val="C00000"/>
                </a:solidFill>
              </a:rPr>
              <a:t>review</a:t>
            </a:r>
            <a:r>
              <a:rPr lang="en-US" dirty="0" smtClean="0"/>
              <a:t>: This </a:t>
            </a:r>
            <a:r>
              <a:rPr lang="en-US" dirty="0"/>
              <a:t>is usually by check plotting</a:t>
            </a:r>
            <a:r>
              <a:rPr lang="en-US" dirty="0" smtClean="0"/>
              <a:t>.</a:t>
            </a:r>
            <a:endParaRPr lang="en-US" dirty="0"/>
          </a:p>
          <a:p>
            <a:pPr marL="457200" indent="-457200">
              <a:buFont typeface="+mj-lt"/>
              <a:buAutoNum type="arabicParenR"/>
            </a:pPr>
            <a:r>
              <a:rPr lang="en-US" b="1" dirty="0" smtClean="0">
                <a:solidFill>
                  <a:srgbClr val="C00000"/>
                </a:solidFill>
              </a:rPr>
              <a:t>Cleanup </a:t>
            </a:r>
            <a:r>
              <a:rPr lang="en-US" b="1" dirty="0">
                <a:solidFill>
                  <a:srgbClr val="C00000"/>
                </a:solidFill>
              </a:rPr>
              <a:t>of lines and </a:t>
            </a:r>
            <a:r>
              <a:rPr lang="en-US" b="1" dirty="0" smtClean="0">
                <a:solidFill>
                  <a:srgbClr val="C00000"/>
                </a:solidFill>
              </a:rPr>
              <a:t>junctions</a:t>
            </a:r>
            <a:r>
              <a:rPr lang="en-US" dirty="0" smtClean="0"/>
              <a:t>: </a:t>
            </a:r>
            <a:r>
              <a:rPr lang="en-US" dirty="0"/>
              <a:t>This process is usually done by software first and interactive editing second.</a:t>
            </a:r>
          </a:p>
          <a:p>
            <a:pPr marL="457200" indent="-457200">
              <a:buFont typeface="+mj-lt"/>
              <a:buAutoNum type="arabicParenR"/>
            </a:pPr>
            <a:r>
              <a:rPr lang="en-US" b="1" dirty="0" smtClean="0">
                <a:solidFill>
                  <a:srgbClr val="C00000"/>
                </a:solidFill>
              </a:rPr>
              <a:t>Weeding </a:t>
            </a:r>
            <a:r>
              <a:rPr lang="en-US" b="1" dirty="0">
                <a:solidFill>
                  <a:srgbClr val="C00000"/>
                </a:solidFill>
              </a:rPr>
              <a:t>of excess </a:t>
            </a:r>
            <a:r>
              <a:rPr lang="en-US" b="1" dirty="0" smtClean="0">
                <a:solidFill>
                  <a:srgbClr val="C00000"/>
                </a:solidFill>
              </a:rPr>
              <a:t>coordinates</a:t>
            </a:r>
            <a:r>
              <a:rPr lang="en-US" dirty="0" smtClean="0"/>
              <a:t>: </a:t>
            </a:r>
            <a:r>
              <a:rPr lang="en-US" dirty="0"/>
              <a:t>This process involves the removal of redundant vertices by the software for linear and/or polygonal features.</a:t>
            </a:r>
          </a:p>
          <a:p>
            <a:pPr marL="457200" indent="-457200">
              <a:buFont typeface="+mj-lt"/>
              <a:buAutoNum type="arabicParenR"/>
            </a:pPr>
            <a:r>
              <a:rPr lang="en-US" b="1" dirty="0" smtClean="0">
                <a:solidFill>
                  <a:srgbClr val="C00000"/>
                </a:solidFill>
              </a:rPr>
              <a:t>Correction </a:t>
            </a:r>
            <a:r>
              <a:rPr lang="en-US" b="1" dirty="0">
                <a:solidFill>
                  <a:srgbClr val="C00000"/>
                </a:solidFill>
              </a:rPr>
              <a:t>for distortion and </a:t>
            </a:r>
            <a:r>
              <a:rPr lang="en-US" b="1" dirty="0" smtClean="0">
                <a:solidFill>
                  <a:srgbClr val="C00000"/>
                </a:solidFill>
              </a:rPr>
              <a:t>warping</a:t>
            </a:r>
            <a:r>
              <a:rPr lang="en-US" dirty="0" smtClean="0"/>
              <a:t>: Most </a:t>
            </a:r>
            <a:r>
              <a:rPr lang="en-US" dirty="0"/>
              <a:t>GIS software has functions for scale correction and rubber sheeting. However, the distinct rubber sheet algorithm used will vary depending on the spatial data model, vector or raster, employed by the GIS. Some raster techniques may be more intensive than vector based algorithms.</a:t>
            </a:r>
          </a:p>
          <a:p>
            <a:pPr marL="457200" indent="-457200">
              <a:buFont typeface="+mj-lt"/>
              <a:buAutoNum type="arabicParenR"/>
            </a:pPr>
            <a:r>
              <a:rPr lang="en-US" b="1" dirty="0" smtClean="0">
                <a:solidFill>
                  <a:srgbClr val="C00000"/>
                </a:solidFill>
              </a:rPr>
              <a:t>Construction </a:t>
            </a:r>
            <a:r>
              <a:rPr lang="en-US" b="1" dirty="0">
                <a:solidFill>
                  <a:srgbClr val="C00000"/>
                </a:solidFill>
              </a:rPr>
              <a:t>of </a:t>
            </a:r>
            <a:r>
              <a:rPr lang="en-US" b="1" dirty="0" smtClean="0">
                <a:solidFill>
                  <a:srgbClr val="C00000"/>
                </a:solidFill>
              </a:rPr>
              <a:t>polygons</a:t>
            </a:r>
            <a:r>
              <a:rPr lang="en-US" dirty="0" smtClean="0"/>
              <a:t>: Since </a:t>
            </a:r>
            <a:r>
              <a:rPr lang="en-US" dirty="0"/>
              <a:t>the majority of data used in GIS is polygonal, the construction of polygon features from lines/arcs is necessary. Usually this is done in conjunction with the topological building process.</a:t>
            </a:r>
          </a:p>
          <a:p>
            <a:pPr marL="457200" indent="-457200">
              <a:buFont typeface="+mj-lt"/>
              <a:buAutoNum type="arabicParenR"/>
            </a:pPr>
            <a:r>
              <a:rPr lang="en-US" b="1" dirty="0" smtClean="0">
                <a:solidFill>
                  <a:srgbClr val="C00000"/>
                </a:solidFill>
              </a:rPr>
              <a:t>The </a:t>
            </a:r>
            <a:r>
              <a:rPr lang="en-US" b="1" dirty="0">
                <a:solidFill>
                  <a:srgbClr val="C00000"/>
                </a:solidFill>
              </a:rPr>
              <a:t>addition of unique identifiers or </a:t>
            </a:r>
            <a:r>
              <a:rPr lang="en-US" b="1" dirty="0" smtClean="0">
                <a:solidFill>
                  <a:srgbClr val="C00000"/>
                </a:solidFill>
              </a:rPr>
              <a:t>labels</a:t>
            </a:r>
            <a:r>
              <a:rPr lang="en-US" dirty="0" smtClean="0"/>
              <a:t>: </a:t>
            </a:r>
            <a:r>
              <a:rPr lang="en-US" dirty="0"/>
              <a:t>Often this process is manual. However, some systems do provide the capability to automatically build labels for a data layer.</a:t>
            </a:r>
          </a:p>
          <a:p>
            <a:endParaRPr lang="en-US" dirty="0"/>
          </a:p>
        </p:txBody>
      </p:sp>
    </p:spTree>
    <p:extLst>
      <p:ext uri="{BB962C8B-B14F-4D97-AF65-F5344CB8AC3E}">
        <p14:creationId xmlns:p14="http://schemas.microsoft.com/office/powerpoint/2010/main" val="13787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verification</a:t>
            </a:r>
            <a:endParaRPr lang="en-US" dirty="0"/>
          </a:p>
        </p:txBody>
      </p:sp>
      <p:sp>
        <p:nvSpPr>
          <p:cNvPr id="3" name="Content Placeholder 2"/>
          <p:cNvSpPr>
            <a:spLocks noGrp="1"/>
          </p:cNvSpPr>
          <p:nvPr>
            <p:ph sz="quarter" idx="13"/>
          </p:nvPr>
        </p:nvSpPr>
        <p:spPr>
          <a:xfrm>
            <a:off x="685330" y="2367093"/>
            <a:ext cx="7772870" cy="3937913"/>
          </a:xfrm>
        </p:spPr>
        <p:txBody>
          <a:bodyPr>
            <a:normAutofit/>
          </a:bodyPr>
          <a:lstStyle/>
          <a:p>
            <a:r>
              <a:rPr lang="en-US" sz="2400" b="1" dirty="0">
                <a:solidFill>
                  <a:srgbClr val="C00000"/>
                </a:solidFill>
              </a:rPr>
              <a:t>These data verification steps occur after the data input stage and prior to or during the linkage of the spatial data to the attributes</a:t>
            </a:r>
            <a:r>
              <a:rPr lang="en-US" sz="2400" dirty="0"/>
              <a:t>. </a:t>
            </a:r>
            <a:endParaRPr lang="en-US" sz="2400" dirty="0" smtClean="0"/>
          </a:p>
          <a:p>
            <a:r>
              <a:rPr lang="en-US" sz="2400" b="1" dirty="0" smtClean="0">
                <a:solidFill>
                  <a:srgbClr val="002060"/>
                </a:solidFill>
              </a:rPr>
              <a:t>Data </a:t>
            </a:r>
            <a:r>
              <a:rPr lang="en-US" sz="2400" b="1" dirty="0">
                <a:solidFill>
                  <a:srgbClr val="002060"/>
                </a:solidFill>
              </a:rPr>
              <a:t>verification ensures the integrity between the spatial and attribute data. </a:t>
            </a:r>
            <a:endParaRPr lang="en-US" sz="2400" b="1" dirty="0" smtClean="0">
              <a:solidFill>
                <a:srgbClr val="002060"/>
              </a:solidFill>
            </a:endParaRPr>
          </a:p>
          <a:p>
            <a:r>
              <a:rPr lang="en-US" sz="2400" dirty="0" smtClean="0"/>
              <a:t>Verification </a:t>
            </a:r>
            <a:r>
              <a:rPr lang="en-US" sz="2400" dirty="0"/>
              <a:t>should include some brief querying of attributes and cross checking against known values.</a:t>
            </a:r>
          </a:p>
        </p:txBody>
      </p:sp>
    </p:spTree>
    <p:extLst>
      <p:ext uri="{BB962C8B-B14F-4D97-AF65-F5344CB8AC3E}">
        <p14:creationId xmlns:p14="http://schemas.microsoft.com/office/powerpoint/2010/main" val="386392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DATA FOR ANALYSIS</a:t>
            </a:r>
          </a:p>
        </p:txBody>
      </p:sp>
      <p:sp>
        <p:nvSpPr>
          <p:cNvPr id="3" name="Content Placeholder 2"/>
          <p:cNvSpPr>
            <a:spLocks noGrp="1"/>
          </p:cNvSpPr>
          <p:nvPr>
            <p:ph sz="quarter" idx="13"/>
          </p:nvPr>
        </p:nvSpPr>
        <p:spPr>
          <a:xfrm>
            <a:off x="685330" y="2367093"/>
            <a:ext cx="7772870" cy="3911787"/>
          </a:xfrm>
        </p:spPr>
        <p:txBody>
          <a:bodyPr>
            <a:normAutofit fontScale="92500"/>
          </a:bodyPr>
          <a:lstStyle/>
          <a:p>
            <a:r>
              <a:rPr lang="en-US" sz="2400" b="1" dirty="0">
                <a:solidFill>
                  <a:srgbClr val="002060"/>
                </a:solidFill>
              </a:rPr>
              <a:t>Most GIS software organizes spatial data in a thematic approach that categorizes data in vertical layers. </a:t>
            </a:r>
            <a:endParaRPr lang="en-US" sz="2400" b="1" dirty="0" smtClean="0">
              <a:solidFill>
                <a:srgbClr val="002060"/>
              </a:solidFill>
            </a:endParaRPr>
          </a:p>
          <a:p>
            <a:r>
              <a:rPr lang="en-US" sz="2400" dirty="0" smtClean="0"/>
              <a:t>Typical </a:t>
            </a:r>
            <a:r>
              <a:rPr lang="en-US" sz="2400" dirty="0"/>
              <a:t>layers used in natural resource management agencies or companies include forest cover, soil classification, elevation, road network (access), ecological areas, hydrology, etc</a:t>
            </a:r>
            <a:r>
              <a:rPr lang="en-US" sz="2400" dirty="0" smtClean="0"/>
              <a:t>.</a:t>
            </a:r>
          </a:p>
          <a:p>
            <a:r>
              <a:rPr lang="en-US" sz="2400" b="1" dirty="0">
                <a:solidFill>
                  <a:srgbClr val="FF0000"/>
                </a:solidFill>
              </a:rPr>
              <a:t>Spatial data layers are commonly input one at a time, e.g. forest cover.</a:t>
            </a:r>
          </a:p>
          <a:p>
            <a:r>
              <a:rPr lang="en-US" sz="2400" dirty="0"/>
              <a:t> </a:t>
            </a:r>
            <a:r>
              <a:rPr lang="en-US" sz="2400" b="1" dirty="0"/>
              <a:t>Accordingly, attribute data is entered one layer at a time. </a:t>
            </a:r>
          </a:p>
          <a:p>
            <a:endParaRPr lang="en-US" sz="2400" dirty="0"/>
          </a:p>
        </p:txBody>
      </p:sp>
    </p:spTree>
    <p:extLst>
      <p:ext uri="{BB962C8B-B14F-4D97-AF65-F5344CB8AC3E}">
        <p14:creationId xmlns:p14="http://schemas.microsoft.com/office/powerpoint/2010/main" val="321789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DATA FOR ANALYSIS</a:t>
            </a:r>
          </a:p>
        </p:txBody>
      </p:sp>
      <p:sp>
        <p:nvSpPr>
          <p:cNvPr id="3" name="Content Placeholder 2"/>
          <p:cNvSpPr>
            <a:spLocks noGrp="1"/>
          </p:cNvSpPr>
          <p:nvPr>
            <p:ph sz="quarter" idx="13"/>
          </p:nvPr>
        </p:nvSpPr>
        <p:spPr>
          <a:xfrm>
            <a:off x="685330" y="2281660"/>
            <a:ext cx="7772870" cy="4023360"/>
          </a:xfrm>
        </p:spPr>
        <p:txBody>
          <a:bodyPr>
            <a:normAutofit/>
          </a:bodyPr>
          <a:lstStyle/>
          <a:p>
            <a:r>
              <a:rPr lang="en-US" sz="2400" b="1" dirty="0" smtClean="0">
                <a:solidFill>
                  <a:srgbClr val="002060"/>
                </a:solidFill>
              </a:rPr>
              <a:t>Most </a:t>
            </a:r>
            <a:r>
              <a:rPr lang="en-US" sz="2400" b="1" dirty="0">
                <a:solidFill>
                  <a:srgbClr val="002060"/>
                </a:solidFill>
              </a:rPr>
              <a:t>often, the spatial and attribute data may be entered at different times and linked together later. </a:t>
            </a:r>
            <a:endParaRPr lang="en-US" sz="2400" b="1" dirty="0" smtClean="0">
              <a:solidFill>
                <a:srgbClr val="002060"/>
              </a:solidFill>
            </a:endParaRPr>
          </a:p>
          <a:p>
            <a:r>
              <a:rPr lang="en-US" sz="2400" dirty="0"/>
              <a:t>The clear identification of the requirements for any GIS project is necessary before any data input procedures, and/or layer definitions, should occur.</a:t>
            </a:r>
          </a:p>
          <a:p>
            <a:r>
              <a:rPr lang="en-US" sz="2400" dirty="0"/>
              <a:t>It is mandatory that GIS users fully understand their needs before undertaking a GIS project</a:t>
            </a:r>
            <a:r>
              <a:rPr lang="en-US" sz="2400" dirty="0" smtClean="0"/>
              <a:t>.</a:t>
            </a:r>
            <a:endParaRPr lang="en-US" sz="2400" dirty="0"/>
          </a:p>
        </p:txBody>
      </p:sp>
    </p:spTree>
    <p:extLst>
      <p:ext uri="{BB962C8B-B14F-4D97-AF65-F5344CB8AC3E}">
        <p14:creationId xmlns:p14="http://schemas.microsoft.com/office/powerpoint/2010/main" val="2376943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DATA ORGANIZATION</a:t>
            </a:r>
          </a:p>
        </p:txBody>
      </p:sp>
      <p:pic>
        <p:nvPicPr>
          <p:cNvPr id="1026" name="Picture 2" descr="Image result for VERTICAL DATA ORGANIZATION gis"/>
          <p:cNvPicPr>
            <a:picLocks noChangeAspect="1" noChangeArrowheads="1"/>
          </p:cNvPicPr>
          <p:nvPr/>
        </p:nvPicPr>
        <p:blipFill rotWithShape="1">
          <a:blip r:embed="rId2">
            <a:extLst>
              <a:ext uri="{28A0092B-C50C-407E-A947-70E740481C1C}">
                <a14:useLocalDpi xmlns:a14="http://schemas.microsoft.com/office/drawing/2010/main" val="0"/>
              </a:ext>
            </a:extLst>
          </a:blip>
          <a:srcRect l="2446" t="1024" r="1143" b="6051"/>
          <a:stretch/>
        </p:blipFill>
        <p:spPr bwMode="auto">
          <a:xfrm>
            <a:off x="1632857" y="1785257"/>
            <a:ext cx="5878286" cy="5007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46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data</a:t>
            </a:r>
            <a:endParaRPr lang="en-US" dirty="0"/>
          </a:p>
        </p:txBody>
      </p:sp>
      <p:sp>
        <p:nvSpPr>
          <p:cNvPr id="3" name="Content Placeholder 2"/>
          <p:cNvSpPr>
            <a:spLocks noGrp="1"/>
          </p:cNvSpPr>
          <p:nvPr>
            <p:ph sz="quarter" idx="13"/>
          </p:nvPr>
        </p:nvSpPr>
        <p:spPr/>
        <p:txBody>
          <a:bodyPr>
            <a:normAutofit fontScale="92500" lnSpcReduction="20000"/>
          </a:bodyPr>
          <a:lstStyle/>
          <a:p>
            <a:pPr algn="just"/>
            <a:r>
              <a:rPr lang="en-US" cap="none" dirty="0"/>
              <a:t>A wide variety of data sources exist for both spatial and attribute data. </a:t>
            </a:r>
            <a:endParaRPr lang="en-US" cap="none" dirty="0" smtClean="0"/>
          </a:p>
          <a:p>
            <a:pPr algn="just"/>
            <a:r>
              <a:rPr lang="en-US" b="1" cap="none" dirty="0" smtClean="0">
                <a:solidFill>
                  <a:srgbClr val="FF0000"/>
                </a:solidFill>
              </a:rPr>
              <a:t>The </a:t>
            </a:r>
            <a:r>
              <a:rPr lang="en-US" b="1" cap="none" dirty="0">
                <a:solidFill>
                  <a:srgbClr val="FF0000"/>
                </a:solidFill>
              </a:rPr>
              <a:t>most common general sources for spatial data are:</a:t>
            </a:r>
          </a:p>
          <a:p>
            <a:pPr algn="just"/>
            <a:endParaRPr lang="en-US" cap="none" dirty="0"/>
          </a:p>
          <a:p>
            <a:pPr algn="just"/>
            <a:r>
              <a:rPr lang="en-US" cap="none" dirty="0"/>
              <a:t>	</a:t>
            </a:r>
            <a:r>
              <a:rPr lang="en-US" b="1" cap="none" dirty="0">
                <a:solidFill>
                  <a:srgbClr val="FF0000"/>
                </a:solidFill>
              </a:rPr>
              <a:t>hard copy </a:t>
            </a:r>
            <a:r>
              <a:rPr lang="en-US" b="1" cap="none" dirty="0" smtClean="0">
                <a:solidFill>
                  <a:srgbClr val="FF0000"/>
                </a:solidFill>
              </a:rPr>
              <a:t>maps</a:t>
            </a:r>
            <a:endParaRPr lang="en-US" b="1" cap="none" dirty="0">
              <a:solidFill>
                <a:srgbClr val="FF0000"/>
              </a:solidFill>
            </a:endParaRPr>
          </a:p>
          <a:p>
            <a:pPr algn="just"/>
            <a:r>
              <a:rPr lang="en-US" b="1" cap="none" dirty="0">
                <a:solidFill>
                  <a:srgbClr val="FF0000"/>
                </a:solidFill>
              </a:rPr>
              <a:t>	aerial photographs;</a:t>
            </a:r>
          </a:p>
          <a:p>
            <a:pPr algn="just"/>
            <a:r>
              <a:rPr lang="en-US" b="1" cap="none" dirty="0">
                <a:solidFill>
                  <a:srgbClr val="FF0000"/>
                </a:solidFill>
              </a:rPr>
              <a:t>	remotely-sensed </a:t>
            </a:r>
            <a:r>
              <a:rPr lang="en-US" b="1" cap="none" dirty="0" smtClean="0">
                <a:solidFill>
                  <a:srgbClr val="FF0000"/>
                </a:solidFill>
              </a:rPr>
              <a:t>imagery</a:t>
            </a:r>
            <a:endParaRPr lang="en-US" b="1" cap="none" dirty="0">
              <a:solidFill>
                <a:srgbClr val="FF0000"/>
              </a:solidFill>
            </a:endParaRPr>
          </a:p>
          <a:p>
            <a:pPr algn="just"/>
            <a:r>
              <a:rPr lang="en-US" b="1" cap="none" dirty="0">
                <a:solidFill>
                  <a:srgbClr val="FF0000"/>
                </a:solidFill>
              </a:rPr>
              <a:t>	point data samples from surveys; and</a:t>
            </a:r>
          </a:p>
          <a:p>
            <a:pPr algn="just"/>
            <a:r>
              <a:rPr lang="en-US" b="1" cap="none" dirty="0">
                <a:solidFill>
                  <a:srgbClr val="FF0000"/>
                </a:solidFill>
              </a:rPr>
              <a:t>	existing digital data files.</a:t>
            </a:r>
          </a:p>
        </p:txBody>
      </p:sp>
    </p:spTree>
    <p:extLst>
      <p:ext uri="{BB962C8B-B14F-4D97-AF65-F5344CB8AC3E}">
        <p14:creationId xmlns:p14="http://schemas.microsoft.com/office/powerpoint/2010/main" val="1523906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 LAYERS - VERTICAL DATA ORGANIZATION</a:t>
            </a:r>
          </a:p>
        </p:txBody>
      </p:sp>
      <p:sp>
        <p:nvSpPr>
          <p:cNvPr id="3" name="Content Placeholder 2"/>
          <p:cNvSpPr>
            <a:spLocks noGrp="1"/>
          </p:cNvSpPr>
          <p:nvPr>
            <p:ph sz="quarter" idx="13"/>
          </p:nvPr>
        </p:nvSpPr>
        <p:spPr>
          <a:xfrm>
            <a:off x="252549" y="2367093"/>
            <a:ext cx="8656320" cy="4207878"/>
          </a:xfrm>
        </p:spPr>
        <p:txBody>
          <a:bodyPr>
            <a:normAutofit/>
          </a:bodyPr>
          <a:lstStyle/>
          <a:p>
            <a:r>
              <a:rPr lang="en-US" b="1" dirty="0">
                <a:solidFill>
                  <a:srgbClr val="FF0000"/>
                </a:solidFill>
              </a:rPr>
              <a:t>In most GIS software data is organized in themes as data layers</a:t>
            </a:r>
            <a:r>
              <a:rPr lang="en-US" dirty="0"/>
              <a:t>. This approach allows data to be input as separate themes and overlaid based on analysis requirements. </a:t>
            </a:r>
            <a:r>
              <a:rPr lang="en-US" b="1" dirty="0">
                <a:solidFill>
                  <a:srgbClr val="FF0000"/>
                </a:solidFill>
              </a:rPr>
              <a:t>This can conceptualized as vertical layering the characteristics of the earth's surface. </a:t>
            </a:r>
            <a:endParaRPr lang="en-US" b="1" dirty="0" smtClean="0">
              <a:solidFill>
                <a:srgbClr val="FF0000"/>
              </a:solidFill>
            </a:endParaRPr>
          </a:p>
          <a:p>
            <a:r>
              <a:rPr lang="en-US" b="1" dirty="0">
                <a:solidFill>
                  <a:srgbClr val="002060"/>
                </a:solidFill>
              </a:rPr>
              <a:t>In any GIS project a variety of data layers will be required. </a:t>
            </a:r>
            <a:r>
              <a:rPr lang="en-US" dirty="0"/>
              <a:t>These must be identified before the project is started and a priority given to the input or digitizing of the spatial data layers</a:t>
            </a:r>
            <a:r>
              <a:rPr lang="en-US" dirty="0" smtClean="0"/>
              <a:t>.</a:t>
            </a:r>
          </a:p>
          <a:p>
            <a:r>
              <a:rPr lang="en-US" dirty="0"/>
              <a:t>When considering the physical requirements of the GIS software it is important to understand that </a:t>
            </a:r>
            <a:r>
              <a:rPr lang="en-US" b="1" dirty="0">
                <a:solidFill>
                  <a:srgbClr val="0070C0"/>
                </a:solidFill>
              </a:rPr>
              <a:t>two types of data are required for each layer, attribute and spatial data. </a:t>
            </a:r>
          </a:p>
        </p:txBody>
      </p:sp>
    </p:spTree>
    <p:extLst>
      <p:ext uri="{BB962C8B-B14F-4D97-AF65-F5344CB8AC3E}">
        <p14:creationId xmlns:p14="http://schemas.microsoft.com/office/powerpoint/2010/main" val="3330217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AND UPDATING OF DATA</a:t>
            </a:r>
          </a:p>
        </p:txBody>
      </p:sp>
      <p:sp>
        <p:nvSpPr>
          <p:cNvPr id="3" name="Content Placeholder 2"/>
          <p:cNvSpPr>
            <a:spLocks noGrp="1"/>
          </p:cNvSpPr>
          <p:nvPr>
            <p:ph sz="quarter" idx="13"/>
          </p:nvPr>
        </p:nvSpPr>
        <p:spPr/>
        <p:txBody>
          <a:bodyPr>
            <a:normAutofit/>
          </a:bodyPr>
          <a:lstStyle/>
          <a:p>
            <a:r>
              <a:rPr lang="en-US" b="1" dirty="0">
                <a:solidFill>
                  <a:srgbClr val="C00000"/>
                </a:solidFill>
              </a:rPr>
              <a:t>Perhaps the primary function in the data storage and retrieval subsystem involves the editing and updating of data</a:t>
            </a:r>
            <a:r>
              <a:rPr lang="en-US" dirty="0"/>
              <a:t>. Frequently, the following data editing capabilities are required</a:t>
            </a:r>
            <a:r>
              <a:rPr lang="en-US" dirty="0" smtClean="0"/>
              <a:t>:</a:t>
            </a:r>
            <a:endParaRPr lang="en-US" dirty="0"/>
          </a:p>
          <a:p>
            <a:pPr lvl="1"/>
            <a:r>
              <a:rPr lang="en-US" b="1" dirty="0" smtClean="0">
                <a:solidFill>
                  <a:srgbClr val="FF0000"/>
                </a:solidFill>
              </a:rPr>
              <a:t>interactive editing of spatial data;</a:t>
            </a:r>
          </a:p>
          <a:p>
            <a:pPr lvl="1"/>
            <a:r>
              <a:rPr lang="en-US" b="1" dirty="0" smtClean="0">
                <a:solidFill>
                  <a:srgbClr val="FF0000"/>
                </a:solidFill>
              </a:rPr>
              <a:t>interactive editing of attribute data;</a:t>
            </a:r>
          </a:p>
          <a:p>
            <a:pPr lvl="1"/>
            <a:r>
              <a:rPr lang="en-US" b="1" dirty="0" smtClean="0">
                <a:solidFill>
                  <a:srgbClr val="FF0000"/>
                </a:solidFill>
              </a:rPr>
              <a:t>the </a:t>
            </a:r>
            <a:r>
              <a:rPr lang="en-US" b="1" dirty="0">
                <a:solidFill>
                  <a:srgbClr val="FF0000"/>
                </a:solidFill>
              </a:rPr>
              <a:t>ability to add, manipulate, modify, and delete both spatial features and attributes (independently or simultaneously) </a:t>
            </a:r>
            <a:r>
              <a:rPr lang="en-US" dirty="0"/>
              <a:t>; and the</a:t>
            </a:r>
          </a:p>
          <a:p>
            <a:pPr lvl="1"/>
            <a:r>
              <a:rPr lang="en-US" b="1" dirty="0" smtClean="0">
                <a:solidFill>
                  <a:srgbClr val="FF0000"/>
                </a:solidFill>
              </a:rPr>
              <a:t>ability </a:t>
            </a:r>
            <a:r>
              <a:rPr lang="en-US" b="1" dirty="0">
                <a:solidFill>
                  <a:srgbClr val="FF0000"/>
                </a:solidFill>
              </a:rPr>
              <a:t>to edit selected features in a batch processing mode.</a:t>
            </a:r>
          </a:p>
        </p:txBody>
      </p:sp>
    </p:spTree>
    <p:extLst>
      <p:ext uri="{BB962C8B-B14F-4D97-AF65-F5344CB8AC3E}">
        <p14:creationId xmlns:p14="http://schemas.microsoft.com/office/powerpoint/2010/main" val="3092014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AND UPDATING OF DATA</a:t>
            </a:r>
          </a:p>
        </p:txBody>
      </p:sp>
      <p:sp>
        <p:nvSpPr>
          <p:cNvPr id="3" name="Content Placeholder 2"/>
          <p:cNvSpPr>
            <a:spLocks noGrp="1"/>
          </p:cNvSpPr>
          <p:nvPr>
            <p:ph sz="quarter" idx="13"/>
          </p:nvPr>
        </p:nvSpPr>
        <p:spPr/>
        <p:txBody>
          <a:bodyPr/>
          <a:lstStyle/>
          <a:p>
            <a:r>
              <a:rPr lang="en-US" b="1" dirty="0">
                <a:solidFill>
                  <a:srgbClr val="FF0000"/>
                </a:solidFill>
              </a:rPr>
              <a:t>Updating implies the resurvey and processing of new information. </a:t>
            </a:r>
            <a:endParaRPr lang="en-US" b="1" dirty="0" smtClean="0">
              <a:solidFill>
                <a:srgbClr val="FF0000"/>
              </a:solidFill>
            </a:endParaRPr>
          </a:p>
          <a:p>
            <a:r>
              <a:rPr lang="en-US" dirty="0"/>
              <a:t>The updating function is of great importance during any GIS project. </a:t>
            </a:r>
            <a:endParaRPr lang="en-US" dirty="0" smtClean="0"/>
          </a:p>
          <a:p>
            <a:r>
              <a:rPr lang="en-US" dirty="0"/>
              <a:t>However, often periodic data updates are required. </a:t>
            </a:r>
            <a:endParaRPr lang="en-US" dirty="0" smtClean="0"/>
          </a:p>
          <a:p>
            <a:r>
              <a:rPr lang="en-US" dirty="0" smtClean="0"/>
              <a:t>These </a:t>
            </a:r>
            <a:r>
              <a:rPr lang="en-US" dirty="0"/>
              <a:t>frequently involve an increased accuracy and/or detail of the data layer. </a:t>
            </a:r>
            <a:endParaRPr lang="en-US" dirty="0" smtClean="0"/>
          </a:p>
          <a:p>
            <a:r>
              <a:rPr lang="en-US" dirty="0"/>
              <a:t>Depending on the particular GIS, the update process may involve some data manipulation and analysis functions.</a:t>
            </a:r>
          </a:p>
        </p:txBody>
      </p:sp>
    </p:spTree>
    <p:extLst>
      <p:ext uri="{BB962C8B-B14F-4D97-AF65-F5344CB8AC3E}">
        <p14:creationId xmlns:p14="http://schemas.microsoft.com/office/powerpoint/2010/main" val="3956612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RETRIEVAL AND QUERYING</a:t>
            </a:r>
          </a:p>
        </p:txBody>
      </p:sp>
      <p:sp>
        <p:nvSpPr>
          <p:cNvPr id="3" name="Content Placeholder 2"/>
          <p:cNvSpPr>
            <a:spLocks noGrp="1"/>
          </p:cNvSpPr>
          <p:nvPr>
            <p:ph sz="quarter" idx="13"/>
          </p:nvPr>
        </p:nvSpPr>
        <p:spPr>
          <a:xfrm>
            <a:off x="685330" y="1968137"/>
            <a:ext cx="7772870" cy="4624252"/>
          </a:xfrm>
        </p:spPr>
        <p:txBody>
          <a:bodyPr>
            <a:normAutofit fontScale="92500" lnSpcReduction="20000"/>
          </a:bodyPr>
          <a:lstStyle/>
          <a:p>
            <a:r>
              <a:rPr lang="en-US" dirty="0"/>
              <a:t>The ability to query and retrieve data based on some user defined criteria is a necessary feature of the data storage and retrieval subsystem</a:t>
            </a:r>
            <a:r>
              <a:rPr lang="en-US" dirty="0" smtClean="0"/>
              <a:t>.</a:t>
            </a:r>
            <a:endParaRPr lang="en-US" dirty="0"/>
          </a:p>
          <a:p>
            <a:r>
              <a:rPr lang="en-US" b="1" dirty="0">
                <a:solidFill>
                  <a:srgbClr val="FF0000"/>
                </a:solidFill>
              </a:rPr>
              <a:t>Data retrieval involves the capability to easily select data for graphic or attribute </a:t>
            </a:r>
            <a:r>
              <a:rPr lang="en-US" b="1" dirty="0" smtClean="0">
                <a:solidFill>
                  <a:srgbClr val="FF0000"/>
                </a:solidFill>
              </a:rPr>
              <a:t>editing</a:t>
            </a:r>
            <a:r>
              <a:rPr lang="en-US" b="1" dirty="0">
                <a:solidFill>
                  <a:srgbClr val="FF0000"/>
                </a:solidFill>
              </a:rPr>
              <a:t>, updating, querying, analysis and/or display</a:t>
            </a:r>
            <a:r>
              <a:rPr lang="en-US" b="1" dirty="0" smtClean="0">
                <a:solidFill>
                  <a:srgbClr val="FF0000"/>
                </a:solidFill>
              </a:rPr>
              <a:t>.</a:t>
            </a:r>
          </a:p>
          <a:p>
            <a:r>
              <a:rPr lang="en-US" dirty="0"/>
              <a:t>The ability to retrieve data is based on </a:t>
            </a:r>
            <a:r>
              <a:rPr lang="en-US" b="1" dirty="0">
                <a:solidFill>
                  <a:srgbClr val="FF0000"/>
                </a:solidFill>
              </a:rPr>
              <a:t>the unique structure of the DBMS and command interfaces are commonly provided with the software. </a:t>
            </a:r>
            <a:r>
              <a:rPr lang="en-US" dirty="0"/>
              <a:t>Most GIS software also provides a programming subroutine library, or macro language, so the user can write their own specific data retrieval routines if required.</a:t>
            </a:r>
            <a:endParaRPr lang="en-US" dirty="0" smtClean="0"/>
          </a:p>
          <a:p>
            <a:r>
              <a:rPr lang="en-US" b="1" dirty="0">
                <a:solidFill>
                  <a:schemeClr val="bg2">
                    <a:lumMod val="50000"/>
                  </a:schemeClr>
                </a:solidFill>
              </a:rPr>
              <a:t>Querying is the capability to retrieve data, usually a data subset, based on some user defined formula</a:t>
            </a:r>
            <a:r>
              <a:rPr lang="en-US" b="1" dirty="0" smtClean="0">
                <a:solidFill>
                  <a:schemeClr val="bg2">
                    <a:lumMod val="50000"/>
                  </a:schemeClr>
                </a:solidFill>
              </a:rPr>
              <a:t>.</a:t>
            </a:r>
          </a:p>
          <a:p>
            <a:r>
              <a:rPr lang="en-US" b="1" dirty="0">
                <a:solidFill>
                  <a:schemeClr val="bg2">
                    <a:lumMod val="50000"/>
                  </a:schemeClr>
                </a:solidFill>
              </a:rPr>
              <a:t>Many GIS software offerings have attempted to standardize their querying capability by use of a Standard Query Language (SQL).</a:t>
            </a:r>
          </a:p>
        </p:txBody>
      </p:sp>
    </p:spTree>
    <p:extLst>
      <p:ext uri="{BB962C8B-B14F-4D97-AF65-F5344CB8AC3E}">
        <p14:creationId xmlns:p14="http://schemas.microsoft.com/office/powerpoint/2010/main" val="176370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12" t="987" r="1471"/>
          <a:stretch/>
        </p:blipFill>
        <p:spPr>
          <a:xfrm>
            <a:off x="1246755" y="89263"/>
            <a:ext cx="6650490" cy="6679474"/>
          </a:xfrm>
          <a:prstGeom prst="rect">
            <a:avLst/>
          </a:prstGeom>
        </p:spPr>
      </p:pic>
    </p:spTree>
    <p:extLst>
      <p:ext uri="{BB962C8B-B14F-4D97-AF65-F5344CB8AC3E}">
        <p14:creationId xmlns:p14="http://schemas.microsoft.com/office/powerpoint/2010/main" val="424735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data</a:t>
            </a:r>
            <a:endParaRPr lang="en-US" dirty="0"/>
          </a:p>
        </p:txBody>
      </p:sp>
      <p:sp>
        <p:nvSpPr>
          <p:cNvPr id="3" name="Content Placeholder 2"/>
          <p:cNvSpPr>
            <a:spLocks noGrp="1"/>
          </p:cNvSpPr>
          <p:nvPr>
            <p:ph sz="quarter" idx="13"/>
          </p:nvPr>
        </p:nvSpPr>
        <p:spPr>
          <a:xfrm>
            <a:off x="685330" y="2367093"/>
            <a:ext cx="7772870" cy="3894370"/>
          </a:xfrm>
        </p:spPr>
        <p:txBody>
          <a:bodyPr>
            <a:normAutofit fontScale="85000" lnSpcReduction="20000"/>
          </a:bodyPr>
          <a:lstStyle/>
          <a:p>
            <a:pPr algn="just"/>
            <a:r>
              <a:rPr lang="en-US" cap="none" dirty="0"/>
              <a:t>Existing hard copy maps, e.g. sometimes referred to as analogue maps, provide the most popular source for any GIS project</a:t>
            </a:r>
            <a:r>
              <a:rPr lang="en-US" cap="none" dirty="0" smtClean="0"/>
              <a:t>.</a:t>
            </a:r>
            <a:endParaRPr lang="en-US" cap="none" dirty="0"/>
          </a:p>
          <a:p>
            <a:pPr algn="just"/>
            <a:r>
              <a:rPr lang="en-US" cap="none" dirty="0"/>
              <a:t>Potential users should be aware that while there are many private sector firms specializing in providing digital data, </a:t>
            </a:r>
            <a:r>
              <a:rPr lang="en-US" cap="none" dirty="0" smtClean="0"/>
              <a:t>but </a:t>
            </a:r>
            <a:r>
              <a:rPr lang="en-US" cap="none" dirty="0"/>
              <a:t>government agencies are an excellent source of data. </a:t>
            </a:r>
            <a:endParaRPr lang="en-US" cap="none" dirty="0" smtClean="0"/>
          </a:p>
          <a:p>
            <a:pPr algn="just"/>
            <a:r>
              <a:rPr lang="en-US" b="1" cap="none" dirty="0">
                <a:solidFill>
                  <a:srgbClr val="FF0000"/>
                </a:solidFill>
              </a:rPr>
              <a:t>Attribute data has an even wider variety of data sources. </a:t>
            </a:r>
            <a:endParaRPr lang="en-US" b="1" cap="none" dirty="0" smtClean="0">
              <a:solidFill>
                <a:srgbClr val="FF0000"/>
              </a:solidFill>
            </a:endParaRPr>
          </a:p>
          <a:p>
            <a:pPr algn="just"/>
            <a:r>
              <a:rPr lang="en-US" cap="none" dirty="0" smtClean="0"/>
              <a:t>Any </a:t>
            </a:r>
            <a:r>
              <a:rPr lang="en-US" cap="none" dirty="0"/>
              <a:t>textual or tabular data than can be referenced to a geographic feature, e.g. a point, line, or area, can be input into a GIS. </a:t>
            </a:r>
            <a:endParaRPr lang="en-US" cap="none" dirty="0" smtClean="0"/>
          </a:p>
          <a:p>
            <a:pPr algn="just"/>
            <a:r>
              <a:rPr lang="en-US" cap="none" dirty="0" smtClean="0"/>
              <a:t>Attribute </a:t>
            </a:r>
            <a:r>
              <a:rPr lang="en-US" cap="none" dirty="0"/>
              <a:t>data is usually input by manual keying or via a bulk loading utility of the DBMS software. </a:t>
            </a:r>
            <a:endParaRPr lang="en-US" cap="none" dirty="0" smtClean="0"/>
          </a:p>
          <a:p>
            <a:pPr algn="just"/>
            <a:r>
              <a:rPr lang="en-US" b="1" cap="none" dirty="0" smtClean="0"/>
              <a:t>ASCII </a:t>
            </a:r>
            <a:r>
              <a:rPr lang="en-US" b="1" cap="none" dirty="0"/>
              <a:t>format is a de facto standard for the transfer and conversion of attribute information</a:t>
            </a:r>
            <a:r>
              <a:rPr lang="en-US" cap="none" dirty="0"/>
              <a:t>.</a:t>
            </a:r>
          </a:p>
        </p:txBody>
      </p:sp>
    </p:spTree>
    <p:extLst>
      <p:ext uri="{BB962C8B-B14F-4D97-AF65-F5344CB8AC3E}">
        <p14:creationId xmlns:p14="http://schemas.microsoft.com/office/powerpoint/2010/main" val="3683823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input techniques </a:t>
            </a:r>
            <a:endParaRPr lang="en-US" dirty="0"/>
          </a:p>
        </p:txBody>
      </p:sp>
      <p:sp>
        <p:nvSpPr>
          <p:cNvPr id="3" name="Content Placeholder 2"/>
          <p:cNvSpPr>
            <a:spLocks noGrp="1"/>
          </p:cNvSpPr>
          <p:nvPr>
            <p:ph sz="quarter" idx="13"/>
          </p:nvPr>
        </p:nvSpPr>
        <p:spPr/>
        <p:txBody>
          <a:bodyPr>
            <a:normAutofit/>
          </a:bodyPr>
          <a:lstStyle/>
          <a:p>
            <a:r>
              <a:rPr lang="en-US" dirty="0"/>
              <a:t>Since the input of attribute data is usually quite simple, the discussion of data input techniques will be limited to spatial data only. </a:t>
            </a:r>
            <a:endParaRPr lang="en-US" dirty="0" smtClean="0"/>
          </a:p>
          <a:p>
            <a:r>
              <a:rPr lang="en-US" dirty="0" smtClean="0"/>
              <a:t>There </a:t>
            </a:r>
            <a:r>
              <a:rPr lang="en-US" dirty="0"/>
              <a:t>is no single method of entering the spatial data into a GIS. </a:t>
            </a:r>
            <a:endParaRPr lang="en-US" dirty="0" smtClean="0"/>
          </a:p>
          <a:p>
            <a:r>
              <a:rPr lang="en-US" dirty="0" smtClean="0"/>
              <a:t>Rather</a:t>
            </a:r>
            <a:r>
              <a:rPr lang="en-US" dirty="0"/>
              <a:t>, there are several, mutually compatible methods that can be used singly or in combination</a:t>
            </a:r>
            <a:r>
              <a:rPr lang="en-US" dirty="0" smtClean="0"/>
              <a:t>.</a:t>
            </a:r>
            <a:endParaRPr lang="en-US" dirty="0"/>
          </a:p>
          <a:p>
            <a:r>
              <a:rPr lang="en-US" dirty="0"/>
              <a:t>The choice of data input method is governed largely by the application, the available budget, and the type and the complexity of data being input.</a:t>
            </a:r>
          </a:p>
        </p:txBody>
      </p:sp>
    </p:spTree>
    <p:extLst>
      <p:ext uri="{BB962C8B-B14F-4D97-AF65-F5344CB8AC3E}">
        <p14:creationId xmlns:p14="http://schemas.microsoft.com/office/powerpoint/2010/main" val="540169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input techniques</a:t>
            </a:r>
          </a:p>
        </p:txBody>
      </p:sp>
      <p:sp>
        <p:nvSpPr>
          <p:cNvPr id="3" name="Content Placeholder 2"/>
          <p:cNvSpPr>
            <a:spLocks noGrp="1"/>
          </p:cNvSpPr>
          <p:nvPr>
            <p:ph sz="quarter" idx="13"/>
          </p:nvPr>
        </p:nvSpPr>
        <p:spPr/>
        <p:txBody>
          <a:bodyPr>
            <a:normAutofit fontScale="92500" lnSpcReduction="10000"/>
          </a:bodyPr>
          <a:lstStyle/>
          <a:p>
            <a:r>
              <a:rPr lang="en-US" dirty="0"/>
              <a:t>There are at least four basic procedures for inputting spatial data into a GIS. These are:</a:t>
            </a:r>
          </a:p>
          <a:p>
            <a:pPr lvl="2"/>
            <a:endParaRPr lang="en-US" dirty="0"/>
          </a:p>
          <a:p>
            <a:pPr marL="457200" indent="-457200">
              <a:buFont typeface="+mj-lt"/>
              <a:buAutoNum type="arabicPeriod"/>
            </a:pPr>
            <a:r>
              <a:rPr lang="en-US" b="1" dirty="0"/>
              <a:t>K</a:t>
            </a:r>
            <a:r>
              <a:rPr lang="en-US" b="1" dirty="0" smtClean="0"/>
              <a:t>eyboard entry</a:t>
            </a:r>
          </a:p>
          <a:p>
            <a:pPr marL="457200" indent="-457200">
              <a:lnSpc>
                <a:spcPct val="130000"/>
              </a:lnSpc>
              <a:buFont typeface="+mj-lt"/>
              <a:buAutoNum type="arabicPeriod"/>
            </a:pPr>
            <a:r>
              <a:rPr lang="en-US" b="1" dirty="0"/>
              <a:t>Manual digitizing;</a:t>
            </a:r>
          </a:p>
          <a:p>
            <a:pPr marL="457200" indent="-457200">
              <a:buFont typeface="+mj-lt"/>
              <a:buAutoNum type="arabicPeriod"/>
            </a:pPr>
            <a:r>
              <a:rPr lang="en-US" b="1" dirty="0" smtClean="0"/>
              <a:t>Automatic </a:t>
            </a:r>
            <a:r>
              <a:rPr lang="en-US" b="1" dirty="0"/>
              <a:t>scanning;</a:t>
            </a:r>
          </a:p>
          <a:p>
            <a:pPr marL="457200" indent="-457200">
              <a:buFont typeface="+mj-lt"/>
              <a:buAutoNum type="arabicPeriod"/>
            </a:pPr>
            <a:r>
              <a:rPr lang="en-US" b="1" dirty="0" smtClean="0"/>
              <a:t>Entry </a:t>
            </a:r>
            <a:r>
              <a:rPr lang="en-US" b="1" dirty="0"/>
              <a:t>of coordinates using coordinate </a:t>
            </a:r>
            <a:r>
              <a:rPr lang="en-US" b="1" dirty="0" smtClean="0"/>
              <a:t>geometry (COGO); </a:t>
            </a:r>
            <a:r>
              <a:rPr lang="en-US" b="1" dirty="0"/>
              <a:t>and </a:t>
            </a:r>
          </a:p>
          <a:p>
            <a:pPr marL="457200" indent="-457200">
              <a:buFont typeface="+mj-lt"/>
              <a:buAutoNum type="arabicPeriod"/>
            </a:pPr>
            <a:r>
              <a:rPr lang="en-US" b="1" dirty="0" smtClean="0"/>
              <a:t>Conversion </a:t>
            </a:r>
            <a:r>
              <a:rPr lang="en-US" b="1" dirty="0"/>
              <a:t>of existing digital data.</a:t>
            </a:r>
          </a:p>
        </p:txBody>
      </p:sp>
    </p:spTree>
    <p:extLst>
      <p:ext uri="{BB962C8B-B14F-4D97-AF65-F5344CB8AC3E}">
        <p14:creationId xmlns:p14="http://schemas.microsoft.com/office/powerpoint/2010/main" val="3378587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330" y="2367093"/>
            <a:ext cx="7772870" cy="3937913"/>
          </a:xfrm>
        </p:spPr>
        <p:txBody>
          <a:bodyPr>
            <a:normAutofit/>
          </a:bodyPr>
          <a:lstStyle/>
          <a:p>
            <a:r>
              <a:rPr lang="en-US" sz="2400" b="1" dirty="0" smtClean="0">
                <a:solidFill>
                  <a:srgbClr val="002060"/>
                </a:solidFill>
              </a:rPr>
              <a:t>The keyboard entry techniques is the first technique and involves </a:t>
            </a:r>
            <a:r>
              <a:rPr lang="en-US" sz="2400" b="1" dirty="0">
                <a:solidFill>
                  <a:srgbClr val="002060"/>
                </a:solidFill>
              </a:rPr>
              <a:t>manually entering the data at a computer terminal. </a:t>
            </a:r>
            <a:endParaRPr lang="en-US" sz="2400" b="1" dirty="0" smtClean="0">
              <a:solidFill>
                <a:srgbClr val="002060"/>
              </a:solidFill>
            </a:endParaRPr>
          </a:p>
          <a:p>
            <a:r>
              <a:rPr lang="en-US" sz="2400" dirty="0" smtClean="0">
                <a:solidFill>
                  <a:srgbClr val="FF0000"/>
                </a:solidFill>
              </a:rPr>
              <a:t>Attribute </a:t>
            </a:r>
            <a:r>
              <a:rPr lang="en-US" sz="2400" dirty="0">
                <a:solidFill>
                  <a:srgbClr val="FF0000"/>
                </a:solidFill>
              </a:rPr>
              <a:t>data are commonly input by keyboard whereas spatial data are rarely input this way</a:t>
            </a:r>
            <a:r>
              <a:rPr lang="en-US" sz="2400" dirty="0"/>
              <a:t>. </a:t>
            </a:r>
          </a:p>
          <a:p>
            <a:r>
              <a:rPr lang="en-US" sz="2400" dirty="0"/>
              <a:t>Keyboard entry may also be used during manual digitizing to enter the attribute information. </a:t>
            </a:r>
            <a:endParaRPr lang="en-US" sz="2400" dirty="0" smtClean="0"/>
          </a:p>
          <a:p>
            <a:endParaRPr lang="en-US" dirty="0"/>
          </a:p>
        </p:txBody>
      </p:sp>
      <p:sp>
        <p:nvSpPr>
          <p:cNvPr id="4" name="Title 1"/>
          <p:cNvSpPr>
            <a:spLocks noGrp="1"/>
          </p:cNvSpPr>
          <p:nvPr>
            <p:ph type="title"/>
          </p:nvPr>
        </p:nvSpPr>
        <p:spPr/>
        <p:txBody>
          <a:bodyPr/>
          <a:lstStyle/>
          <a:p>
            <a:r>
              <a:rPr lang="en-US" dirty="0" smtClean="0"/>
              <a:t>Data input techniques </a:t>
            </a:r>
            <a:br>
              <a:rPr lang="en-US" dirty="0" smtClean="0"/>
            </a:br>
            <a:r>
              <a:rPr lang="en-US" dirty="0" smtClean="0"/>
              <a:t>(keyboard entry)</a:t>
            </a:r>
            <a:endParaRPr lang="en-US" dirty="0"/>
          </a:p>
        </p:txBody>
      </p:sp>
    </p:spTree>
    <p:extLst>
      <p:ext uri="{BB962C8B-B14F-4D97-AF65-F5344CB8AC3E}">
        <p14:creationId xmlns:p14="http://schemas.microsoft.com/office/powerpoint/2010/main" val="3527567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input techniques (digitizing)</a:t>
            </a:r>
            <a:endParaRPr lang="en-US" dirty="0"/>
          </a:p>
        </p:txBody>
      </p:sp>
      <p:sp>
        <p:nvSpPr>
          <p:cNvPr id="3" name="Content Placeholder 2"/>
          <p:cNvSpPr>
            <a:spLocks noGrp="1"/>
          </p:cNvSpPr>
          <p:nvPr>
            <p:ph sz="quarter" idx="13"/>
          </p:nvPr>
        </p:nvSpPr>
        <p:spPr>
          <a:xfrm>
            <a:off x="685332" y="1992625"/>
            <a:ext cx="7772870" cy="4547512"/>
          </a:xfrm>
        </p:spPr>
        <p:txBody>
          <a:bodyPr>
            <a:noAutofit/>
          </a:bodyPr>
          <a:lstStyle/>
          <a:p>
            <a:r>
              <a:rPr lang="en-US" sz="1800" b="1" dirty="0" smtClean="0">
                <a:solidFill>
                  <a:srgbClr val="0070C0"/>
                </a:solidFill>
              </a:rPr>
              <a:t>The second technique used for the entry of spatial data is manual </a:t>
            </a:r>
            <a:r>
              <a:rPr lang="en-US" sz="1800" b="1" dirty="0" err="1" smtClean="0">
                <a:solidFill>
                  <a:srgbClr val="0070C0"/>
                </a:solidFill>
              </a:rPr>
              <a:t>digitzing</a:t>
            </a:r>
            <a:r>
              <a:rPr lang="en-US" sz="1800" b="1" dirty="0" smtClean="0">
                <a:solidFill>
                  <a:srgbClr val="0070C0"/>
                </a:solidFill>
              </a:rPr>
              <a:t>.</a:t>
            </a:r>
          </a:p>
          <a:p>
            <a:r>
              <a:rPr lang="en-US" sz="1800" b="1" dirty="0" smtClean="0">
                <a:solidFill>
                  <a:srgbClr val="FF0000"/>
                </a:solidFill>
              </a:rPr>
              <a:t>A </a:t>
            </a:r>
            <a:r>
              <a:rPr lang="en-US" sz="1800" b="1" dirty="0">
                <a:solidFill>
                  <a:srgbClr val="FF0000"/>
                </a:solidFill>
              </a:rPr>
              <a:t>digitizer is an electronic device consisting of a table upon which the map or drawing is placed. </a:t>
            </a:r>
            <a:endParaRPr lang="en-US" sz="1800" b="1" dirty="0" smtClean="0">
              <a:solidFill>
                <a:srgbClr val="FF0000"/>
              </a:solidFill>
            </a:endParaRPr>
          </a:p>
          <a:p>
            <a:r>
              <a:rPr lang="en-US" sz="1800" b="1" dirty="0" smtClean="0">
                <a:solidFill>
                  <a:srgbClr val="FF0000"/>
                </a:solidFill>
              </a:rPr>
              <a:t>The </a:t>
            </a:r>
            <a:r>
              <a:rPr lang="en-US" sz="1800" b="1" dirty="0">
                <a:solidFill>
                  <a:srgbClr val="FF0000"/>
                </a:solidFill>
              </a:rPr>
              <a:t>user traces the spatial features with a hand-held magnetic pen, often called a mouse or cursor</a:t>
            </a:r>
            <a:r>
              <a:rPr lang="en-US" sz="1800" b="1" dirty="0" smtClean="0">
                <a:solidFill>
                  <a:srgbClr val="FF0000"/>
                </a:solidFill>
              </a:rPr>
              <a:t>.</a:t>
            </a:r>
          </a:p>
          <a:p>
            <a:r>
              <a:rPr lang="en-US" sz="1800" dirty="0" smtClean="0"/>
              <a:t> </a:t>
            </a:r>
            <a:r>
              <a:rPr lang="en-US" sz="1800" dirty="0"/>
              <a:t>While tracing the features the coordinates of selected points, e.g. vertices, are sent to the computer and stored. </a:t>
            </a:r>
            <a:endParaRPr lang="en-US" sz="1800" dirty="0" smtClean="0"/>
          </a:p>
          <a:p>
            <a:r>
              <a:rPr lang="en-US" sz="1800" dirty="0" smtClean="0"/>
              <a:t>All </a:t>
            </a:r>
            <a:r>
              <a:rPr lang="en-US" sz="1800" dirty="0"/>
              <a:t>points that are recorded are registered against positional control points, usually the map corners, that are keyed in by the user at the beginning of the digitizing session. </a:t>
            </a:r>
            <a:endParaRPr lang="en-US" sz="1800" dirty="0" smtClean="0"/>
          </a:p>
        </p:txBody>
      </p:sp>
    </p:spTree>
    <p:extLst>
      <p:ext uri="{BB962C8B-B14F-4D97-AF65-F5344CB8AC3E}">
        <p14:creationId xmlns:p14="http://schemas.microsoft.com/office/powerpoint/2010/main" val="629565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1792</TotalTime>
  <Words>2601</Words>
  <Application>Microsoft Office PowerPoint</Application>
  <PresentationFormat>On-screen Show (4:3)</PresentationFormat>
  <Paragraphs>184</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Tw Cen MT</vt:lpstr>
      <vt:lpstr>Droplet</vt:lpstr>
      <vt:lpstr>PowerPoint Presentation</vt:lpstr>
      <vt:lpstr>Sources of data</vt:lpstr>
      <vt:lpstr>Sources of data</vt:lpstr>
      <vt:lpstr>PowerPoint Presentation</vt:lpstr>
      <vt:lpstr>Sources of data</vt:lpstr>
      <vt:lpstr>Data input techniques </vt:lpstr>
      <vt:lpstr>Data input techniques</vt:lpstr>
      <vt:lpstr>Data input techniques  (keyboard entry)</vt:lpstr>
      <vt:lpstr>Data input techniques (digitizing)</vt:lpstr>
      <vt:lpstr>Data input techniques (digitizing)</vt:lpstr>
      <vt:lpstr>Data input techniques (digitizing)</vt:lpstr>
      <vt:lpstr>Data input techniques (digitizing)</vt:lpstr>
      <vt:lpstr>Data input techniques  (Automatic Scanning)</vt:lpstr>
      <vt:lpstr>Data input techniques  (Automatic Scanning)</vt:lpstr>
      <vt:lpstr>Data input techniques  (Automatic Scanning)</vt:lpstr>
      <vt:lpstr>Data input techniques  Coordinate Geometry</vt:lpstr>
      <vt:lpstr>Data input and techniques (Conversion of Existing Digital Data)</vt:lpstr>
      <vt:lpstr>Data input and techniques Conversion of Existing Digital Data</vt:lpstr>
      <vt:lpstr>PowerPoint Presentation</vt:lpstr>
      <vt:lpstr>DATA EDITING AND QUALITY ASSURANCE</vt:lpstr>
      <vt:lpstr>errors during data input</vt:lpstr>
      <vt:lpstr>errors during data input</vt:lpstr>
      <vt:lpstr>Spatial Data Errors</vt:lpstr>
      <vt:lpstr>Attribute Data Errors</vt:lpstr>
      <vt:lpstr>Data Verification</vt:lpstr>
      <vt:lpstr>Data verification</vt:lpstr>
      <vt:lpstr>ORGANIZING DATA FOR ANALYSIS</vt:lpstr>
      <vt:lpstr>ORGANIZING DATA FOR ANALYSIS</vt:lpstr>
      <vt:lpstr>VERTICAL DATA ORGANIZATION</vt:lpstr>
      <vt:lpstr>SPATIAL DATA LAYERS - VERTICAL DATA ORGANIZATION</vt:lpstr>
      <vt:lpstr>EDITING AND UPDATING OF DATA</vt:lpstr>
      <vt:lpstr>EDITING AND UPDATING OF DATA</vt:lpstr>
      <vt:lpstr>DATA RETRIEVAL AND QUERYING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Faisal Zaidi</dc:creator>
  <cp:lastModifiedBy>Faisal Zaidi</cp:lastModifiedBy>
  <cp:revision>126</cp:revision>
  <dcterms:created xsi:type="dcterms:W3CDTF">2019-09-14T09:49:41Z</dcterms:created>
  <dcterms:modified xsi:type="dcterms:W3CDTF">2019-11-09T17:34:37Z</dcterms:modified>
</cp:coreProperties>
</file>