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8A46-4EB4-4E2D-B44A-FC731BCC7B5C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F626-2747-42C0-A09C-3DEDEA73D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F626-2747-42C0-A09C-3DEDEA73DC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75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 algn="just">
              <a:defRPr cap="none" baseline="0"/>
            </a:lvl1pPr>
            <a:lvl2pPr algn="just">
              <a:defRPr cap="none" baseline="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C30934-8791-453D-8D13-F440B5B1F20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843266"/>
            <a:ext cx="8000999" cy="2509213"/>
          </a:xfrm>
        </p:spPr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3: superficial deposits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13259" y="5357097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</a:rPr>
              <a:t>Geo 281: geology for engineers</a:t>
            </a:r>
          </a:p>
          <a:p>
            <a:r>
              <a:rPr lang="en-US" b="1" smtClean="0">
                <a:solidFill>
                  <a:schemeClr val="tx1"/>
                </a:solidFill>
              </a:rPr>
              <a:t>Geology and Geophysics Department</a:t>
            </a:r>
          </a:p>
          <a:p>
            <a:r>
              <a:rPr lang="en-US" b="1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weathering and so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64" y="180108"/>
            <a:ext cx="5562600" cy="4244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weathering </a:t>
            </a:r>
            <a:br>
              <a:rPr lang="en-US" dirty="0"/>
            </a:br>
            <a:r>
              <a:rPr lang="en-US" sz="2800" dirty="0" smtClean="0"/>
              <a:t>(biological activity)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2214695"/>
            <a:ext cx="5029670" cy="44147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Both mechanical and chemical </a:t>
            </a:r>
            <a:r>
              <a:rPr lang="en-US" dirty="0" smtClean="0"/>
              <a:t>weathering are </a:t>
            </a:r>
            <a:r>
              <a:rPr lang="en-US" dirty="0"/>
              <a:t>accomplished by the activities of organisms.</a:t>
            </a:r>
          </a:p>
          <a:p>
            <a:r>
              <a:rPr lang="en-US" b="1" dirty="0">
                <a:solidFill>
                  <a:srgbClr val="FF0000"/>
                </a:solidFill>
              </a:rPr>
              <a:t>Plant roots in search of minerals </a:t>
            </a:r>
            <a:r>
              <a:rPr lang="en-US" b="1" dirty="0" smtClean="0">
                <a:solidFill>
                  <a:srgbClr val="FF0000"/>
                </a:solidFill>
              </a:rPr>
              <a:t>and water </a:t>
            </a:r>
            <a:r>
              <a:rPr lang="en-US" b="1" dirty="0">
                <a:solidFill>
                  <a:srgbClr val="FF0000"/>
                </a:solidFill>
              </a:rPr>
              <a:t>grow into fractures, and as </a:t>
            </a:r>
            <a:r>
              <a:rPr lang="en-US" b="1" dirty="0" smtClean="0">
                <a:solidFill>
                  <a:srgbClr val="FF0000"/>
                </a:solidFill>
              </a:rPr>
              <a:t>the roots </a:t>
            </a:r>
            <a:r>
              <a:rPr lang="en-US" b="1" dirty="0">
                <a:solidFill>
                  <a:srgbClr val="FF0000"/>
                </a:solidFill>
              </a:rPr>
              <a:t>grow, they wedge the rock </a:t>
            </a:r>
            <a:r>
              <a:rPr lang="en-US" b="1" dirty="0" smtClean="0">
                <a:solidFill>
                  <a:srgbClr val="FF0000"/>
                </a:solidFill>
              </a:rPr>
              <a:t>apart.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Burrowing </a:t>
            </a:r>
            <a:r>
              <a:rPr lang="en-US" dirty="0"/>
              <a:t>animals </a:t>
            </a:r>
            <a:r>
              <a:rPr lang="en-US" dirty="0" smtClean="0"/>
              <a:t>further break </a:t>
            </a:r>
            <a:r>
              <a:rPr lang="en-US" dirty="0"/>
              <a:t>down the rock by moving </a:t>
            </a:r>
            <a:r>
              <a:rPr lang="en-US" dirty="0" smtClean="0"/>
              <a:t>fresh material </a:t>
            </a:r>
            <a:r>
              <a:rPr lang="en-US" dirty="0"/>
              <a:t>to the surface, where </a:t>
            </a:r>
            <a:r>
              <a:rPr lang="en-US" dirty="0" smtClean="0"/>
              <a:t>physical and </a:t>
            </a:r>
            <a:r>
              <a:rPr lang="en-US" dirty="0"/>
              <a:t>chemical processes can more </a:t>
            </a:r>
            <a:r>
              <a:rPr lang="en-US" dirty="0" smtClean="0"/>
              <a:t>effectively attack </a:t>
            </a:r>
            <a:r>
              <a:rPr lang="en-US" dirty="0"/>
              <a:t>it.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Of </a:t>
            </a:r>
            <a:r>
              <a:rPr lang="en-US" b="1" dirty="0">
                <a:solidFill>
                  <a:srgbClr val="0070C0"/>
                </a:solidFill>
              </a:rPr>
              <a:t>course, where rock has </a:t>
            </a:r>
            <a:r>
              <a:rPr lang="en-US" b="1" dirty="0" smtClean="0">
                <a:solidFill>
                  <a:srgbClr val="0070C0"/>
                </a:solidFill>
              </a:rPr>
              <a:t>been blasted </a:t>
            </a:r>
            <a:r>
              <a:rPr lang="en-US" b="1" dirty="0">
                <a:solidFill>
                  <a:srgbClr val="0070C0"/>
                </a:solidFill>
              </a:rPr>
              <a:t>in search of minerals or </a:t>
            </a:r>
            <a:r>
              <a:rPr lang="en-US" b="1" dirty="0" smtClean="0">
                <a:solidFill>
                  <a:srgbClr val="0070C0"/>
                </a:solidFill>
              </a:rPr>
              <a:t>for construction</a:t>
            </a:r>
            <a:r>
              <a:rPr lang="en-US" b="1" dirty="0">
                <a:solidFill>
                  <a:srgbClr val="0070C0"/>
                </a:solidFill>
              </a:rPr>
              <a:t>, the impact of humans </a:t>
            </a:r>
            <a:r>
              <a:rPr lang="en-US" b="1" dirty="0" smtClean="0">
                <a:solidFill>
                  <a:srgbClr val="0070C0"/>
                </a:solidFill>
              </a:rPr>
              <a:t>is particularly </a:t>
            </a:r>
            <a:r>
              <a:rPr lang="en-US" b="1" dirty="0">
                <a:solidFill>
                  <a:srgbClr val="0070C0"/>
                </a:solidFill>
              </a:rPr>
              <a:t>noticeable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38337"/>
            <a:ext cx="3107618" cy="48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28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051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Chemical weathering involves the complex processes that break down rock </a:t>
            </a:r>
            <a:r>
              <a:rPr lang="en-US" b="1" dirty="0" smtClean="0">
                <a:solidFill>
                  <a:srgbClr val="0070C0"/>
                </a:solidFill>
              </a:rPr>
              <a:t>components and </a:t>
            </a:r>
            <a:r>
              <a:rPr lang="en-US" b="1" dirty="0">
                <a:solidFill>
                  <a:srgbClr val="0070C0"/>
                </a:solidFill>
              </a:rPr>
              <a:t>internal structures of minerals.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Such </a:t>
            </a:r>
            <a:r>
              <a:rPr lang="en-US" dirty="0"/>
              <a:t>processes </a:t>
            </a:r>
            <a:r>
              <a:rPr lang="en-US" b="1" dirty="0">
                <a:solidFill>
                  <a:srgbClr val="FF0000"/>
                </a:solidFill>
              </a:rPr>
              <a:t>convert the constituents to </a:t>
            </a:r>
            <a:r>
              <a:rPr lang="en-US" b="1" dirty="0" smtClean="0">
                <a:solidFill>
                  <a:srgbClr val="FF0000"/>
                </a:solidFill>
              </a:rPr>
              <a:t>new minerals </a:t>
            </a:r>
            <a:r>
              <a:rPr lang="en-US" dirty="0"/>
              <a:t>or release them to the surrounding environment.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this </a:t>
            </a:r>
            <a:r>
              <a:rPr lang="en-US" dirty="0" smtClean="0"/>
              <a:t>transformation, the </a:t>
            </a:r>
            <a:r>
              <a:rPr lang="en-US" dirty="0"/>
              <a:t>original rock decomposes into substances that are stable in the surface environment.</a:t>
            </a:r>
          </a:p>
          <a:p>
            <a:r>
              <a:rPr lang="en-US" dirty="0"/>
              <a:t>Consequently, the products of chemical weathering will remain essentially unchanged </a:t>
            </a:r>
            <a:r>
              <a:rPr lang="en-US" dirty="0" smtClean="0"/>
              <a:t>as long </a:t>
            </a:r>
            <a:r>
              <a:rPr lang="en-US" dirty="0"/>
              <a:t>as they remain in an environment similar to the one in which they formed.</a:t>
            </a:r>
          </a:p>
        </p:txBody>
      </p:sp>
    </p:spTree>
    <p:extLst>
      <p:ext uri="{BB962C8B-B14F-4D97-AF65-F5344CB8AC3E}">
        <p14:creationId xmlns:p14="http://schemas.microsoft.com/office/powerpoint/2010/main" val="28622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br>
              <a:rPr lang="en-US" dirty="0" smtClean="0"/>
            </a:br>
            <a:r>
              <a:rPr lang="en-US" sz="2800" dirty="0" smtClean="0"/>
              <a:t>(Water and Carbonic Acid)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34387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Water is by far the most important agent of chemical weathering.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Although </a:t>
            </a:r>
            <a:r>
              <a:rPr lang="en-US" i="1" dirty="0">
                <a:solidFill>
                  <a:srgbClr val="FF0000"/>
                </a:solidFill>
              </a:rPr>
              <a:t>pure water </a:t>
            </a:r>
            <a:r>
              <a:rPr lang="en-US" i="1" dirty="0" smtClean="0">
                <a:solidFill>
                  <a:srgbClr val="FF0000"/>
                </a:solidFill>
              </a:rPr>
              <a:t>is nonreactive</a:t>
            </a:r>
            <a:r>
              <a:rPr lang="en-US" i="1" dirty="0">
                <a:solidFill>
                  <a:srgbClr val="FF0000"/>
                </a:solidFill>
              </a:rPr>
              <a:t>, a small amount of dissolved material is generally all that is needed to </a:t>
            </a:r>
            <a:r>
              <a:rPr lang="en-US" i="1" dirty="0" smtClean="0">
                <a:solidFill>
                  <a:srgbClr val="FF0000"/>
                </a:solidFill>
              </a:rPr>
              <a:t>activate it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Oxygen </a:t>
            </a:r>
            <a:r>
              <a:rPr lang="en-US" dirty="0"/>
              <a:t>dissolved in water will oxidize some materials.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when an iron nail </a:t>
            </a:r>
            <a:r>
              <a:rPr lang="en-US" dirty="0" smtClean="0"/>
              <a:t>is found </a:t>
            </a:r>
            <a:r>
              <a:rPr lang="en-US" dirty="0"/>
              <a:t>in moist soil, it will have a coating of rust (iron oxide), and if the time of </a:t>
            </a:r>
            <a:r>
              <a:rPr lang="en-US" dirty="0" smtClean="0"/>
              <a:t>exposure has </a:t>
            </a:r>
            <a:r>
              <a:rPr lang="en-US" dirty="0"/>
              <a:t>been long, the nail will be so weak that it can be broken as easily as a toothpick. </a:t>
            </a:r>
            <a:endParaRPr lang="en-US" dirty="0" smtClean="0"/>
          </a:p>
          <a:p>
            <a:r>
              <a:rPr lang="en-US" dirty="0" smtClean="0"/>
              <a:t>When rocks </a:t>
            </a:r>
            <a:r>
              <a:rPr lang="en-US" dirty="0"/>
              <a:t>containing iron-rich minerals oxidize, a yellow to reddish-brown rust will appear </a:t>
            </a:r>
            <a:r>
              <a:rPr lang="en-US" dirty="0" smtClean="0"/>
              <a:t>on the surface.</a:t>
            </a:r>
            <a:endParaRPr lang="en-US" dirty="0"/>
          </a:p>
        </p:txBody>
      </p:sp>
      <p:pic>
        <p:nvPicPr>
          <p:cNvPr id="6146" name="Picture 2" descr="Image result for ru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4000499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6095"/>
            <a:ext cx="8229600" cy="380510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Carbon dioxide (CO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) dissolved in water (H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O) forms carbonic acid (H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CO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), </a:t>
            </a:r>
            <a:r>
              <a:rPr lang="en-US" dirty="0"/>
              <a:t>the </a:t>
            </a:r>
            <a:r>
              <a:rPr lang="en-US" dirty="0" smtClean="0"/>
              <a:t>same weak </a:t>
            </a:r>
            <a:r>
              <a:rPr lang="en-US" dirty="0"/>
              <a:t>acid produced when soft drinks are carbonated. </a:t>
            </a:r>
            <a:endParaRPr lang="en-US" dirty="0" smtClean="0"/>
          </a:p>
          <a:p>
            <a:r>
              <a:rPr lang="en-US" dirty="0" smtClean="0"/>
              <a:t>Rain </a:t>
            </a:r>
            <a:r>
              <a:rPr lang="en-US" dirty="0"/>
              <a:t>dissolves some carbon </a:t>
            </a:r>
            <a:r>
              <a:rPr lang="en-US" dirty="0" smtClean="0"/>
              <a:t>dioxide as </a:t>
            </a:r>
            <a:r>
              <a:rPr lang="en-US" dirty="0"/>
              <a:t>it falls through the atmosphere, and additional amounts released by decaying </a:t>
            </a:r>
            <a:r>
              <a:rPr lang="en-US" dirty="0" smtClean="0"/>
              <a:t>organic matter </a:t>
            </a:r>
            <a:r>
              <a:rPr lang="en-US" dirty="0"/>
              <a:t>are acquired as the water percolates through the soil. </a:t>
            </a:r>
            <a:endParaRPr lang="en-US" dirty="0" smtClean="0"/>
          </a:p>
          <a:p>
            <a:r>
              <a:rPr lang="en-US" dirty="0" smtClean="0"/>
              <a:t>Carbonic </a:t>
            </a:r>
            <a:r>
              <a:rPr lang="en-US" dirty="0"/>
              <a:t>acid ionizes to </a:t>
            </a:r>
            <a:r>
              <a:rPr lang="en-US" dirty="0" smtClean="0"/>
              <a:t>form the </a:t>
            </a:r>
            <a:r>
              <a:rPr lang="en-US" dirty="0"/>
              <a:t>very reactive hydrogen ion (</a:t>
            </a:r>
            <a:r>
              <a:rPr lang="en-US" dirty="0" smtClean="0"/>
              <a:t>H) </a:t>
            </a:r>
            <a:r>
              <a:rPr lang="en-US" dirty="0"/>
              <a:t>and the bicarbonate ion (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example, the mineral calcite (CaCO</a:t>
            </a:r>
            <a:r>
              <a:rPr lang="en-US" baseline="-25000" dirty="0"/>
              <a:t>3</a:t>
            </a:r>
            <a:r>
              <a:rPr lang="en-US" dirty="0"/>
              <a:t>), which composes the </a:t>
            </a:r>
            <a:r>
              <a:rPr lang="en-US" dirty="0" smtClean="0"/>
              <a:t>common building </a:t>
            </a:r>
            <a:r>
              <a:rPr lang="en-US" dirty="0"/>
              <a:t>stones marble and limestone, is easily attacked by even a weakly acidic solution.</a:t>
            </a:r>
          </a:p>
          <a:p>
            <a:r>
              <a:rPr lang="en-US" dirty="0"/>
              <a:t>The overall reaction by which calcite dissolves in water containing carbon dioxide is: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br>
              <a:rPr lang="en-US" dirty="0" smtClean="0"/>
            </a:br>
            <a:r>
              <a:rPr lang="en-US" sz="2800" dirty="0" smtClean="0"/>
              <a:t>(Water and Carbonic Acid)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86" y="5634281"/>
            <a:ext cx="7193757" cy="114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7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Calcite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2200"/>
            <a:ext cx="3810470" cy="4343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During this process, the insoluble calcium carbonate is transformed into soluble products.</a:t>
            </a:r>
          </a:p>
          <a:p>
            <a:r>
              <a:rPr lang="en-US" sz="2400" dirty="0"/>
              <a:t>In nature, over periods of thousands of years, </a:t>
            </a:r>
            <a:r>
              <a:rPr lang="en-US" sz="2400" b="1" dirty="0">
                <a:solidFill>
                  <a:srgbClr val="FF0000"/>
                </a:solidFill>
              </a:rPr>
              <a:t>large quantities of limestone are dissolved </a:t>
            </a:r>
            <a:r>
              <a:rPr lang="en-US" sz="2400" b="1" dirty="0" smtClean="0">
                <a:solidFill>
                  <a:srgbClr val="FF0000"/>
                </a:solidFill>
              </a:rPr>
              <a:t>and carried </a:t>
            </a:r>
            <a:r>
              <a:rPr lang="en-US" sz="2400" b="1" dirty="0">
                <a:solidFill>
                  <a:srgbClr val="FF0000"/>
                </a:solidFill>
              </a:rPr>
              <a:t>away by underground water</a:t>
            </a:r>
            <a:r>
              <a:rPr lang="en-US" sz="2400" dirty="0"/>
              <a:t>.</a:t>
            </a:r>
          </a:p>
        </p:txBody>
      </p:sp>
      <p:pic>
        <p:nvPicPr>
          <p:cNvPr id="8194" name="Picture 2" descr="Image result for stalactites and stalagmi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4323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of silicate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3957507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Silicate </a:t>
            </a:r>
            <a:r>
              <a:rPr lang="en-US" i="1" dirty="0">
                <a:solidFill>
                  <a:srgbClr val="FF0000"/>
                </a:solidFill>
              </a:rPr>
              <a:t>minerals make up most of Earth’s crust and that these minerals </a:t>
            </a:r>
            <a:r>
              <a:rPr lang="en-US" i="1" dirty="0" smtClean="0">
                <a:solidFill>
                  <a:srgbClr val="FF0000"/>
                </a:solidFill>
              </a:rPr>
              <a:t>are composed </a:t>
            </a:r>
            <a:r>
              <a:rPr lang="en-US" i="1" dirty="0">
                <a:solidFill>
                  <a:srgbClr val="FF0000"/>
                </a:solidFill>
              </a:rPr>
              <a:t>essentially of only eight elements.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When </a:t>
            </a:r>
            <a:r>
              <a:rPr lang="en-US" dirty="0"/>
              <a:t>chemically weathered, </a:t>
            </a:r>
            <a:r>
              <a:rPr lang="en-US" i="1" dirty="0">
                <a:solidFill>
                  <a:srgbClr val="FF0000"/>
                </a:solidFill>
              </a:rPr>
              <a:t>silicate </a:t>
            </a:r>
            <a:r>
              <a:rPr lang="en-US" i="1" dirty="0" smtClean="0">
                <a:solidFill>
                  <a:srgbClr val="FF0000"/>
                </a:solidFill>
              </a:rPr>
              <a:t>minerals yield </a:t>
            </a:r>
            <a:r>
              <a:rPr lang="en-US" i="1" dirty="0">
                <a:solidFill>
                  <a:srgbClr val="FF0000"/>
                </a:solidFill>
              </a:rPr>
              <a:t>sodium, calcium, potassium, and magnesium ions that form soluble </a:t>
            </a:r>
            <a:r>
              <a:rPr lang="en-US" i="1" dirty="0" smtClean="0">
                <a:solidFill>
                  <a:srgbClr val="FF0000"/>
                </a:solidFill>
              </a:rPr>
              <a:t>products, which </a:t>
            </a:r>
            <a:r>
              <a:rPr lang="en-US" i="1" dirty="0">
                <a:solidFill>
                  <a:srgbClr val="FF0000"/>
                </a:solidFill>
              </a:rPr>
              <a:t>may be removed by groundwater.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element iron </a:t>
            </a:r>
            <a:r>
              <a:rPr lang="en-US" dirty="0" smtClean="0"/>
              <a:t>combines with </a:t>
            </a:r>
            <a:r>
              <a:rPr lang="en-US" dirty="0"/>
              <a:t>oxygen, producing relatively insoluble </a:t>
            </a:r>
            <a:r>
              <a:rPr lang="en-US" dirty="0" smtClean="0"/>
              <a:t>iron oxides</a:t>
            </a:r>
            <a:r>
              <a:rPr lang="en-US" dirty="0"/>
              <a:t>, which give soil a reddish-brown or </a:t>
            </a:r>
            <a:r>
              <a:rPr lang="en-US" dirty="0" smtClean="0"/>
              <a:t>yellowish color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Under </a:t>
            </a:r>
            <a:r>
              <a:rPr lang="en-US" b="1" dirty="0">
                <a:solidFill>
                  <a:srgbClr val="0070C0"/>
                </a:solidFill>
              </a:rPr>
              <a:t>most conditions the three remaining </a:t>
            </a:r>
            <a:r>
              <a:rPr lang="en-US" b="1" dirty="0" smtClean="0">
                <a:solidFill>
                  <a:srgbClr val="0070C0"/>
                </a:solidFill>
              </a:rPr>
              <a:t>elements: aluminum</a:t>
            </a:r>
            <a:r>
              <a:rPr lang="en-US" b="1" dirty="0">
                <a:solidFill>
                  <a:srgbClr val="0070C0"/>
                </a:solidFill>
              </a:rPr>
              <a:t>, silicon, and </a:t>
            </a:r>
            <a:r>
              <a:rPr lang="en-US" b="1" dirty="0" smtClean="0">
                <a:solidFill>
                  <a:srgbClr val="0070C0"/>
                </a:solidFill>
              </a:rPr>
              <a:t>oxygen: join with water </a:t>
            </a:r>
            <a:r>
              <a:rPr lang="en-US" b="1" dirty="0">
                <a:solidFill>
                  <a:srgbClr val="0070C0"/>
                </a:solidFill>
              </a:rPr>
              <a:t>to produce residual clay minerals.</a:t>
            </a:r>
          </a:p>
        </p:txBody>
      </p:sp>
    </p:spTree>
    <p:extLst>
      <p:ext uri="{BB962C8B-B14F-4D97-AF65-F5344CB8AC3E}">
        <p14:creationId xmlns:p14="http://schemas.microsoft.com/office/powerpoint/2010/main" val="128977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of silicate minerals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0" y="2251368"/>
            <a:ext cx="8785081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84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3886670" cy="4648200"/>
          </a:xfrm>
        </p:spPr>
        <p:txBody>
          <a:bodyPr>
            <a:normAutofit/>
          </a:bodyPr>
          <a:lstStyle/>
          <a:p>
            <a:r>
              <a:rPr lang="en-US" sz="2200" dirty="0"/>
              <a:t>Several factors influence the type and </a:t>
            </a:r>
            <a:r>
              <a:rPr lang="en-US" sz="2200" dirty="0" smtClean="0"/>
              <a:t>rate of </a:t>
            </a:r>
            <a:r>
              <a:rPr lang="en-US" sz="2200" dirty="0"/>
              <a:t>rock weathering. </a:t>
            </a:r>
            <a:endParaRPr lang="en-US" sz="2200" dirty="0" smtClean="0"/>
          </a:p>
          <a:p>
            <a:r>
              <a:rPr lang="en-US" sz="2200" dirty="0" smtClean="0"/>
              <a:t>We </a:t>
            </a:r>
            <a:r>
              <a:rPr lang="en-US" sz="2200" dirty="0"/>
              <a:t>have already </a:t>
            </a:r>
            <a:r>
              <a:rPr lang="en-US" sz="2200" dirty="0" smtClean="0"/>
              <a:t>seen how </a:t>
            </a:r>
            <a:r>
              <a:rPr lang="en-US" sz="2200" dirty="0"/>
              <a:t>mechanical weathering affects the </a:t>
            </a:r>
            <a:r>
              <a:rPr lang="en-US" sz="2200" dirty="0" smtClean="0"/>
              <a:t>rate of </a:t>
            </a:r>
            <a:r>
              <a:rPr lang="en-US" sz="2200" dirty="0"/>
              <a:t>weathering. </a:t>
            </a:r>
            <a:endParaRPr lang="en-US" sz="2200" dirty="0" smtClean="0"/>
          </a:p>
          <a:p>
            <a:r>
              <a:rPr lang="en-US" sz="2200" i="1" dirty="0" smtClean="0">
                <a:solidFill>
                  <a:srgbClr val="0070C0"/>
                </a:solidFill>
              </a:rPr>
              <a:t>By </a:t>
            </a:r>
            <a:r>
              <a:rPr lang="en-US" sz="2200" i="1" dirty="0">
                <a:solidFill>
                  <a:srgbClr val="0070C0"/>
                </a:solidFill>
              </a:rPr>
              <a:t>breaking rock </a:t>
            </a:r>
            <a:r>
              <a:rPr lang="en-US" sz="2200" i="1" dirty="0" smtClean="0">
                <a:solidFill>
                  <a:srgbClr val="0070C0"/>
                </a:solidFill>
              </a:rPr>
              <a:t>into smaller </a:t>
            </a:r>
            <a:r>
              <a:rPr lang="en-US" sz="2200" i="1" dirty="0">
                <a:solidFill>
                  <a:srgbClr val="0070C0"/>
                </a:solidFill>
              </a:rPr>
              <a:t>pieces, the amount of </a:t>
            </a:r>
            <a:r>
              <a:rPr lang="en-US" sz="2200" i="1" dirty="0" smtClean="0">
                <a:solidFill>
                  <a:srgbClr val="0070C0"/>
                </a:solidFill>
              </a:rPr>
              <a:t>surface area </a:t>
            </a:r>
            <a:r>
              <a:rPr lang="en-US" sz="2200" i="1" dirty="0">
                <a:solidFill>
                  <a:srgbClr val="0070C0"/>
                </a:solidFill>
              </a:rPr>
              <a:t>exposed to chemical weathering </a:t>
            </a:r>
            <a:r>
              <a:rPr lang="en-US" sz="2200" i="1" dirty="0" smtClean="0">
                <a:solidFill>
                  <a:srgbClr val="0070C0"/>
                </a:solidFill>
              </a:rPr>
              <a:t>is increased</a:t>
            </a:r>
            <a:r>
              <a:rPr lang="en-US" sz="2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90800"/>
            <a:ext cx="4495618" cy="253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5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weathering</a:t>
            </a:r>
            <a:br>
              <a:rPr lang="en-US" dirty="0" smtClean="0"/>
            </a:br>
            <a:r>
              <a:rPr lang="en-US" sz="2800" dirty="0" smtClean="0"/>
              <a:t>(Rock Characteristics)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39575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Rock characteristics encompass all of </a:t>
            </a:r>
            <a:r>
              <a:rPr lang="en-US" dirty="0" smtClean="0"/>
              <a:t>the chemical </a:t>
            </a:r>
            <a:r>
              <a:rPr lang="en-US" dirty="0"/>
              <a:t>traits of rocks, including </a:t>
            </a:r>
            <a:r>
              <a:rPr lang="en-US" dirty="0" smtClean="0"/>
              <a:t>mineral composition </a:t>
            </a:r>
            <a:r>
              <a:rPr lang="en-US" dirty="0"/>
              <a:t>and solubility.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dirty="0" smtClean="0"/>
              <a:t>any physical </a:t>
            </a:r>
            <a:r>
              <a:rPr lang="en-US" dirty="0"/>
              <a:t>features such as joints (cracks) </a:t>
            </a:r>
            <a:r>
              <a:rPr lang="en-US" dirty="0" smtClean="0"/>
              <a:t>can be </a:t>
            </a:r>
            <a:r>
              <a:rPr lang="en-US" dirty="0"/>
              <a:t>important because they allow water </a:t>
            </a:r>
            <a:r>
              <a:rPr lang="en-US" dirty="0" smtClean="0"/>
              <a:t>to penetrate </a:t>
            </a:r>
            <a:r>
              <a:rPr lang="en-US" dirty="0"/>
              <a:t>rock and start the process </a:t>
            </a:r>
            <a:r>
              <a:rPr lang="en-US" dirty="0" smtClean="0"/>
              <a:t>of weathering </a:t>
            </a:r>
            <a:r>
              <a:rPr lang="en-US" dirty="0"/>
              <a:t>long before the rock is exposed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Granite</a:t>
            </a:r>
            <a:r>
              <a:rPr lang="en-US" b="1" dirty="0">
                <a:solidFill>
                  <a:srgbClr val="0070C0"/>
                </a:solidFill>
              </a:rPr>
              <a:t>, which </a:t>
            </a:r>
            <a:r>
              <a:rPr lang="en-US" b="1" dirty="0" smtClean="0">
                <a:solidFill>
                  <a:srgbClr val="0070C0"/>
                </a:solidFill>
              </a:rPr>
              <a:t>are composed </a:t>
            </a:r>
            <a:r>
              <a:rPr lang="en-US" b="1" dirty="0">
                <a:solidFill>
                  <a:srgbClr val="0070C0"/>
                </a:solidFill>
              </a:rPr>
              <a:t>of silicate </a:t>
            </a:r>
            <a:r>
              <a:rPr lang="en-US" b="1" dirty="0" smtClean="0">
                <a:solidFill>
                  <a:srgbClr val="0070C0"/>
                </a:solidFill>
              </a:rPr>
              <a:t>minerals, are </a:t>
            </a:r>
            <a:r>
              <a:rPr lang="en-US" b="1" dirty="0">
                <a:solidFill>
                  <a:srgbClr val="0070C0"/>
                </a:solidFill>
              </a:rPr>
              <a:t>relatively resistant to </a:t>
            </a:r>
            <a:r>
              <a:rPr lang="en-US" b="1" dirty="0" smtClean="0">
                <a:solidFill>
                  <a:srgbClr val="0070C0"/>
                </a:solidFill>
              </a:rPr>
              <a:t>chemical weathering.</a:t>
            </a:r>
          </a:p>
          <a:p>
            <a:r>
              <a:rPr lang="en-US" b="1" dirty="0">
                <a:solidFill>
                  <a:srgbClr val="FF0000"/>
                </a:solidFill>
              </a:rPr>
              <a:t>Marble </a:t>
            </a:r>
            <a:r>
              <a:rPr lang="en-US" b="1" dirty="0" smtClean="0">
                <a:solidFill>
                  <a:srgbClr val="FF0000"/>
                </a:solidFill>
              </a:rPr>
              <a:t>is composed </a:t>
            </a:r>
            <a:r>
              <a:rPr lang="en-US" b="1" dirty="0">
                <a:solidFill>
                  <a:srgbClr val="FF0000"/>
                </a:solidFill>
              </a:rPr>
              <a:t>of calcite (</a:t>
            </a:r>
            <a:r>
              <a:rPr lang="en-US" b="1" dirty="0" smtClean="0">
                <a:solidFill>
                  <a:srgbClr val="FF0000"/>
                </a:solidFill>
              </a:rPr>
              <a:t>calcium carbonate</a:t>
            </a:r>
            <a:r>
              <a:rPr lang="en-US" b="1" dirty="0">
                <a:solidFill>
                  <a:srgbClr val="FF0000"/>
                </a:solidFill>
              </a:rPr>
              <a:t>), which readily </a:t>
            </a:r>
            <a:r>
              <a:rPr lang="en-US" b="1" dirty="0" smtClean="0">
                <a:solidFill>
                  <a:srgbClr val="FF0000"/>
                </a:solidFill>
              </a:rPr>
              <a:t>dissolves even </a:t>
            </a:r>
            <a:r>
              <a:rPr lang="en-US" b="1" dirty="0">
                <a:solidFill>
                  <a:srgbClr val="FF0000"/>
                </a:solidFill>
              </a:rPr>
              <a:t>in a weakly </a:t>
            </a:r>
            <a:r>
              <a:rPr lang="en-US" b="1" dirty="0" smtClean="0">
                <a:solidFill>
                  <a:srgbClr val="FF0000"/>
                </a:solidFill>
              </a:rPr>
              <a:t>acidic solution.</a:t>
            </a:r>
          </a:p>
          <a:p>
            <a:r>
              <a:rPr lang="en-US" b="1" dirty="0">
                <a:solidFill>
                  <a:srgbClr val="00B050"/>
                </a:solidFill>
              </a:rPr>
              <a:t>The silicates, the </a:t>
            </a:r>
            <a:r>
              <a:rPr lang="en-US" b="1" dirty="0" smtClean="0">
                <a:solidFill>
                  <a:srgbClr val="00B050"/>
                </a:solidFill>
              </a:rPr>
              <a:t>most abundant </a:t>
            </a:r>
            <a:r>
              <a:rPr lang="en-US" b="1" dirty="0">
                <a:solidFill>
                  <a:srgbClr val="00B050"/>
                </a:solidFill>
              </a:rPr>
              <a:t>mineral </a:t>
            </a:r>
            <a:r>
              <a:rPr lang="en-US" b="1" dirty="0" smtClean="0">
                <a:solidFill>
                  <a:srgbClr val="00B050"/>
                </a:solidFill>
              </a:rPr>
              <a:t>group, weather </a:t>
            </a:r>
            <a:r>
              <a:rPr lang="en-US" b="1" dirty="0">
                <a:solidFill>
                  <a:srgbClr val="00B050"/>
                </a:solidFill>
              </a:rPr>
              <a:t>in essentially the same order </a:t>
            </a:r>
            <a:r>
              <a:rPr lang="en-US" b="1" dirty="0" smtClean="0">
                <a:solidFill>
                  <a:srgbClr val="00B050"/>
                </a:solidFill>
              </a:rPr>
              <a:t>as their </a:t>
            </a:r>
            <a:r>
              <a:rPr lang="en-US" b="1" dirty="0">
                <a:solidFill>
                  <a:srgbClr val="00B050"/>
                </a:solidFill>
              </a:rPr>
              <a:t>order of crystallization.</a:t>
            </a:r>
          </a:p>
        </p:txBody>
      </p:sp>
    </p:spTree>
    <p:extLst>
      <p:ext uri="{BB962C8B-B14F-4D97-AF65-F5344CB8AC3E}">
        <p14:creationId xmlns:p14="http://schemas.microsoft.com/office/powerpoint/2010/main" val="129177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41099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Climatic factors, particularly temperature and moisture, are crucial to the rate of </a:t>
            </a:r>
            <a:r>
              <a:rPr lang="en-US" dirty="0" smtClean="0"/>
              <a:t>rock weathering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important example from mechanical weathering is that the frequency </a:t>
            </a:r>
            <a:r>
              <a:rPr lang="en-US" dirty="0" smtClean="0"/>
              <a:t>of freeze–thaw </a:t>
            </a:r>
            <a:r>
              <a:rPr lang="en-US" dirty="0"/>
              <a:t>cycles greatly affects the amount of frost wedging.</a:t>
            </a:r>
          </a:p>
          <a:p>
            <a:r>
              <a:rPr lang="en-US" b="1" dirty="0">
                <a:solidFill>
                  <a:srgbClr val="00B050"/>
                </a:solidFill>
              </a:rPr>
              <a:t>Temperature and moisture also exert a strong </a:t>
            </a:r>
            <a:r>
              <a:rPr lang="en-US" b="1" dirty="0" smtClean="0">
                <a:solidFill>
                  <a:srgbClr val="00B050"/>
                </a:solidFill>
              </a:rPr>
              <a:t>influence on </a:t>
            </a:r>
            <a:r>
              <a:rPr lang="en-US" b="1" dirty="0">
                <a:solidFill>
                  <a:srgbClr val="00B050"/>
                </a:solidFill>
              </a:rPr>
              <a:t>rates of chemical </a:t>
            </a:r>
            <a:r>
              <a:rPr lang="en-US" b="1" dirty="0" smtClean="0">
                <a:solidFill>
                  <a:srgbClr val="00B050"/>
                </a:solidFill>
              </a:rPr>
              <a:t>weathering.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optimal environment for chemical </a:t>
            </a:r>
            <a:r>
              <a:rPr lang="en-US" b="1" dirty="0" smtClean="0">
                <a:solidFill>
                  <a:srgbClr val="002060"/>
                </a:solidFill>
              </a:rPr>
              <a:t>weathering is </a:t>
            </a:r>
            <a:r>
              <a:rPr lang="en-US" b="1" dirty="0">
                <a:solidFill>
                  <a:srgbClr val="002060"/>
                </a:solidFill>
              </a:rPr>
              <a:t>a combination of warm temperatures </a:t>
            </a:r>
            <a:r>
              <a:rPr lang="en-US" b="1" dirty="0" smtClean="0">
                <a:solidFill>
                  <a:srgbClr val="002060"/>
                </a:solidFill>
              </a:rPr>
              <a:t>and abundant </a:t>
            </a:r>
            <a:r>
              <a:rPr lang="en-US" b="1" dirty="0">
                <a:solidFill>
                  <a:srgbClr val="002060"/>
                </a:solidFill>
              </a:rPr>
              <a:t>moisture.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polar regions </a:t>
            </a:r>
            <a:r>
              <a:rPr lang="en-US" b="1" dirty="0" smtClean="0">
                <a:solidFill>
                  <a:srgbClr val="FF0000"/>
                </a:solidFill>
              </a:rPr>
              <a:t>chemical weathering </a:t>
            </a:r>
            <a:r>
              <a:rPr lang="en-US" b="1" dirty="0">
                <a:solidFill>
                  <a:srgbClr val="FF0000"/>
                </a:solidFill>
              </a:rPr>
              <a:t>is ineffective because frigid </a:t>
            </a:r>
            <a:r>
              <a:rPr lang="en-US" b="1" dirty="0" smtClean="0">
                <a:solidFill>
                  <a:srgbClr val="FF0000"/>
                </a:solidFill>
              </a:rPr>
              <a:t>temperatures keep </a:t>
            </a:r>
            <a:r>
              <a:rPr lang="en-US" b="1" dirty="0">
                <a:solidFill>
                  <a:srgbClr val="FF0000"/>
                </a:solidFill>
              </a:rPr>
              <a:t>the available moisture locked up as </a:t>
            </a:r>
            <a:r>
              <a:rPr lang="en-US" b="1" dirty="0" smtClean="0">
                <a:solidFill>
                  <a:srgbClr val="FF0000"/>
                </a:solidFill>
              </a:rPr>
              <a:t>ice, whereas </a:t>
            </a:r>
            <a:r>
              <a:rPr lang="en-US" b="1" dirty="0">
                <a:solidFill>
                  <a:srgbClr val="FF0000"/>
                </a:solidFill>
              </a:rPr>
              <a:t>in arid regions there is </a:t>
            </a:r>
            <a:r>
              <a:rPr lang="en-US" b="1" dirty="0" smtClean="0">
                <a:solidFill>
                  <a:srgbClr val="FF0000"/>
                </a:solidFill>
              </a:rPr>
              <a:t>insufficient moisture </a:t>
            </a:r>
            <a:r>
              <a:rPr lang="en-US" b="1" dirty="0">
                <a:solidFill>
                  <a:srgbClr val="FF0000"/>
                </a:solidFill>
              </a:rPr>
              <a:t>to foster rapid chemical </a:t>
            </a:r>
            <a:r>
              <a:rPr lang="en-US" b="1" dirty="0" smtClean="0">
                <a:solidFill>
                  <a:srgbClr val="FF0000"/>
                </a:solidFill>
              </a:rPr>
              <a:t>weathering.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Human </a:t>
            </a:r>
            <a:r>
              <a:rPr lang="en-US" i="1" dirty="0">
                <a:solidFill>
                  <a:srgbClr val="FF0000"/>
                </a:solidFill>
              </a:rPr>
              <a:t>activities can influence the </a:t>
            </a:r>
            <a:r>
              <a:rPr lang="en-US" i="1" dirty="0" smtClean="0">
                <a:solidFill>
                  <a:srgbClr val="FF0000"/>
                </a:solidFill>
              </a:rPr>
              <a:t>composition of </a:t>
            </a:r>
            <a:r>
              <a:rPr lang="en-US" i="1" dirty="0">
                <a:solidFill>
                  <a:srgbClr val="FF0000"/>
                </a:solidFill>
              </a:rPr>
              <a:t>the atmosphere, which in turn can </a:t>
            </a:r>
            <a:r>
              <a:rPr lang="en-US" i="1" dirty="0" smtClean="0">
                <a:solidFill>
                  <a:srgbClr val="FF0000"/>
                </a:solidFill>
              </a:rPr>
              <a:t>impact the </a:t>
            </a:r>
            <a:r>
              <a:rPr lang="en-US" i="1" dirty="0">
                <a:solidFill>
                  <a:srgbClr val="FF0000"/>
                </a:solidFill>
              </a:rPr>
              <a:t>rate of chemical weathering. One </a:t>
            </a:r>
            <a:r>
              <a:rPr lang="en-US" i="1" dirty="0" smtClean="0">
                <a:solidFill>
                  <a:srgbClr val="FF0000"/>
                </a:solidFill>
              </a:rPr>
              <a:t>well-known example </a:t>
            </a:r>
            <a:r>
              <a:rPr lang="en-US" i="1" dirty="0">
                <a:solidFill>
                  <a:srgbClr val="FF0000"/>
                </a:solidFill>
              </a:rPr>
              <a:t>is acid rain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weathering</a:t>
            </a:r>
            <a:br>
              <a:rPr lang="en-US" dirty="0" smtClean="0"/>
            </a:br>
            <a:r>
              <a:rPr lang="en-US" sz="2800" dirty="0" smtClean="0"/>
              <a:t>(climate)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46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and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Weathering, mass wasting, and erosion </a:t>
            </a:r>
            <a:r>
              <a:rPr lang="en-US" dirty="0" smtClean="0"/>
              <a:t>are called </a:t>
            </a:r>
            <a:r>
              <a:rPr lang="en-US" b="1" dirty="0">
                <a:solidFill>
                  <a:srgbClr val="FF0000"/>
                </a:solidFill>
              </a:rPr>
              <a:t>external processes </a:t>
            </a:r>
            <a:r>
              <a:rPr lang="en-US" b="1" dirty="0">
                <a:solidFill>
                  <a:srgbClr val="002060"/>
                </a:solidFill>
              </a:rPr>
              <a:t>because </a:t>
            </a:r>
            <a:r>
              <a:rPr lang="en-US" b="1" dirty="0" smtClean="0">
                <a:solidFill>
                  <a:srgbClr val="002060"/>
                </a:solidFill>
              </a:rPr>
              <a:t>they occur </a:t>
            </a:r>
            <a:r>
              <a:rPr lang="en-US" b="1" dirty="0">
                <a:solidFill>
                  <a:srgbClr val="002060"/>
                </a:solidFill>
              </a:rPr>
              <a:t>at or near Earth’s surface and </a:t>
            </a:r>
            <a:r>
              <a:rPr lang="en-US" b="1" dirty="0" smtClean="0">
                <a:solidFill>
                  <a:srgbClr val="002060"/>
                </a:solidFill>
              </a:rPr>
              <a:t>are powered </a:t>
            </a:r>
            <a:r>
              <a:rPr lang="en-US" b="1" dirty="0">
                <a:solidFill>
                  <a:srgbClr val="002060"/>
                </a:solidFill>
              </a:rPr>
              <a:t>by energy from the Sun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External processes </a:t>
            </a:r>
            <a:r>
              <a:rPr lang="en-US" dirty="0"/>
              <a:t>are a basic part of the rock </a:t>
            </a:r>
            <a:r>
              <a:rPr lang="en-US" dirty="0" smtClean="0"/>
              <a:t>cycle because </a:t>
            </a:r>
            <a:r>
              <a:rPr lang="en-US" dirty="0"/>
              <a:t>they are responsible for </a:t>
            </a:r>
            <a:r>
              <a:rPr lang="en-US" dirty="0" smtClean="0"/>
              <a:t>transforming solid </a:t>
            </a:r>
            <a:r>
              <a:rPr lang="en-US" dirty="0"/>
              <a:t>rock into sediment</a:t>
            </a:r>
            <a:r>
              <a:rPr lang="en-US" dirty="0" smtClean="0"/>
              <a:t>.</a:t>
            </a:r>
          </a:p>
          <a:p>
            <a:r>
              <a:rPr lang="en-US" dirty="0"/>
              <a:t>Earth is a dynamic body. Some </a:t>
            </a:r>
            <a:r>
              <a:rPr lang="en-US" dirty="0" smtClean="0"/>
              <a:t>parts of </a:t>
            </a:r>
            <a:r>
              <a:rPr lang="en-US" dirty="0"/>
              <a:t>Earth’s surface are gradually elevated </a:t>
            </a:r>
            <a:r>
              <a:rPr lang="en-US" dirty="0" smtClean="0"/>
              <a:t>by mountain </a:t>
            </a:r>
            <a:r>
              <a:rPr lang="en-US" dirty="0"/>
              <a:t>building and volcanic </a:t>
            </a:r>
            <a:r>
              <a:rPr lang="en-US" dirty="0" smtClean="0"/>
              <a:t>activity. </a:t>
            </a:r>
            <a:r>
              <a:rPr lang="en-US" b="1" dirty="0" smtClean="0">
                <a:solidFill>
                  <a:srgbClr val="FF0000"/>
                </a:solidFill>
              </a:rPr>
              <a:t>These </a:t>
            </a:r>
            <a:r>
              <a:rPr lang="en-US" b="1" dirty="0">
                <a:solidFill>
                  <a:srgbClr val="FF0000"/>
                </a:solidFill>
              </a:rPr>
              <a:t>internal processes derive </a:t>
            </a:r>
            <a:r>
              <a:rPr lang="en-US" b="1" dirty="0" smtClean="0">
                <a:solidFill>
                  <a:srgbClr val="FF0000"/>
                </a:solidFill>
              </a:rPr>
              <a:t>their energy </a:t>
            </a:r>
            <a:r>
              <a:rPr lang="en-US" b="1" dirty="0">
                <a:solidFill>
                  <a:srgbClr val="FF0000"/>
                </a:solidFill>
              </a:rPr>
              <a:t>from Earth’s interior.</a:t>
            </a:r>
          </a:p>
        </p:txBody>
      </p:sp>
    </p:spTree>
    <p:extLst>
      <p:ext uri="{BB962C8B-B14F-4D97-AF65-F5344CB8AC3E}">
        <p14:creationId xmlns:p14="http://schemas.microsoft.com/office/powerpoint/2010/main" val="216427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5791200" cy="4262307"/>
          </a:xfrm>
        </p:spPr>
        <p:txBody>
          <a:bodyPr>
            <a:normAutofit/>
          </a:bodyPr>
          <a:lstStyle/>
          <a:p>
            <a:r>
              <a:rPr lang="en-US" dirty="0"/>
              <a:t>Masses of rock do not weather uniformly</a:t>
            </a:r>
            <a:r>
              <a:rPr lang="en-US" dirty="0" smtClean="0"/>
              <a:t>.</a:t>
            </a:r>
          </a:p>
          <a:p>
            <a:r>
              <a:rPr lang="en-US" dirty="0"/>
              <a:t>Many factors influence the rate of </a:t>
            </a:r>
            <a:r>
              <a:rPr lang="en-US" dirty="0" smtClean="0"/>
              <a:t>rock weathering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Among </a:t>
            </a:r>
            <a:r>
              <a:rPr lang="en-US" b="1" dirty="0">
                <a:solidFill>
                  <a:srgbClr val="FF0000"/>
                </a:solidFill>
              </a:rPr>
              <a:t>the most important </a:t>
            </a:r>
            <a:r>
              <a:rPr lang="en-US" b="1" dirty="0" smtClean="0">
                <a:solidFill>
                  <a:srgbClr val="FF0000"/>
                </a:solidFill>
              </a:rPr>
              <a:t>are variations </a:t>
            </a:r>
            <a:r>
              <a:rPr lang="en-US" b="1" dirty="0">
                <a:solidFill>
                  <a:srgbClr val="FF0000"/>
                </a:solidFill>
              </a:rPr>
              <a:t>in the composition of the rock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More resistant rock protrudes as ridges </a:t>
            </a:r>
            <a:r>
              <a:rPr lang="en-US" b="1" dirty="0" smtClean="0">
                <a:solidFill>
                  <a:srgbClr val="0070C0"/>
                </a:solidFill>
              </a:rPr>
              <a:t>or pinnacles</a:t>
            </a:r>
            <a:r>
              <a:rPr lang="en-US" b="1" dirty="0">
                <a:solidFill>
                  <a:srgbClr val="0070C0"/>
                </a:solidFill>
              </a:rPr>
              <a:t>, or as steeper cliffs on an </a:t>
            </a:r>
            <a:r>
              <a:rPr lang="en-US" b="1" dirty="0" smtClean="0">
                <a:solidFill>
                  <a:srgbClr val="0070C0"/>
                </a:solidFill>
              </a:rPr>
              <a:t>irregular Hillside</a:t>
            </a:r>
            <a:r>
              <a:rPr lang="en-US" dirty="0" smtClean="0"/>
              <a:t>.</a:t>
            </a:r>
          </a:p>
          <a:p>
            <a:r>
              <a:rPr lang="en-US" dirty="0"/>
              <a:t>Differential </a:t>
            </a:r>
            <a:r>
              <a:rPr lang="en-US" dirty="0" smtClean="0"/>
              <a:t>weathering and </a:t>
            </a:r>
            <a:r>
              <a:rPr lang="en-US" dirty="0"/>
              <a:t>subsequent erosion are </a:t>
            </a:r>
            <a:r>
              <a:rPr lang="en-US" dirty="0" smtClean="0"/>
              <a:t>responsible for </a:t>
            </a:r>
            <a:r>
              <a:rPr lang="en-US" dirty="0"/>
              <a:t>creating many unusual and </a:t>
            </a:r>
            <a:r>
              <a:rPr lang="en-US" dirty="0" smtClean="0"/>
              <a:t>sometimes spectacular </a:t>
            </a:r>
            <a:r>
              <a:rPr lang="en-US" dirty="0"/>
              <a:t>rock formations and landforms.</a:t>
            </a:r>
          </a:p>
        </p:txBody>
      </p:sp>
      <p:pic>
        <p:nvPicPr>
          <p:cNvPr id="1026" name="Picture 2" descr="Image result for differential weathering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7093"/>
            <a:ext cx="2589181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48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covers most land surfaces.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Along with air </a:t>
            </a:r>
            <a:r>
              <a:rPr lang="en-US" b="1" dirty="0">
                <a:solidFill>
                  <a:srgbClr val="0070C0"/>
                </a:solidFill>
              </a:rPr>
              <a:t>and water, it is one of our most </a:t>
            </a:r>
            <a:r>
              <a:rPr lang="en-US" b="1" dirty="0" smtClean="0">
                <a:solidFill>
                  <a:srgbClr val="0070C0"/>
                </a:solidFill>
              </a:rPr>
              <a:t>indispensable resources.</a:t>
            </a:r>
          </a:p>
          <a:p>
            <a:r>
              <a:rPr lang="en-US" dirty="0"/>
              <a:t>All </a:t>
            </a:r>
            <a:r>
              <a:rPr lang="en-US" dirty="0" smtClean="0"/>
              <a:t>life: the </a:t>
            </a:r>
            <a:r>
              <a:rPr lang="en-US" dirty="0"/>
              <a:t>entire </a:t>
            </a:r>
            <a:r>
              <a:rPr lang="en-US" dirty="0" smtClean="0"/>
              <a:t>biosphere -  owes </a:t>
            </a:r>
            <a:r>
              <a:rPr lang="en-US" dirty="0"/>
              <a:t>its existence to a dozen or so </a:t>
            </a:r>
            <a:r>
              <a:rPr lang="en-US" dirty="0" smtClean="0"/>
              <a:t>elements that </a:t>
            </a:r>
            <a:r>
              <a:rPr lang="en-US" dirty="0"/>
              <a:t>must ultimately come from </a:t>
            </a:r>
            <a:r>
              <a:rPr lang="en-US" dirty="0" smtClean="0"/>
              <a:t>Earth’s crust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weathering and other </a:t>
            </a:r>
            <a:r>
              <a:rPr lang="en-US" dirty="0" smtClean="0"/>
              <a:t>processes create </a:t>
            </a:r>
            <a:r>
              <a:rPr lang="en-US" dirty="0"/>
              <a:t>soil, plants carry out the </a:t>
            </a:r>
            <a:r>
              <a:rPr lang="en-US" dirty="0" smtClean="0"/>
              <a:t>intermediary role </a:t>
            </a:r>
            <a:r>
              <a:rPr lang="en-US" dirty="0"/>
              <a:t>of assimilating the </a:t>
            </a:r>
            <a:r>
              <a:rPr lang="en-US" dirty="0" smtClean="0"/>
              <a:t>necessary elements </a:t>
            </a:r>
            <a:r>
              <a:rPr lang="en-US" dirty="0"/>
              <a:t>and making them available </a:t>
            </a:r>
            <a:r>
              <a:rPr lang="en-US" dirty="0" smtClean="0"/>
              <a:t>to animals</a:t>
            </a:r>
            <a:r>
              <a:rPr lang="en-US" dirty="0"/>
              <a:t>, including humans.</a:t>
            </a:r>
          </a:p>
        </p:txBody>
      </p:sp>
    </p:spTree>
    <p:extLst>
      <p:ext uri="{BB962C8B-B14F-4D97-AF65-F5344CB8AC3E}">
        <p14:creationId xmlns:p14="http://schemas.microsoft.com/office/powerpoint/2010/main" val="25952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4724400" cy="4800600"/>
          </a:xfrm>
        </p:spPr>
        <p:txBody>
          <a:bodyPr>
            <a:noAutofit/>
          </a:bodyPr>
          <a:lstStyle/>
          <a:p>
            <a:r>
              <a:rPr lang="en-US" sz="1800" dirty="0"/>
              <a:t>With few exceptions, Earth’s land </a:t>
            </a:r>
            <a:r>
              <a:rPr lang="en-US" sz="1800" dirty="0" smtClean="0"/>
              <a:t>surface is </a:t>
            </a:r>
            <a:r>
              <a:rPr lang="en-US" sz="1800" dirty="0"/>
              <a:t>covered by </a:t>
            </a:r>
            <a:r>
              <a:rPr lang="en-US" sz="1800" b="1" dirty="0" smtClean="0">
                <a:solidFill>
                  <a:srgbClr val="0070C0"/>
                </a:solidFill>
              </a:rPr>
              <a:t>regolith:</a:t>
            </a:r>
            <a:r>
              <a:rPr lang="en-US" sz="1800" dirty="0" smtClean="0"/>
              <a:t> </a:t>
            </a:r>
            <a:r>
              <a:rPr lang="en-US" sz="1800" b="1" dirty="0">
                <a:solidFill>
                  <a:srgbClr val="0070C0"/>
                </a:solidFill>
              </a:rPr>
              <a:t>the layer of </a:t>
            </a:r>
            <a:r>
              <a:rPr lang="en-US" sz="1800" b="1" dirty="0" smtClean="0">
                <a:solidFill>
                  <a:srgbClr val="0070C0"/>
                </a:solidFill>
              </a:rPr>
              <a:t>rock and </a:t>
            </a:r>
            <a:r>
              <a:rPr lang="en-US" sz="1800" b="1" dirty="0">
                <a:solidFill>
                  <a:srgbClr val="0070C0"/>
                </a:solidFill>
              </a:rPr>
              <a:t>mineral fragments produced </a:t>
            </a:r>
            <a:r>
              <a:rPr lang="en-US" sz="1800" b="1" dirty="0" smtClean="0">
                <a:solidFill>
                  <a:srgbClr val="0070C0"/>
                </a:solidFill>
              </a:rPr>
              <a:t>by weathering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Some </a:t>
            </a:r>
            <a:r>
              <a:rPr lang="en-US" sz="1800" dirty="0"/>
              <a:t>would call this </a:t>
            </a:r>
            <a:r>
              <a:rPr lang="en-US" sz="1800" dirty="0" smtClean="0"/>
              <a:t>material soil</a:t>
            </a:r>
            <a:r>
              <a:rPr lang="en-US" sz="1800" dirty="0"/>
              <a:t>, but soil is more than an </a:t>
            </a:r>
            <a:r>
              <a:rPr lang="en-US" sz="1800" dirty="0" smtClean="0"/>
              <a:t>accumulation of </a:t>
            </a:r>
            <a:r>
              <a:rPr lang="en-US" sz="1800" dirty="0"/>
              <a:t>weathered debris. 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Soil </a:t>
            </a:r>
            <a:r>
              <a:rPr lang="en-US" sz="1800" b="1" dirty="0">
                <a:solidFill>
                  <a:srgbClr val="FF0000"/>
                </a:solidFill>
              </a:rPr>
              <a:t>is a </a:t>
            </a:r>
            <a:r>
              <a:rPr lang="en-US" sz="1800" b="1" dirty="0" smtClean="0">
                <a:solidFill>
                  <a:srgbClr val="FF0000"/>
                </a:solidFill>
              </a:rPr>
              <a:t>combination of </a:t>
            </a:r>
            <a:r>
              <a:rPr lang="en-US" sz="1800" b="1" dirty="0">
                <a:solidFill>
                  <a:srgbClr val="FF0000"/>
                </a:solidFill>
              </a:rPr>
              <a:t>mineral and organic matter, water, </a:t>
            </a:r>
            <a:r>
              <a:rPr lang="en-US" sz="1800" b="1" dirty="0" smtClean="0">
                <a:solidFill>
                  <a:srgbClr val="FF0000"/>
                </a:solidFill>
              </a:rPr>
              <a:t>and air and is that </a:t>
            </a:r>
            <a:r>
              <a:rPr lang="en-US" sz="1800" b="1" dirty="0">
                <a:solidFill>
                  <a:srgbClr val="FF0000"/>
                </a:solidFill>
              </a:rPr>
              <a:t>portion of the regolith that </a:t>
            </a:r>
            <a:r>
              <a:rPr lang="en-US" sz="1800" b="1" dirty="0" smtClean="0">
                <a:solidFill>
                  <a:srgbClr val="FF0000"/>
                </a:solidFill>
              </a:rPr>
              <a:t>supports the </a:t>
            </a:r>
            <a:r>
              <a:rPr lang="en-US" sz="1800" b="1" dirty="0">
                <a:solidFill>
                  <a:srgbClr val="FF0000"/>
                </a:solidFill>
              </a:rPr>
              <a:t>growth of plants.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Although the proportions </a:t>
            </a:r>
            <a:r>
              <a:rPr lang="en-US" sz="1800" dirty="0"/>
              <a:t>of the major components </a:t>
            </a:r>
            <a:r>
              <a:rPr lang="en-US" sz="1800" dirty="0" smtClean="0"/>
              <a:t>in soil </a:t>
            </a:r>
            <a:r>
              <a:rPr lang="en-US" sz="1800" dirty="0"/>
              <a:t>vary, the same </a:t>
            </a:r>
            <a:r>
              <a:rPr lang="en-US" sz="1800" dirty="0">
                <a:solidFill>
                  <a:srgbClr val="FF0000"/>
                </a:solidFill>
              </a:rPr>
              <a:t>four components </a:t>
            </a:r>
            <a:r>
              <a:rPr lang="en-US" sz="1800" dirty="0" smtClean="0">
                <a:solidFill>
                  <a:srgbClr val="FF0000"/>
                </a:solidFill>
              </a:rPr>
              <a:t>always are </a:t>
            </a:r>
            <a:r>
              <a:rPr lang="en-US" sz="1800" dirty="0">
                <a:solidFill>
                  <a:srgbClr val="FF0000"/>
                </a:solidFill>
              </a:rPr>
              <a:t>present to some </a:t>
            </a:r>
            <a:r>
              <a:rPr lang="en-US" sz="1800" dirty="0" smtClean="0">
                <a:solidFill>
                  <a:srgbClr val="FF0000"/>
                </a:solidFill>
              </a:rPr>
              <a:t>extent.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67000"/>
            <a:ext cx="383315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7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1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About one-half of the total volume of a good quality surface soil </a:t>
            </a:r>
            <a:r>
              <a:rPr lang="en-US" dirty="0" smtClean="0"/>
              <a:t>is a mixture of disintegrated and </a:t>
            </a:r>
            <a:r>
              <a:rPr lang="en-US" b="1" dirty="0" smtClean="0">
                <a:solidFill>
                  <a:srgbClr val="FF0000"/>
                </a:solidFill>
              </a:rPr>
              <a:t>decomposed rock (mineral matter) and humus</a:t>
            </a:r>
            <a:r>
              <a:rPr lang="en-US" dirty="0" smtClean="0"/>
              <a:t>, the decayed remains </a:t>
            </a:r>
            <a:r>
              <a:rPr lang="en-US" dirty="0"/>
              <a:t>of animal and plant life (</a:t>
            </a:r>
            <a:r>
              <a:rPr lang="en-US" dirty="0" smtClean="0"/>
              <a:t>organic matter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remaining half </a:t>
            </a:r>
            <a:r>
              <a:rPr lang="en-US" dirty="0"/>
              <a:t>consists of </a:t>
            </a:r>
            <a:r>
              <a:rPr lang="en-US" b="1" dirty="0" smtClean="0">
                <a:solidFill>
                  <a:srgbClr val="FF0000"/>
                </a:solidFill>
              </a:rPr>
              <a:t>pore spaces </a:t>
            </a:r>
            <a:r>
              <a:rPr lang="en-US" dirty="0"/>
              <a:t>among the solid particles where </a:t>
            </a:r>
            <a:r>
              <a:rPr lang="en-US" b="1" dirty="0" smtClean="0">
                <a:solidFill>
                  <a:srgbClr val="FF0000"/>
                </a:solidFill>
              </a:rPr>
              <a:t>air and </a:t>
            </a:r>
            <a:r>
              <a:rPr lang="en-US" b="1" dirty="0">
                <a:solidFill>
                  <a:srgbClr val="FF0000"/>
                </a:solidFill>
              </a:rPr>
              <a:t>water </a:t>
            </a:r>
            <a:r>
              <a:rPr lang="en-US" b="1" dirty="0" smtClean="0">
                <a:solidFill>
                  <a:srgbClr val="FF0000"/>
                </a:solidFill>
              </a:rPr>
              <a:t>circulate. </a:t>
            </a:r>
          </a:p>
          <a:p>
            <a:r>
              <a:rPr lang="en-US" dirty="0" smtClean="0"/>
              <a:t>Although </a:t>
            </a:r>
            <a:r>
              <a:rPr lang="en-US" dirty="0"/>
              <a:t>the mineral portion of </a:t>
            </a:r>
            <a:r>
              <a:rPr lang="en-US" dirty="0" smtClean="0"/>
              <a:t>the soil </a:t>
            </a:r>
            <a:r>
              <a:rPr lang="en-US" dirty="0"/>
              <a:t>is usually much greater than </a:t>
            </a:r>
            <a:r>
              <a:rPr lang="en-US" dirty="0" smtClean="0"/>
              <a:t>the organic </a:t>
            </a:r>
            <a:r>
              <a:rPr lang="en-US" dirty="0"/>
              <a:t>portion, humus is an </a:t>
            </a:r>
            <a:r>
              <a:rPr lang="en-US" dirty="0" smtClean="0"/>
              <a:t>essential component.</a:t>
            </a:r>
          </a:p>
          <a:p>
            <a:r>
              <a:rPr lang="en-US" dirty="0" smtClean="0"/>
              <a:t>In </a:t>
            </a:r>
            <a:r>
              <a:rPr lang="en-US" dirty="0"/>
              <a:t>addition to being an </a:t>
            </a:r>
            <a:r>
              <a:rPr lang="en-US" b="1" dirty="0" smtClean="0"/>
              <a:t>important source </a:t>
            </a:r>
            <a:r>
              <a:rPr lang="en-US" b="1" dirty="0"/>
              <a:t>of plant nutrients</a:t>
            </a:r>
            <a:r>
              <a:rPr lang="en-US" dirty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humus enhances </a:t>
            </a:r>
            <a:r>
              <a:rPr lang="en-US" dirty="0"/>
              <a:t>the soil’s ability to </a:t>
            </a:r>
            <a:r>
              <a:rPr lang="en-US" b="1" dirty="0"/>
              <a:t>retain </a:t>
            </a:r>
            <a:r>
              <a:rPr lang="en-US" b="1" dirty="0" smtClean="0"/>
              <a:t>water.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Because </a:t>
            </a:r>
            <a:r>
              <a:rPr lang="en-US" dirty="0"/>
              <a:t>plants require air and water to </a:t>
            </a:r>
            <a:r>
              <a:rPr lang="en-US" dirty="0" smtClean="0"/>
              <a:t>live and </a:t>
            </a:r>
            <a:r>
              <a:rPr lang="en-US" dirty="0"/>
              <a:t>grow, the portion of the soil </a:t>
            </a:r>
            <a:r>
              <a:rPr lang="en-US" dirty="0" smtClean="0"/>
              <a:t>consisting of </a:t>
            </a:r>
            <a:r>
              <a:rPr lang="en-US" dirty="0"/>
              <a:t>pore spaces that allow for the </a:t>
            </a:r>
            <a:r>
              <a:rPr lang="en-US" dirty="0" smtClean="0"/>
              <a:t>circulation of </a:t>
            </a:r>
            <a:r>
              <a:rPr lang="en-US" dirty="0"/>
              <a:t>these fluids is as vital as the solid </a:t>
            </a:r>
            <a:r>
              <a:rPr lang="en-US" dirty="0" smtClean="0"/>
              <a:t>soil constituents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81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soil formation</a:t>
            </a:r>
            <a:br>
              <a:rPr lang="en-US" dirty="0" smtClean="0"/>
            </a:br>
            <a:r>
              <a:rPr lang="en-US" sz="2800" dirty="0" smtClean="0"/>
              <a:t>(parent Material)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418610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source of the weathered mineral </a:t>
            </a:r>
            <a:r>
              <a:rPr lang="en-US" dirty="0" smtClean="0">
                <a:solidFill>
                  <a:srgbClr val="FF0000"/>
                </a:solidFill>
              </a:rPr>
              <a:t>matter from </a:t>
            </a:r>
            <a:r>
              <a:rPr lang="en-US" dirty="0">
                <a:solidFill>
                  <a:srgbClr val="FF0000"/>
                </a:solidFill>
              </a:rPr>
              <a:t>which soils develop is called </a:t>
            </a:r>
            <a:r>
              <a:rPr lang="en-US" dirty="0" smtClean="0">
                <a:solidFill>
                  <a:srgbClr val="FF0000"/>
                </a:solidFill>
              </a:rPr>
              <a:t>the parent </a:t>
            </a:r>
            <a:r>
              <a:rPr lang="en-US" dirty="0">
                <a:solidFill>
                  <a:srgbClr val="FF0000"/>
                </a:solidFill>
              </a:rPr>
              <a:t>material </a:t>
            </a:r>
            <a:r>
              <a:rPr lang="en-US" dirty="0"/>
              <a:t>and is a major factor </a:t>
            </a:r>
            <a:r>
              <a:rPr lang="en-US" dirty="0" smtClean="0"/>
              <a:t>influencing a </a:t>
            </a:r>
            <a:r>
              <a:rPr lang="en-US" dirty="0"/>
              <a:t>newly forming soil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Parent material might be the </a:t>
            </a:r>
            <a:r>
              <a:rPr lang="en-US" dirty="0" smtClean="0">
                <a:solidFill>
                  <a:srgbClr val="FF0000"/>
                </a:solidFill>
              </a:rPr>
              <a:t>underlying bedrock</a:t>
            </a:r>
            <a:r>
              <a:rPr lang="en-US" dirty="0"/>
              <a:t>, or it can be a </a:t>
            </a:r>
            <a:r>
              <a:rPr lang="en-US" dirty="0">
                <a:solidFill>
                  <a:srgbClr val="0070C0"/>
                </a:solidFill>
              </a:rPr>
              <a:t>layer of </a:t>
            </a:r>
            <a:r>
              <a:rPr lang="en-US" dirty="0" smtClean="0">
                <a:solidFill>
                  <a:srgbClr val="0070C0"/>
                </a:solidFill>
              </a:rPr>
              <a:t>unconsolidated deposits</a:t>
            </a:r>
            <a:r>
              <a:rPr lang="en-US" dirty="0">
                <a:solidFill>
                  <a:srgbClr val="0070C0"/>
                </a:solidFill>
              </a:rPr>
              <a:t>, as in a stream valley.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When the </a:t>
            </a:r>
            <a:r>
              <a:rPr lang="en-US" b="1" dirty="0">
                <a:solidFill>
                  <a:srgbClr val="0070C0"/>
                </a:solidFill>
              </a:rPr>
              <a:t>parent material is bedrock, the soils </a:t>
            </a:r>
            <a:r>
              <a:rPr lang="en-US" b="1" dirty="0" smtClean="0">
                <a:solidFill>
                  <a:srgbClr val="0070C0"/>
                </a:solidFill>
              </a:rPr>
              <a:t>are termed </a:t>
            </a:r>
            <a:r>
              <a:rPr lang="en-US" b="1" dirty="0">
                <a:solidFill>
                  <a:srgbClr val="0070C0"/>
                </a:solidFill>
              </a:rPr>
              <a:t>residual soils.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By </a:t>
            </a:r>
            <a:r>
              <a:rPr lang="en-US" b="1" dirty="0">
                <a:solidFill>
                  <a:srgbClr val="FF0000"/>
                </a:solidFill>
              </a:rPr>
              <a:t>contrast, </a:t>
            </a:r>
            <a:r>
              <a:rPr lang="en-US" b="1" dirty="0" smtClean="0">
                <a:solidFill>
                  <a:srgbClr val="FF0000"/>
                </a:solidFill>
              </a:rPr>
              <a:t>those developed </a:t>
            </a:r>
            <a:r>
              <a:rPr lang="en-US" b="1" dirty="0">
                <a:solidFill>
                  <a:srgbClr val="FF0000"/>
                </a:solidFill>
              </a:rPr>
              <a:t>on unconsolidated sediment </a:t>
            </a:r>
            <a:r>
              <a:rPr lang="en-US" b="1" dirty="0" smtClean="0">
                <a:solidFill>
                  <a:srgbClr val="FF0000"/>
                </a:solidFill>
              </a:rPr>
              <a:t>are called </a:t>
            </a:r>
            <a:r>
              <a:rPr lang="en-US" b="1" dirty="0">
                <a:solidFill>
                  <a:srgbClr val="FF0000"/>
                </a:solidFill>
              </a:rPr>
              <a:t>transported </a:t>
            </a:r>
            <a:r>
              <a:rPr lang="en-US" b="1" dirty="0" smtClean="0">
                <a:solidFill>
                  <a:srgbClr val="FF0000"/>
                </a:solidFill>
              </a:rPr>
              <a:t>soils.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nature of the parent material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influences soils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 two ways. First, the type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of parent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material affects the rate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weathering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thus the rate of soil formation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Second, the chemical make-up of </a:t>
            </a:r>
            <a:r>
              <a:rPr lang="en-US" b="1" dirty="0" smtClean="0">
                <a:solidFill>
                  <a:srgbClr val="C00000"/>
                </a:solidFill>
              </a:rPr>
              <a:t>the parent </a:t>
            </a:r>
            <a:r>
              <a:rPr lang="en-US" b="1" dirty="0">
                <a:solidFill>
                  <a:srgbClr val="C00000"/>
                </a:solidFill>
              </a:rPr>
              <a:t>material affects the soil’s </a:t>
            </a:r>
            <a:r>
              <a:rPr lang="en-US" b="1" dirty="0" smtClean="0">
                <a:solidFill>
                  <a:srgbClr val="C00000"/>
                </a:solidFill>
              </a:rPr>
              <a:t>fertility. This </a:t>
            </a:r>
            <a:r>
              <a:rPr lang="en-US" b="1" dirty="0">
                <a:solidFill>
                  <a:srgbClr val="C00000"/>
                </a:solidFill>
              </a:rPr>
              <a:t>influences the character of the </a:t>
            </a:r>
            <a:r>
              <a:rPr lang="en-US" b="1" dirty="0" smtClean="0">
                <a:solidFill>
                  <a:srgbClr val="C00000"/>
                </a:solidFill>
              </a:rPr>
              <a:t>natural vegetation </a:t>
            </a:r>
            <a:r>
              <a:rPr lang="en-US" b="1" dirty="0">
                <a:solidFill>
                  <a:srgbClr val="C00000"/>
                </a:solidFill>
              </a:rPr>
              <a:t>the soil can support.</a:t>
            </a:r>
          </a:p>
        </p:txBody>
      </p:sp>
    </p:spTree>
    <p:extLst>
      <p:ext uri="{BB962C8B-B14F-4D97-AF65-F5344CB8AC3E}">
        <p14:creationId xmlns:p14="http://schemas.microsoft.com/office/powerpoint/2010/main" val="3004155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soil formation</a:t>
            </a:r>
            <a:br>
              <a:rPr lang="en-US" dirty="0" smtClean="0"/>
            </a:br>
            <a:r>
              <a:rPr lang="en-US" sz="2800" dirty="0" smtClean="0"/>
              <a:t>(parent Material)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2082798"/>
            <a:ext cx="7477105" cy="462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653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39575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Climate is the most influential control </a:t>
            </a:r>
            <a:r>
              <a:rPr lang="en-US" b="1" dirty="0" smtClean="0">
                <a:solidFill>
                  <a:srgbClr val="C00000"/>
                </a:solidFill>
              </a:rPr>
              <a:t>of soil </a:t>
            </a:r>
            <a:r>
              <a:rPr lang="en-US" b="1" dirty="0">
                <a:solidFill>
                  <a:srgbClr val="C00000"/>
                </a:solidFill>
              </a:rPr>
              <a:t>formation.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emperature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Precipitation</a:t>
            </a:r>
            <a:r>
              <a:rPr lang="en-US" dirty="0" smtClean="0"/>
              <a:t> </a:t>
            </a:r>
            <a:r>
              <a:rPr lang="en-US" dirty="0"/>
              <a:t>are the climatic elements </a:t>
            </a:r>
            <a:r>
              <a:rPr lang="en-US" dirty="0" smtClean="0"/>
              <a:t>that have </a:t>
            </a:r>
            <a:r>
              <a:rPr lang="en-US" dirty="0"/>
              <a:t>the strongest </a:t>
            </a:r>
            <a:r>
              <a:rPr lang="en-US" dirty="0" smtClean="0"/>
              <a:t>impact on </a:t>
            </a:r>
            <a:r>
              <a:rPr lang="en-US" dirty="0"/>
              <a:t>soil formation. </a:t>
            </a:r>
            <a:endParaRPr lang="en-US" dirty="0" smtClean="0"/>
          </a:p>
          <a:p>
            <a:r>
              <a:rPr lang="en-US" dirty="0" smtClean="0"/>
              <a:t>Variations </a:t>
            </a:r>
            <a:r>
              <a:rPr lang="en-US" dirty="0"/>
              <a:t>in </a:t>
            </a:r>
            <a:r>
              <a:rPr lang="en-US" dirty="0" smtClean="0"/>
              <a:t>temperature and </a:t>
            </a:r>
            <a:r>
              <a:rPr lang="en-US" dirty="0"/>
              <a:t>precipitation determine whether </a:t>
            </a:r>
            <a:r>
              <a:rPr lang="en-US" dirty="0" smtClean="0"/>
              <a:t>chemical or </a:t>
            </a:r>
            <a:r>
              <a:rPr lang="en-US" dirty="0"/>
              <a:t>mechanical weathering predominates.</a:t>
            </a:r>
          </a:p>
          <a:p>
            <a:r>
              <a:rPr lang="en-US" dirty="0"/>
              <a:t>They also greatly influence the </a:t>
            </a:r>
            <a:r>
              <a:rPr lang="en-US" dirty="0" smtClean="0"/>
              <a:t>rate and </a:t>
            </a:r>
            <a:r>
              <a:rPr lang="en-US" dirty="0"/>
              <a:t>depth of weathering.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</a:t>
            </a:r>
            <a:r>
              <a:rPr lang="en-US" i="1" dirty="0" smtClean="0">
                <a:solidFill>
                  <a:srgbClr val="FF0000"/>
                </a:solidFill>
              </a:rPr>
              <a:t>a hot</a:t>
            </a:r>
            <a:r>
              <a:rPr lang="en-US" i="1" dirty="0">
                <a:solidFill>
                  <a:srgbClr val="FF0000"/>
                </a:solidFill>
              </a:rPr>
              <a:t>, wet climate may produce a thick </a:t>
            </a:r>
            <a:r>
              <a:rPr lang="en-US" i="1" dirty="0" smtClean="0">
                <a:solidFill>
                  <a:srgbClr val="FF0000"/>
                </a:solidFill>
              </a:rPr>
              <a:t>layer of </a:t>
            </a:r>
            <a:r>
              <a:rPr lang="en-US" i="1" dirty="0">
                <a:solidFill>
                  <a:srgbClr val="FF0000"/>
                </a:solidFill>
              </a:rPr>
              <a:t>chemically weathered soil in the </a:t>
            </a:r>
            <a:r>
              <a:rPr lang="en-US" i="1" dirty="0" smtClean="0">
                <a:solidFill>
                  <a:srgbClr val="FF0000"/>
                </a:solidFill>
              </a:rPr>
              <a:t>same amount </a:t>
            </a:r>
            <a:r>
              <a:rPr lang="en-US" i="1" dirty="0">
                <a:solidFill>
                  <a:srgbClr val="FF0000"/>
                </a:solidFill>
              </a:rPr>
              <a:t>of time that a cold, dry </a:t>
            </a:r>
            <a:r>
              <a:rPr lang="en-US" i="1" dirty="0" smtClean="0">
                <a:solidFill>
                  <a:srgbClr val="FF0000"/>
                </a:solidFill>
              </a:rPr>
              <a:t>climate produces </a:t>
            </a:r>
            <a:r>
              <a:rPr lang="en-US" i="1" dirty="0">
                <a:solidFill>
                  <a:srgbClr val="FF0000"/>
                </a:solidFill>
              </a:rPr>
              <a:t>a thin mantle of </a:t>
            </a:r>
            <a:r>
              <a:rPr lang="en-US" i="1" dirty="0" smtClean="0">
                <a:solidFill>
                  <a:srgbClr val="FF0000"/>
                </a:solidFill>
              </a:rPr>
              <a:t>mechanically weathered </a:t>
            </a:r>
            <a:r>
              <a:rPr lang="en-US" i="1" dirty="0">
                <a:solidFill>
                  <a:srgbClr val="FF0000"/>
                </a:solidFill>
              </a:rPr>
              <a:t>debris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the amount </a:t>
            </a:r>
            <a:r>
              <a:rPr lang="en-US" dirty="0" smtClean="0"/>
              <a:t>of precipitation </a:t>
            </a:r>
            <a:r>
              <a:rPr lang="en-US" dirty="0"/>
              <a:t>influences the degree to </a:t>
            </a:r>
            <a:r>
              <a:rPr lang="en-US" dirty="0" smtClean="0"/>
              <a:t>which various </a:t>
            </a:r>
            <a:r>
              <a:rPr lang="en-US" dirty="0"/>
              <a:t>materials are removed (</a:t>
            </a:r>
            <a:r>
              <a:rPr lang="en-US" dirty="0" smtClean="0"/>
              <a:t>leached) from </a:t>
            </a:r>
            <a:r>
              <a:rPr lang="en-US" dirty="0"/>
              <a:t>the soil, thereby affecting soil fertility.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soil formation</a:t>
            </a:r>
            <a:br>
              <a:rPr lang="en-US" dirty="0" smtClean="0"/>
            </a:br>
            <a:r>
              <a:rPr lang="en-US" sz="2800" dirty="0" smtClean="0"/>
              <a:t>(climate)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42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41861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biosphere plays a vital role in soil formation</a:t>
            </a:r>
            <a:r>
              <a:rPr lang="en-US" dirty="0"/>
              <a:t>.</a:t>
            </a:r>
          </a:p>
          <a:p>
            <a:r>
              <a:rPr lang="en-US" dirty="0"/>
              <a:t>The types and abundance of </a:t>
            </a:r>
            <a:r>
              <a:rPr lang="en-US" dirty="0" smtClean="0"/>
              <a:t>organisms present </a:t>
            </a:r>
            <a:r>
              <a:rPr lang="en-US" dirty="0"/>
              <a:t>have a strong influence on </a:t>
            </a:r>
            <a:r>
              <a:rPr lang="en-US" dirty="0" smtClean="0"/>
              <a:t>the physical </a:t>
            </a:r>
            <a:r>
              <a:rPr lang="en-US" dirty="0"/>
              <a:t>and chemical properties of a </a:t>
            </a:r>
            <a:r>
              <a:rPr lang="en-US" dirty="0" smtClean="0"/>
              <a:t>soil.</a:t>
            </a:r>
          </a:p>
          <a:p>
            <a:r>
              <a:rPr lang="en-US" dirty="0">
                <a:solidFill>
                  <a:srgbClr val="002060"/>
                </a:solidFill>
              </a:rPr>
              <a:t>Plants and animals furnish </a:t>
            </a:r>
            <a:r>
              <a:rPr lang="en-US" dirty="0" smtClean="0">
                <a:solidFill>
                  <a:srgbClr val="002060"/>
                </a:solidFill>
              </a:rPr>
              <a:t>organic matter </a:t>
            </a:r>
            <a:r>
              <a:rPr lang="en-US" dirty="0">
                <a:solidFill>
                  <a:srgbClr val="002060"/>
                </a:solidFill>
              </a:rPr>
              <a:t>to the soil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Soil </a:t>
            </a:r>
            <a:r>
              <a:rPr lang="en-US" dirty="0">
                <a:solidFill>
                  <a:srgbClr val="002060"/>
                </a:solidFill>
              </a:rPr>
              <a:t>fertility depends </a:t>
            </a:r>
            <a:r>
              <a:rPr lang="en-US" dirty="0" smtClean="0">
                <a:solidFill>
                  <a:srgbClr val="002060"/>
                </a:solidFill>
              </a:rPr>
              <a:t>in part </a:t>
            </a:r>
            <a:r>
              <a:rPr lang="en-US" dirty="0">
                <a:solidFill>
                  <a:srgbClr val="002060"/>
                </a:solidFill>
              </a:rPr>
              <a:t>on the amount of organic matter present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decay of plant </a:t>
            </a:r>
            <a:r>
              <a:rPr lang="en-US" b="1" dirty="0" smtClean="0">
                <a:solidFill>
                  <a:srgbClr val="00B050"/>
                </a:solidFill>
              </a:rPr>
              <a:t>and animal </a:t>
            </a:r>
            <a:r>
              <a:rPr lang="en-US" b="1" dirty="0">
                <a:solidFill>
                  <a:srgbClr val="00B050"/>
                </a:solidFill>
              </a:rPr>
              <a:t>remains causes the formation </a:t>
            </a:r>
            <a:r>
              <a:rPr lang="en-US" b="1" dirty="0" smtClean="0">
                <a:solidFill>
                  <a:srgbClr val="00B050"/>
                </a:solidFill>
              </a:rPr>
              <a:t>of various </a:t>
            </a:r>
            <a:r>
              <a:rPr lang="en-US" b="1" dirty="0">
                <a:solidFill>
                  <a:srgbClr val="00B050"/>
                </a:solidFill>
              </a:rPr>
              <a:t>organic </a:t>
            </a:r>
            <a:r>
              <a:rPr lang="en-US" b="1" dirty="0" smtClean="0">
                <a:solidFill>
                  <a:srgbClr val="00B050"/>
                </a:solidFill>
              </a:rPr>
              <a:t>acids. These </a:t>
            </a:r>
            <a:r>
              <a:rPr lang="en-US" b="1" dirty="0">
                <a:solidFill>
                  <a:srgbClr val="00B050"/>
                </a:solidFill>
              </a:rPr>
              <a:t>complex </a:t>
            </a:r>
            <a:r>
              <a:rPr lang="en-US" b="1" dirty="0" smtClean="0">
                <a:solidFill>
                  <a:srgbClr val="00B050"/>
                </a:solidFill>
              </a:rPr>
              <a:t>acids hasten </a:t>
            </a:r>
            <a:r>
              <a:rPr lang="en-US" b="1" dirty="0">
                <a:solidFill>
                  <a:srgbClr val="00B050"/>
                </a:solidFill>
              </a:rPr>
              <a:t>the weathering process.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Organic matter </a:t>
            </a:r>
            <a:r>
              <a:rPr lang="en-US" dirty="0"/>
              <a:t>also has a high water-holding </a:t>
            </a:r>
            <a:r>
              <a:rPr lang="en-US" dirty="0" smtClean="0"/>
              <a:t>ability and </a:t>
            </a:r>
            <a:r>
              <a:rPr lang="en-US" dirty="0"/>
              <a:t>thus aids water retention in a soil.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soil formation</a:t>
            </a:r>
            <a:br>
              <a:rPr lang="en-US" dirty="0" smtClean="0"/>
            </a:br>
            <a:r>
              <a:rPr lang="en-US" sz="2800" dirty="0" smtClean="0"/>
              <a:t>(plants and animals)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0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43385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Variations </a:t>
            </a:r>
            <a:r>
              <a:rPr lang="en-US" dirty="0"/>
              <a:t>in </a:t>
            </a:r>
            <a:r>
              <a:rPr lang="en-US" dirty="0" smtClean="0"/>
              <a:t>topography can </a:t>
            </a:r>
            <a:r>
              <a:rPr lang="en-US" dirty="0"/>
              <a:t>lead to the development of a </a:t>
            </a:r>
            <a:r>
              <a:rPr lang="en-US" dirty="0" smtClean="0"/>
              <a:t>variety of </a:t>
            </a:r>
            <a:r>
              <a:rPr lang="en-US" dirty="0"/>
              <a:t>localized soil types. </a:t>
            </a:r>
            <a:endParaRPr lang="en-US" dirty="0" smtClean="0"/>
          </a:p>
          <a:p>
            <a:r>
              <a:rPr lang="en-US" dirty="0" smtClean="0"/>
              <a:t>Many of the </a:t>
            </a:r>
            <a:r>
              <a:rPr lang="en-US" dirty="0"/>
              <a:t>differences exist because the length </a:t>
            </a:r>
            <a:r>
              <a:rPr lang="en-US" dirty="0" smtClean="0"/>
              <a:t>and steepness </a:t>
            </a:r>
            <a:r>
              <a:rPr lang="en-US" dirty="0"/>
              <a:t>of slopes have a </a:t>
            </a:r>
            <a:r>
              <a:rPr lang="en-US" dirty="0" smtClean="0"/>
              <a:t>significant impact </a:t>
            </a:r>
            <a:r>
              <a:rPr lang="en-US" dirty="0"/>
              <a:t>on the amount of erosion and </a:t>
            </a:r>
            <a:r>
              <a:rPr lang="en-US" dirty="0" smtClean="0"/>
              <a:t>the water </a:t>
            </a:r>
            <a:r>
              <a:rPr lang="en-US" dirty="0"/>
              <a:t>content of soil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00B050"/>
                </a:solidFill>
              </a:rPr>
              <a:t>On steep slopes, soils are often </a:t>
            </a:r>
            <a:r>
              <a:rPr lang="en-US" b="1" dirty="0" smtClean="0">
                <a:solidFill>
                  <a:srgbClr val="00B050"/>
                </a:solidFill>
              </a:rPr>
              <a:t>poorly developed</a:t>
            </a:r>
            <a:r>
              <a:rPr lang="en-US" b="1" dirty="0">
                <a:solidFill>
                  <a:srgbClr val="00B050"/>
                </a:solidFill>
              </a:rPr>
              <a:t>. In such situations little </a:t>
            </a:r>
            <a:r>
              <a:rPr lang="en-US" b="1" dirty="0" smtClean="0">
                <a:solidFill>
                  <a:srgbClr val="00B050"/>
                </a:solidFill>
              </a:rPr>
              <a:t>water can </a:t>
            </a:r>
            <a:r>
              <a:rPr lang="en-US" b="1" dirty="0">
                <a:solidFill>
                  <a:srgbClr val="00B050"/>
                </a:solidFill>
              </a:rPr>
              <a:t>soak in; as a result, soil moisture </a:t>
            </a:r>
            <a:r>
              <a:rPr lang="en-US" b="1" dirty="0" smtClean="0">
                <a:solidFill>
                  <a:srgbClr val="00B050"/>
                </a:solidFill>
              </a:rPr>
              <a:t>may be </a:t>
            </a:r>
            <a:r>
              <a:rPr lang="en-US" b="1" dirty="0">
                <a:solidFill>
                  <a:srgbClr val="00B050"/>
                </a:solidFill>
              </a:rPr>
              <a:t>insufficient for vigorous plant growth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In contrast, waterlogged soils in </a:t>
            </a:r>
            <a:r>
              <a:rPr lang="en-US" b="1" dirty="0" smtClean="0">
                <a:solidFill>
                  <a:srgbClr val="0070C0"/>
                </a:solidFill>
              </a:rPr>
              <a:t>poorly drained </a:t>
            </a:r>
            <a:r>
              <a:rPr lang="en-US" b="1" dirty="0">
                <a:solidFill>
                  <a:srgbClr val="0070C0"/>
                </a:solidFill>
              </a:rPr>
              <a:t>bottomlands have a much </a:t>
            </a:r>
            <a:r>
              <a:rPr lang="en-US" b="1" dirty="0" smtClean="0">
                <a:solidFill>
                  <a:srgbClr val="0070C0"/>
                </a:solidFill>
              </a:rPr>
              <a:t>different character</a:t>
            </a:r>
            <a:r>
              <a:rPr lang="en-US" b="1" dirty="0">
                <a:solidFill>
                  <a:srgbClr val="0070C0"/>
                </a:solidFill>
              </a:rPr>
              <a:t>. Such soils are usually thick </a:t>
            </a:r>
            <a:r>
              <a:rPr lang="en-US" b="1" dirty="0" smtClean="0">
                <a:solidFill>
                  <a:srgbClr val="0070C0"/>
                </a:solidFill>
              </a:rPr>
              <a:t>and dark</a:t>
            </a:r>
            <a:r>
              <a:rPr lang="en-US" b="1" dirty="0">
                <a:solidFill>
                  <a:srgbClr val="0070C0"/>
                </a:solidFill>
              </a:rPr>
              <a:t>. The dark color results from the </a:t>
            </a:r>
            <a:r>
              <a:rPr lang="en-US" b="1" dirty="0" smtClean="0">
                <a:solidFill>
                  <a:srgbClr val="0070C0"/>
                </a:solidFill>
              </a:rPr>
              <a:t>large quantity </a:t>
            </a:r>
            <a:r>
              <a:rPr lang="en-US" b="1" dirty="0">
                <a:solidFill>
                  <a:srgbClr val="0070C0"/>
                </a:solidFill>
              </a:rPr>
              <a:t>of organic matter that </a:t>
            </a:r>
            <a:r>
              <a:rPr lang="en-US" b="1" dirty="0" smtClean="0">
                <a:solidFill>
                  <a:srgbClr val="0070C0"/>
                </a:solidFill>
              </a:rPr>
              <a:t>accumulates because </a:t>
            </a:r>
            <a:r>
              <a:rPr lang="en-US" b="1" dirty="0">
                <a:solidFill>
                  <a:srgbClr val="0070C0"/>
                </a:solidFill>
              </a:rPr>
              <a:t>saturated conditions retard </a:t>
            </a:r>
            <a:r>
              <a:rPr lang="en-US" b="1" dirty="0" smtClean="0">
                <a:solidFill>
                  <a:srgbClr val="0070C0"/>
                </a:solidFill>
              </a:rPr>
              <a:t>the decay </a:t>
            </a:r>
            <a:r>
              <a:rPr lang="en-US" b="1" dirty="0">
                <a:solidFill>
                  <a:srgbClr val="0070C0"/>
                </a:solidFill>
              </a:rPr>
              <a:t>of vegetation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The optimum </a:t>
            </a:r>
            <a:r>
              <a:rPr lang="en-US" b="1" dirty="0" smtClean="0">
                <a:solidFill>
                  <a:srgbClr val="C00000"/>
                </a:solidFill>
              </a:rPr>
              <a:t>terrain for </a:t>
            </a:r>
            <a:r>
              <a:rPr lang="en-US" b="1" dirty="0">
                <a:solidFill>
                  <a:srgbClr val="C00000"/>
                </a:solidFill>
              </a:rPr>
              <a:t>soil development is a </a:t>
            </a:r>
            <a:r>
              <a:rPr lang="en-US" b="1" dirty="0" smtClean="0">
                <a:solidFill>
                  <a:srgbClr val="C00000"/>
                </a:solidFill>
              </a:rPr>
              <a:t>flat-to-undulating upland </a:t>
            </a:r>
            <a:r>
              <a:rPr lang="en-US" b="1" dirty="0">
                <a:solidFill>
                  <a:srgbClr val="C00000"/>
                </a:solidFill>
              </a:rPr>
              <a:t>surface. Here we find </a:t>
            </a:r>
            <a:r>
              <a:rPr lang="en-US" b="1" dirty="0" smtClean="0">
                <a:solidFill>
                  <a:srgbClr val="C00000"/>
                </a:solidFill>
              </a:rPr>
              <a:t>good drainage</a:t>
            </a:r>
            <a:r>
              <a:rPr lang="en-US" b="1" dirty="0">
                <a:solidFill>
                  <a:srgbClr val="C00000"/>
                </a:solidFill>
              </a:rPr>
              <a:t>, minimum erosion, and </a:t>
            </a:r>
            <a:r>
              <a:rPr lang="en-US" b="1" dirty="0" smtClean="0">
                <a:solidFill>
                  <a:srgbClr val="C00000"/>
                </a:solidFill>
              </a:rPr>
              <a:t>sufficient infiltration </a:t>
            </a:r>
            <a:r>
              <a:rPr lang="en-US" b="1" dirty="0">
                <a:solidFill>
                  <a:srgbClr val="C00000"/>
                </a:solidFill>
              </a:rPr>
              <a:t>of water into the soil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soil formation</a:t>
            </a:r>
            <a:br>
              <a:rPr lang="en-US" dirty="0" smtClean="0"/>
            </a:br>
            <a:r>
              <a:rPr lang="en-US" sz="2800" dirty="0" smtClean="0"/>
              <a:t>(topography)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0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opography and 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42" y="2286000"/>
            <a:ext cx="4819649" cy="437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soil formation</a:t>
            </a:r>
            <a:br>
              <a:rPr lang="en-US" dirty="0" smtClean="0"/>
            </a:br>
            <a:r>
              <a:rPr lang="en-US" sz="2800" dirty="0" smtClean="0"/>
              <a:t>(topography)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98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3043107"/>
          </a:xfrm>
        </p:spPr>
        <p:txBody>
          <a:bodyPr>
            <a:noAutofit/>
          </a:bodyPr>
          <a:lstStyle/>
          <a:p>
            <a:r>
              <a:rPr lang="en-US" b="1" dirty="0" smtClean="0"/>
              <a:t>Weathering</a:t>
            </a:r>
            <a:r>
              <a:rPr lang="en-US" dirty="0" smtClean="0"/>
              <a:t>—</a:t>
            </a: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physical </a:t>
            </a:r>
            <a:r>
              <a:rPr lang="en-US" b="1" dirty="0" smtClean="0">
                <a:solidFill>
                  <a:srgbClr val="C00000"/>
                </a:solidFill>
              </a:rPr>
              <a:t>breakdown (disintegration</a:t>
            </a:r>
            <a:r>
              <a:rPr lang="en-US" b="1" dirty="0">
                <a:solidFill>
                  <a:srgbClr val="C00000"/>
                </a:solidFill>
              </a:rPr>
              <a:t>) and chemical </a:t>
            </a:r>
            <a:r>
              <a:rPr lang="en-US" b="1" dirty="0" smtClean="0">
                <a:solidFill>
                  <a:srgbClr val="C00000"/>
                </a:solidFill>
              </a:rPr>
              <a:t>alteration (decomposition</a:t>
            </a:r>
            <a:r>
              <a:rPr lang="en-US" b="1" dirty="0">
                <a:solidFill>
                  <a:srgbClr val="C00000"/>
                </a:solidFill>
              </a:rPr>
              <a:t>) of rocks at or </a:t>
            </a:r>
            <a:r>
              <a:rPr lang="en-US" b="1" dirty="0" smtClean="0">
                <a:solidFill>
                  <a:srgbClr val="C00000"/>
                </a:solidFill>
              </a:rPr>
              <a:t>near Earth’s </a:t>
            </a:r>
            <a:r>
              <a:rPr lang="en-US" b="1" dirty="0">
                <a:solidFill>
                  <a:srgbClr val="C00000"/>
                </a:solidFill>
              </a:rPr>
              <a:t>surface.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Mass </a:t>
            </a:r>
            <a:r>
              <a:rPr lang="en-US" b="1" dirty="0">
                <a:solidFill>
                  <a:srgbClr val="FF0000"/>
                </a:solidFill>
              </a:rPr>
              <a:t>wasting</a:t>
            </a:r>
            <a:r>
              <a:rPr lang="en-US" dirty="0"/>
              <a:t>—the transfer of </a:t>
            </a:r>
            <a:r>
              <a:rPr lang="en-US" dirty="0" smtClean="0"/>
              <a:t>rock and </a:t>
            </a:r>
            <a:r>
              <a:rPr lang="en-US" dirty="0"/>
              <a:t>soil downslope under </a:t>
            </a:r>
            <a:r>
              <a:rPr lang="en-US" dirty="0" smtClean="0"/>
              <a:t>the influence </a:t>
            </a:r>
            <a:r>
              <a:rPr lang="en-US" dirty="0"/>
              <a:t>of gravity.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Erosion</a:t>
            </a:r>
            <a:r>
              <a:rPr lang="en-US" dirty="0" smtClean="0"/>
              <a:t>—the </a:t>
            </a:r>
            <a:r>
              <a:rPr lang="en-US" dirty="0"/>
              <a:t>physical removal </a:t>
            </a:r>
            <a:r>
              <a:rPr lang="en-US" dirty="0" smtClean="0"/>
              <a:t>of material </a:t>
            </a:r>
            <a:r>
              <a:rPr lang="en-US" dirty="0"/>
              <a:t>by mobile agents such </a:t>
            </a:r>
            <a:r>
              <a:rPr lang="en-US" dirty="0" smtClean="0"/>
              <a:t>as water</a:t>
            </a:r>
            <a:r>
              <a:rPr lang="en-US" dirty="0"/>
              <a:t>, wind, or ice</a:t>
            </a:r>
            <a:r>
              <a:rPr lang="en-US" dirty="0" smtClean="0"/>
              <a:t>.</a:t>
            </a:r>
          </a:p>
          <a:p>
            <a:r>
              <a:rPr lang="en-US" dirty="0"/>
              <a:t>However, weathering </a:t>
            </a:r>
            <a:r>
              <a:rPr lang="en-US" dirty="0" smtClean="0"/>
              <a:t>cannot be </a:t>
            </a:r>
            <a:r>
              <a:rPr lang="en-US" dirty="0"/>
              <a:t>easily separated from mass wasting </a:t>
            </a:r>
            <a:r>
              <a:rPr lang="en-US" dirty="0" smtClean="0"/>
              <a:t>and erosion</a:t>
            </a:r>
            <a:r>
              <a:rPr lang="en-US" dirty="0"/>
              <a:t>, because as weathering breaks </a:t>
            </a:r>
            <a:r>
              <a:rPr lang="en-US" dirty="0" smtClean="0"/>
              <a:t>rocks apart</a:t>
            </a:r>
            <a:r>
              <a:rPr lang="en-US" dirty="0"/>
              <a:t>, mass wasting and erosion remove </a:t>
            </a:r>
            <a:r>
              <a:rPr lang="en-US" dirty="0" smtClean="0"/>
              <a:t>the rock </a:t>
            </a:r>
            <a:r>
              <a:rPr lang="en-US" dirty="0"/>
              <a:t>debris.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transport of material </a:t>
            </a:r>
            <a:r>
              <a:rPr lang="en-US" dirty="0" smtClean="0"/>
              <a:t>by mass </a:t>
            </a:r>
            <a:r>
              <a:rPr lang="en-US" dirty="0"/>
              <a:t>wasting and erosion further </a:t>
            </a:r>
            <a:r>
              <a:rPr lang="en-US" dirty="0" smtClean="0"/>
              <a:t>disintegrates and </a:t>
            </a:r>
            <a:r>
              <a:rPr lang="en-US" dirty="0"/>
              <a:t>decomposes the rock.</a:t>
            </a:r>
          </a:p>
        </p:txBody>
      </p:sp>
    </p:spTree>
    <p:extLst>
      <p:ext uri="{BB962C8B-B14F-4D97-AF65-F5344CB8AC3E}">
        <p14:creationId xmlns:p14="http://schemas.microsoft.com/office/powerpoint/2010/main" val="396870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44" y="1295400"/>
            <a:ext cx="4010907" cy="5464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soil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14695"/>
            <a:ext cx="4648670" cy="4414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Because soil-forming processes operate from the surface downward, variations in </a:t>
            </a:r>
            <a:r>
              <a:rPr lang="en-US" dirty="0" smtClean="0"/>
              <a:t>composition, texture</a:t>
            </a:r>
            <a:r>
              <a:rPr lang="en-US" dirty="0"/>
              <a:t>, structure, and color gradually evolve at varying depths.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vertical </a:t>
            </a:r>
            <a:r>
              <a:rPr lang="en-US" dirty="0" smtClean="0"/>
              <a:t>differences, which </a:t>
            </a:r>
            <a:r>
              <a:rPr lang="en-US" dirty="0"/>
              <a:t>usually become more pronounced as time passes, divide the soil into zones </a:t>
            </a:r>
            <a:r>
              <a:rPr lang="en-US" dirty="0" smtClean="0"/>
              <a:t>or layers </a:t>
            </a:r>
            <a:r>
              <a:rPr lang="en-US" dirty="0"/>
              <a:t>known as horizons.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If </a:t>
            </a:r>
            <a:r>
              <a:rPr lang="en-US" b="1" dirty="0">
                <a:solidFill>
                  <a:srgbClr val="C00000"/>
                </a:solidFill>
              </a:rPr>
              <a:t>you were to dig a trench in soil, you would see that its </a:t>
            </a:r>
            <a:r>
              <a:rPr lang="en-US" b="1" dirty="0" smtClean="0">
                <a:solidFill>
                  <a:srgbClr val="C00000"/>
                </a:solidFill>
              </a:rPr>
              <a:t>walls are layered. Such </a:t>
            </a:r>
            <a:r>
              <a:rPr lang="en-US" b="1" dirty="0">
                <a:solidFill>
                  <a:srgbClr val="C00000"/>
                </a:solidFill>
              </a:rPr>
              <a:t>a vertical section through all of the soil horizons constitutes </a:t>
            </a:r>
            <a:r>
              <a:rPr lang="en-US" b="1" dirty="0" smtClean="0">
                <a:solidFill>
                  <a:srgbClr val="C00000"/>
                </a:solidFill>
              </a:rPr>
              <a:t>the soil </a:t>
            </a:r>
            <a:r>
              <a:rPr lang="en-US" b="1" dirty="0">
                <a:solidFill>
                  <a:srgbClr val="C00000"/>
                </a:solidFill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32211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soil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81307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idealized view of a well-developed </a:t>
            </a:r>
            <a:r>
              <a:rPr lang="en-US" b="1" dirty="0">
                <a:solidFill>
                  <a:srgbClr val="FF0000"/>
                </a:solidFill>
              </a:rPr>
              <a:t>soil profile </a:t>
            </a:r>
            <a:r>
              <a:rPr lang="en-US" b="1" dirty="0" smtClean="0">
                <a:solidFill>
                  <a:srgbClr val="FF0000"/>
                </a:solidFill>
              </a:rPr>
              <a:t>has five horizons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From </a:t>
            </a:r>
            <a:r>
              <a:rPr lang="en-US" dirty="0"/>
              <a:t>the surface downward, they are designated as </a:t>
            </a:r>
            <a:r>
              <a:rPr lang="en-US" b="1" dirty="0">
                <a:solidFill>
                  <a:srgbClr val="C00000"/>
                </a:solidFill>
              </a:rPr>
              <a:t>O, A, E, </a:t>
            </a:r>
            <a:r>
              <a:rPr lang="en-US" b="1" dirty="0" smtClean="0">
                <a:solidFill>
                  <a:srgbClr val="C00000"/>
                </a:solidFill>
              </a:rPr>
              <a:t>B, and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dirty="0"/>
              <a:t>, respectively.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five horizons are common to soils in temperate regions.</a:t>
            </a:r>
          </a:p>
          <a:p>
            <a:r>
              <a:rPr lang="en-US" dirty="0"/>
              <a:t>The characteristics and extent of development of horizons vary in different environments.</a:t>
            </a:r>
          </a:p>
          <a:p>
            <a:r>
              <a:rPr lang="en-US" dirty="0"/>
              <a:t>Thus, different localities exhibit soil profiles that can contrast greatly 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1173477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soil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41099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O horizon consists largely of organic material. </a:t>
            </a:r>
            <a:r>
              <a:rPr lang="en-US" dirty="0"/>
              <a:t>This is in contrast to the </a:t>
            </a:r>
            <a:r>
              <a:rPr lang="en-US" dirty="0" smtClean="0"/>
              <a:t>layers beneath </a:t>
            </a:r>
            <a:r>
              <a:rPr lang="en-US" dirty="0"/>
              <a:t>it that consist mainly of mineral matter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00B050"/>
                </a:solidFill>
              </a:rPr>
              <a:t>Underlying the organic-rich O horizon is the A </a:t>
            </a:r>
            <a:r>
              <a:rPr lang="en-US" b="1" dirty="0" smtClean="0">
                <a:solidFill>
                  <a:srgbClr val="00B050"/>
                </a:solidFill>
              </a:rPr>
              <a:t>horizon. This </a:t>
            </a:r>
            <a:r>
              <a:rPr lang="en-US" b="1" dirty="0">
                <a:solidFill>
                  <a:srgbClr val="00B050"/>
                </a:solidFill>
              </a:rPr>
              <a:t>zone is largely mineral matter</a:t>
            </a:r>
            <a:r>
              <a:rPr lang="en-US" dirty="0"/>
              <a:t>, yet biological activity </a:t>
            </a:r>
            <a:r>
              <a:rPr lang="en-US" dirty="0" smtClean="0"/>
              <a:t>is high </a:t>
            </a:r>
            <a:r>
              <a:rPr lang="en-US" dirty="0"/>
              <a:t>and humus is generally present at up to 30 </a:t>
            </a:r>
            <a:r>
              <a:rPr lang="en-US" dirty="0" smtClean="0"/>
              <a:t>percent in </a:t>
            </a:r>
            <a:r>
              <a:rPr lang="en-US" dirty="0"/>
              <a:t>some instances.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Together </a:t>
            </a:r>
            <a:r>
              <a:rPr lang="en-US" b="1" dirty="0">
                <a:solidFill>
                  <a:srgbClr val="FF0000"/>
                </a:solidFill>
              </a:rPr>
              <a:t>the O and A </a:t>
            </a:r>
            <a:r>
              <a:rPr lang="en-US" b="1" dirty="0" smtClean="0">
                <a:solidFill>
                  <a:srgbClr val="FF0000"/>
                </a:solidFill>
              </a:rPr>
              <a:t>horizons make </a:t>
            </a:r>
            <a:r>
              <a:rPr lang="en-US" b="1" dirty="0">
                <a:solidFill>
                  <a:srgbClr val="FF0000"/>
                </a:solidFill>
              </a:rPr>
              <a:t>up what is commonly called topsoil</a:t>
            </a:r>
            <a:r>
              <a:rPr lang="en-US" dirty="0" smtClean="0"/>
              <a:t>.</a:t>
            </a:r>
          </a:p>
          <a:p>
            <a:r>
              <a:rPr lang="en-US" dirty="0"/>
              <a:t>Below </a:t>
            </a:r>
            <a:r>
              <a:rPr lang="en-US" dirty="0" smtClean="0"/>
              <a:t>the A </a:t>
            </a:r>
            <a:r>
              <a:rPr lang="en-US" dirty="0"/>
              <a:t>horizon, </a:t>
            </a:r>
            <a:r>
              <a:rPr lang="en-US" b="1" dirty="0">
                <a:solidFill>
                  <a:srgbClr val="00B050"/>
                </a:solidFill>
              </a:rPr>
              <a:t>the E horizon is a light-colored </a:t>
            </a:r>
            <a:r>
              <a:rPr lang="en-US" b="1" dirty="0" smtClean="0">
                <a:solidFill>
                  <a:srgbClr val="00B050"/>
                </a:solidFill>
              </a:rPr>
              <a:t>layer that </a:t>
            </a:r>
            <a:r>
              <a:rPr lang="en-US" b="1" dirty="0">
                <a:solidFill>
                  <a:srgbClr val="00B050"/>
                </a:solidFill>
              </a:rPr>
              <a:t>contains little organic material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water percolates </a:t>
            </a:r>
            <a:r>
              <a:rPr lang="en-US" dirty="0"/>
              <a:t>downward through this zone, </a:t>
            </a:r>
            <a:r>
              <a:rPr lang="en-US" dirty="0" smtClean="0"/>
              <a:t>finer particles </a:t>
            </a:r>
            <a:r>
              <a:rPr lang="en-US" dirty="0"/>
              <a:t>are carried away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7030A0"/>
                </a:solidFill>
              </a:rPr>
              <a:t>Water percolating </a:t>
            </a:r>
            <a:r>
              <a:rPr lang="en-US" b="1" dirty="0" smtClean="0">
                <a:solidFill>
                  <a:srgbClr val="7030A0"/>
                </a:solidFill>
              </a:rPr>
              <a:t>downward also </a:t>
            </a:r>
            <a:r>
              <a:rPr lang="en-US" b="1" dirty="0">
                <a:solidFill>
                  <a:srgbClr val="7030A0"/>
                </a:solidFill>
              </a:rPr>
              <a:t>dissolves soluble </a:t>
            </a:r>
            <a:r>
              <a:rPr lang="en-US" b="1" dirty="0" smtClean="0">
                <a:solidFill>
                  <a:srgbClr val="7030A0"/>
                </a:solidFill>
              </a:rPr>
              <a:t>inorganic soil </a:t>
            </a:r>
            <a:r>
              <a:rPr lang="en-US" b="1" dirty="0">
                <a:solidFill>
                  <a:srgbClr val="7030A0"/>
                </a:solidFill>
              </a:rPr>
              <a:t>components </a:t>
            </a:r>
            <a:r>
              <a:rPr lang="en-US" b="1" dirty="0" smtClean="0">
                <a:solidFill>
                  <a:srgbClr val="7030A0"/>
                </a:solidFill>
              </a:rPr>
              <a:t>and carries </a:t>
            </a:r>
            <a:r>
              <a:rPr lang="en-US" b="1" dirty="0">
                <a:solidFill>
                  <a:srgbClr val="7030A0"/>
                </a:solidFill>
              </a:rPr>
              <a:t>them to </a:t>
            </a:r>
            <a:r>
              <a:rPr lang="en-US" b="1" dirty="0" smtClean="0">
                <a:solidFill>
                  <a:srgbClr val="7030A0"/>
                </a:solidFill>
              </a:rPr>
              <a:t>deeper zones</a:t>
            </a:r>
            <a:r>
              <a:rPr lang="en-US" b="1" dirty="0">
                <a:solidFill>
                  <a:srgbClr val="7030A0"/>
                </a:solidFill>
              </a:rPr>
              <a:t>. This </a:t>
            </a:r>
            <a:r>
              <a:rPr lang="en-US" b="1" dirty="0" smtClean="0">
                <a:solidFill>
                  <a:srgbClr val="7030A0"/>
                </a:solidFill>
              </a:rPr>
              <a:t>depletion of </a:t>
            </a:r>
            <a:r>
              <a:rPr lang="en-US" b="1" dirty="0">
                <a:solidFill>
                  <a:srgbClr val="7030A0"/>
                </a:solidFill>
              </a:rPr>
              <a:t>soluble </a:t>
            </a:r>
            <a:r>
              <a:rPr lang="en-US" b="1" dirty="0" smtClean="0">
                <a:solidFill>
                  <a:srgbClr val="7030A0"/>
                </a:solidFill>
              </a:rPr>
              <a:t>materials from </a:t>
            </a:r>
            <a:r>
              <a:rPr lang="en-US" b="1" dirty="0">
                <a:solidFill>
                  <a:srgbClr val="7030A0"/>
                </a:solidFill>
              </a:rPr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upper soil </a:t>
            </a:r>
            <a:r>
              <a:rPr lang="en-US" b="1" dirty="0">
                <a:solidFill>
                  <a:srgbClr val="7030A0"/>
                </a:solidFill>
              </a:rPr>
              <a:t>is </a:t>
            </a:r>
            <a:r>
              <a:rPr lang="en-US" b="1" dirty="0" smtClean="0">
                <a:solidFill>
                  <a:srgbClr val="7030A0"/>
                </a:solidFill>
              </a:rPr>
              <a:t>termed leaching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529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soil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Immediately below the E horizon is </a:t>
            </a:r>
            <a:r>
              <a:rPr lang="en-US" b="1" dirty="0" smtClean="0">
                <a:solidFill>
                  <a:srgbClr val="7030A0"/>
                </a:solidFill>
              </a:rPr>
              <a:t>the B </a:t>
            </a:r>
            <a:r>
              <a:rPr lang="en-US" b="1" dirty="0">
                <a:solidFill>
                  <a:srgbClr val="7030A0"/>
                </a:solidFill>
              </a:rPr>
              <a:t>horizon, or subsoil.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Much </a:t>
            </a:r>
            <a:r>
              <a:rPr lang="en-US" b="1" dirty="0">
                <a:solidFill>
                  <a:srgbClr val="FF0000"/>
                </a:solidFill>
              </a:rPr>
              <a:t>of the </a:t>
            </a:r>
            <a:r>
              <a:rPr lang="en-US" b="1" dirty="0" smtClean="0">
                <a:solidFill>
                  <a:srgbClr val="FF0000"/>
                </a:solidFill>
              </a:rPr>
              <a:t>material removed </a:t>
            </a:r>
            <a:r>
              <a:rPr lang="en-US" b="1" dirty="0">
                <a:solidFill>
                  <a:srgbClr val="FF0000"/>
                </a:solidFill>
              </a:rPr>
              <a:t>from the E </a:t>
            </a:r>
            <a:r>
              <a:rPr lang="en-US" b="1" dirty="0" smtClean="0">
                <a:solidFill>
                  <a:srgbClr val="FF0000"/>
                </a:solidFill>
              </a:rPr>
              <a:t>horizon is </a:t>
            </a:r>
            <a:r>
              <a:rPr lang="en-US" b="1" dirty="0">
                <a:solidFill>
                  <a:srgbClr val="FF0000"/>
                </a:solidFill>
              </a:rPr>
              <a:t>deposited in the B horizon, which </a:t>
            </a:r>
            <a:r>
              <a:rPr lang="en-US" b="1" dirty="0" smtClean="0">
                <a:solidFill>
                  <a:srgbClr val="FF0000"/>
                </a:solidFill>
              </a:rPr>
              <a:t>is often </a:t>
            </a:r>
            <a:r>
              <a:rPr lang="en-US" b="1" dirty="0">
                <a:solidFill>
                  <a:srgbClr val="FF0000"/>
                </a:solidFill>
              </a:rPr>
              <a:t>referred to as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zone of accumulation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The accumulation of </a:t>
            </a:r>
            <a:r>
              <a:rPr lang="en-US" dirty="0" smtClean="0"/>
              <a:t>the fine </a:t>
            </a:r>
            <a:r>
              <a:rPr lang="en-US" dirty="0"/>
              <a:t>clay particles </a:t>
            </a:r>
            <a:r>
              <a:rPr lang="en-US" dirty="0" smtClean="0"/>
              <a:t>enhances water </a:t>
            </a:r>
            <a:r>
              <a:rPr lang="en-US" dirty="0"/>
              <a:t>retention in the subsoil.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 O, A, E, and B </a:t>
            </a:r>
            <a:r>
              <a:rPr lang="en-US" b="1" i="1" dirty="0" smtClean="0">
                <a:solidFill>
                  <a:srgbClr val="FF0000"/>
                </a:solidFill>
              </a:rPr>
              <a:t>horizons together </a:t>
            </a:r>
            <a:r>
              <a:rPr lang="en-US" b="1" i="1" dirty="0">
                <a:solidFill>
                  <a:srgbClr val="FF0000"/>
                </a:solidFill>
              </a:rPr>
              <a:t>constitute </a:t>
            </a: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 err="1" smtClean="0">
                <a:solidFill>
                  <a:srgbClr val="0070C0"/>
                </a:solidFill>
              </a:rPr>
              <a:t>solum</a:t>
            </a:r>
            <a:r>
              <a:rPr lang="en-US" b="1" dirty="0">
                <a:solidFill>
                  <a:srgbClr val="FF0000"/>
                </a:solidFill>
              </a:rPr>
              <a:t>, or true soil. </a:t>
            </a:r>
            <a:r>
              <a:rPr lang="en-US" dirty="0"/>
              <a:t>It is in </a:t>
            </a:r>
            <a:r>
              <a:rPr lang="en-US" dirty="0" smtClean="0"/>
              <a:t>the </a:t>
            </a:r>
            <a:r>
              <a:rPr lang="en-US" dirty="0" err="1" smtClean="0"/>
              <a:t>solum</a:t>
            </a:r>
            <a:r>
              <a:rPr lang="en-US" dirty="0" smtClean="0"/>
              <a:t> </a:t>
            </a:r>
            <a:r>
              <a:rPr lang="en-US" dirty="0"/>
              <a:t>that the </a:t>
            </a:r>
            <a:r>
              <a:rPr lang="en-US" dirty="0" smtClean="0"/>
              <a:t>soil-forming processes </a:t>
            </a:r>
            <a:r>
              <a:rPr lang="en-US" dirty="0"/>
              <a:t>are active and that </a:t>
            </a:r>
            <a:r>
              <a:rPr lang="en-US" dirty="0" smtClean="0"/>
              <a:t>living roots </a:t>
            </a:r>
            <a:r>
              <a:rPr lang="en-US" dirty="0"/>
              <a:t>and other plant and </a:t>
            </a:r>
            <a:r>
              <a:rPr lang="en-US" dirty="0" smtClean="0"/>
              <a:t>animal life </a:t>
            </a:r>
            <a:r>
              <a:rPr lang="en-US" dirty="0"/>
              <a:t>are largely confined.</a:t>
            </a:r>
          </a:p>
        </p:txBody>
      </p:sp>
    </p:spTree>
    <p:extLst>
      <p:ext uri="{BB962C8B-B14F-4D97-AF65-F5344CB8AC3E}">
        <p14:creationId xmlns:p14="http://schemas.microsoft.com/office/powerpoint/2010/main" val="3419085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soil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1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Below the </a:t>
            </a:r>
            <a:r>
              <a:rPr lang="en-US" dirty="0" err="1"/>
              <a:t>solum</a:t>
            </a:r>
            <a:r>
              <a:rPr lang="en-US" dirty="0"/>
              <a:t> and </a:t>
            </a:r>
            <a:r>
              <a:rPr lang="en-US" dirty="0" smtClean="0"/>
              <a:t>above the </a:t>
            </a:r>
            <a:r>
              <a:rPr lang="en-US" dirty="0"/>
              <a:t>unaltered </a:t>
            </a:r>
            <a:r>
              <a:rPr lang="en-US" dirty="0" smtClean="0"/>
              <a:t>parent material is the </a:t>
            </a:r>
            <a:r>
              <a:rPr lang="en-US" b="1" dirty="0">
                <a:solidFill>
                  <a:srgbClr val="0070C0"/>
                </a:solidFill>
              </a:rPr>
              <a:t>C horizon, a layer characterized </a:t>
            </a:r>
            <a:r>
              <a:rPr lang="en-US" b="1" dirty="0" smtClean="0">
                <a:solidFill>
                  <a:srgbClr val="0070C0"/>
                </a:solidFill>
              </a:rPr>
              <a:t>by partially </a:t>
            </a:r>
            <a:r>
              <a:rPr lang="en-US" b="1" dirty="0">
                <a:solidFill>
                  <a:srgbClr val="0070C0"/>
                </a:solidFill>
              </a:rPr>
              <a:t>altered parent material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Whereas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O, A</a:t>
            </a:r>
            <a:r>
              <a:rPr lang="en-US" dirty="0">
                <a:solidFill>
                  <a:srgbClr val="FF0000"/>
                </a:solidFill>
              </a:rPr>
              <a:t>, E, and B horizons bear little resemblance to the parent material, it is easily identifiable </a:t>
            </a:r>
            <a:r>
              <a:rPr lang="en-US" dirty="0" smtClean="0">
                <a:solidFill>
                  <a:srgbClr val="FF0000"/>
                </a:solidFill>
              </a:rPr>
              <a:t>in the </a:t>
            </a:r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en-US" dirty="0" smtClean="0">
                <a:solidFill>
                  <a:srgbClr val="FF0000"/>
                </a:solidFill>
              </a:rPr>
              <a:t>horizon.</a:t>
            </a:r>
          </a:p>
          <a:p>
            <a:r>
              <a:rPr lang="en-US" dirty="0"/>
              <a:t>The characteristics and extent of development can vary greatly among soils in </a:t>
            </a:r>
            <a:r>
              <a:rPr lang="en-US" dirty="0" smtClean="0"/>
              <a:t>different environments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well-developed soil profile indicates that </a:t>
            </a:r>
            <a:r>
              <a:rPr lang="en-US" dirty="0" smtClean="0">
                <a:solidFill>
                  <a:srgbClr val="FF0000"/>
                </a:solidFill>
              </a:rPr>
              <a:t>environmental conditions </a:t>
            </a:r>
            <a:r>
              <a:rPr lang="en-US" dirty="0">
                <a:solidFill>
                  <a:srgbClr val="FF0000"/>
                </a:solidFill>
              </a:rPr>
              <a:t>have been relatively stable over an extended time span and that </a:t>
            </a:r>
            <a:r>
              <a:rPr lang="en-US" dirty="0" smtClean="0">
                <a:solidFill>
                  <a:srgbClr val="FF0000"/>
                </a:solidFill>
              </a:rPr>
              <a:t>the soil </a:t>
            </a:r>
            <a:r>
              <a:rPr lang="en-US" dirty="0">
                <a:solidFill>
                  <a:srgbClr val="FF0000"/>
                </a:solidFill>
              </a:rPr>
              <a:t>is mature.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By </a:t>
            </a:r>
            <a:r>
              <a:rPr lang="en-US" dirty="0">
                <a:solidFill>
                  <a:srgbClr val="0070C0"/>
                </a:solidFill>
              </a:rPr>
              <a:t>contrast, some soils lack horizons altogether. Such soils are </a:t>
            </a:r>
            <a:r>
              <a:rPr lang="en-US" dirty="0" smtClean="0">
                <a:solidFill>
                  <a:srgbClr val="0070C0"/>
                </a:solidFill>
              </a:rPr>
              <a:t>called immature</a:t>
            </a:r>
            <a:r>
              <a:rPr lang="en-US" dirty="0">
                <a:solidFill>
                  <a:srgbClr val="0070C0"/>
                </a:solidFill>
              </a:rPr>
              <a:t>, because soil building has been going on for only a short time.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Immature </a:t>
            </a:r>
            <a:r>
              <a:rPr lang="en-US" dirty="0"/>
              <a:t>soils </a:t>
            </a:r>
            <a:r>
              <a:rPr lang="en-US" dirty="0" smtClean="0"/>
              <a:t>are also </a:t>
            </a:r>
            <a:r>
              <a:rPr lang="en-US" dirty="0"/>
              <a:t>characteristic of steep slopes where erosion continually strips away the soil, </a:t>
            </a:r>
            <a:r>
              <a:rPr lang="en-US" dirty="0" smtClean="0"/>
              <a:t>preventing full </a:t>
            </a:r>
            <a:r>
              <a:rPr lang="en-US" dirty="0"/>
              <a:t>development.</a:t>
            </a:r>
          </a:p>
        </p:txBody>
      </p:sp>
    </p:spTree>
    <p:extLst>
      <p:ext uri="{BB962C8B-B14F-4D97-AF65-F5344CB8AC3E}">
        <p14:creationId xmlns:p14="http://schemas.microsoft.com/office/powerpoint/2010/main" val="28386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41384"/>
            <a:ext cx="3352800" cy="1596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Soil Profile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853"/>
            <a:ext cx="5029200" cy="68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as an engineering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1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term "soil" means different things to different people: </a:t>
            </a:r>
            <a:r>
              <a:rPr lang="en-US" b="1" dirty="0">
                <a:solidFill>
                  <a:srgbClr val="0070C0"/>
                </a:solidFill>
              </a:rPr>
              <a:t>To a geologist it represents the products of past surface processes. </a:t>
            </a:r>
            <a:r>
              <a:rPr lang="en-US" b="1" dirty="0">
                <a:solidFill>
                  <a:srgbClr val="FF0000"/>
                </a:solidFill>
              </a:rPr>
              <a:t>To a </a:t>
            </a:r>
            <a:r>
              <a:rPr lang="en-US" b="1" dirty="0" err="1">
                <a:solidFill>
                  <a:srgbClr val="FF0000"/>
                </a:solidFill>
              </a:rPr>
              <a:t>pedologist</a:t>
            </a:r>
            <a:r>
              <a:rPr lang="en-US" b="1" dirty="0">
                <a:solidFill>
                  <a:srgbClr val="FF0000"/>
                </a:solidFill>
              </a:rPr>
              <a:t> it represents currently occurring physical and chemical processes.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To an engineer it is a material that can be: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built on: foundations to buildings, bridges.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built in: tunnels, culverts, basements.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built with: roads, runways, embankments, dams.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supported: retaining walls, quays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/>
              <a:t>Engineers</a:t>
            </a:r>
            <a:r>
              <a:rPr lang="en-US" dirty="0"/>
              <a:t>' descriptions give engineering terms that will convey some sense of a soil's current state and probable susceptibility to future changes (e.g. in loading, drainage, structure, surface level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Engineers are primarily interested in a soil's mechanical properties: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strength, stiffness, permeability.</a:t>
            </a:r>
            <a:r>
              <a:rPr lang="en-US" dirty="0"/>
              <a:t> These depend primarily on the n</a:t>
            </a:r>
            <a:r>
              <a:rPr lang="en-US" b="1" dirty="0">
                <a:solidFill>
                  <a:srgbClr val="FF0000"/>
                </a:solidFill>
              </a:rPr>
              <a:t>ature of the soil grains, the current stress, the water content and unit weight.</a:t>
            </a:r>
          </a:p>
        </p:txBody>
      </p:sp>
    </p:spTree>
    <p:extLst>
      <p:ext uri="{BB962C8B-B14F-4D97-AF65-F5344CB8AC3E}">
        <p14:creationId xmlns:p14="http://schemas.microsoft.com/office/powerpoint/2010/main" val="22718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381047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Weathering goes on all around us</a:t>
            </a:r>
            <a:r>
              <a:rPr lang="en-US" dirty="0"/>
              <a:t>, but it seems like such a slow </a:t>
            </a:r>
            <a:r>
              <a:rPr lang="en-US" dirty="0" smtClean="0"/>
              <a:t>and subtle </a:t>
            </a:r>
            <a:r>
              <a:rPr lang="en-US" dirty="0"/>
              <a:t>process that it is easy to underestimate its importance.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of the life-sustaining </a:t>
            </a:r>
            <a:r>
              <a:rPr lang="en-US" dirty="0" smtClean="0"/>
              <a:t>minerals and </a:t>
            </a:r>
            <a:r>
              <a:rPr lang="en-US" dirty="0"/>
              <a:t>elements found in soil, and ultimately in the food we eat, </a:t>
            </a:r>
            <a:r>
              <a:rPr lang="en-US" dirty="0" smtClean="0"/>
              <a:t>were freed </a:t>
            </a:r>
            <a:r>
              <a:rPr lang="en-US" dirty="0"/>
              <a:t>from solid rock by weathering processes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Weathering occurs when rock is </a:t>
            </a:r>
            <a:r>
              <a:rPr lang="en-US" b="1" dirty="0" smtClean="0">
                <a:solidFill>
                  <a:srgbClr val="C00000"/>
                </a:solidFill>
              </a:rPr>
              <a:t>mechanically fragmented (disintegrated) </a:t>
            </a:r>
            <a:r>
              <a:rPr lang="en-US" b="1" dirty="0">
                <a:solidFill>
                  <a:srgbClr val="C00000"/>
                </a:solidFill>
              </a:rPr>
              <a:t>and/or chemically altered (decomposed).</a:t>
            </a:r>
          </a:p>
        </p:txBody>
      </p:sp>
      <p:pic>
        <p:nvPicPr>
          <p:cNvPr id="2050" name="Picture 2" descr="Image result for weath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62" y="1752600"/>
            <a:ext cx="3164681" cy="210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eath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62" y="4267200"/>
            <a:ext cx="3214694" cy="212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1"/>
            <a:ext cx="4876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Mechanical weathering </a:t>
            </a:r>
            <a:r>
              <a:rPr lang="en-US" b="1" dirty="0">
                <a:solidFill>
                  <a:srgbClr val="C00000"/>
                </a:solidFill>
              </a:rPr>
              <a:t>is accomplished by physical forces that break rock </a:t>
            </a:r>
            <a:r>
              <a:rPr lang="en-US" b="1" dirty="0" smtClean="0">
                <a:solidFill>
                  <a:srgbClr val="C00000"/>
                </a:solidFill>
              </a:rPr>
              <a:t>into smaller </a:t>
            </a:r>
            <a:r>
              <a:rPr lang="en-US" b="1" dirty="0">
                <a:solidFill>
                  <a:srgbClr val="C00000"/>
                </a:solidFill>
              </a:rPr>
              <a:t>and smaller pieces without changing the rock’s mineral composition.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Chemical weathering involves a chemical transformation </a:t>
            </a:r>
            <a:r>
              <a:rPr lang="en-US" b="1" dirty="0" smtClean="0">
                <a:solidFill>
                  <a:srgbClr val="0070C0"/>
                </a:solidFill>
              </a:rPr>
              <a:t>of rock </a:t>
            </a:r>
            <a:r>
              <a:rPr lang="en-US" b="1" dirty="0">
                <a:solidFill>
                  <a:srgbClr val="0070C0"/>
                </a:solidFill>
              </a:rPr>
              <a:t>into one or more new compounds.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/>
              <a:t>W</a:t>
            </a:r>
            <a:r>
              <a:rPr lang="en-US" dirty="0" smtClean="0"/>
              <a:t>eathering </a:t>
            </a:r>
            <a:r>
              <a:rPr lang="en-US" dirty="0"/>
              <a:t>is the </a:t>
            </a:r>
            <a:r>
              <a:rPr lang="en-US" dirty="0" smtClean="0"/>
              <a:t>response of </a:t>
            </a:r>
            <a:r>
              <a:rPr lang="en-US" dirty="0"/>
              <a:t>Earth materials to a changing environment</a:t>
            </a:r>
            <a:r>
              <a:rPr lang="en-US" dirty="0" smtClean="0"/>
              <a:t>.</a:t>
            </a:r>
          </a:p>
          <a:p>
            <a:r>
              <a:rPr lang="en-US" dirty="0"/>
              <a:t>Although </a:t>
            </a:r>
            <a:r>
              <a:rPr lang="en-US" dirty="0" smtClean="0"/>
              <a:t>these </a:t>
            </a:r>
            <a:r>
              <a:rPr lang="en-US" dirty="0"/>
              <a:t>two categories separately, keep in mind that mechanical </a:t>
            </a:r>
            <a:r>
              <a:rPr lang="en-US" dirty="0" smtClean="0"/>
              <a:t>and chemical </a:t>
            </a:r>
            <a:r>
              <a:rPr lang="en-US" dirty="0"/>
              <a:t>weathering processes usually work simultaneously </a:t>
            </a:r>
            <a:r>
              <a:rPr lang="en-US" dirty="0" smtClean="0"/>
              <a:t>in nature </a:t>
            </a:r>
            <a:r>
              <a:rPr lang="en-US" dirty="0"/>
              <a:t>and reinforce each other.</a:t>
            </a:r>
            <a:endParaRPr lang="en-US" dirty="0" smtClean="0"/>
          </a:p>
        </p:txBody>
      </p:sp>
      <p:pic>
        <p:nvPicPr>
          <p:cNvPr id="3074" name="Picture 2" descr="Image result for weathering by tree 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92" y="1828800"/>
            <a:ext cx="328142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37" y="4343400"/>
            <a:ext cx="3244482" cy="243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6248870" cy="43546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When a rock undergoes mechanical </a:t>
            </a:r>
            <a:r>
              <a:rPr lang="en-US" b="1" dirty="0" smtClean="0">
                <a:solidFill>
                  <a:srgbClr val="C00000"/>
                </a:solidFill>
              </a:rPr>
              <a:t>weathering, it </a:t>
            </a:r>
            <a:r>
              <a:rPr lang="en-US" b="1" dirty="0">
                <a:solidFill>
                  <a:srgbClr val="C00000"/>
                </a:solidFill>
              </a:rPr>
              <a:t>is broken into smaller and </a:t>
            </a:r>
            <a:r>
              <a:rPr lang="en-US" b="1" dirty="0" smtClean="0">
                <a:solidFill>
                  <a:srgbClr val="C00000"/>
                </a:solidFill>
              </a:rPr>
              <a:t>smaller pieces</a:t>
            </a:r>
            <a:r>
              <a:rPr lang="en-US" b="1" dirty="0">
                <a:solidFill>
                  <a:srgbClr val="C00000"/>
                </a:solidFill>
              </a:rPr>
              <a:t>, each retaining the characteristics </a:t>
            </a:r>
            <a:r>
              <a:rPr lang="en-US" b="1" dirty="0" smtClean="0">
                <a:solidFill>
                  <a:srgbClr val="C00000"/>
                </a:solidFill>
              </a:rPr>
              <a:t>of the </a:t>
            </a:r>
            <a:r>
              <a:rPr lang="en-US" b="1" dirty="0">
                <a:solidFill>
                  <a:srgbClr val="C00000"/>
                </a:solidFill>
              </a:rPr>
              <a:t>original material. The end result </a:t>
            </a:r>
            <a:r>
              <a:rPr lang="en-US" b="1" dirty="0" smtClean="0">
                <a:solidFill>
                  <a:srgbClr val="C00000"/>
                </a:solidFill>
              </a:rPr>
              <a:t>is many </a:t>
            </a:r>
            <a:r>
              <a:rPr lang="en-US" b="1" dirty="0">
                <a:solidFill>
                  <a:srgbClr val="C00000"/>
                </a:solidFill>
              </a:rPr>
              <a:t>small pieces from a single large one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In nature, </a:t>
            </a:r>
            <a:r>
              <a:rPr lang="en-US" b="1" dirty="0">
                <a:solidFill>
                  <a:srgbClr val="FF0000"/>
                </a:solidFill>
              </a:rPr>
              <a:t>four physical processes </a:t>
            </a:r>
            <a:r>
              <a:rPr lang="en-US" dirty="0" smtClean="0"/>
              <a:t>are especially </a:t>
            </a:r>
            <a:r>
              <a:rPr lang="en-US" dirty="0"/>
              <a:t>important in breaking rocks </a:t>
            </a:r>
            <a:r>
              <a:rPr lang="en-US" dirty="0" smtClean="0"/>
              <a:t>into smaller </a:t>
            </a:r>
            <a:r>
              <a:rPr lang="en-US" dirty="0"/>
              <a:t>fragments: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Frost </a:t>
            </a:r>
            <a:r>
              <a:rPr lang="en-US" b="1" dirty="0">
                <a:solidFill>
                  <a:srgbClr val="FF0000"/>
                </a:solidFill>
              </a:rPr>
              <a:t>wedging,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Salt crystal </a:t>
            </a:r>
            <a:r>
              <a:rPr lang="en-US" b="1" dirty="0">
                <a:solidFill>
                  <a:srgbClr val="FF0000"/>
                </a:solidFill>
              </a:rPr>
              <a:t>growth,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Expansion </a:t>
            </a:r>
            <a:r>
              <a:rPr lang="en-US" b="1" dirty="0">
                <a:solidFill>
                  <a:srgbClr val="FF0000"/>
                </a:solidFill>
              </a:rPr>
              <a:t>resulting </a:t>
            </a:r>
            <a:r>
              <a:rPr lang="en-US" b="1" dirty="0" smtClean="0">
                <a:solidFill>
                  <a:srgbClr val="FF0000"/>
                </a:solidFill>
              </a:rPr>
              <a:t>from unloading</a:t>
            </a:r>
            <a:r>
              <a:rPr lang="en-US" b="1" dirty="0">
                <a:solidFill>
                  <a:srgbClr val="FF0000"/>
                </a:solidFill>
              </a:rPr>
              <a:t>, and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Biological </a:t>
            </a:r>
            <a:r>
              <a:rPr lang="en-US" b="1" dirty="0">
                <a:solidFill>
                  <a:srgbClr val="FF0000"/>
                </a:solidFill>
              </a:rPr>
              <a:t>activity.</a:t>
            </a:r>
          </a:p>
        </p:txBody>
      </p:sp>
      <p:pic>
        <p:nvPicPr>
          <p:cNvPr id="4098" name="Picture 2" descr="Image result for mechanical weathering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9" b="4243"/>
          <a:stretch/>
        </p:blipFill>
        <p:spPr bwMode="auto">
          <a:xfrm>
            <a:off x="6915728" y="1844959"/>
            <a:ext cx="2150806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 </a:t>
            </a:r>
            <a:br>
              <a:rPr lang="en-US" dirty="0" smtClean="0"/>
            </a:br>
            <a:r>
              <a:rPr lang="en-US" sz="2800" dirty="0" smtClean="0"/>
              <a:t>(frost Wedging)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65532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leave a glass bottle of water in </a:t>
            </a:r>
            <a:r>
              <a:rPr lang="en-US" dirty="0" smtClean="0"/>
              <a:t>the freezer </a:t>
            </a:r>
            <a:r>
              <a:rPr lang="en-US" dirty="0"/>
              <a:t>a bit too long, you will find </a:t>
            </a:r>
            <a:r>
              <a:rPr lang="en-US" dirty="0" smtClean="0"/>
              <a:t>the bottle </a:t>
            </a:r>
            <a:r>
              <a:rPr lang="en-US" dirty="0"/>
              <a:t>fractured.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bottle breaks </a:t>
            </a:r>
            <a:r>
              <a:rPr lang="en-US" dirty="0" smtClean="0"/>
              <a:t>because </a:t>
            </a:r>
            <a:r>
              <a:rPr lang="en-US" b="1" dirty="0" smtClean="0">
                <a:solidFill>
                  <a:srgbClr val="C00000"/>
                </a:solidFill>
              </a:rPr>
              <a:t>water </a:t>
            </a:r>
            <a:r>
              <a:rPr lang="en-US" b="1" dirty="0">
                <a:solidFill>
                  <a:srgbClr val="C00000"/>
                </a:solidFill>
              </a:rPr>
              <a:t>has the unique property of </a:t>
            </a:r>
            <a:r>
              <a:rPr lang="en-US" b="1" dirty="0" smtClean="0">
                <a:solidFill>
                  <a:srgbClr val="C00000"/>
                </a:solidFill>
              </a:rPr>
              <a:t>expanding about </a:t>
            </a:r>
            <a:r>
              <a:rPr lang="en-US" b="1" dirty="0">
                <a:solidFill>
                  <a:srgbClr val="C00000"/>
                </a:solidFill>
              </a:rPr>
              <a:t>9 percent upon freezing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is also </a:t>
            </a:r>
            <a:r>
              <a:rPr lang="en-US" dirty="0"/>
              <a:t>the reason that poorly insulated </a:t>
            </a:r>
            <a:r>
              <a:rPr lang="en-US" dirty="0" smtClean="0"/>
              <a:t>or exposed </a:t>
            </a:r>
            <a:r>
              <a:rPr lang="en-US" dirty="0"/>
              <a:t>water pipes rupture during </a:t>
            </a:r>
            <a:r>
              <a:rPr lang="en-US" dirty="0" smtClean="0"/>
              <a:t>frigid weather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might expect this </a:t>
            </a:r>
            <a:r>
              <a:rPr lang="en-US" dirty="0" smtClean="0"/>
              <a:t>same process </a:t>
            </a:r>
            <a:r>
              <a:rPr lang="en-US" dirty="0"/>
              <a:t>to fracture rocks in </a:t>
            </a:r>
            <a:r>
              <a:rPr lang="en-US" dirty="0" smtClean="0"/>
              <a:t>nature. </a:t>
            </a:r>
          </a:p>
          <a:p>
            <a:r>
              <a:rPr lang="en-US" dirty="0" smtClean="0"/>
              <a:t>This </a:t>
            </a:r>
            <a:r>
              <a:rPr lang="en-US" dirty="0"/>
              <a:t>is, in fact, the basis </a:t>
            </a:r>
            <a:r>
              <a:rPr lang="en-US" dirty="0" smtClean="0"/>
              <a:t>for the </a:t>
            </a:r>
            <a:r>
              <a:rPr lang="en-US" dirty="0"/>
              <a:t>traditional explanation </a:t>
            </a:r>
            <a:r>
              <a:rPr lang="en-US" dirty="0" smtClean="0"/>
              <a:t>of frost </a:t>
            </a:r>
            <a:r>
              <a:rPr lang="en-US" dirty="0"/>
              <a:t>wedging.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After water works </a:t>
            </a:r>
            <a:r>
              <a:rPr lang="en-US" b="1" dirty="0">
                <a:solidFill>
                  <a:srgbClr val="FF0000"/>
                </a:solidFill>
              </a:rPr>
              <a:t>its way into the </a:t>
            </a:r>
            <a:r>
              <a:rPr lang="en-US" b="1" dirty="0" smtClean="0">
                <a:solidFill>
                  <a:srgbClr val="FF0000"/>
                </a:solidFill>
              </a:rPr>
              <a:t>cracks in </a:t>
            </a:r>
            <a:r>
              <a:rPr lang="en-US" b="1" dirty="0">
                <a:solidFill>
                  <a:srgbClr val="FF0000"/>
                </a:solidFill>
              </a:rPr>
              <a:t>rock, the freezing </a:t>
            </a:r>
            <a:r>
              <a:rPr lang="en-US" b="1" dirty="0" smtClean="0">
                <a:solidFill>
                  <a:srgbClr val="FF0000"/>
                </a:solidFill>
              </a:rPr>
              <a:t>water enlarges </a:t>
            </a:r>
            <a:r>
              <a:rPr lang="en-US" b="1" dirty="0">
                <a:solidFill>
                  <a:srgbClr val="FF0000"/>
                </a:solidFill>
              </a:rPr>
              <a:t>the cracks and angular </a:t>
            </a:r>
            <a:r>
              <a:rPr lang="en-US" b="1" dirty="0" smtClean="0">
                <a:solidFill>
                  <a:srgbClr val="FF0000"/>
                </a:solidFill>
              </a:rPr>
              <a:t>fragments are </a:t>
            </a:r>
            <a:r>
              <a:rPr lang="en-US" b="1" dirty="0">
                <a:solidFill>
                  <a:srgbClr val="FF0000"/>
                </a:solidFill>
              </a:rPr>
              <a:t>eventually produced.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71599"/>
            <a:ext cx="167954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9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weathering 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2800" dirty="0" smtClean="0"/>
              <a:t>Salt </a:t>
            </a:r>
            <a:r>
              <a:rPr lang="en-US" sz="2800" dirty="0"/>
              <a:t>crystal </a:t>
            </a:r>
            <a:r>
              <a:rPr lang="en-US" sz="2800" dirty="0" smtClean="0"/>
              <a:t>growth)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1"/>
            <a:ext cx="5258270" cy="4495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Another expansive force that can split </a:t>
            </a:r>
            <a:r>
              <a:rPr lang="en-US" b="1" dirty="0" smtClean="0">
                <a:solidFill>
                  <a:srgbClr val="FF0000"/>
                </a:solidFill>
              </a:rPr>
              <a:t>rocks is </a:t>
            </a:r>
            <a:r>
              <a:rPr lang="en-US" b="1" dirty="0">
                <a:solidFill>
                  <a:srgbClr val="FF0000"/>
                </a:solidFill>
              </a:rPr>
              <a:t>created by the growth of salt crystals</a:t>
            </a:r>
            <a:r>
              <a:rPr lang="en-US" dirty="0"/>
              <a:t>.</a:t>
            </a:r>
          </a:p>
          <a:p>
            <a:r>
              <a:rPr lang="en-US" dirty="0"/>
              <a:t>Rocky shorelines and arid regions </a:t>
            </a:r>
            <a:r>
              <a:rPr lang="en-US" dirty="0" smtClean="0"/>
              <a:t>are common </a:t>
            </a:r>
            <a:r>
              <a:rPr lang="en-US" dirty="0"/>
              <a:t>settings for this process. </a:t>
            </a:r>
            <a:endParaRPr lang="en-US" dirty="0" smtClean="0"/>
          </a:p>
          <a:p>
            <a:r>
              <a:rPr lang="en-US" dirty="0" smtClean="0"/>
              <a:t>It begins </a:t>
            </a:r>
            <a:r>
              <a:rPr lang="en-US" dirty="0"/>
              <a:t>when sea spray from breaking </a:t>
            </a:r>
            <a:r>
              <a:rPr lang="en-US" dirty="0" smtClean="0"/>
              <a:t>waves or </a:t>
            </a:r>
            <a:r>
              <a:rPr lang="en-US" dirty="0"/>
              <a:t>salty groundwater penetrates </a:t>
            </a:r>
            <a:r>
              <a:rPr lang="en-US" dirty="0" smtClean="0"/>
              <a:t>crevices and </a:t>
            </a:r>
            <a:r>
              <a:rPr lang="en-US" dirty="0"/>
              <a:t>pore spaces in rock.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this water evaporates, salt crystals form.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these crystals </a:t>
            </a:r>
            <a:r>
              <a:rPr lang="en-US" dirty="0" smtClean="0"/>
              <a:t>gradually grow </a:t>
            </a:r>
            <a:r>
              <a:rPr lang="en-US" dirty="0"/>
              <a:t>larger, they weaken the rock by pushing apart </a:t>
            </a:r>
            <a:r>
              <a:rPr lang="en-US" dirty="0" smtClean="0"/>
              <a:t>the surrounding </a:t>
            </a:r>
            <a:r>
              <a:rPr lang="en-US" dirty="0"/>
              <a:t>grains or enlarging tiny cracks.</a:t>
            </a:r>
          </a:p>
        </p:txBody>
      </p:sp>
      <p:pic>
        <p:nvPicPr>
          <p:cNvPr id="5122" name="Picture 2" descr="Image result for honeycomb we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8" y="1808016"/>
            <a:ext cx="2683564" cy="201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006"/>
          <a:stretch/>
        </p:blipFill>
        <p:spPr>
          <a:xfrm>
            <a:off x="6393472" y="3886200"/>
            <a:ext cx="1958983" cy="289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1980" y="2057401"/>
            <a:ext cx="8404820" cy="2133600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When large masses of igneous rock, particularly </a:t>
            </a:r>
            <a:r>
              <a:rPr lang="en-US" sz="1900" b="1" dirty="0" smtClean="0">
                <a:solidFill>
                  <a:srgbClr val="FF0000"/>
                </a:solidFill>
              </a:rPr>
              <a:t>granite, are </a:t>
            </a:r>
            <a:r>
              <a:rPr lang="en-US" sz="1900" b="1" dirty="0">
                <a:solidFill>
                  <a:srgbClr val="FF0000"/>
                </a:solidFill>
              </a:rPr>
              <a:t>exposed by erosion, concentric slabs begin to </a:t>
            </a:r>
            <a:r>
              <a:rPr lang="en-US" sz="1900" b="1" dirty="0" smtClean="0">
                <a:solidFill>
                  <a:srgbClr val="FF0000"/>
                </a:solidFill>
              </a:rPr>
              <a:t>break loose</a:t>
            </a:r>
            <a:r>
              <a:rPr lang="en-US" sz="1900" b="1" dirty="0">
                <a:solidFill>
                  <a:srgbClr val="FF0000"/>
                </a:solidFill>
              </a:rPr>
              <a:t>. </a:t>
            </a:r>
            <a:r>
              <a:rPr lang="en-US" sz="1900" b="1" dirty="0" smtClean="0">
                <a:solidFill>
                  <a:srgbClr val="FF0000"/>
                </a:solidFill>
              </a:rPr>
              <a:t>The </a:t>
            </a:r>
            <a:r>
              <a:rPr lang="en-US" sz="1900" b="1" dirty="0">
                <a:solidFill>
                  <a:srgbClr val="FF0000"/>
                </a:solidFill>
              </a:rPr>
              <a:t>process generating these </a:t>
            </a:r>
            <a:r>
              <a:rPr lang="en-US" sz="1900" b="1" dirty="0" smtClean="0">
                <a:solidFill>
                  <a:srgbClr val="FF0000"/>
                </a:solidFill>
              </a:rPr>
              <a:t>onion like </a:t>
            </a:r>
            <a:r>
              <a:rPr lang="en-US" sz="1900" b="1" dirty="0">
                <a:solidFill>
                  <a:srgbClr val="FF0000"/>
                </a:solidFill>
              </a:rPr>
              <a:t>layers </a:t>
            </a:r>
            <a:r>
              <a:rPr lang="en-US" sz="1900" b="1" dirty="0" smtClean="0">
                <a:solidFill>
                  <a:srgbClr val="FF0000"/>
                </a:solidFill>
              </a:rPr>
              <a:t>is called </a:t>
            </a:r>
            <a:r>
              <a:rPr lang="en-US" sz="1900" b="1" dirty="0">
                <a:solidFill>
                  <a:srgbClr val="FF0000"/>
                </a:solidFill>
              </a:rPr>
              <a:t>sheeting. </a:t>
            </a:r>
            <a:endParaRPr lang="en-US" sz="1900" b="1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It </a:t>
            </a:r>
            <a:r>
              <a:rPr lang="en-US" sz="1900" dirty="0"/>
              <a:t>is thought that this occurs, at least </a:t>
            </a:r>
            <a:r>
              <a:rPr lang="en-US" sz="1900" dirty="0" smtClean="0"/>
              <a:t>in part</a:t>
            </a:r>
            <a:r>
              <a:rPr lang="en-US" sz="1900" dirty="0"/>
              <a:t>, because of the great reduction in pressure when </a:t>
            </a:r>
            <a:r>
              <a:rPr lang="en-US" sz="1900" dirty="0" smtClean="0"/>
              <a:t>the overlying </a:t>
            </a:r>
            <a:r>
              <a:rPr lang="en-US" sz="1900" dirty="0"/>
              <a:t>rock is eroded away, a process called </a:t>
            </a:r>
            <a:r>
              <a:rPr lang="en-US" sz="1900" dirty="0" smtClean="0"/>
              <a:t>unloading.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weathering 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2800" dirty="0" smtClean="0"/>
              <a:t>sheeting)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19" y="4114799"/>
            <a:ext cx="5240915" cy="236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8246" y="4114799"/>
            <a:ext cx="3456239" cy="2684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Accompanying this unloading, the outer layers expand more than the rock below and thus separate from the rock body.</a:t>
            </a:r>
          </a:p>
          <a:p>
            <a:r>
              <a:rPr lang="en-US" dirty="0" smtClean="0"/>
              <a:t> Continued weathering eventually causes the slabs to separate and spall off, creating </a:t>
            </a:r>
            <a:r>
              <a:rPr lang="en-US" b="1" dirty="0" smtClean="0">
                <a:solidFill>
                  <a:srgbClr val="FF0000"/>
                </a:solidFill>
              </a:rPr>
              <a:t>exfoliation domes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1292</TotalTime>
  <Words>3156</Words>
  <Application>Microsoft Office PowerPoint</Application>
  <PresentationFormat>On-screen Show (4:3)</PresentationFormat>
  <Paragraphs>186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Tw Cen MT</vt:lpstr>
      <vt:lpstr>Droplet</vt:lpstr>
      <vt:lpstr>Unit 3: superficial deposits</vt:lpstr>
      <vt:lpstr>Weathering and Soil</vt:lpstr>
      <vt:lpstr>External processes</vt:lpstr>
      <vt:lpstr>Weathering</vt:lpstr>
      <vt:lpstr>Types of weathering</vt:lpstr>
      <vt:lpstr>Mechanical weathering</vt:lpstr>
      <vt:lpstr>Mechanical weathering  (frost Wedging)</vt:lpstr>
      <vt:lpstr>Mechanical weathering  (Salt crystal growth)</vt:lpstr>
      <vt:lpstr>Mechanical weathering  (sheeting)</vt:lpstr>
      <vt:lpstr>Mechanical weathering  (biological activity)</vt:lpstr>
      <vt:lpstr>Chemical weathering</vt:lpstr>
      <vt:lpstr>Chemical weathering (Water and Carbonic Acid)</vt:lpstr>
      <vt:lpstr>Chemical weathering (Water and Carbonic Acid)</vt:lpstr>
      <vt:lpstr>Calcite weathering</vt:lpstr>
      <vt:lpstr>Weathering of silicate minerals</vt:lpstr>
      <vt:lpstr>Weathering of silicate minerals</vt:lpstr>
      <vt:lpstr>Rate of weathering</vt:lpstr>
      <vt:lpstr>Factors affecting weathering (Rock Characteristics)</vt:lpstr>
      <vt:lpstr>Factors affecting weathering (climate)</vt:lpstr>
      <vt:lpstr>Differential weathering</vt:lpstr>
      <vt:lpstr>soil</vt:lpstr>
      <vt:lpstr>What is soil</vt:lpstr>
      <vt:lpstr>What is soil</vt:lpstr>
      <vt:lpstr>Factors affecting soil formation (parent Material)</vt:lpstr>
      <vt:lpstr>Factors affecting soil formation (parent Material)</vt:lpstr>
      <vt:lpstr>Factors affecting soil formation (climate)</vt:lpstr>
      <vt:lpstr>Factors affecting soil formation (plants and animals)</vt:lpstr>
      <vt:lpstr>Factors affecting soil formation (topography)</vt:lpstr>
      <vt:lpstr>Factors affecting soil formation (topography)</vt:lpstr>
      <vt:lpstr>The soil profile</vt:lpstr>
      <vt:lpstr>The soil profile</vt:lpstr>
      <vt:lpstr>The soil profile</vt:lpstr>
      <vt:lpstr>The soil profile</vt:lpstr>
      <vt:lpstr>The soil profile</vt:lpstr>
      <vt:lpstr>The Soil Profile</vt:lpstr>
      <vt:lpstr>Soil as an engineering material</vt:lpstr>
    </vt:vector>
  </TitlesOfParts>
  <Company>----------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----------</dc:creator>
  <cp:lastModifiedBy>Faisal Zaidi</cp:lastModifiedBy>
  <cp:revision>84</cp:revision>
  <dcterms:created xsi:type="dcterms:W3CDTF">2011-03-26T05:14:25Z</dcterms:created>
  <dcterms:modified xsi:type="dcterms:W3CDTF">2019-10-30T08:33:51Z</dcterms:modified>
</cp:coreProperties>
</file>